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trictFirstAndLastChars="0" saveSubsetFonts="1" bookmarkIdSeed="3">
  <p:sldMasterIdLst>
    <p:sldMasterId id="2147483650" r:id="rId1"/>
    <p:sldMasterId id="2147483652" r:id="rId2"/>
  </p:sldMasterIdLst>
  <p:notesMasterIdLst>
    <p:notesMasterId r:id="rId21"/>
  </p:notesMasterIdLst>
  <p:handoutMasterIdLst>
    <p:handoutMasterId r:id="rId22"/>
  </p:handoutMasterIdLst>
  <p:sldIdLst>
    <p:sldId id="1470" r:id="rId3"/>
    <p:sldId id="1428" r:id="rId4"/>
    <p:sldId id="1429" r:id="rId5"/>
    <p:sldId id="1430" r:id="rId6"/>
    <p:sldId id="1431" r:id="rId7"/>
    <p:sldId id="1402" r:id="rId8"/>
    <p:sldId id="1472" r:id="rId9"/>
    <p:sldId id="1473" r:id="rId10"/>
    <p:sldId id="1474" r:id="rId11"/>
    <p:sldId id="1475" r:id="rId12"/>
    <p:sldId id="1476" r:id="rId13"/>
    <p:sldId id="1477" r:id="rId14"/>
    <p:sldId id="1478" r:id="rId15"/>
    <p:sldId id="1479" r:id="rId16"/>
    <p:sldId id="1480" r:id="rId17"/>
    <p:sldId id="1481" r:id="rId18"/>
    <p:sldId id="1482" r:id="rId19"/>
    <p:sldId id="1483" r:id="rId20"/>
  </p:sldIdLst>
  <p:sldSz cx="9144000" cy="6858000" type="screen4x3"/>
  <p:notesSz cx="6807200" cy="9939338"/>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kumimoji="1" sz="10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10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10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10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1000" kern="1200">
        <a:solidFill>
          <a:schemeClr val="tx1"/>
        </a:solidFill>
        <a:latin typeface="Arial" charset="0"/>
        <a:ea typeface="ＭＳ Ｐゴシック" charset="-128"/>
        <a:cs typeface="+mn-cs"/>
      </a:defRPr>
    </a:lvl5pPr>
    <a:lvl6pPr marL="2286000" algn="l" defTabSz="914400" rtl="0" eaLnBrk="1" latinLnBrk="0" hangingPunct="1">
      <a:defRPr kumimoji="1" sz="1000" kern="1200">
        <a:solidFill>
          <a:schemeClr val="tx1"/>
        </a:solidFill>
        <a:latin typeface="Arial" charset="0"/>
        <a:ea typeface="ＭＳ Ｐゴシック" charset="-128"/>
        <a:cs typeface="+mn-cs"/>
      </a:defRPr>
    </a:lvl6pPr>
    <a:lvl7pPr marL="2743200" algn="l" defTabSz="914400" rtl="0" eaLnBrk="1" latinLnBrk="0" hangingPunct="1">
      <a:defRPr kumimoji="1" sz="1000" kern="1200">
        <a:solidFill>
          <a:schemeClr val="tx1"/>
        </a:solidFill>
        <a:latin typeface="Arial" charset="0"/>
        <a:ea typeface="ＭＳ Ｐゴシック" charset="-128"/>
        <a:cs typeface="+mn-cs"/>
      </a:defRPr>
    </a:lvl7pPr>
    <a:lvl8pPr marL="3200400" algn="l" defTabSz="914400" rtl="0" eaLnBrk="1" latinLnBrk="0" hangingPunct="1">
      <a:defRPr kumimoji="1" sz="1000" kern="1200">
        <a:solidFill>
          <a:schemeClr val="tx1"/>
        </a:solidFill>
        <a:latin typeface="Arial" charset="0"/>
        <a:ea typeface="ＭＳ Ｐゴシック" charset="-128"/>
        <a:cs typeface="+mn-cs"/>
      </a:defRPr>
    </a:lvl8pPr>
    <a:lvl9pPr marL="3657600" algn="l" defTabSz="914400" rtl="0" eaLnBrk="1" latinLnBrk="0" hangingPunct="1">
      <a:defRPr kumimoji="1" sz="1000"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既定のセクション" id="{8655D3FA-91FA-47A8-AEE1-3B7AB3FC0C37}">
          <p14:sldIdLst>
            <p14:sldId id="1470"/>
            <p14:sldId id="1428"/>
            <p14:sldId id="1429"/>
            <p14:sldId id="1430"/>
            <p14:sldId id="1431"/>
            <p14:sldId id="1402"/>
            <p14:sldId id="1472"/>
            <p14:sldId id="1473"/>
            <p14:sldId id="1474"/>
            <p14:sldId id="1475"/>
            <p14:sldId id="1476"/>
            <p14:sldId id="1477"/>
            <p14:sldId id="1478"/>
            <p14:sldId id="1479"/>
            <p14:sldId id="1480"/>
            <p14:sldId id="1481"/>
            <p14:sldId id="1482"/>
            <p14:sldId id="1483"/>
          </p14:sldIdLst>
        </p14:section>
      </p14:sectionLst>
    </p:ext>
    <p:ext uri="{EFAFB233-063F-42B5-8137-9DF3F51BA10A}">
      <p15:sldGuideLst xmlns:p15="http://schemas.microsoft.com/office/powerpoint/2012/main">
        <p15:guide id="3" orient="horz" userDrawn="1">
          <p15:clr>
            <a:srgbClr val="A4A3A4"/>
          </p15:clr>
        </p15:guide>
        <p15:guide id="4"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C3C"/>
    <a:srgbClr val="FF5A5A"/>
    <a:srgbClr val="C0C0C0"/>
    <a:srgbClr val="FFFF99"/>
    <a:srgbClr val="DCE4FC"/>
    <a:srgbClr val="ECECEC"/>
    <a:srgbClr val="CCFFCC"/>
    <a:srgbClr val="D5DEFB"/>
    <a:srgbClr val="FFFFFF"/>
    <a:srgbClr val="D8E1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69" autoAdjust="0"/>
    <p:restoredTop sz="88294" autoAdjust="0"/>
  </p:normalViewPr>
  <p:slideViewPr>
    <p:cSldViewPr snapToObjects="1">
      <p:cViewPr varScale="1">
        <p:scale>
          <a:sx n="74" d="100"/>
          <a:sy n="74" d="100"/>
        </p:scale>
        <p:origin x="1296" y="66"/>
      </p:cViewPr>
      <p:guideLst>
        <p:guide orient="horz"/>
        <p:guide pos="2880"/>
      </p:guideLst>
    </p:cSldViewPr>
  </p:slideViewPr>
  <p:outlineViewPr>
    <p:cViewPr>
      <p:scale>
        <a:sx n="33" d="100"/>
        <a:sy n="33" d="100"/>
      </p:scale>
      <p:origin x="252" y="364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8" d="100"/>
          <a:sy n="58" d="100"/>
        </p:scale>
        <p:origin x="224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売上高</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Lbls>
            <c:dLbl>
              <c:idx val="0"/>
              <c:layout/>
              <c:tx>
                <c:rich>
                  <a:bodyPr/>
                  <a:lstStyle/>
                  <a:p>
                    <a:fld id="{CB02CB85-4CB2-4764-BFF3-12BD107E23F2}" type="PERCENTAGE">
                      <a:rPr lang="en-US" altLang="ja-JP" sz="4000">
                        <a:solidFill>
                          <a:schemeClr val="tx1"/>
                        </a:solidFill>
                      </a:rPr>
                      <a:pPr/>
                      <a:t>[パーセンテージ]</a:t>
                    </a:fld>
                    <a:endParaRPr lang="ja-JP" altLang="en-US"/>
                  </a:p>
                </c:rich>
              </c:tx>
              <c:showLegendKey val="0"/>
              <c:showVal val="0"/>
              <c:showCatName val="0"/>
              <c:showSerName val="0"/>
              <c:showPercent val="1"/>
              <c:showBubbleSize val="0"/>
              <c:extLst>
                <c:ext xmlns:c15="http://schemas.microsoft.com/office/drawing/2012/chart" uri="{CE6537A1-D6FC-4f65-9D91-7224C49458BB}">
                  <c15:layout/>
                  <c15:dlblFieldTable/>
                  <c15:showDataLabelsRange val="0"/>
                </c:ext>
              </c:extLst>
            </c:dLbl>
            <c:dLbl>
              <c:idx val="1"/>
              <c:layout/>
              <c:tx>
                <c:rich>
                  <a:bodyPr/>
                  <a:lstStyle/>
                  <a:p>
                    <a:fld id="{69507BB8-BA1B-45F5-BC4C-2413DDC29FEF}" type="PERCENTAGE">
                      <a:rPr lang="en-US" altLang="ja-JP" sz="4000">
                        <a:solidFill>
                          <a:schemeClr val="tx1"/>
                        </a:solidFill>
                      </a:rPr>
                      <a:pPr/>
                      <a:t>[パーセンテージ]</a:t>
                    </a:fld>
                    <a:endParaRPr lang="ja-JP" altLang="en-US"/>
                  </a:p>
                </c:rich>
              </c:tx>
              <c:showLegendKey val="0"/>
              <c:showVal val="0"/>
              <c:showCatName val="0"/>
              <c:showSerName val="0"/>
              <c:showPercent val="1"/>
              <c:showBubbleSize val="0"/>
              <c:extLst>
                <c:ext xmlns:c15="http://schemas.microsoft.com/office/drawing/2012/chart" uri="{CE6537A1-D6FC-4f65-9D91-7224C49458BB}">
                  <c15:layout/>
                  <c15:dlblFieldTable/>
                  <c15:showDataLabelsRange val="0"/>
                </c:ext>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4000" b="0" i="0" u="none" strike="noStrike" kern="1200" baseline="0">
                    <a:solidFill>
                      <a:schemeClr val="lt1"/>
                    </a:solidFill>
                    <a:latin typeface="游ゴシック" panose="020B0400000000000000" pitchFamily="50" charset="-128"/>
                    <a:ea typeface="游ゴシック" panose="020B0400000000000000" pitchFamily="50" charset="-128"/>
                    <a:cs typeface="+mn-cs"/>
                  </a:defRPr>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numRef>
              <c:f>Sheet1!$A$2:$A$5</c:f>
              <c:numCache>
                <c:formatCode>General</c:formatCode>
                <c:ptCount val="4"/>
              </c:numCache>
            </c:numRef>
          </c:cat>
          <c:val>
            <c:numRef>
              <c:f>Sheet1!$B$2:$B$5</c:f>
              <c:numCache>
                <c:formatCode>General</c:formatCode>
                <c:ptCount val="4"/>
                <c:pt idx="0">
                  <c:v>2.7</c:v>
                </c:pt>
                <c:pt idx="1">
                  <c:v>3.3</c:v>
                </c:pt>
                <c:pt idx="2">
                  <c:v>4</c:v>
                </c:pt>
                <c:pt idx="3">
                  <c:v>0</c:v>
                </c:pt>
              </c:numCache>
            </c:numRef>
          </c:val>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1" y="1"/>
            <a:ext cx="2950375" cy="495767"/>
          </a:xfrm>
          <a:prstGeom prst="rect">
            <a:avLst/>
          </a:prstGeom>
          <a:noFill/>
          <a:ln>
            <a:noFill/>
          </a:ln>
          <a:effectLst/>
          <a:extLst/>
        </p:spPr>
        <p:txBody>
          <a:bodyPr vert="horz" wrap="square" lIns="93286" tIns="46643" rIns="93286" bIns="46643" numCol="1" anchor="t" anchorCtr="0" compatLnSpc="1">
            <a:prstTxWarp prst="textNoShape">
              <a:avLst/>
            </a:prstTxWarp>
          </a:bodyPr>
          <a:lstStyle>
            <a:lvl1pPr defTabSz="933565" eaLnBrk="0" hangingPunct="0">
              <a:defRPr kumimoji="0" sz="1200">
                <a:ea typeface="ＭＳ Ｐゴシック" pitchFamily="50" charset="-128"/>
              </a:defRPr>
            </a:lvl1pPr>
          </a:lstStyle>
          <a:p>
            <a:pPr>
              <a:defRPr/>
            </a:pPr>
            <a:endParaRPr lang="en-US" altLang="ja-JP"/>
          </a:p>
        </p:txBody>
      </p:sp>
      <p:sp>
        <p:nvSpPr>
          <p:cNvPr id="33795" name="Rectangle 3"/>
          <p:cNvSpPr>
            <a:spLocks noGrp="1" noChangeArrowheads="1"/>
          </p:cNvSpPr>
          <p:nvPr>
            <p:ph type="dt" sz="quarter" idx="1"/>
          </p:nvPr>
        </p:nvSpPr>
        <p:spPr bwMode="auto">
          <a:xfrm>
            <a:off x="3856825" y="1"/>
            <a:ext cx="2950375" cy="495767"/>
          </a:xfrm>
          <a:prstGeom prst="rect">
            <a:avLst/>
          </a:prstGeom>
          <a:noFill/>
          <a:ln>
            <a:noFill/>
          </a:ln>
          <a:effectLst/>
          <a:extLst/>
        </p:spPr>
        <p:txBody>
          <a:bodyPr vert="horz" wrap="square" lIns="93286" tIns="46643" rIns="93286" bIns="46643" numCol="1" anchor="t" anchorCtr="0" compatLnSpc="1">
            <a:prstTxWarp prst="textNoShape">
              <a:avLst/>
            </a:prstTxWarp>
          </a:bodyPr>
          <a:lstStyle>
            <a:lvl1pPr algn="r" defTabSz="933565" eaLnBrk="0" hangingPunct="0">
              <a:defRPr kumimoji="0" sz="1200">
                <a:ea typeface="ＭＳ Ｐゴシック" pitchFamily="50" charset="-128"/>
              </a:defRPr>
            </a:lvl1pPr>
          </a:lstStyle>
          <a:p>
            <a:pPr>
              <a:defRPr/>
            </a:pPr>
            <a:endParaRPr lang="en-US" altLang="ja-JP"/>
          </a:p>
        </p:txBody>
      </p:sp>
      <p:sp>
        <p:nvSpPr>
          <p:cNvPr id="33796" name="Rectangle 4"/>
          <p:cNvSpPr>
            <a:spLocks noGrp="1" noChangeArrowheads="1"/>
          </p:cNvSpPr>
          <p:nvPr>
            <p:ph type="ftr" sz="quarter" idx="2"/>
          </p:nvPr>
        </p:nvSpPr>
        <p:spPr bwMode="auto">
          <a:xfrm>
            <a:off x="1" y="9443571"/>
            <a:ext cx="2950375" cy="495767"/>
          </a:xfrm>
          <a:prstGeom prst="rect">
            <a:avLst/>
          </a:prstGeom>
          <a:noFill/>
          <a:ln>
            <a:noFill/>
          </a:ln>
          <a:effectLst/>
          <a:extLst/>
        </p:spPr>
        <p:txBody>
          <a:bodyPr vert="horz" wrap="square" lIns="93286" tIns="46643" rIns="93286" bIns="46643" numCol="1" anchor="b" anchorCtr="0" compatLnSpc="1">
            <a:prstTxWarp prst="textNoShape">
              <a:avLst/>
            </a:prstTxWarp>
          </a:bodyPr>
          <a:lstStyle>
            <a:lvl1pPr defTabSz="933565" eaLnBrk="0" hangingPunct="0">
              <a:defRPr kumimoji="0" sz="1200">
                <a:ea typeface="ＭＳ Ｐゴシック" pitchFamily="50" charset="-128"/>
              </a:defRPr>
            </a:lvl1pPr>
          </a:lstStyle>
          <a:p>
            <a:pPr>
              <a:defRPr/>
            </a:pPr>
            <a:endParaRPr lang="en-US" altLang="ja-JP"/>
          </a:p>
        </p:txBody>
      </p:sp>
      <p:sp>
        <p:nvSpPr>
          <p:cNvPr id="33797" name="Rectangle 5"/>
          <p:cNvSpPr>
            <a:spLocks noGrp="1" noChangeArrowheads="1"/>
          </p:cNvSpPr>
          <p:nvPr>
            <p:ph type="sldNum" sz="quarter" idx="3"/>
          </p:nvPr>
        </p:nvSpPr>
        <p:spPr bwMode="auto">
          <a:xfrm>
            <a:off x="3856825" y="9443571"/>
            <a:ext cx="2950375" cy="495767"/>
          </a:xfrm>
          <a:prstGeom prst="rect">
            <a:avLst/>
          </a:prstGeom>
          <a:noFill/>
          <a:ln>
            <a:noFill/>
          </a:ln>
          <a:effectLst/>
          <a:extLst/>
        </p:spPr>
        <p:txBody>
          <a:bodyPr vert="horz" wrap="square" lIns="93286" tIns="46643" rIns="93286" bIns="46643" numCol="1" anchor="b" anchorCtr="0" compatLnSpc="1">
            <a:prstTxWarp prst="textNoShape">
              <a:avLst/>
            </a:prstTxWarp>
          </a:bodyPr>
          <a:lstStyle>
            <a:lvl1pPr algn="r" defTabSz="933565" eaLnBrk="0" hangingPunct="0">
              <a:defRPr kumimoji="0" sz="1200">
                <a:ea typeface="ＭＳ Ｐゴシック" pitchFamily="50" charset="-128"/>
              </a:defRPr>
            </a:lvl1pPr>
          </a:lstStyle>
          <a:p>
            <a:pPr>
              <a:defRPr/>
            </a:pPr>
            <a:fld id="{612E331C-76DA-42B7-98E2-16F7F727EB29}" type="slidenum">
              <a:rPr lang="ja-JP" altLang="en-US"/>
              <a:pPr>
                <a:defRPr/>
              </a:pPr>
              <a:t>‹#›</a:t>
            </a:fld>
            <a:endParaRPr lang="en-US" altLang="ja-JP"/>
          </a:p>
        </p:txBody>
      </p:sp>
    </p:spTree>
    <p:extLst>
      <p:ext uri="{BB962C8B-B14F-4D97-AF65-F5344CB8AC3E}">
        <p14:creationId xmlns:p14="http://schemas.microsoft.com/office/powerpoint/2010/main" val="8226561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1" y="1"/>
            <a:ext cx="2950375" cy="495767"/>
          </a:xfrm>
          <a:prstGeom prst="rect">
            <a:avLst/>
          </a:prstGeom>
          <a:noFill/>
          <a:ln>
            <a:noFill/>
          </a:ln>
          <a:effectLst/>
          <a:extLst/>
        </p:spPr>
        <p:txBody>
          <a:bodyPr vert="horz" wrap="square" lIns="93286" tIns="46643" rIns="93286" bIns="46643" numCol="1" anchor="t" anchorCtr="0" compatLnSpc="1">
            <a:prstTxWarp prst="textNoShape">
              <a:avLst/>
            </a:prstTxWarp>
          </a:bodyPr>
          <a:lstStyle>
            <a:lvl1pPr defTabSz="933565" eaLnBrk="0" hangingPunct="0">
              <a:defRPr kumimoji="0" sz="1200">
                <a:ea typeface="ＭＳ Ｐゴシック" pitchFamily="50" charset="-128"/>
              </a:defRPr>
            </a:lvl1pPr>
          </a:lstStyle>
          <a:p>
            <a:pPr>
              <a:defRPr/>
            </a:pPr>
            <a:endParaRPr lang="en-US" altLang="ja-JP"/>
          </a:p>
        </p:txBody>
      </p:sp>
      <p:sp>
        <p:nvSpPr>
          <p:cNvPr id="21507" name="Rectangle 3"/>
          <p:cNvSpPr>
            <a:spLocks noGrp="1" noChangeArrowheads="1"/>
          </p:cNvSpPr>
          <p:nvPr>
            <p:ph type="dt" idx="1"/>
          </p:nvPr>
        </p:nvSpPr>
        <p:spPr bwMode="auto">
          <a:xfrm>
            <a:off x="3856825" y="1"/>
            <a:ext cx="2950375" cy="495767"/>
          </a:xfrm>
          <a:prstGeom prst="rect">
            <a:avLst/>
          </a:prstGeom>
          <a:noFill/>
          <a:ln>
            <a:noFill/>
          </a:ln>
          <a:effectLst/>
          <a:extLst/>
        </p:spPr>
        <p:txBody>
          <a:bodyPr vert="horz" wrap="square" lIns="93286" tIns="46643" rIns="93286" bIns="46643" numCol="1" anchor="t" anchorCtr="0" compatLnSpc="1">
            <a:prstTxWarp prst="textNoShape">
              <a:avLst/>
            </a:prstTxWarp>
          </a:bodyPr>
          <a:lstStyle>
            <a:lvl1pPr algn="r" defTabSz="933565" eaLnBrk="0" hangingPunct="0">
              <a:defRPr kumimoji="0" sz="1200">
                <a:ea typeface="ＭＳ Ｐゴシック" pitchFamily="50" charset="-128"/>
              </a:defRPr>
            </a:lvl1pPr>
          </a:lstStyle>
          <a:p>
            <a:pPr>
              <a:defRPr/>
            </a:pPr>
            <a:endParaRPr lang="en-US" altLang="ja-JP"/>
          </a:p>
        </p:txBody>
      </p:sp>
      <p:sp>
        <p:nvSpPr>
          <p:cNvPr id="26628" name="Rectangle 4"/>
          <p:cNvSpPr>
            <a:spLocks noGrp="1" noRot="1" noChangeAspect="1" noChangeArrowheads="1" noTextEdit="1"/>
          </p:cNvSpPr>
          <p:nvPr>
            <p:ph type="sldImg" idx="2"/>
          </p:nvPr>
        </p:nvSpPr>
        <p:spPr bwMode="auto">
          <a:xfrm>
            <a:off x="927100" y="744538"/>
            <a:ext cx="4970463" cy="372745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906451" y="4720985"/>
            <a:ext cx="4994299" cy="4473102"/>
          </a:xfrm>
          <a:prstGeom prst="rect">
            <a:avLst/>
          </a:prstGeom>
          <a:noFill/>
          <a:ln>
            <a:noFill/>
          </a:ln>
          <a:effectLst/>
          <a:extLst/>
        </p:spPr>
        <p:txBody>
          <a:bodyPr vert="horz" wrap="square" lIns="93286" tIns="46643" rIns="93286" bIns="46643" numCol="1" anchor="t" anchorCtr="0" compatLnSpc="1">
            <a:prstTxWarp prst="textNoShape">
              <a:avLst/>
            </a:prstTxWarp>
          </a:bodyPr>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p>
        </p:txBody>
      </p:sp>
      <p:sp>
        <p:nvSpPr>
          <p:cNvPr id="21510" name="Rectangle 6"/>
          <p:cNvSpPr>
            <a:spLocks noGrp="1" noChangeArrowheads="1"/>
          </p:cNvSpPr>
          <p:nvPr>
            <p:ph type="ftr" sz="quarter" idx="4"/>
          </p:nvPr>
        </p:nvSpPr>
        <p:spPr bwMode="auto">
          <a:xfrm>
            <a:off x="1" y="9443571"/>
            <a:ext cx="2950375" cy="495767"/>
          </a:xfrm>
          <a:prstGeom prst="rect">
            <a:avLst/>
          </a:prstGeom>
          <a:noFill/>
          <a:ln>
            <a:noFill/>
          </a:ln>
          <a:effectLst/>
          <a:extLst/>
        </p:spPr>
        <p:txBody>
          <a:bodyPr vert="horz" wrap="square" lIns="93286" tIns="46643" rIns="93286" bIns="46643" numCol="1" anchor="b" anchorCtr="0" compatLnSpc="1">
            <a:prstTxWarp prst="textNoShape">
              <a:avLst/>
            </a:prstTxWarp>
          </a:bodyPr>
          <a:lstStyle>
            <a:lvl1pPr defTabSz="933565" eaLnBrk="0" hangingPunct="0">
              <a:defRPr kumimoji="0" sz="1200">
                <a:ea typeface="ＭＳ Ｐゴシック" pitchFamily="50" charset="-128"/>
              </a:defRPr>
            </a:lvl1pPr>
          </a:lstStyle>
          <a:p>
            <a:pPr>
              <a:defRPr/>
            </a:pPr>
            <a:endParaRPr lang="en-US" altLang="ja-JP"/>
          </a:p>
        </p:txBody>
      </p:sp>
      <p:sp>
        <p:nvSpPr>
          <p:cNvPr id="21511" name="Rectangle 7"/>
          <p:cNvSpPr>
            <a:spLocks noGrp="1" noChangeArrowheads="1"/>
          </p:cNvSpPr>
          <p:nvPr>
            <p:ph type="sldNum" sz="quarter" idx="5"/>
          </p:nvPr>
        </p:nvSpPr>
        <p:spPr bwMode="auto">
          <a:xfrm>
            <a:off x="3856825" y="9443571"/>
            <a:ext cx="2950375" cy="495767"/>
          </a:xfrm>
          <a:prstGeom prst="rect">
            <a:avLst/>
          </a:prstGeom>
          <a:noFill/>
          <a:ln>
            <a:noFill/>
          </a:ln>
          <a:effectLst/>
          <a:extLst/>
        </p:spPr>
        <p:txBody>
          <a:bodyPr vert="horz" wrap="square" lIns="93286" tIns="46643" rIns="93286" bIns="46643" numCol="1" anchor="b" anchorCtr="0" compatLnSpc="1">
            <a:prstTxWarp prst="textNoShape">
              <a:avLst/>
            </a:prstTxWarp>
          </a:bodyPr>
          <a:lstStyle>
            <a:lvl1pPr algn="r" defTabSz="933565" eaLnBrk="0" hangingPunct="0">
              <a:defRPr kumimoji="0" sz="1200">
                <a:ea typeface="ＭＳ Ｐゴシック" pitchFamily="50" charset="-128"/>
              </a:defRPr>
            </a:lvl1pPr>
          </a:lstStyle>
          <a:p>
            <a:pPr>
              <a:defRPr/>
            </a:pPr>
            <a:fld id="{D5440CF1-8717-4DB3-A5B9-0FEEDED42DB0}" type="slidenum">
              <a:rPr lang="ja-JP" altLang="en-US"/>
              <a:pPr>
                <a:defRPr/>
              </a:pPr>
              <a:t>‹#›</a:t>
            </a:fld>
            <a:endParaRPr lang="en-US" altLang="ja-JP"/>
          </a:p>
        </p:txBody>
      </p:sp>
    </p:spTree>
    <p:extLst>
      <p:ext uri="{BB962C8B-B14F-4D97-AF65-F5344CB8AC3E}">
        <p14:creationId xmlns:p14="http://schemas.microsoft.com/office/powerpoint/2010/main" val="298028216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50"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50"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50"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50"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a:xfrm>
            <a:off x="927100" y="744538"/>
            <a:ext cx="4970463" cy="3727450"/>
          </a:xfrm>
          <a:ln/>
        </p:spPr>
      </p:sp>
      <p:sp>
        <p:nvSpPr>
          <p:cNvPr id="10243" name="ノート プレースホルダー 2"/>
          <p:cNvSpPr>
            <a:spLocks noGrp="1"/>
          </p:cNvSpPr>
          <p:nvPr>
            <p:ph type="body" idx="1"/>
          </p:nvPr>
        </p:nvSpPr>
        <p:spPr>
          <a:noFill/>
        </p:spPr>
        <p:txBody>
          <a:bodyPr/>
          <a:lstStyle/>
          <a:p>
            <a:pPr eaLnBrk="1" hangingPunct="1"/>
            <a:endParaRPr kumimoji="1" lang="ja-JP" altLang="en-US">
              <a:latin typeface="Arial" panose="020B0604020202020204" pitchFamily="34" charset="0"/>
            </a:endParaRPr>
          </a:p>
        </p:txBody>
      </p:sp>
      <p:sp>
        <p:nvSpPr>
          <p:cNvPr id="10244" name="スライド番号プレースホルダー 3"/>
          <p:cNvSpPr>
            <a:spLocks noGrp="1"/>
          </p:cNvSpPr>
          <p:nvPr>
            <p:ph type="sldNum" sz="quarter" idx="5"/>
          </p:nvPr>
        </p:nvSpPr>
        <p:spPr>
          <a:noFill/>
        </p:spPr>
        <p:txBody>
          <a:bodyPr/>
          <a:lstStyle>
            <a:lvl1pPr defTabSz="933565">
              <a:defRPr sz="1000">
                <a:solidFill>
                  <a:schemeClr val="tx1"/>
                </a:solidFill>
                <a:latin typeface="Arial" panose="020B0604020202020204" pitchFamily="34" charset="0"/>
                <a:ea typeface="ＭＳ Ｐゴシック" panose="020B0600070205080204" pitchFamily="50" charset="-128"/>
              </a:defRPr>
            </a:lvl1pPr>
            <a:lvl2pPr marL="749414" indent="-288236" defTabSz="933565">
              <a:defRPr sz="1000">
                <a:solidFill>
                  <a:schemeClr val="tx1"/>
                </a:solidFill>
                <a:latin typeface="Arial" panose="020B0604020202020204" pitchFamily="34" charset="0"/>
                <a:ea typeface="ＭＳ Ｐゴシック" panose="020B0600070205080204" pitchFamily="50" charset="-128"/>
              </a:defRPr>
            </a:lvl2pPr>
            <a:lvl3pPr marL="1152944" indent="-230589" defTabSz="933565">
              <a:defRPr sz="1000">
                <a:solidFill>
                  <a:schemeClr val="tx1"/>
                </a:solidFill>
                <a:latin typeface="Arial" panose="020B0604020202020204" pitchFamily="34" charset="0"/>
                <a:ea typeface="ＭＳ Ｐゴシック" panose="020B0600070205080204" pitchFamily="50" charset="-128"/>
              </a:defRPr>
            </a:lvl3pPr>
            <a:lvl4pPr marL="1614122" indent="-230589" defTabSz="933565">
              <a:defRPr sz="1000">
                <a:solidFill>
                  <a:schemeClr val="tx1"/>
                </a:solidFill>
                <a:latin typeface="Arial" panose="020B0604020202020204" pitchFamily="34" charset="0"/>
                <a:ea typeface="ＭＳ Ｐゴシック" panose="020B0600070205080204" pitchFamily="50" charset="-128"/>
              </a:defRPr>
            </a:lvl4pPr>
            <a:lvl5pPr marL="2075299" indent="-230589" defTabSz="933565">
              <a:defRPr sz="1000">
                <a:solidFill>
                  <a:schemeClr val="tx1"/>
                </a:solidFill>
                <a:latin typeface="Arial" panose="020B0604020202020204" pitchFamily="34" charset="0"/>
                <a:ea typeface="ＭＳ Ｐゴシック" panose="020B0600070205080204" pitchFamily="50" charset="-128"/>
              </a:defRPr>
            </a:lvl5pPr>
            <a:lvl6pPr marL="2536477" indent="-230589" defTabSz="933565"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50" charset="-128"/>
              </a:defRPr>
            </a:lvl6pPr>
            <a:lvl7pPr marL="2997655" indent="-230589" defTabSz="933565"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50" charset="-128"/>
              </a:defRPr>
            </a:lvl7pPr>
            <a:lvl8pPr marL="3458832" indent="-230589" defTabSz="933565"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50" charset="-128"/>
              </a:defRPr>
            </a:lvl8pPr>
            <a:lvl9pPr marL="3920010" indent="-230589" defTabSz="933565" eaLnBrk="0" fontAlgn="base" hangingPunct="0">
              <a:spcBef>
                <a:spcPct val="0"/>
              </a:spcBef>
              <a:spcAft>
                <a:spcPct val="0"/>
              </a:spcAft>
              <a:defRPr sz="1000">
                <a:solidFill>
                  <a:schemeClr val="tx1"/>
                </a:solidFill>
                <a:latin typeface="Arial" panose="020B0604020202020204" pitchFamily="34" charset="0"/>
                <a:ea typeface="ＭＳ Ｐゴシック" panose="020B0600070205080204" pitchFamily="50" charset="-128"/>
              </a:defRPr>
            </a:lvl9pPr>
          </a:lstStyle>
          <a:p>
            <a:fld id="{E432221F-DB9A-4817-A9F2-9956F65B6956}" type="slidenum">
              <a:rPr lang="ja-JP" altLang="en-US" sz="1200"/>
              <a:pPr/>
              <a:t>5</a:t>
            </a:fld>
            <a:endParaRPr lang="en-US" altLang="ja-JP" sz="1200"/>
          </a:p>
        </p:txBody>
      </p:sp>
    </p:spTree>
    <p:extLst>
      <p:ext uri="{BB962C8B-B14F-4D97-AF65-F5344CB8AC3E}">
        <p14:creationId xmlns:p14="http://schemas.microsoft.com/office/powerpoint/2010/main" val="3795130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5"/>
          <p:cNvSpPr>
            <a:spLocks noChangeShapeType="1"/>
          </p:cNvSpPr>
          <p:nvPr/>
        </p:nvSpPr>
        <p:spPr bwMode="gray">
          <a:xfrm>
            <a:off x="0" y="3081338"/>
            <a:ext cx="9144000" cy="0"/>
          </a:xfrm>
          <a:prstGeom prst="line">
            <a:avLst/>
          </a:prstGeom>
          <a:noFill/>
          <a:ln w="12700">
            <a:solidFill>
              <a:srgbClr val="000099"/>
            </a:solidFill>
            <a:round/>
            <a:headEnd/>
            <a:tailEnd/>
          </a:ln>
          <a:effectLst/>
          <a:extLst/>
        </p:spPr>
        <p:txBody>
          <a:bodyPr wrap="none" anchor="ctr"/>
          <a:lstStyle/>
          <a:p>
            <a:pPr>
              <a:defRPr/>
            </a:pPr>
            <a:endParaRPr lang="ja-JP" altLang="en-US"/>
          </a:p>
        </p:txBody>
      </p:sp>
      <p:sp>
        <p:nvSpPr>
          <p:cNvPr id="5" name="Rectangle 7"/>
          <p:cNvSpPr>
            <a:spLocks noChangeArrowheads="1"/>
          </p:cNvSpPr>
          <p:nvPr/>
        </p:nvSpPr>
        <p:spPr bwMode="auto">
          <a:xfrm flipV="1">
            <a:off x="1752600" y="3081338"/>
            <a:ext cx="5638800" cy="53975"/>
          </a:xfrm>
          <a:prstGeom prst="rect">
            <a:avLst/>
          </a:prstGeom>
          <a:solidFill>
            <a:srgbClr val="0D2B88"/>
          </a:solidFill>
          <a:ln>
            <a:noFill/>
          </a:ln>
          <a:effectLst/>
          <a:extLst/>
        </p:spPr>
        <p:txBody>
          <a:bodyPr wrap="none" anchor="ctr"/>
          <a:lstStyle/>
          <a:p>
            <a:pPr eaLnBrk="0" hangingPunct="0">
              <a:defRPr/>
            </a:pPr>
            <a:endParaRPr kumimoji="0" lang="ja-JP" altLang="en-US"/>
          </a:p>
        </p:txBody>
      </p:sp>
      <p:sp>
        <p:nvSpPr>
          <p:cNvPr id="139266" name="Rectangle 2"/>
          <p:cNvSpPr>
            <a:spLocks noGrp="1" noChangeArrowheads="1"/>
          </p:cNvSpPr>
          <p:nvPr>
            <p:ph type="ctrTitle"/>
          </p:nvPr>
        </p:nvSpPr>
        <p:spPr bwMode="auto">
          <a:xfrm>
            <a:off x="1752600" y="1557338"/>
            <a:ext cx="5638800" cy="1447800"/>
          </a:xfrm>
        </p:spPr>
        <p:txBody>
          <a:bodyPr wrap="square"/>
          <a:lstStyle>
            <a:lvl1pPr algn="ctr">
              <a:lnSpc>
                <a:spcPct val="83000"/>
              </a:lnSpc>
              <a:defRPr sz="2400">
                <a:solidFill>
                  <a:schemeClr val="tx1"/>
                </a:solidFill>
              </a:defRPr>
            </a:lvl1pPr>
          </a:lstStyle>
          <a:p>
            <a:pPr lvl="0"/>
            <a:r>
              <a:rPr lang="ja-JP" altLang="en-US" noProof="0"/>
              <a:t>タイトルを入力して下さい。</a:t>
            </a:r>
            <a:endParaRPr lang="ja-JP" altLang="ja-JP" noProof="0"/>
          </a:p>
        </p:txBody>
      </p:sp>
      <p:sp>
        <p:nvSpPr>
          <p:cNvPr id="139267" name="Rectangle 3"/>
          <p:cNvSpPr>
            <a:spLocks noGrp="1" noChangeArrowheads="1"/>
          </p:cNvSpPr>
          <p:nvPr>
            <p:ph type="subTitle" idx="1"/>
          </p:nvPr>
        </p:nvSpPr>
        <p:spPr bwMode="auto">
          <a:xfrm>
            <a:off x="2286000" y="3462338"/>
            <a:ext cx="4572000" cy="609600"/>
          </a:xfrm>
          <a:extLst/>
        </p:spPr>
        <p:txBody>
          <a:bodyPr lIns="0"/>
          <a:lstStyle>
            <a:lvl1pPr marL="0" indent="0" algn="ctr">
              <a:lnSpc>
                <a:spcPct val="83000"/>
              </a:lnSpc>
              <a:defRPr sz="1600" b="1"/>
            </a:lvl1pPr>
          </a:lstStyle>
          <a:p>
            <a:pPr lvl="0"/>
            <a:r>
              <a:rPr lang="ja-JP" altLang="en-US" noProof="0"/>
              <a:t>サブタイトルを入力して下さい。</a:t>
            </a:r>
            <a:endParaRPr lang="ja-JP" altLang="ja-JP"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84988" y="152400"/>
            <a:ext cx="2259012" cy="547687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03188" y="152400"/>
            <a:ext cx="6629400" cy="54768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4"/>
          <p:cNvSpPr>
            <a:spLocks noChangeShapeType="1"/>
          </p:cNvSpPr>
          <p:nvPr/>
        </p:nvSpPr>
        <p:spPr bwMode="gray">
          <a:xfrm>
            <a:off x="0" y="3048000"/>
            <a:ext cx="9144000" cy="0"/>
          </a:xfrm>
          <a:prstGeom prst="line">
            <a:avLst/>
          </a:prstGeom>
          <a:noFill/>
          <a:ln w="12700">
            <a:solidFill>
              <a:srgbClr val="000099"/>
            </a:solidFill>
            <a:round/>
            <a:headEnd/>
            <a:tailEnd/>
          </a:ln>
          <a:effectLst/>
          <a:extLst/>
        </p:spPr>
        <p:txBody>
          <a:bodyPr wrap="none" anchor="ctr"/>
          <a:lstStyle/>
          <a:p>
            <a:pPr>
              <a:defRPr/>
            </a:pPr>
            <a:endParaRPr lang="ja-JP" altLang="en-US"/>
          </a:p>
        </p:txBody>
      </p:sp>
      <p:sp>
        <p:nvSpPr>
          <p:cNvPr id="5" name="Rectangle 5"/>
          <p:cNvSpPr>
            <a:spLocks noChangeArrowheads="1"/>
          </p:cNvSpPr>
          <p:nvPr/>
        </p:nvSpPr>
        <p:spPr bwMode="auto">
          <a:xfrm flipV="1">
            <a:off x="1752600" y="3048000"/>
            <a:ext cx="5638800" cy="53975"/>
          </a:xfrm>
          <a:prstGeom prst="rect">
            <a:avLst/>
          </a:prstGeom>
          <a:solidFill>
            <a:srgbClr val="0D2B88"/>
          </a:solidFill>
          <a:ln>
            <a:noFill/>
          </a:ln>
          <a:effectLst/>
          <a:extLst/>
        </p:spPr>
        <p:txBody>
          <a:bodyPr wrap="none" anchor="ctr"/>
          <a:lstStyle/>
          <a:p>
            <a:pPr eaLnBrk="0" hangingPunct="0">
              <a:defRPr/>
            </a:pPr>
            <a:endParaRPr kumimoji="0" lang="ja-JP" altLang="en-US"/>
          </a:p>
        </p:txBody>
      </p:sp>
      <p:pic>
        <p:nvPicPr>
          <p:cNvPr id="6" name="Picture 6" descr="ABeam_CG_L"/>
          <p:cNvPicPr>
            <a:picLocks noChangeAspect="1" noChangeArrowheads="1"/>
          </p:cNvPicPr>
          <p:nvPr userDrawn="1"/>
        </p:nvPicPr>
        <p:blipFill>
          <a:blip r:embed="rId2"/>
          <a:srcRect/>
          <a:stretch>
            <a:fillRect/>
          </a:stretch>
        </p:blipFill>
        <p:spPr bwMode="auto">
          <a:xfrm>
            <a:off x="0" y="5591175"/>
            <a:ext cx="9124950" cy="1192213"/>
          </a:xfrm>
          <a:prstGeom prst="rect">
            <a:avLst/>
          </a:prstGeom>
          <a:noFill/>
          <a:ln w="9525">
            <a:noFill/>
            <a:miter lim="800000"/>
            <a:headEnd/>
            <a:tailEnd/>
          </a:ln>
        </p:spPr>
      </p:pic>
      <p:sp>
        <p:nvSpPr>
          <p:cNvPr id="2116610" name="Rectangle 2"/>
          <p:cNvSpPr>
            <a:spLocks noGrp="1" noChangeArrowheads="1"/>
          </p:cNvSpPr>
          <p:nvPr>
            <p:ph type="ctrTitle"/>
          </p:nvPr>
        </p:nvSpPr>
        <p:spPr bwMode="auto">
          <a:xfrm>
            <a:off x="1752600" y="1524000"/>
            <a:ext cx="5638800" cy="1447800"/>
          </a:xfrm>
        </p:spPr>
        <p:txBody>
          <a:bodyPr wrap="square"/>
          <a:lstStyle>
            <a:lvl1pPr algn="ctr">
              <a:lnSpc>
                <a:spcPct val="83000"/>
              </a:lnSpc>
              <a:defRPr sz="2400">
                <a:solidFill>
                  <a:schemeClr val="tx1"/>
                </a:solidFill>
              </a:defRPr>
            </a:lvl1pPr>
          </a:lstStyle>
          <a:p>
            <a:pPr lvl="0"/>
            <a:r>
              <a:rPr lang="ja-JP" altLang="en-US" noProof="0"/>
              <a:t>タイトルを入力して下さい。</a:t>
            </a:r>
            <a:endParaRPr lang="ja-JP" altLang="ja-JP" noProof="0"/>
          </a:p>
        </p:txBody>
      </p:sp>
      <p:sp>
        <p:nvSpPr>
          <p:cNvPr id="2116611" name="Rectangle 3"/>
          <p:cNvSpPr>
            <a:spLocks noGrp="1" noChangeArrowheads="1"/>
          </p:cNvSpPr>
          <p:nvPr>
            <p:ph type="subTitle" idx="1"/>
          </p:nvPr>
        </p:nvSpPr>
        <p:spPr bwMode="auto">
          <a:xfrm>
            <a:off x="2286000" y="3429000"/>
            <a:ext cx="4572000" cy="609600"/>
          </a:xfrm>
          <a:extLst/>
        </p:spPr>
        <p:txBody>
          <a:bodyPr lIns="0"/>
          <a:lstStyle>
            <a:lvl1pPr marL="0" indent="0" algn="ctr">
              <a:lnSpc>
                <a:spcPct val="83000"/>
              </a:lnSpc>
              <a:defRPr sz="1400" b="1"/>
            </a:lvl1pPr>
          </a:lstStyle>
          <a:p>
            <a:pPr lvl="0"/>
            <a:r>
              <a:rPr lang="ja-JP" altLang="en-US" noProof="0"/>
              <a:t>サブタイトルを入力して下さい。</a:t>
            </a:r>
            <a:endParaRPr lang="ja-JP" altLang="ja-JP"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7"/>
          <p:cNvSpPr>
            <a:spLocks noGrp="1" noChangeArrowheads="1"/>
          </p:cNvSpPr>
          <p:nvPr>
            <p:ph type="sldNum" sz="quarter" idx="10"/>
          </p:nvPr>
        </p:nvSpPr>
        <p:spPr>
          <a:ln/>
        </p:spPr>
        <p:txBody>
          <a:bodyPr/>
          <a:lstStyle>
            <a:lvl1pPr>
              <a:defRPr/>
            </a:lvl1pPr>
          </a:lstStyle>
          <a:p>
            <a:pPr>
              <a:defRPr/>
            </a:pPr>
            <a:fld id="{6BBF6532-D7C3-4A72-B23F-E27F6A4A3B7E}" type="slidenum">
              <a:rPr lang="ja-JP" altLang="en-US"/>
              <a:pPr>
                <a:defRPr/>
              </a:pPr>
              <a: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7"/>
          <p:cNvSpPr>
            <a:spLocks noGrp="1" noChangeArrowheads="1"/>
          </p:cNvSpPr>
          <p:nvPr>
            <p:ph type="sldNum" sz="quarter" idx="10"/>
          </p:nvPr>
        </p:nvSpPr>
        <p:spPr>
          <a:ln/>
        </p:spPr>
        <p:txBody>
          <a:bodyPr/>
          <a:lstStyle>
            <a:lvl1pPr>
              <a:defRPr/>
            </a:lvl1pPr>
          </a:lstStyle>
          <a:p>
            <a:pPr>
              <a:defRPr/>
            </a:pPr>
            <a:fld id="{4E8FB347-E6A0-46F8-89E0-97AF113AD1A5}" type="slidenum">
              <a:rPr lang="ja-JP" altLang="en-US"/>
              <a:pPr>
                <a:defRPr/>
              </a:pPr>
              <a: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179388" y="1079500"/>
            <a:ext cx="4297362"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29150" y="1079500"/>
            <a:ext cx="4297363"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7"/>
          <p:cNvSpPr>
            <a:spLocks noGrp="1" noChangeArrowheads="1"/>
          </p:cNvSpPr>
          <p:nvPr>
            <p:ph type="sldNum" sz="quarter" idx="10"/>
          </p:nvPr>
        </p:nvSpPr>
        <p:spPr>
          <a:ln/>
        </p:spPr>
        <p:txBody>
          <a:bodyPr/>
          <a:lstStyle>
            <a:lvl1pPr>
              <a:defRPr/>
            </a:lvl1pPr>
          </a:lstStyle>
          <a:p>
            <a:pPr>
              <a:defRPr/>
            </a:pPr>
            <a:fld id="{530E9F70-C4ED-4AAC-9EFA-ADBF99BA6A71}" type="slidenum">
              <a:rPr lang="ja-JP" altLang="en-US"/>
              <a:pPr>
                <a:defRPr/>
              </a:pPr>
              <a: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7"/>
          <p:cNvSpPr>
            <a:spLocks noGrp="1" noChangeArrowheads="1"/>
          </p:cNvSpPr>
          <p:nvPr>
            <p:ph type="sldNum" sz="quarter" idx="10"/>
          </p:nvPr>
        </p:nvSpPr>
        <p:spPr>
          <a:ln/>
        </p:spPr>
        <p:txBody>
          <a:bodyPr/>
          <a:lstStyle>
            <a:lvl1pPr>
              <a:defRPr/>
            </a:lvl1pPr>
          </a:lstStyle>
          <a:p>
            <a:pPr>
              <a:defRPr/>
            </a:pPr>
            <a:fld id="{7C883109-83A3-430A-AF0D-0F3C5A09E971}" type="slidenum">
              <a:rPr lang="ja-JP" altLang="en-US"/>
              <a:pPr>
                <a:defRPr/>
              </a:pPr>
              <a:t>‹#›</a:t>
            </a:fld>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7"/>
          <p:cNvSpPr>
            <a:spLocks noGrp="1" noChangeArrowheads="1"/>
          </p:cNvSpPr>
          <p:nvPr>
            <p:ph type="sldNum" sz="quarter" idx="10"/>
          </p:nvPr>
        </p:nvSpPr>
        <p:spPr>
          <a:ln/>
        </p:spPr>
        <p:txBody>
          <a:bodyPr/>
          <a:lstStyle>
            <a:lvl1pPr>
              <a:defRPr/>
            </a:lvl1pPr>
          </a:lstStyle>
          <a:p>
            <a:pPr>
              <a:defRPr/>
            </a:pPr>
            <a:fld id="{B3534363-4222-4D04-85AD-7D4F38C23161}" type="slidenum">
              <a:rPr lang="ja-JP" altLang="en-US"/>
              <a:pPr>
                <a:defRPr/>
              </a:pPr>
              <a:t>‹#›</a:t>
            </a:fld>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ACD06BB8-BCAC-4203-8E8C-A1573D263A95}" type="slidenum">
              <a:rPr lang="ja-JP" altLang="en-US"/>
              <a:pPr>
                <a:defRPr/>
              </a:pPr>
              <a:t>‹#›</a:t>
            </a:fld>
            <a:endParaRPr lang="en-US" alt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7"/>
          <p:cNvSpPr>
            <a:spLocks noGrp="1" noChangeArrowheads="1"/>
          </p:cNvSpPr>
          <p:nvPr>
            <p:ph type="sldNum" sz="quarter" idx="10"/>
          </p:nvPr>
        </p:nvSpPr>
        <p:spPr>
          <a:ln/>
        </p:spPr>
        <p:txBody>
          <a:bodyPr/>
          <a:lstStyle>
            <a:lvl1pPr>
              <a:defRPr/>
            </a:lvl1pPr>
          </a:lstStyle>
          <a:p>
            <a:pPr>
              <a:defRPr/>
            </a:pPr>
            <a:fld id="{82D10B24-F283-4ADA-83E4-6FE95561CD1E}" type="slidenum">
              <a:rPr lang="ja-JP" altLang="en-US"/>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7"/>
          <p:cNvSpPr>
            <a:spLocks noGrp="1" noChangeArrowheads="1"/>
          </p:cNvSpPr>
          <p:nvPr>
            <p:ph type="sldNum" sz="quarter" idx="10"/>
          </p:nvPr>
        </p:nvSpPr>
        <p:spPr>
          <a:ln/>
        </p:spPr>
        <p:txBody>
          <a:bodyPr/>
          <a:lstStyle>
            <a:lvl1pPr>
              <a:defRPr/>
            </a:lvl1pPr>
          </a:lstStyle>
          <a:p>
            <a:pPr>
              <a:defRPr/>
            </a:pPr>
            <a:fld id="{E3D01689-8D29-4D19-A533-7E9B13E7DB8F}" type="slidenum">
              <a:rPr lang="ja-JP" altLang="en-US"/>
              <a:pPr>
                <a:defRPr/>
              </a:pPr>
              <a:t>‹#›</a:t>
            </a:fld>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7"/>
          <p:cNvSpPr>
            <a:spLocks noGrp="1" noChangeArrowheads="1"/>
          </p:cNvSpPr>
          <p:nvPr>
            <p:ph type="sldNum" sz="quarter" idx="10"/>
          </p:nvPr>
        </p:nvSpPr>
        <p:spPr>
          <a:ln/>
        </p:spPr>
        <p:txBody>
          <a:bodyPr/>
          <a:lstStyle>
            <a:lvl1pPr>
              <a:defRPr/>
            </a:lvl1pPr>
          </a:lstStyle>
          <a:p>
            <a:pPr>
              <a:defRPr/>
            </a:pPr>
            <a:fld id="{39ACABB6-DAD9-4F20-9CA4-BF46F10D86C7}" type="slidenum">
              <a:rPr lang="ja-JP" altLang="en-US"/>
              <a:pPr>
                <a:defRPr/>
              </a:pPr>
              <a:t>‹#›</a:t>
            </a:fld>
            <a:endParaRPr lang="en-US" altLang="ja-JP"/>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04038" y="152400"/>
            <a:ext cx="2239962" cy="55753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79388" y="152400"/>
            <a:ext cx="6572250" cy="55753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7"/>
          <p:cNvSpPr>
            <a:spLocks noGrp="1" noChangeArrowheads="1"/>
          </p:cNvSpPr>
          <p:nvPr>
            <p:ph type="sldNum" sz="quarter" idx="10"/>
          </p:nvPr>
        </p:nvSpPr>
        <p:spPr>
          <a:ln/>
        </p:spPr>
        <p:txBody>
          <a:bodyPr/>
          <a:lstStyle>
            <a:lvl1pPr>
              <a:defRPr/>
            </a:lvl1pPr>
          </a:lstStyle>
          <a:p>
            <a:pPr>
              <a:defRPr/>
            </a:pPr>
            <a:fld id="{48B32C32-4B76-40AD-B075-C6850CA86DB5}" type="slidenum">
              <a:rPr lang="ja-JP" altLang="en-US"/>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103188" y="981075"/>
            <a:ext cx="4398962"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54550" y="981075"/>
            <a:ext cx="4398963"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7"/>
          <p:cNvSpPr>
            <a:spLocks noGrp="1" noChangeArrowheads="1"/>
          </p:cNvSpPr>
          <p:nvPr>
            <p:ph type="sldNum" sz="quarter" idx="4"/>
          </p:nvPr>
        </p:nvSpPr>
        <p:spPr bwMode="auto">
          <a:xfrm>
            <a:off x="228600" y="6553200"/>
            <a:ext cx="457200" cy="228600"/>
          </a:xfrm>
          <a:prstGeom prst="rect">
            <a:avLst/>
          </a:prstGeom>
          <a:noFill/>
          <a:ln>
            <a:noFill/>
          </a:ln>
          <a:effectLst/>
          <a:extLst/>
        </p:spPr>
        <p:txBody>
          <a:bodyPr vert="horz" wrap="square" lIns="0" tIns="0" rIns="0" bIns="0" numCol="1" anchor="t" anchorCtr="0" compatLnSpc="1">
            <a:prstTxWarp prst="textNoShape">
              <a:avLst/>
            </a:prstTxWarp>
          </a:bodyPr>
          <a:lstStyle>
            <a:lvl1pPr eaLnBrk="0" hangingPunct="0">
              <a:defRPr kumimoji="0">
                <a:ea typeface="ＭＳ Ｐゴシック" pitchFamily="50" charset="-128"/>
              </a:defRPr>
            </a:lvl1pPr>
          </a:lstStyle>
          <a:p>
            <a:pPr>
              <a:defRPr/>
            </a:pPr>
            <a:fld id="{73808B17-11AC-493F-9BDF-1FB89B8C11BE}" type="slidenum">
              <a:rPr lang="ja-JP" altLang="en-US"/>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7"/>
          <p:cNvSpPr>
            <a:spLocks noGrp="1" noChangeArrowheads="1"/>
          </p:cNvSpPr>
          <p:nvPr>
            <p:ph type="sldNum" sz="quarter" idx="10"/>
          </p:nvPr>
        </p:nvSpPr>
        <p:spPr bwMode="auto">
          <a:xfrm>
            <a:off x="228600" y="6553200"/>
            <a:ext cx="457200" cy="228600"/>
          </a:xfrm>
          <a:prstGeom prst="rect">
            <a:avLst/>
          </a:prstGeom>
          <a:noFill/>
          <a:ln>
            <a:noFill/>
          </a:ln>
          <a:effectLst/>
          <a:extLst/>
        </p:spPr>
        <p:txBody>
          <a:bodyPr vert="horz" wrap="square" lIns="0" tIns="0" rIns="0" bIns="0" numCol="1" anchor="t" anchorCtr="0" compatLnSpc="1">
            <a:prstTxWarp prst="textNoShape">
              <a:avLst/>
            </a:prstTxWarp>
          </a:bodyPr>
          <a:lstStyle>
            <a:lvl1pPr eaLnBrk="0" hangingPunct="0">
              <a:defRPr kumimoji="0">
                <a:ea typeface="ＭＳ Ｐゴシック" pitchFamily="50" charset="-128"/>
              </a:defRPr>
            </a:lvl1pPr>
          </a:lstStyle>
          <a:p>
            <a:pPr>
              <a:defRPr/>
            </a:pPr>
            <a:fld id="{73808B17-11AC-493F-9BDF-1FB89B8C11BE}" type="slidenum">
              <a:rPr lang="ja-JP" altLang="en-US"/>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srcRect/>
          <a:stretch>
            <a:fillRect/>
          </a:stretch>
        </p:blipFill>
        <p:spPr bwMode="gray">
          <a:xfrm>
            <a:off x="-1588" y="0"/>
            <a:ext cx="9147176" cy="971550"/>
          </a:xfrm>
          <a:prstGeom prst="rect">
            <a:avLst/>
          </a:prstGeom>
          <a:solidFill>
            <a:schemeClr val="bg1"/>
          </a:solidFill>
          <a:ln w="9525">
            <a:noFill/>
            <a:miter lim="800000"/>
            <a:headEnd/>
            <a:tailEnd/>
          </a:ln>
        </p:spPr>
      </p:pic>
      <p:sp>
        <p:nvSpPr>
          <p:cNvPr id="1027" name="Rectangle 3"/>
          <p:cNvSpPr>
            <a:spLocks noGrp="1" noChangeArrowheads="1"/>
          </p:cNvSpPr>
          <p:nvPr>
            <p:ph type="title"/>
          </p:nvPr>
        </p:nvSpPr>
        <p:spPr bwMode="white">
          <a:xfrm>
            <a:off x="457200" y="152400"/>
            <a:ext cx="8686800" cy="685800"/>
          </a:xfrm>
          <a:prstGeom prst="rect">
            <a:avLst/>
          </a:prstGeom>
          <a:noFill/>
          <a:ln w="9525">
            <a:noFill/>
            <a:miter lim="800000"/>
            <a:headEnd/>
            <a:tailEnd/>
          </a:ln>
        </p:spPr>
        <p:txBody>
          <a:bodyPr vert="horz" wrap="none" lIns="0" tIns="0" rIns="0" bIns="0" numCol="1" anchor="b" anchorCtr="0" compatLnSpc="1">
            <a:prstTxWarp prst="textNoShape">
              <a:avLst/>
            </a:prstTxWarp>
          </a:bodyPr>
          <a:lstStyle/>
          <a:p>
            <a:pPr lvl="0"/>
            <a:r>
              <a:rPr lang="ja-JP" altLang="en-US"/>
              <a:t>ページタイトルを入力して下さい。</a:t>
            </a:r>
            <a:endParaRPr lang="ja-JP" altLang="ja-JP"/>
          </a:p>
        </p:txBody>
      </p:sp>
      <p:sp>
        <p:nvSpPr>
          <p:cNvPr id="1028" name="Rectangle 4"/>
          <p:cNvSpPr>
            <a:spLocks noGrp="1" noChangeArrowheads="1"/>
          </p:cNvSpPr>
          <p:nvPr>
            <p:ph type="body" idx="1"/>
          </p:nvPr>
        </p:nvSpPr>
        <p:spPr bwMode="gray">
          <a:xfrm>
            <a:off x="103188" y="981075"/>
            <a:ext cx="8950325"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テキストを編集 </a:t>
            </a:r>
            <a:r>
              <a:rPr lang="en-US" altLang="ja-JP"/>
              <a:t>Click to edit Master text styles</a:t>
            </a:r>
          </a:p>
          <a:p>
            <a:pPr lvl="1"/>
            <a:r>
              <a:rPr lang="ja-JP" altLang="en-US"/>
              <a:t>テキストを編集 </a:t>
            </a:r>
            <a:r>
              <a:rPr lang="en-US" altLang="ja-JP"/>
              <a:t>Second level</a:t>
            </a:r>
          </a:p>
          <a:p>
            <a:pPr lvl="2"/>
            <a:r>
              <a:rPr lang="ja-JP" altLang="en-US"/>
              <a:t>テキストを編集 </a:t>
            </a:r>
            <a:r>
              <a:rPr lang="en-US" altLang="ja-JP"/>
              <a:t>Third level</a:t>
            </a:r>
          </a:p>
          <a:p>
            <a:pPr lvl="3"/>
            <a:r>
              <a:rPr lang="ja-JP" altLang="en-US"/>
              <a:t>テキストを編集 </a:t>
            </a:r>
            <a:r>
              <a:rPr lang="en-US" altLang="ja-JP"/>
              <a:t>Fourth level</a:t>
            </a:r>
          </a:p>
          <a:p>
            <a:pPr lvl="4"/>
            <a:r>
              <a:rPr lang="ja-JP" altLang="en-US"/>
              <a:t>テキストを編集 </a:t>
            </a:r>
            <a:r>
              <a:rPr lang="en-US" altLang="ja-JP"/>
              <a:t>Fifth level</a:t>
            </a:r>
          </a:p>
        </p:txBody>
      </p:sp>
      <p:sp>
        <p:nvSpPr>
          <p:cNvPr id="1029" name="Line 6"/>
          <p:cNvSpPr>
            <a:spLocks noChangeShapeType="1"/>
          </p:cNvSpPr>
          <p:nvPr/>
        </p:nvSpPr>
        <p:spPr bwMode="gray">
          <a:xfrm>
            <a:off x="228600" y="6553200"/>
            <a:ext cx="8686800" cy="0"/>
          </a:xfrm>
          <a:prstGeom prst="line">
            <a:avLst/>
          </a:prstGeom>
          <a:noFill/>
          <a:ln w="12700">
            <a:solidFill>
              <a:srgbClr val="000099"/>
            </a:solidFill>
            <a:round/>
            <a:headEnd/>
            <a:tailEnd/>
          </a:ln>
          <a:effectLst/>
          <a:extLst/>
        </p:spPr>
        <p:txBody>
          <a:bodyPr wrap="none" anchor="ctr"/>
          <a:lstStyle/>
          <a:p>
            <a:pPr>
              <a:defRPr/>
            </a:pPr>
            <a:endParaRPr lang="ja-JP" altLang="en-US"/>
          </a:p>
        </p:txBody>
      </p:sp>
    </p:spTree>
  </p:cSld>
  <p:clrMap bg1="lt1" tx1="dk1" bg2="lt2" tx2="dk2" accent1="accent1" accent2="accent2" accent3="accent3" accent4="accent4" accent5="accent5" accent6="accent6" hlink="hlink" folHlink="folHlink"/>
  <p:sldLayoutIdLst>
    <p:sldLayoutId id="2147483676"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Arial" charset="0"/>
          <a:ea typeface="ＭＳ Ｐゴシック" pitchFamily="50" charset="-128"/>
        </a:defRPr>
      </a:lvl2pPr>
      <a:lvl3pPr algn="l" rtl="0" eaLnBrk="0" fontAlgn="base" hangingPunct="0">
        <a:spcBef>
          <a:spcPct val="0"/>
        </a:spcBef>
        <a:spcAft>
          <a:spcPct val="0"/>
        </a:spcAft>
        <a:defRPr b="1">
          <a:solidFill>
            <a:schemeClr val="tx2"/>
          </a:solidFill>
          <a:latin typeface="Arial" charset="0"/>
          <a:ea typeface="ＭＳ Ｐゴシック" pitchFamily="50" charset="-128"/>
        </a:defRPr>
      </a:lvl3pPr>
      <a:lvl4pPr algn="l" rtl="0" eaLnBrk="0" fontAlgn="base" hangingPunct="0">
        <a:spcBef>
          <a:spcPct val="0"/>
        </a:spcBef>
        <a:spcAft>
          <a:spcPct val="0"/>
        </a:spcAft>
        <a:defRPr b="1">
          <a:solidFill>
            <a:schemeClr val="tx2"/>
          </a:solidFill>
          <a:latin typeface="Arial" charset="0"/>
          <a:ea typeface="ＭＳ Ｐゴシック" pitchFamily="50" charset="-128"/>
        </a:defRPr>
      </a:lvl4pPr>
      <a:lvl5pPr algn="l" rtl="0" eaLnBrk="0" fontAlgn="base" hangingPunct="0">
        <a:spcBef>
          <a:spcPct val="0"/>
        </a:spcBef>
        <a:spcAft>
          <a:spcPct val="0"/>
        </a:spcAft>
        <a:defRPr b="1">
          <a:solidFill>
            <a:schemeClr val="tx2"/>
          </a:solidFill>
          <a:latin typeface="Arial" charset="0"/>
          <a:ea typeface="ＭＳ Ｐゴシック" pitchFamily="50" charset="-128"/>
        </a:defRPr>
      </a:lvl5pPr>
      <a:lvl6pPr marL="457200" algn="l" rtl="0" fontAlgn="base">
        <a:spcBef>
          <a:spcPct val="0"/>
        </a:spcBef>
        <a:spcAft>
          <a:spcPct val="0"/>
        </a:spcAft>
        <a:defRPr b="1">
          <a:solidFill>
            <a:schemeClr val="tx2"/>
          </a:solidFill>
          <a:latin typeface="Arial" charset="0"/>
          <a:ea typeface="ＭＳ Ｐゴシック" pitchFamily="50" charset="-128"/>
        </a:defRPr>
      </a:lvl6pPr>
      <a:lvl7pPr marL="914400" algn="l" rtl="0" fontAlgn="base">
        <a:spcBef>
          <a:spcPct val="0"/>
        </a:spcBef>
        <a:spcAft>
          <a:spcPct val="0"/>
        </a:spcAft>
        <a:defRPr b="1">
          <a:solidFill>
            <a:schemeClr val="tx2"/>
          </a:solidFill>
          <a:latin typeface="Arial" charset="0"/>
          <a:ea typeface="ＭＳ Ｐゴシック" pitchFamily="50" charset="-128"/>
        </a:defRPr>
      </a:lvl7pPr>
      <a:lvl8pPr marL="1371600" algn="l" rtl="0" fontAlgn="base">
        <a:spcBef>
          <a:spcPct val="0"/>
        </a:spcBef>
        <a:spcAft>
          <a:spcPct val="0"/>
        </a:spcAft>
        <a:defRPr b="1">
          <a:solidFill>
            <a:schemeClr val="tx2"/>
          </a:solidFill>
          <a:latin typeface="Arial" charset="0"/>
          <a:ea typeface="ＭＳ Ｐゴシック" pitchFamily="50" charset="-128"/>
        </a:defRPr>
      </a:lvl8pPr>
      <a:lvl9pPr marL="1828800" algn="l" rtl="0" fontAlgn="base">
        <a:spcBef>
          <a:spcPct val="0"/>
        </a:spcBef>
        <a:spcAft>
          <a:spcPct val="0"/>
        </a:spcAft>
        <a:defRPr b="1">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cs typeface="+mn-cs"/>
        </a:defRPr>
      </a:lvl1pPr>
      <a:lvl2pPr marL="742950" indent="-28575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2pPr>
      <a:lvl3pPr marL="11430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3pPr>
      <a:lvl4pPr marL="16002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4pPr>
      <a:lvl5pPr marL="20574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5pPr>
      <a:lvl6pPr marL="25146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6pPr>
      <a:lvl7pPr marL="29718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7pPr>
      <a:lvl8pPr marL="34290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8pPr>
      <a:lvl9pPr marL="38862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13"/>
          <a:srcRect/>
          <a:stretch>
            <a:fillRect/>
          </a:stretch>
        </p:blipFill>
        <p:spPr bwMode="gray">
          <a:xfrm>
            <a:off x="-1588" y="0"/>
            <a:ext cx="9147176" cy="971550"/>
          </a:xfrm>
          <a:prstGeom prst="rect">
            <a:avLst/>
          </a:prstGeom>
          <a:solidFill>
            <a:schemeClr val="bg1"/>
          </a:solidFill>
          <a:ln w="9525">
            <a:noFill/>
            <a:miter lim="800000"/>
            <a:headEnd/>
            <a:tailEnd/>
          </a:ln>
        </p:spPr>
      </p:pic>
      <p:sp>
        <p:nvSpPr>
          <p:cNvPr id="14339" name="Rectangle 3"/>
          <p:cNvSpPr>
            <a:spLocks noGrp="1" noChangeArrowheads="1"/>
          </p:cNvSpPr>
          <p:nvPr>
            <p:ph type="title"/>
          </p:nvPr>
        </p:nvSpPr>
        <p:spPr bwMode="white">
          <a:xfrm>
            <a:off x="457200" y="152400"/>
            <a:ext cx="8686800" cy="685800"/>
          </a:xfrm>
          <a:prstGeom prst="rect">
            <a:avLst/>
          </a:prstGeom>
          <a:noFill/>
          <a:ln w="9525">
            <a:noFill/>
            <a:miter lim="800000"/>
            <a:headEnd/>
            <a:tailEnd/>
          </a:ln>
        </p:spPr>
        <p:txBody>
          <a:bodyPr vert="horz" wrap="none" lIns="0" tIns="0" rIns="0" bIns="0" numCol="1" anchor="b" anchorCtr="0" compatLnSpc="1">
            <a:prstTxWarp prst="textNoShape">
              <a:avLst/>
            </a:prstTxWarp>
          </a:bodyPr>
          <a:lstStyle/>
          <a:p>
            <a:pPr lvl="0"/>
            <a:r>
              <a:rPr lang="ja-JP" altLang="en-US"/>
              <a:t>ページタイトルを入力して下さい。</a:t>
            </a:r>
            <a:endParaRPr lang="ja-JP" altLang="ja-JP"/>
          </a:p>
        </p:txBody>
      </p:sp>
      <p:sp>
        <p:nvSpPr>
          <p:cNvPr id="14340" name="Rectangle 4"/>
          <p:cNvSpPr>
            <a:spLocks noGrp="1" noChangeArrowheads="1"/>
          </p:cNvSpPr>
          <p:nvPr>
            <p:ph type="body" idx="1"/>
          </p:nvPr>
        </p:nvSpPr>
        <p:spPr bwMode="gray">
          <a:xfrm>
            <a:off x="179388" y="1079500"/>
            <a:ext cx="8747125"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テキストを編集 </a:t>
            </a:r>
            <a:r>
              <a:rPr lang="en-US" altLang="ja-JP"/>
              <a:t>Click to edit Master text styles</a:t>
            </a:r>
          </a:p>
          <a:p>
            <a:pPr lvl="1"/>
            <a:r>
              <a:rPr lang="ja-JP" altLang="en-US"/>
              <a:t>テキストを編集 </a:t>
            </a:r>
            <a:r>
              <a:rPr lang="en-US" altLang="ja-JP"/>
              <a:t>Second level</a:t>
            </a:r>
          </a:p>
          <a:p>
            <a:pPr lvl="2"/>
            <a:r>
              <a:rPr lang="ja-JP" altLang="en-US"/>
              <a:t>テキストを編集 </a:t>
            </a:r>
            <a:r>
              <a:rPr lang="en-US" altLang="ja-JP"/>
              <a:t>Third level</a:t>
            </a:r>
          </a:p>
          <a:p>
            <a:pPr lvl="3"/>
            <a:r>
              <a:rPr lang="ja-JP" altLang="en-US"/>
              <a:t>テキストを編集 </a:t>
            </a:r>
            <a:r>
              <a:rPr lang="en-US" altLang="ja-JP"/>
              <a:t>Fourth level</a:t>
            </a:r>
          </a:p>
          <a:p>
            <a:pPr lvl="4"/>
            <a:r>
              <a:rPr lang="ja-JP" altLang="en-US"/>
              <a:t>テキストを編集 </a:t>
            </a:r>
            <a:r>
              <a:rPr lang="en-US" altLang="ja-JP"/>
              <a:t>Fifth level</a:t>
            </a:r>
          </a:p>
        </p:txBody>
      </p:sp>
      <p:sp>
        <p:nvSpPr>
          <p:cNvPr id="2053" name="Line 6"/>
          <p:cNvSpPr>
            <a:spLocks noChangeShapeType="1"/>
          </p:cNvSpPr>
          <p:nvPr/>
        </p:nvSpPr>
        <p:spPr bwMode="gray">
          <a:xfrm>
            <a:off x="228600" y="6553200"/>
            <a:ext cx="8686800" cy="0"/>
          </a:xfrm>
          <a:prstGeom prst="line">
            <a:avLst/>
          </a:prstGeom>
          <a:noFill/>
          <a:ln w="12700">
            <a:solidFill>
              <a:srgbClr val="000099"/>
            </a:solidFill>
            <a:round/>
            <a:headEnd/>
            <a:tailEnd/>
          </a:ln>
          <a:effectLst/>
          <a:extLst/>
        </p:spPr>
        <p:txBody>
          <a:bodyPr wrap="none" anchor="ctr"/>
          <a:lstStyle/>
          <a:p>
            <a:pPr>
              <a:defRPr/>
            </a:pPr>
            <a:endParaRPr lang="ja-JP" altLang="en-US"/>
          </a:p>
        </p:txBody>
      </p:sp>
      <p:sp>
        <p:nvSpPr>
          <p:cNvPr id="2115591" name="Rectangle 7"/>
          <p:cNvSpPr>
            <a:spLocks noGrp="1" noChangeArrowheads="1"/>
          </p:cNvSpPr>
          <p:nvPr>
            <p:ph type="sldNum" sz="quarter" idx="4"/>
          </p:nvPr>
        </p:nvSpPr>
        <p:spPr bwMode="auto">
          <a:xfrm>
            <a:off x="228600" y="6553200"/>
            <a:ext cx="457200" cy="228600"/>
          </a:xfrm>
          <a:prstGeom prst="rect">
            <a:avLst/>
          </a:prstGeom>
          <a:noFill/>
          <a:ln>
            <a:noFill/>
          </a:ln>
          <a:effectLst/>
          <a:extLst/>
        </p:spPr>
        <p:txBody>
          <a:bodyPr vert="horz" wrap="square" lIns="0" tIns="0" rIns="0" bIns="0" numCol="1" anchor="t" anchorCtr="0" compatLnSpc="1">
            <a:prstTxWarp prst="textNoShape">
              <a:avLst/>
            </a:prstTxWarp>
          </a:bodyPr>
          <a:lstStyle>
            <a:lvl1pPr eaLnBrk="0" hangingPunct="0">
              <a:defRPr kumimoji="0">
                <a:ea typeface="ＭＳ Ｐゴシック" pitchFamily="50" charset="-128"/>
              </a:defRPr>
            </a:lvl1pPr>
          </a:lstStyle>
          <a:p>
            <a:pPr>
              <a:defRPr/>
            </a:pPr>
            <a:fld id="{73808B17-11AC-493F-9BDF-1FB89B8C11BE}" type="slidenum">
              <a:rPr lang="ja-JP" altLang="en-US"/>
              <a:pPr>
                <a:defRPr/>
              </a:pPr>
              <a:t>‹#›</a:t>
            </a:fld>
            <a:endParaRPr lang="en-US" altLang="ja-JP"/>
          </a:p>
        </p:txBody>
      </p:sp>
      <p:sp>
        <p:nvSpPr>
          <p:cNvPr id="2055" name="Line 8"/>
          <p:cNvSpPr>
            <a:spLocks noChangeShapeType="1"/>
          </p:cNvSpPr>
          <p:nvPr/>
        </p:nvSpPr>
        <p:spPr bwMode="gray">
          <a:xfrm>
            <a:off x="228600" y="6553200"/>
            <a:ext cx="8686800" cy="0"/>
          </a:xfrm>
          <a:prstGeom prst="line">
            <a:avLst/>
          </a:prstGeom>
          <a:noFill/>
          <a:ln w="12700">
            <a:solidFill>
              <a:srgbClr val="000099"/>
            </a:solidFill>
            <a:round/>
            <a:headEnd/>
            <a:tailEnd/>
          </a:ln>
          <a:effectLst/>
          <a:extLst/>
        </p:spPr>
        <p:txBody>
          <a:bodyPr wrap="none" anchor="ctr"/>
          <a:lstStyle/>
          <a:p>
            <a:pPr>
              <a:defRPr/>
            </a:pPr>
            <a:endParaRPr lang="ja-JP" altLang="en-US"/>
          </a:p>
        </p:txBody>
      </p:sp>
      <p:sp>
        <p:nvSpPr>
          <p:cNvPr id="2056" name="Text Box 9"/>
          <p:cNvSpPr txBox="1">
            <a:spLocks noChangeArrowheads="1"/>
          </p:cNvSpPr>
          <p:nvPr/>
        </p:nvSpPr>
        <p:spPr bwMode="auto">
          <a:xfrm>
            <a:off x="7086600" y="6584950"/>
            <a:ext cx="1798638" cy="122238"/>
          </a:xfrm>
          <a:prstGeom prst="rect">
            <a:avLst/>
          </a:prstGeom>
          <a:noFill/>
          <a:ln>
            <a:noFill/>
          </a:ln>
          <a:effectLst/>
          <a:extLst/>
        </p:spPr>
        <p:txBody>
          <a:bodyPr lIns="0" tIns="0" rIns="0" bIns="0">
            <a:spAutoFit/>
          </a:bodyPr>
          <a:lstStyle>
            <a:lvl1pPr>
              <a:defRPr sz="1000">
                <a:solidFill>
                  <a:schemeClr val="tx1"/>
                </a:solidFill>
                <a:latin typeface="Arial" charset="0"/>
                <a:ea typeface="ＭＳ Ｐゴシック" pitchFamily="50" charset="-128"/>
              </a:defRPr>
            </a:lvl1pPr>
            <a:lvl2pPr marL="742950" indent="-285750">
              <a:defRPr sz="1000">
                <a:solidFill>
                  <a:schemeClr val="tx1"/>
                </a:solidFill>
                <a:latin typeface="Arial" charset="0"/>
                <a:ea typeface="ＭＳ Ｐゴシック" pitchFamily="50" charset="-128"/>
              </a:defRPr>
            </a:lvl2pPr>
            <a:lvl3pPr marL="1143000" indent="-228600">
              <a:defRPr sz="1000">
                <a:solidFill>
                  <a:schemeClr val="tx1"/>
                </a:solidFill>
                <a:latin typeface="Arial" charset="0"/>
                <a:ea typeface="ＭＳ Ｐゴシック" pitchFamily="50" charset="-128"/>
              </a:defRPr>
            </a:lvl3pPr>
            <a:lvl4pPr marL="1600200" indent="-228600">
              <a:defRPr sz="1000">
                <a:solidFill>
                  <a:schemeClr val="tx1"/>
                </a:solidFill>
                <a:latin typeface="Arial" charset="0"/>
                <a:ea typeface="ＭＳ Ｐゴシック" pitchFamily="50" charset="-128"/>
              </a:defRPr>
            </a:lvl4pPr>
            <a:lvl5pPr marL="2057400" indent="-228600">
              <a:defRPr sz="1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50" charset="-128"/>
              </a:defRPr>
            </a:lvl9pPr>
          </a:lstStyle>
          <a:p>
            <a:pPr algn="r" eaLnBrk="0" hangingPunct="0">
              <a:lnSpc>
                <a:spcPct val="80000"/>
              </a:lnSpc>
              <a:defRPr/>
            </a:pPr>
            <a:r>
              <a:rPr kumimoji="0" lang="ja-JP" altLang="en-US"/>
              <a:t>© 200</a:t>
            </a:r>
            <a:r>
              <a:rPr kumimoji="0" lang="en-US" altLang="ja-JP"/>
              <a:t>8</a:t>
            </a:r>
            <a:r>
              <a:rPr kumimoji="0" lang="ja-JP" altLang="ja-JP"/>
              <a:t> ABeam</a:t>
            </a:r>
            <a:r>
              <a:rPr kumimoji="0" lang="en-US" altLang="ja-JP"/>
              <a:t> Consulting Ltd.                        </a:t>
            </a:r>
            <a:endParaRPr kumimoji="0" lang="ja-JP" altLang="en-US"/>
          </a:p>
        </p:txBody>
      </p:sp>
      <p:sp>
        <p:nvSpPr>
          <p:cNvPr id="2057" name="Text Box 10"/>
          <p:cNvSpPr txBox="1">
            <a:spLocks noChangeArrowheads="1"/>
          </p:cNvSpPr>
          <p:nvPr/>
        </p:nvSpPr>
        <p:spPr bwMode="auto">
          <a:xfrm>
            <a:off x="3708400" y="6621463"/>
            <a:ext cx="1798638" cy="146050"/>
          </a:xfrm>
          <a:prstGeom prst="rect">
            <a:avLst/>
          </a:prstGeom>
          <a:noFill/>
          <a:ln>
            <a:noFill/>
          </a:ln>
          <a:effectLst/>
          <a:extLst/>
        </p:spPr>
        <p:txBody>
          <a:bodyPr lIns="0" tIns="0" rIns="0" bIns="0">
            <a:spAutoFit/>
          </a:bodyPr>
          <a:lstStyle>
            <a:lvl1pPr>
              <a:defRPr sz="1000">
                <a:solidFill>
                  <a:schemeClr val="tx1"/>
                </a:solidFill>
                <a:latin typeface="Arial" charset="0"/>
                <a:ea typeface="ＭＳ Ｐゴシック" pitchFamily="50" charset="-128"/>
              </a:defRPr>
            </a:lvl1pPr>
            <a:lvl2pPr marL="742950" indent="-285750">
              <a:defRPr sz="1000">
                <a:solidFill>
                  <a:schemeClr val="tx1"/>
                </a:solidFill>
                <a:latin typeface="Arial" charset="0"/>
                <a:ea typeface="ＭＳ Ｐゴシック" pitchFamily="50" charset="-128"/>
              </a:defRPr>
            </a:lvl2pPr>
            <a:lvl3pPr marL="1143000" indent="-228600">
              <a:defRPr sz="1000">
                <a:solidFill>
                  <a:schemeClr val="tx1"/>
                </a:solidFill>
                <a:latin typeface="Arial" charset="0"/>
                <a:ea typeface="ＭＳ Ｐゴシック" pitchFamily="50" charset="-128"/>
              </a:defRPr>
            </a:lvl3pPr>
            <a:lvl4pPr marL="1600200" indent="-228600">
              <a:defRPr sz="1000">
                <a:solidFill>
                  <a:schemeClr val="tx1"/>
                </a:solidFill>
                <a:latin typeface="Arial" charset="0"/>
                <a:ea typeface="ＭＳ Ｐゴシック" pitchFamily="50" charset="-128"/>
              </a:defRPr>
            </a:lvl4pPr>
            <a:lvl5pPr marL="2057400" indent="-228600">
              <a:defRPr sz="1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50" charset="-128"/>
              </a:defRPr>
            </a:lvl9pPr>
          </a:lstStyle>
          <a:p>
            <a:pPr algn="ctr" eaLnBrk="0" hangingPunct="0">
              <a:lnSpc>
                <a:spcPct val="80000"/>
              </a:lnSpc>
              <a:defRPr/>
            </a:pPr>
            <a:r>
              <a:rPr kumimoji="0" lang="en-US" altLang="ja-JP" sz="1200"/>
              <a:t>Confidential</a:t>
            </a:r>
          </a:p>
        </p:txBody>
      </p:sp>
    </p:spTree>
  </p:cSld>
  <p:clrMap bg1="lt1" tx1="dk1" bg2="lt2" tx2="dk2" accent1="accent1" accent2="accent2" accent3="accent3" accent4="accent4" accent5="accent5" accent6="accent6" hlink="hlink" folHlink="folHlink"/>
  <p:sldLayoutIdLst>
    <p:sldLayoutId id="2147483678"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l" rtl="0" eaLnBrk="0" fontAlgn="base" hangingPunct="0">
        <a:spcBef>
          <a:spcPct val="0"/>
        </a:spcBef>
        <a:spcAft>
          <a:spcPct val="0"/>
        </a:spcAft>
        <a:defRPr kumimoji="1" sz="1400" b="1">
          <a:solidFill>
            <a:schemeClr val="tx2"/>
          </a:solidFill>
          <a:latin typeface="+mj-lt"/>
          <a:ea typeface="+mj-ea"/>
          <a:cs typeface="+mj-cs"/>
        </a:defRPr>
      </a:lvl1pPr>
      <a:lvl2pPr algn="l" rtl="0" eaLnBrk="0" fontAlgn="base" hangingPunct="0">
        <a:spcBef>
          <a:spcPct val="0"/>
        </a:spcBef>
        <a:spcAft>
          <a:spcPct val="0"/>
        </a:spcAft>
        <a:defRPr kumimoji="1" sz="1400" b="1">
          <a:solidFill>
            <a:schemeClr val="tx2"/>
          </a:solidFill>
          <a:latin typeface="ＭＳ Ｐゴシック" pitchFamily="50" charset="-128"/>
          <a:ea typeface="ＭＳ Ｐゴシック" pitchFamily="50" charset="-128"/>
        </a:defRPr>
      </a:lvl2pPr>
      <a:lvl3pPr algn="l" rtl="0" eaLnBrk="0" fontAlgn="base" hangingPunct="0">
        <a:spcBef>
          <a:spcPct val="0"/>
        </a:spcBef>
        <a:spcAft>
          <a:spcPct val="0"/>
        </a:spcAft>
        <a:defRPr kumimoji="1" sz="1400" b="1">
          <a:solidFill>
            <a:schemeClr val="tx2"/>
          </a:solidFill>
          <a:latin typeface="ＭＳ Ｐゴシック" pitchFamily="50" charset="-128"/>
          <a:ea typeface="ＭＳ Ｐゴシック" pitchFamily="50" charset="-128"/>
        </a:defRPr>
      </a:lvl3pPr>
      <a:lvl4pPr algn="l" rtl="0" eaLnBrk="0" fontAlgn="base" hangingPunct="0">
        <a:spcBef>
          <a:spcPct val="0"/>
        </a:spcBef>
        <a:spcAft>
          <a:spcPct val="0"/>
        </a:spcAft>
        <a:defRPr kumimoji="1" sz="1400" b="1">
          <a:solidFill>
            <a:schemeClr val="tx2"/>
          </a:solidFill>
          <a:latin typeface="ＭＳ Ｐゴシック" pitchFamily="50" charset="-128"/>
          <a:ea typeface="ＭＳ Ｐゴシック" pitchFamily="50" charset="-128"/>
        </a:defRPr>
      </a:lvl4pPr>
      <a:lvl5pPr algn="l" rtl="0" eaLnBrk="0" fontAlgn="base" hangingPunct="0">
        <a:spcBef>
          <a:spcPct val="0"/>
        </a:spcBef>
        <a:spcAft>
          <a:spcPct val="0"/>
        </a:spcAft>
        <a:defRPr kumimoji="1" sz="1400" b="1">
          <a:solidFill>
            <a:schemeClr val="tx2"/>
          </a:solidFill>
          <a:latin typeface="ＭＳ Ｐゴシック" pitchFamily="50" charset="-128"/>
          <a:ea typeface="ＭＳ Ｐゴシック" pitchFamily="50" charset="-128"/>
        </a:defRPr>
      </a:lvl5pPr>
      <a:lvl6pPr marL="457200" algn="l" rtl="0" fontAlgn="base">
        <a:spcBef>
          <a:spcPct val="0"/>
        </a:spcBef>
        <a:spcAft>
          <a:spcPct val="0"/>
        </a:spcAft>
        <a:defRPr kumimoji="1" sz="1400" b="1">
          <a:solidFill>
            <a:schemeClr val="tx2"/>
          </a:solidFill>
          <a:latin typeface="ＭＳ Ｐゴシック" pitchFamily="50" charset="-128"/>
          <a:ea typeface="ＭＳ Ｐゴシック" pitchFamily="50" charset="-128"/>
        </a:defRPr>
      </a:lvl6pPr>
      <a:lvl7pPr marL="914400" algn="l" rtl="0" fontAlgn="base">
        <a:spcBef>
          <a:spcPct val="0"/>
        </a:spcBef>
        <a:spcAft>
          <a:spcPct val="0"/>
        </a:spcAft>
        <a:defRPr kumimoji="1" sz="1400" b="1">
          <a:solidFill>
            <a:schemeClr val="tx2"/>
          </a:solidFill>
          <a:latin typeface="ＭＳ Ｐゴシック" pitchFamily="50" charset="-128"/>
          <a:ea typeface="ＭＳ Ｐゴシック" pitchFamily="50" charset="-128"/>
        </a:defRPr>
      </a:lvl7pPr>
      <a:lvl8pPr marL="1371600" algn="l" rtl="0" fontAlgn="base">
        <a:spcBef>
          <a:spcPct val="0"/>
        </a:spcBef>
        <a:spcAft>
          <a:spcPct val="0"/>
        </a:spcAft>
        <a:defRPr kumimoji="1" sz="1400" b="1">
          <a:solidFill>
            <a:schemeClr val="tx2"/>
          </a:solidFill>
          <a:latin typeface="ＭＳ Ｐゴシック" pitchFamily="50" charset="-128"/>
          <a:ea typeface="ＭＳ Ｐゴシック" pitchFamily="50" charset="-128"/>
        </a:defRPr>
      </a:lvl8pPr>
      <a:lvl9pPr marL="1828800" algn="l" rtl="0" fontAlgn="base">
        <a:spcBef>
          <a:spcPct val="0"/>
        </a:spcBef>
        <a:spcAft>
          <a:spcPct val="0"/>
        </a:spcAft>
        <a:defRPr kumimoji="1" sz="1400" b="1">
          <a:solidFill>
            <a:schemeClr val="tx2"/>
          </a:solidFill>
          <a:latin typeface="ＭＳ Ｐゴシック" pitchFamily="50" charset="-128"/>
          <a:ea typeface="ＭＳ Ｐゴシック" pitchFamily="50" charset="-128"/>
        </a:defRPr>
      </a:lvl9pPr>
    </p:titleStyle>
    <p:bodyStyle>
      <a:lvl1pPr marL="342900" indent="-342900" algn="l" rtl="0" eaLnBrk="0" fontAlgn="base" hangingPunct="0">
        <a:spcBef>
          <a:spcPct val="20000"/>
        </a:spcBef>
        <a:spcAft>
          <a:spcPct val="0"/>
        </a:spcAft>
        <a:buClr>
          <a:srgbClr val="FFCC66"/>
        </a:buClr>
        <a:buFont typeface="Wingdings" pitchFamily="2" charset="2"/>
        <a:buChar char="n"/>
        <a:defRPr kumimoji="1" sz="1200">
          <a:solidFill>
            <a:schemeClr val="tx1"/>
          </a:solidFill>
          <a:latin typeface="+mn-lt"/>
          <a:ea typeface="+mn-ea"/>
          <a:cs typeface="+mn-cs"/>
        </a:defRPr>
      </a:lvl1pPr>
      <a:lvl2pPr marL="742950" indent="-285750" algn="l" rtl="0" eaLnBrk="0" fontAlgn="base" hangingPunct="0">
        <a:spcBef>
          <a:spcPct val="20000"/>
        </a:spcBef>
        <a:spcAft>
          <a:spcPct val="0"/>
        </a:spcAft>
        <a:buClr>
          <a:srgbClr val="FFCC66"/>
        </a:buClr>
        <a:buFont typeface="Wingdings" pitchFamily="2" charset="2"/>
        <a:buChar char="n"/>
        <a:defRPr kumimoji="1" sz="1200">
          <a:solidFill>
            <a:schemeClr val="tx1"/>
          </a:solidFill>
          <a:latin typeface="+mn-lt"/>
          <a:ea typeface="+mn-ea"/>
        </a:defRPr>
      </a:lvl2pPr>
      <a:lvl3pPr marL="1143000" indent="-228600" algn="l" rtl="0" eaLnBrk="0" fontAlgn="base" hangingPunct="0">
        <a:spcBef>
          <a:spcPct val="20000"/>
        </a:spcBef>
        <a:spcAft>
          <a:spcPct val="0"/>
        </a:spcAft>
        <a:buClr>
          <a:srgbClr val="FFCC66"/>
        </a:buClr>
        <a:buFont typeface="Wingdings" pitchFamily="2" charset="2"/>
        <a:buChar char="n"/>
        <a:defRPr kumimoji="1" sz="1200">
          <a:solidFill>
            <a:schemeClr val="tx1"/>
          </a:solidFill>
          <a:latin typeface="+mn-lt"/>
          <a:ea typeface="+mn-ea"/>
        </a:defRPr>
      </a:lvl3pPr>
      <a:lvl4pPr marL="1600200" indent="-228600" algn="l" rtl="0" eaLnBrk="0" fontAlgn="base" hangingPunct="0">
        <a:spcBef>
          <a:spcPct val="20000"/>
        </a:spcBef>
        <a:spcAft>
          <a:spcPct val="0"/>
        </a:spcAft>
        <a:buClr>
          <a:srgbClr val="FFCC66"/>
        </a:buClr>
        <a:buFont typeface="Wingdings" pitchFamily="2" charset="2"/>
        <a:buChar char="n"/>
        <a:defRPr kumimoji="1" sz="1200">
          <a:solidFill>
            <a:schemeClr val="tx1"/>
          </a:solidFill>
          <a:latin typeface="+mn-lt"/>
          <a:ea typeface="+mn-ea"/>
        </a:defRPr>
      </a:lvl4pPr>
      <a:lvl5pPr marL="2057400" indent="-228600" algn="l" rtl="0" eaLnBrk="0" fontAlgn="base" hangingPunct="0">
        <a:spcBef>
          <a:spcPct val="20000"/>
        </a:spcBef>
        <a:spcAft>
          <a:spcPct val="0"/>
        </a:spcAft>
        <a:buClr>
          <a:srgbClr val="FFCC66"/>
        </a:buClr>
        <a:buFont typeface="Wingdings" pitchFamily="2" charset="2"/>
        <a:buChar char="n"/>
        <a:defRPr kumimoji="1" sz="1200">
          <a:solidFill>
            <a:schemeClr val="tx1"/>
          </a:solidFill>
          <a:latin typeface="+mn-lt"/>
          <a:ea typeface="+mn-ea"/>
        </a:defRPr>
      </a:lvl5pPr>
      <a:lvl6pPr marL="2514600" indent="-228600" algn="l" rtl="0" fontAlgn="base">
        <a:spcBef>
          <a:spcPct val="20000"/>
        </a:spcBef>
        <a:spcAft>
          <a:spcPct val="0"/>
        </a:spcAft>
        <a:buClr>
          <a:srgbClr val="FFCC66"/>
        </a:buClr>
        <a:buFont typeface="Wingdings" pitchFamily="2" charset="2"/>
        <a:buChar char="n"/>
        <a:defRPr kumimoji="1" sz="1200">
          <a:solidFill>
            <a:schemeClr val="tx1"/>
          </a:solidFill>
          <a:latin typeface="+mn-lt"/>
          <a:ea typeface="+mn-ea"/>
        </a:defRPr>
      </a:lvl6pPr>
      <a:lvl7pPr marL="2971800" indent="-228600" algn="l" rtl="0" fontAlgn="base">
        <a:spcBef>
          <a:spcPct val="20000"/>
        </a:spcBef>
        <a:spcAft>
          <a:spcPct val="0"/>
        </a:spcAft>
        <a:buClr>
          <a:srgbClr val="FFCC66"/>
        </a:buClr>
        <a:buFont typeface="Wingdings" pitchFamily="2" charset="2"/>
        <a:buChar char="n"/>
        <a:defRPr kumimoji="1" sz="1200">
          <a:solidFill>
            <a:schemeClr val="tx1"/>
          </a:solidFill>
          <a:latin typeface="+mn-lt"/>
          <a:ea typeface="+mn-ea"/>
        </a:defRPr>
      </a:lvl7pPr>
      <a:lvl8pPr marL="3429000" indent="-228600" algn="l" rtl="0" fontAlgn="base">
        <a:spcBef>
          <a:spcPct val="20000"/>
        </a:spcBef>
        <a:spcAft>
          <a:spcPct val="0"/>
        </a:spcAft>
        <a:buClr>
          <a:srgbClr val="FFCC66"/>
        </a:buClr>
        <a:buFont typeface="Wingdings" pitchFamily="2" charset="2"/>
        <a:buChar char="n"/>
        <a:defRPr kumimoji="1" sz="1200">
          <a:solidFill>
            <a:schemeClr val="tx1"/>
          </a:solidFill>
          <a:latin typeface="+mn-lt"/>
          <a:ea typeface="+mn-ea"/>
        </a:defRPr>
      </a:lvl8pPr>
      <a:lvl9pPr marL="3886200" indent="-228600" algn="l" rtl="0" fontAlgn="base">
        <a:spcBef>
          <a:spcPct val="20000"/>
        </a:spcBef>
        <a:spcAft>
          <a:spcPct val="0"/>
        </a:spcAft>
        <a:buClr>
          <a:srgbClr val="FFCC66"/>
        </a:buClr>
        <a:buFont typeface="Wingdings" pitchFamily="2" charset="2"/>
        <a:buChar char="n"/>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179512" y="260648"/>
            <a:ext cx="7056437" cy="431800"/>
          </a:xfrm>
          <a:prstGeom prst="parallelogram">
            <a:avLst>
              <a:gd name="adj" fmla="val 118025"/>
            </a:avLst>
          </a:prstGeom>
          <a:solidFill>
            <a:schemeClr val="bg1"/>
          </a:solidFill>
          <a:ln>
            <a:noFill/>
          </a:ln>
          <a:effectLst>
            <a:outerShdw dist="136783" dir="9491915" algn="ctr" rotWithShape="0">
              <a:schemeClr val="bg2"/>
            </a:outerShdw>
          </a:effectLst>
          <a:extLst>
            <a:ext uri="{91240B29-F687-4F45-9708-019B960494DF}">
              <a14:hiddenLine xmlns:a14="http://schemas.microsoft.com/office/drawing/2010/main" w="12700" algn="ctr">
                <a:solidFill>
                  <a:srgbClr val="000000"/>
                </a:solidFill>
                <a:miter lim="800000"/>
                <a:headEnd/>
                <a:tailEnd type="none" w="med" len="sm"/>
              </a14:hiddenLine>
            </a:ext>
          </a:extLst>
        </p:spPr>
        <p:txBody>
          <a:bodyPr wrap="none" lIns="90000" tIns="46800" rIns="90000" bIns="46800" anchor="ctr"/>
          <a:lstStyle/>
          <a:p>
            <a:pPr eaLnBrk="0" hangingPunct="0"/>
            <a:r>
              <a:rPr lang="ja-JP" altLang="en-US" sz="1800" b="1" dirty="0" smtClean="0">
                <a:solidFill>
                  <a:schemeClr val="bg2"/>
                </a:solidFill>
                <a:latin typeface="游ゴシック" panose="020B0400000000000000" pitchFamily="50" charset="-128"/>
                <a:ea typeface="游ゴシック" panose="020B0400000000000000" pitchFamily="50" charset="-128"/>
              </a:rPr>
              <a:t>４．将来モデルの設定について</a:t>
            </a:r>
            <a:endParaRPr kumimoji="0" lang="ja-JP" altLang="en-US" sz="1800" b="1" dirty="0">
              <a:solidFill>
                <a:schemeClr val="bg2"/>
              </a:solidFill>
              <a:latin typeface="游ゴシック" panose="020B0400000000000000" pitchFamily="50" charset="-128"/>
              <a:ea typeface="游ゴシック" panose="020B0400000000000000" pitchFamily="50" charset="-128"/>
            </a:endParaRPr>
          </a:p>
        </p:txBody>
      </p:sp>
      <p:sp>
        <p:nvSpPr>
          <p:cNvPr id="11" name="コンテンツ プレースホルダー 2"/>
          <p:cNvSpPr>
            <a:spLocks noGrp="1"/>
          </p:cNvSpPr>
          <p:nvPr>
            <p:ph idx="1"/>
          </p:nvPr>
        </p:nvSpPr>
        <p:spPr>
          <a:xfrm>
            <a:off x="103188" y="981076"/>
            <a:ext cx="8950325" cy="735905"/>
          </a:xfrm>
          <a:solidFill>
            <a:schemeClr val="bg1"/>
          </a:solidFill>
          <a:ln w="9525" cap="flat" cmpd="sng" algn="ctr">
            <a:noFill/>
            <a:prstDash val="solid"/>
            <a:round/>
            <a:headEnd type="none" w="med" len="med"/>
            <a:tailEnd type="none" w="med" len="med"/>
          </a:ln>
          <a:effectLst/>
        </p:spPr>
        <p:txBody>
          <a:bodyPr wrap="square" lIns="72000" rIns="72000" rtlCol="0" anchor="ctr"/>
          <a:lstStyle/>
          <a:p>
            <a:pPr marL="0" indent="0">
              <a:spcBef>
                <a:spcPct val="0"/>
              </a:spcBef>
              <a:buNone/>
            </a:pPr>
            <a:r>
              <a:rPr lang="ja-JP" altLang="en-US" sz="2400" kern="1200" dirty="0" smtClean="0">
                <a:latin typeface="游ゴシック" panose="020B0400000000000000" pitchFamily="50" charset="-128"/>
                <a:ea typeface="游ゴシック" panose="020B0400000000000000" pitchFamily="50" charset="-128"/>
              </a:rPr>
              <a:t>　本市の課題や国の動向を踏まえ、段階的</a:t>
            </a:r>
            <a:r>
              <a:rPr lang="ja-JP" altLang="en-US" sz="2400" kern="1200" dirty="0">
                <a:latin typeface="游ゴシック" panose="020B0400000000000000" pitchFamily="50" charset="-128"/>
                <a:ea typeface="游ゴシック" panose="020B0400000000000000" pitchFamily="50" charset="-128"/>
              </a:rPr>
              <a:t>に導入・実現していくこと</a:t>
            </a:r>
            <a:r>
              <a:rPr lang="ja-JP" altLang="en-US" sz="2400" kern="1200" dirty="0" smtClean="0">
                <a:latin typeface="游ゴシック" panose="020B0400000000000000" pitchFamily="50" charset="-128"/>
                <a:ea typeface="游ゴシック" panose="020B0400000000000000" pitchFamily="50" charset="-128"/>
              </a:rPr>
              <a:t>を</a:t>
            </a:r>
            <a:r>
              <a:rPr lang="ja-JP" altLang="en-US" sz="2400" kern="1200" dirty="0">
                <a:latin typeface="游ゴシック" panose="020B0400000000000000" pitchFamily="50" charset="-128"/>
                <a:ea typeface="游ゴシック" panose="020B0400000000000000" pitchFamily="50" charset="-128"/>
              </a:rPr>
              <a:t>めざ</a:t>
            </a:r>
            <a:r>
              <a:rPr lang="ja-JP" altLang="en-US" sz="2400" kern="1200" dirty="0" smtClean="0">
                <a:latin typeface="游ゴシック" panose="020B0400000000000000" pitchFamily="50" charset="-128"/>
                <a:ea typeface="游ゴシック" panose="020B0400000000000000" pitchFamily="50" charset="-128"/>
              </a:rPr>
              <a:t>す</a:t>
            </a:r>
            <a:r>
              <a:rPr lang="ja-JP" altLang="en-US" sz="2400" kern="1200" dirty="0">
                <a:latin typeface="游ゴシック" panose="020B0400000000000000" pitchFamily="50" charset="-128"/>
                <a:ea typeface="游ゴシック" panose="020B0400000000000000" pitchFamily="50" charset="-128"/>
              </a:rPr>
              <a:t>。</a:t>
            </a:r>
            <a:endParaRPr lang="en-US" altLang="ja-JP" sz="2400" kern="1200" dirty="0">
              <a:latin typeface="游ゴシック" panose="020B0400000000000000" pitchFamily="50" charset="-128"/>
              <a:ea typeface="游ゴシック" panose="020B0400000000000000" pitchFamily="50" charset="-128"/>
            </a:endParaRPr>
          </a:p>
        </p:txBody>
      </p:sp>
      <p:sp>
        <p:nvSpPr>
          <p:cNvPr id="12" name="AutoShape 31"/>
          <p:cNvSpPr>
            <a:spLocks noChangeArrowheads="1"/>
          </p:cNvSpPr>
          <p:nvPr/>
        </p:nvSpPr>
        <p:spPr bwMode="gray">
          <a:xfrm>
            <a:off x="80577" y="2161844"/>
            <a:ext cx="1980000" cy="460728"/>
          </a:xfrm>
          <a:prstGeom prst="homePlate">
            <a:avLst>
              <a:gd name="adj" fmla="val 33041"/>
            </a:avLst>
          </a:prstGeom>
          <a:solidFill>
            <a:srgbClr val="FFEBEB"/>
          </a:solidFill>
          <a:ln w="9525" cap="flat" cmpd="sng" algn="ctr">
            <a:solidFill>
              <a:schemeClr val="tx1">
                <a:lumMod val="50000"/>
                <a:lumOff val="50000"/>
              </a:schemeClr>
            </a:solidFill>
            <a:prstDash val="solid"/>
            <a:round/>
            <a:headEnd type="none" w="med" len="med"/>
            <a:tailEnd type="none" w="med" len="med"/>
          </a:ln>
          <a:effectLst/>
          <a:extLst/>
        </p:spPr>
        <p:txBody>
          <a:bodyPr wrap="none" anchor="ctr"/>
          <a:lstStyle/>
          <a:p>
            <a:pPr algn="ctr">
              <a:defRPr/>
            </a:pPr>
            <a:r>
              <a:rPr lang="ja-JP" altLang="en-US" sz="1600" dirty="0" smtClean="0">
                <a:latin typeface="游ゴシック" panose="020B0400000000000000" pitchFamily="50" charset="-128"/>
                <a:ea typeface="游ゴシック" panose="020B0400000000000000" pitchFamily="50" charset="-128"/>
              </a:rPr>
              <a:t>第１段階</a:t>
            </a:r>
            <a:endParaRPr lang="ja-JP" altLang="en-US" sz="1600" dirty="0">
              <a:latin typeface="游ゴシック" panose="020B0400000000000000" pitchFamily="50" charset="-128"/>
              <a:ea typeface="游ゴシック" panose="020B0400000000000000" pitchFamily="50" charset="-128"/>
            </a:endParaRPr>
          </a:p>
        </p:txBody>
      </p:sp>
      <p:sp>
        <p:nvSpPr>
          <p:cNvPr id="15" name="AutoShape 31"/>
          <p:cNvSpPr>
            <a:spLocks noChangeArrowheads="1"/>
          </p:cNvSpPr>
          <p:nvPr/>
        </p:nvSpPr>
        <p:spPr bwMode="gray">
          <a:xfrm>
            <a:off x="2159952" y="2161844"/>
            <a:ext cx="1980000" cy="460728"/>
          </a:xfrm>
          <a:prstGeom prst="homePlate">
            <a:avLst>
              <a:gd name="adj" fmla="val 33041"/>
            </a:avLst>
          </a:prstGeom>
          <a:solidFill>
            <a:srgbClr val="FFB9B9"/>
          </a:solidFill>
          <a:ln w="9525" cap="flat" cmpd="sng" algn="ctr">
            <a:solidFill>
              <a:schemeClr val="tx1">
                <a:lumMod val="50000"/>
                <a:lumOff val="50000"/>
              </a:schemeClr>
            </a:solidFill>
            <a:prstDash val="solid"/>
            <a:round/>
            <a:headEnd type="none" w="med" len="med"/>
            <a:tailEnd type="none" w="med" len="med"/>
          </a:ln>
          <a:effectLst/>
          <a:extLst/>
        </p:spPr>
        <p:txBody>
          <a:bodyPr wrap="none" anchor="ctr"/>
          <a:lstStyle/>
          <a:p>
            <a:pPr algn="ctr">
              <a:defRPr/>
            </a:pPr>
            <a:r>
              <a:rPr lang="ja-JP" altLang="en-US" sz="1600" dirty="0" smtClean="0">
                <a:latin typeface="游ゴシック" panose="020B0400000000000000" pitchFamily="50" charset="-128"/>
                <a:ea typeface="游ゴシック" panose="020B0400000000000000" pitchFamily="50" charset="-128"/>
              </a:rPr>
              <a:t>第２段階</a:t>
            </a:r>
            <a:endParaRPr lang="ja-JP" altLang="en-US" sz="1600" dirty="0">
              <a:latin typeface="游ゴシック" panose="020B0400000000000000" pitchFamily="50" charset="-128"/>
              <a:ea typeface="游ゴシック" panose="020B0400000000000000" pitchFamily="50" charset="-128"/>
            </a:endParaRPr>
          </a:p>
        </p:txBody>
      </p:sp>
      <p:sp>
        <p:nvSpPr>
          <p:cNvPr id="17" name="AutoShape 31"/>
          <p:cNvSpPr>
            <a:spLocks noChangeArrowheads="1"/>
          </p:cNvSpPr>
          <p:nvPr/>
        </p:nvSpPr>
        <p:spPr bwMode="gray">
          <a:xfrm>
            <a:off x="4211960" y="2161844"/>
            <a:ext cx="1980000" cy="460728"/>
          </a:xfrm>
          <a:prstGeom prst="homePlate">
            <a:avLst>
              <a:gd name="adj" fmla="val 33041"/>
            </a:avLst>
          </a:prstGeom>
          <a:solidFill>
            <a:srgbClr val="FF8181"/>
          </a:solidFill>
          <a:ln w="9525" cap="flat" cmpd="sng" algn="ctr">
            <a:solidFill>
              <a:schemeClr val="tx1">
                <a:lumMod val="50000"/>
                <a:lumOff val="50000"/>
              </a:schemeClr>
            </a:solidFill>
            <a:prstDash val="solid"/>
            <a:round/>
            <a:headEnd type="none" w="med" len="med"/>
            <a:tailEnd type="none" w="med" len="med"/>
          </a:ln>
          <a:effectLst/>
          <a:extLst/>
        </p:spPr>
        <p:txBody>
          <a:bodyPr wrap="none" anchor="ctr"/>
          <a:lstStyle/>
          <a:p>
            <a:pPr algn="ctr">
              <a:defRPr/>
            </a:pPr>
            <a:r>
              <a:rPr lang="ja-JP" altLang="en-US" sz="1600" dirty="0" smtClean="0">
                <a:latin typeface="游ゴシック" panose="020B0400000000000000" pitchFamily="50" charset="-128"/>
                <a:ea typeface="游ゴシック" panose="020B0400000000000000" pitchFamily="50" charset="-128"/>
              </a:rPr>
              <a:t>第３段階</a:t>
            </a:r>
            <a:endParaRPr lang="ja-JP" altLang="en-US" sz="1600" dirty="0">
              <a:latin typeface="游ゴシック" panose="020B0400000000000000" pitchFamily="50" charset="-128"/>
              <a:ea typeface="游ゴシック" panose="020B0400000000000000" pitchFamily="50" charset="-128"/>
            </a:endParaRPr>
          </a:p>
        </p:txBody>
      </p:sp>
      <p:sp>
        <p:nvSpPr>
          <p:cNvPr id="46" name="下矢印 45"/>
          <p:cNvSpPr/>
          <p:nvPr/>
        </p:nvSpPr>
        <p:spPr bwMode="auto">
          <a:xfrm rot="15305602">
            <a:off x="4213856" y="759571"/>
            <a:ext cx="582680" cy="8132668"/>
          </a:xfrm>
          <a:prstGeom prst="downArrow">
            <a:avLst/>
          </a:prstGeom>
          <a:solidFill>
            <a:schemeClr val="accent5"/>
          </a:solidFill>
          <a:ln>
            <a:solidFill>
              <a:schemeClr val="tx1"/>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wrap="none" lIns="72000" rIns="72000" rtlCol="0" anchor="ctr"/>
          <a:lstStyle/>
          <a:p>
            <a:pPr marL="85725" indent="-85725" algn="ctr">
              <a:spcBef>
                <a:spcPts val="0"/>
              </a:spcBef>
              <a:buFont typeface="Arial" panose="020B0604020202020204" pitchFamily="34" charset="0"/>
              <a:buChar char="•"/>
            </a:pPr>
            <a:endParaRPr kumimoji="1" lang="ja-JP" altLang="en-US" sz="1400" dirty="0">
              <a:latin typeface="游ゴシック" panose="020B0400000000000000" pitchFamily="50" charset="-128"/>
              <a:ea typeface="游ゴシック" panose="020B0400000000000000" pitchFamily="50" charset="-128"/>
            </a:endParaRPr>
          </a:p>
        </p:txBody>
      </p:sp>
      <p:sp>
        <p:nvSpPr>
          <p:cNvPr id="16" name="AutoShape 31"/>
          <p:cNvSpPr>
            <a:spLocks noChangeArrowheads="1"/>
          </p:cNvSpPr>
          <p:nvPr/>
        </p:nvSpPr>
        <p:spPr bwMode="gray">
          <a:xfrm>
            <a:off x="251520" y="5923120"/>
            <a:ext cx="8247701" cy="460728"/>
          </a:xfrm>
          <a:prstGeom prst="homePlate">
            <a:avLst>
              <a:gd name="adj" fmla="val 33041"/>
            </a:avLst>
          </a:prstGeom>
          <a:solidFill>
            <a:srgbClr val="C00000"/>
          </a:solidFill>
          <a:ln w="9525" cap="flat" cmpd="sng" algn="ctr">
            <a:solidFill>
              <a:schemeClr val="tx1">
                <a:lumMod val="50000"/>
                <a:lumOff val="50000"/>
              </a:schemeClr>
            </a:solidFill>
            <a:prstDash val="solid"/>
            <a:round/>
            <a:headEnd type="none" w="med" len="med"/>
            <a:tailEnd type="none" w="med" len="med"/>
          </a:ln>
          <a:effectLst/>
          <a:extLst/>
        </p:spPr>
        <p:txBody>
          <a:bodyPr wrap="none" anchor="ctr"/>
          <a:lstStyle/>
          <a:p>
            <a:pPr algn="ctr">
              <a:defRPr/>
            </a:pPr>
            <a:r>
              <a:rPr lang="ja-JP" altLang="en-US" sz="1600" dirty="0" smtClean="0">
                <a:solidFill>
                  <a:schemeClr val="bg1"/>
                </a:solidFill>
                <a:latin typeface="游ゴシック" panose="020B0400000000000000" pitchFamily="50" charset="-128"/>
                <a:ea typeface="游ゴシック" panose="020B0400000000000000" pitchFamily="50" charset="-128"/>
              </a:rPr>
              <a:t>並行して、電子化に向けた条例や規則・要綱等ルールの見直しを検討・実施する</a:t>
            </a:r>
            <a:endParaRPr lang="ja-JP" altLang="en-US" sz="1600" dirty="0">
              <a:solidFill>
                <a:schemeClr val="bg1"/>
              </a:solidFill>
              <a:latin typeface="游ゴシック" panose="020B0400000000000000" pitchFamily="50" charset="-128"/>
              <a:ea typeface="游ゴシック" panose="020B0400000000000000" pitchFamily="50" charset="-128"/>
            </a:endParaRPr>
          </a:p>
        </p:txBody>
      </p:sp>
      <p:sp>
        <p:nvSpPr>
          <p:cNvPr id="18" name="AutoShape 31"/>
          <p:cNvSpPr>
            <a:spLocks noChangeArrowheads="1"/>
          </p:cNvSpPr>
          <p:nvPr/>
        </p:nvSpPr>
        <p:spPr bwMode="gray">
          <a:xfrm>
            <a:off x="6245949" y="2150556"/>
            <a:ext cx="1980000" cy="460728"/>
          </a:xfrm>
          <a:prstGeom prst="homePlate">
            <a:avLst>
              <a:gd name="adj" fmla="val 33041"/>
            </a:avLst>
          </a:prstGeom>
          <a:solidFill>
            <a:srgbClr val="FF3C3C"/>
          </a:solidFill>
          <a:ln w="9525" cap="flat" cmpd="sng" algn="ctr">
            <a:solidFill>
              <a:schemeClr val="tx1">
                <a:lumMod val="50000"/>
                <a:lumOff val="50000"/>
              </a:schemeClr>
            </a:solidFill>
            <a:prstDash val="solid"/>
            <a:round/>
            <a:headEnd type="none" w="med" len="med"/>
            <a:tailEnd type="none" w="med" len="med"/>
          </a:ln>
          <a:effectLst/>
          <a:extLst/>
        </p:spPr>
        <p:txBody>
          <a:bodyPr wrap="none" anchor="ctr"/>
          <a:lstStyle/>
          <a:p>
            <a:pPr algn="ctr">
              <a:defRPr/>
            </a:pPr>
            <a:r>
              <a:rPr lang="ja-JP" altLang="en-US" sz="1600" dirty="0" smtClean="0">
                <a:solidFill>
                  <a:schemeClr val="bg1"/>
                </a:solidFill>
                <a:latin typeface="游ゴシック" panose="020B0400000000000000" pitchFamily="50" charset="-128"/>
                <a:ea typeface="游ゴシック" panose="020B0400000000000000" pitchFamily="50" charset="-128"/>
              </a:rPr>
              <a:t>第４段階</a:t>
            </a:r>
            <a:endParaRPr lang="ja-JP" altLang="en-US" sz="1600" dirty="0">
              <a:solidFill>
                <a:schemeClr val="bg1"/>
              </a:solidFill>
              <a:latin typeface="游ゴシック" panose="020B0400000000000000" pitchFamily="50" charset="-128"/>
              <a:ea typeface="游ゴシック" panose="020B0400000000000000" pitchFamily="50" charset="-128"/>
            </a:endParaRPr>
          </a:p>
        </p:txBody>
      </p:sp>
      <p:sp>
        <p:nvSpPr>
          <p:cNvPr id="19" name="楕円 21"/>
          <p:cNvSpPr/>
          <p:nvPr/>
        </p:nvSpPr>
        <p:spPr bwMode="auto">
          <a:xfrm>
            <a:off x="6245949" y="2852936"/>
            <a:ext cx="1800000" cy="1800200"/>
          </a:xfrm>
          <a:prstGeom prst="ellipse">
            <a:avLst/>
          </a:prstGeom>
          <a:solidFill>
            <a:srgbClr val="FF3C3C"/>
          </a:solidFill>
          <a:ln w="9525" cap="flat" cmpd="sng" algn="ctr">
            <a:solidFill>
              <a:schemeClr val="tx1">
                <a:lumMod val="50000"/>
                <a:lumOff val="50000"/>
              </a:schemeClr>
            </a:solidFill>
            <a:prstDash val="solid"/>
            <a:round/>
            <a:headEnd type="none" w="med" len="med"/>
            <a:tailEnd type="none" w="med" len="med"/>
          </a:ln>
          <a:effectLst/>
          <a:extLst/>
        </p:spPr>
        <p:txBody>
          <a:bodyPr wrap="square" lIns="72000" rIns="72000" rtlCol="0" anchor="ctr"/>
          <a:lstStyle/>
          <a:p>
            <a:pPr fontAlgn="ctr"/>
            <a:r>
              <a:rPr lang="ja-JP" altLang="en-US" sz="1400" dirty="0" smtClean="0">
                <a:solidFill>
                  <a:schemeClr val="bg1"/>
                </a:solidFill>
                <a:latin typeface="游ゴシック" panose="020B0400000000000000" pitchFamily="50" charset="-128"/>
                <a:ea typeface="游ゴシック" panose="020B0400000000000000" pitchFamily="50" charset="-128"/>
              </a:rPr>
              <a:t>さらなる業務改革により、業務負荷の軽減を実現</a:t>
            </a:r>
            <a:endParaRPr lang="ja-JP" altLang="en-US" sz="1400" dirty="0">
              <a:solidFill>
                <a:schemeClr val="bg1"/>
              </a:solidFill>
              <a:latin typeface="游ゴシック" panose="020B0400000000000000" pitchFamily="50" charset="-128"/>
              <a:ea typeface="游ゴシック" panose="020B0400000000000000" pitchFamily="50" charset="-128"/>
            </a:endParaRPr>
          </a:p>
        </p:txBody>
      </p:sp>
      <p:sp>
        <p:nvSpPr>
          <p:cNvPr id="23" name="楕円 19"/>
          <p:cNvSpPr/>
          <p:nvPr/>
        </p:nvSpPr>
        <p:spPr bwMode="auto">
          <a:xfrm>
            <a:off x="103188" y="4082003"/>
            <a:ext cx="1800000" cy="1841117"/>
          </a:xfrm>
          <a:prstGeom prst="ellipse">
            <a:avLst/>
          </a:prstGeom>
          <a:solidFill>
            <a:srgbClr val="FFEBEB"/>
          </a:solidFill>
          <a:ln w="9525" cap="flat" cmpd="sng" algn="ctr">
            <a:solidFill>
              <a:schemeClr val="tx1">
                <a:lumMod val="50000"/>
                <a:lumOff val="50000"/>
              </a:schemeClr>
            </a:solidFill>
            <a:prstDash val="solid"/>
            <a:round/>
            <a:headEnd type="none" w="med" len="med"/>
            <a:tailEnd type="none" w="med" len="med"/>
          </a:ln>
          <a:effectLst/>
          <a:extLst/>
        </p:spPr>
        <p:txBody>
          <a:bodyPr wrap="square" lIns="72000" rIns="72000" rtlCol="0" anchor="ctr"/>
          <a:lstStyle/>
          <a:p>
            <a:pPr fontAlgn="ctr"/>
            <a:r>
              <a:rPr lang="ja-JP" altLang="en-US" sz="1400" dirty="0" smtClean="0">
                <a:solidFill>
                  <a:srgbClr val="000000"/>
                </a:solidFill>
                <a:latin typeface="游ゴシック" panose="020B0400000000000000" pitchFamily="50" charset="-128"/>
                <a:ea typeface="游ゴシック" panose="020B0400000000000000" pitchFamily="50" charset="-128"/>
              </a:rPr>
              <a:t>現行システムの利用促進</a:t>
            </a:r>
            <a:endParaRPr lang="ja-JP" altLang="en-US" sz="1400" dirty="0">
              <a:solidFill>
                <a:srgbClr val="000000"/>
              </a:solidFill>
              <a:latin typeface="游ゴシック" panose="020B0400000000000000" pitchFamily="50" charset="-128"/>
              <a:ea typeface="游ゴシック" panose="020B0400000000000000" pitchFamily="50" charset="-128"/>
            </a:endParaRPr>
          </a:p>
        </p:txBody>
      </p:sp>
      <p:sp>
        <p:nvSpPr>
          <p:cNvPr id="24" name="楕円 20"/>
          <p:cNvSpPr/>
          <p:nvPr/>
        </p:nvSpPr>
        <p:spPr bwMode="auto">
          <a:xfrm>
            <a:off x="2200926" y="3717031"/>
            <a:ext cx="1800000" cy="1872209"/>
          </a:xfrm>
          <a:prstGeom prst="ellipse">
            <a:avLst/>
          </a:prstGeom>
          <a:solidFill>
            <a:srgbClr val="FFB9B9"/>
          </a:solidFill>
          <a:ln w="9525" cap="flat" cmpd="sng" algn="ctr">
            <a:solidFill>
              <a:schemeClr val="tx1">
                <a:lumMod val="50000"/>
                <a:lumOff val="50000"/>
              </a:schemeClr>
            </a:solidFill>
            <a:prstDash val="solid"/>
            <a:round/>
            <a:headEnd type="none" w="med" len="med"/>
            <a:tailEnd type="none" w="med" len="med"/>
          </a:ln>
          <a:effectLst/>
          <a:extLst/>
        </p:spPr>
        <p:txBody>
          <a:bodyPr wrap="square" lIns="72000" rIns="72000" rtlCol="0" anchor="ctr"/>
          <a:lstStyle/>
          <a:p>
            <a:pPr fontAlgn="ctr"/>
            <a:r>
              <a:rPr lang="ja-JP" altLang="en-US" sz="1400" dirty="0" smtClean="0">
                <a:solidFill>
                  <a:srgbClr val="000000"/>
                </a:solidFill>
                <a:latin typeface="游ゴシック" panose="020B0400000000000000" pitchFamily="50" charset="-128"/>
                <a:ea typeface="游ゴシック" panose="020B0400000000000000" pitchFamily="50" charset="-128"/>
              </a:rPr>
              <a:t>次期システム</a:t>
            </a:r>
            <a:r>
              <a:rPr lang="ja-JP" altLang="en-US" sz="1400" dirty="0">
                <a:solidFill>
                  <a:srgbClr val="000000"/>
                </a:solidFill>
                <a:latin typeface="游ゴシック" panose="020B0400000000000000" pitchFamily="50" charset="-128"/>
                <a:ea typeface="游ゴシック" panose="020B0400000000000000" pitchFamily="50" charset="-128"/>
              </a:rPr>
              <a:t>の導入により主要な行政</a:t>
            </a:r>
            <a:r>
              <a:rPr lang="ja-JP" altLang="en-US" sz="1400" dirty="0" smtClean="0">
                <a:solidFill>
                  <a:srgbClr val="000000"/>
                </a:solidFill>
                <a:latin typeface="游ゴシック" panose="020B0400000000000000" pitchFamily="50" charset="-128"/>
                <a:ea typeface="游ゴシック" panose="020B0400000000000000" pitchFamily="50" charset="-128"/>
              </a:rPr>
              <a:t>手続きの</a:t>
            </a:r>
            <a:r>
              <a:rPr lang="ja-JP" altLang="en-US" sz="1400" dirty="0">
                <a:solidFill>
                  <a:srgbClr val="000000"/>
                </a:solidFill>
                <a:latin typeface="游ゴシック" panose="020B0400000000000000" pitchFamily="50" charset="-128"/>
                <a:ea typeface="游ゴシック" panose="020B0400000000000000" pitchFamily="50" charset="-128"/>
              </a:rPr>
              <a:t>「電子申請」を実現</a:t>
            </a:r>
          </a:p>
        </p:txBody>
      </p:sp>
      <p:sp>
        <p:nvSpPr>
          <p:cNvPr id="25" name="楕円 21"/>
          <p:cNvSpPr/>
          <p:nvPr/>
        </p:nvSpPr>
        <p:spPr bwMode="auto">
          <a:xfrm>
            <a:off x="4242338" y="3277634"/>
            <a:ext cx="1800000" cy="1800200"/>
          </a:xfrm>
          <a:prstGeom prst="ellipse">
            <a:avLst/>
          </a:prstGeom>
          <a:solidFill>
            <a:srgbClr val="FF8181"/>
          </a:solidFill>
          <a:ln w="9525" cap="flat" cmpd="sng" algn="ctr">
            <a:solidFill>
              <a:schemeClr val="tx1">
                <a:lumMod val="50000"/>
                <a:lumOff val="50000"/>
              </a:schemeClr>
            </a:solidFill>
            <a:prstDash val="solid"/>
            <a:round/>
            <a:headEnd type="none" w="med" len="med"/>
            <a:tailEnd type="none" w="med" len="med"/>
          </a:ln>
          <a:effectLst/>
          <a:extLst/>
        </p:spPr>
        <p:txBody>
          <a:bodyPr wrap="square" lIns="72000" rIns="72000" rtlCol="0" anchor="ctr"/>
          <a:lstStyle/>
          <a:p>
            <a:pPr fontAlgn="ctr"/>
            <a:r>
              <a:rPr lang="ja-JP" altLang="en-US" sz="1400" dirty="0">
                <a:solidFill>
                  <a:srgbClr val="000000"/>
                </a:solidFill>
                <a:latin typeface="游ゴシック" panose="020B0400000000000000" pitchFamily="50" charset="-128"/>
                <a:ea typeface="游ゴシック" panose="020B0400000000000000" pitchFamily="50" charset="-128"/>
              </a:rPr>
              <a:t>ｼｽﾃﾑ間連携・証明書等の「電子交付」を実現</a:t>
            </a:r>
          </a:p>
        </p:txBody>
      </p:sp>
      <p:sp>
        <p:nvSpPr>
          <p:cNvPr id="2" name="正方形/長方形 1"/>
          <p:cNvSpPr/>
          <p:nvPr/>
        </p:nvSpPr>
        <p:spPr bwMode="auto">
          <a:xfrm>
            <a:off x="8509629" y="1716981"/>
            <a:ext cx="543884" cy="4666867"/>
          </a:xfrm>
          <a:prstGeom prst="rect">
            <a:avLst/>
          </a:prstGeom>
          <a:solidFill>
            <a:srgbClr val="002060"/>
          </a:solidFill>
          <a:ln w="9525" cap="flat" cmpd="sng" algn="ctr">
            <a:solidFill>
              <a:schemeClr val="tx1"/>
            </a:solidFill>
            <a:prstDash val="solid"/>
            <a:round/>
            <a:headEnd type="none" w="med" len="med"/>
            <a:tailEnd type="none" w="med" len="med"/>
          </a:ln>
          <a:effectLst/>
          <a:extLst/>
        </p:spPr>
        <p:txBody>
          <a:bodyPr vert="eaVert" wrap="none" lIns="36000" tIns="36000" rIns="36000" bIns="36000" rtlCol="0" anchor="ctr"/>
          <a:lstStyle/>
          <a:p>
            <a:pPr algn="ctr">
              <a:spcBef>
                <a:spcPts val="0"/>
              </a:spcBef>
            </a:pPr>
            <a:r>
              <a:rPr kumimoji="1" lang="ja-JP" altLang="en-US" sz="1400" dirty="0" smtClean="0">
                <a:solidFill>
                  <a:schemeClr val="bg1"/>
                </a:solidFill>
                <a:latin typeface="游ゴシック" panose="020B0400000000000000" pitchFamily="50" charset="-128"/>
                <a:ea typeface="游ゴシック" panose="020B0400000000000000" pitchFamily="50" charset="-128"/>
              </a:rPr>
              <a:t>市民の利便性向上　業務の負荷軽減・業務の効率化</a:t>
            </a:r>
            <a:endParaRPr kumimoji="1" lang="ja-JP" altLang="en-US" sz="1400" dirty="0">
              <a:solidFill>
                <a:schemeClr val="bg1"/>
              </a:solidFill>
              <a:latin typeface="游ゴシック" panose="020B0400000000000000" pitchFamily="50" charset="-128"/>
              <a:ea typeface="游ゴシック" panose="020B0400000000000000" pitchFamily="50" charset="-128"/>
            </a:endParaRPr>
          </a:p>
        </p:txBody>
      </p:sp>
      <p:sp>
        <p:nvSpPr>
          <p:cNvPr id="21" name="テキスト ボックス 20"/>
          <p:cNvSpPr txBox="1"/>
          <p:nvPr/>
        </p:nvSpPr>
        <p:spPr>
          <a:xfrm>
            <a:off x="90914" y="6609115"/>
            <a:ext cx="288032" cy="184666"/>
          </a:xfrm>
          <a:prstGeom prst="rect">
            <a:avLst/>
          </a:prstGeom>
          <a:noFill/>
        </p:spPr>
        <p:txBody>
          <a:bodyPr wrap="square" lIns="0" tIns="0" rIns="0" bIns="0" rtlCol="0" anchor="ctr" anchorCtr="0">
            <a:spAutoFit/>
          </a:bodyPr>
          <a:lstStyle/>
          <a:p>
            <a:pPr algn="r"/>
            <a:r>
              <a:rPr lang="en-US" altLang="ja-JP" sz="1200" dirty="0" smtClean="0"/>
              <a:t>12</a:t>
            </a:r>
            <a:endParaRPr kumimoji="1" lang="ja-JP" altLang="en-US" sz="1200" dirty="0"/>
          </a:p>
        </p:txBody>
      </p:sp>
    </p:spTree>
    <p:extLst>
      <p:ext uri="{BB962C8B-B14F-4D97-AF65-F5344CB8AC3E}">
        <p14:creationId xmlns:p14="http://schemas.microsoft.com/office/powerpoint/2010/main" val="1870919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コンテンツ プレースホルダー 2"/>
          <p:cNvSpPr>
            <a:spLocks noGrp="1"/>
          </p:cNvSpPr>
          <p:nvPr>
            <p:ph idx="1"/>
          </p:nvPr>
        </p:nvSpPr>
        <p:spPr>
          <a:xfrm>
            <a:off x="103188" y="981075"/>
            <a:ext cx="8950325" cy="431701"/>
          </a:xfrm>
        </p:spPr>
        <p:txBody>
          <a:bodyPr/>
          <a:lstStyle/>
          <a:p>
            <a:pPr>
              <a:spcBef>
                <a:spcPts val="0"/>
              </a:spcBef>
            </a:pPr>
            <a:r>
              <a:rPr lang="ja-JP" altLang="en-US" sz="1200" dirty="0">
                <a:latin typeface="游ゴシック" panose="020B0400000000000000" pitchFamily="50" charset="-128"/>
                <a:ea typeface="游ゴシック" panose="020B0400000000000000" pitchFamily="50" charset="-128"/>
              </a:rPr>
              <a:t>各所属における実現段階ごとの手続き件数の</a:t>
            </a:r>
            <a:r>
              <a:rPr lang="ja-JP" altLang="en-US" sz="1200" dirty="0" smtClean="0">
                <a:latin typeface="游ゴシック" panose="020B0400000000000000" pitchFamily="50" charset="-128"/>
                <a:ea typeface="游ゴシック" panose="020B0400000000000000" pitchFamily="50" charset="-128"/>
              </a:rPr>
              <a:t>内訳については次のとおりである。</a:t>
            </a:r>
            <a:endParaRPr lang="en-US" altLang="ja-JP" sz="1200" dirty="0">
              <a:latin typeface="游ゴシック" panose="020B0400000000000000" pitchFamily="50" charset="-128"/>
              <a:ea typeface="游ゴシック" panose="020B0400000000000000" pitchFamily="50" charset="-128"/>
            </a:endParaRPr>
          </a:p>
        </p:txBody>
      </p:sp>
      <p:sp>
        <p:nvSpPr>
          <p:cNvPr id="17" name="テキスト ボックス 16"/>
          <p:cNvSpPr txBox="1"/>
          <p:nvPr/>
        </p:nvSpPr>
        <p:spPr>
          <a:xfrm>
            <a:off x="3663436" y="1454587"/>
            <a:ext cx="1851789" cy="246221"/>
          </a:xfrm>
          <a:prstGeom prst="rect">
            <a:avLst/>
          </a:prstGeom>
          <a:noFill/>
        </p:spPr>
        <p:txBody>
          <a:bodyPr wrap="none" rtlCol="0">
            <a:spAutoFit/>
          </a:bodyPr>
          <a:lstStyle/>
          <a:p>
            <a:r>
              <a:rPr lang="ja-JP" altLang="en-US" dirty="0">
                <a:latin typeface="游ゴシック" panose="020B0400000000000000" pitchFamily="50" charset="-128"/>
                <a:ea typeface="游ゴシック" panose="020B0400000000000000" pitchFamily="50" charset="-128"/>
              </a:rPr>
              <a:t>各所属における手続きの内訳</a:t>
            </a:r>
            <a:endParaRPr kumimoji="1" lang="ja-JP" altLang="en-US" dirty="0">
              <a:latin typeface="游ゴシック" panose="020B0400000000000000" pitchFamily="50" charset="-128"/>
              <a:ea typeface="游ゴシック" panose="020B0400000000000000" pitchFamily="50" charset="-128"/>
            </a:endParaRPr>
          </a:p>
        </p:txBody>
      </p:sp>
      <p:cxnSp>
        <p:nvCxnSpPr>
          <p:cNvPr id="18" name="直線コネクタ 17"/>
          <p:cNvCxnSpPr/>
          <p:nvPr/>
        </p:nvCxnSpPr>
        <p:spPr bwMode="auto">
          <a:xfrm>
            <a:off x="885199" y="1700808"/>
            <a:ext cx="7372845"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9" name="表 18"/>
          <p:cNvGraphicFramePr>
            <a:graphicFrameLocks noGrp="1"/>
          </p:cNvGraphicFramePr>
          <p:nvPr>
            <p:extLst/>
          </p:nvPr>
        </p:nvGraphicFramePr>
        <p:xfrm>
          <a:off x="885199" y="1844824"/>
          <a:ext cx="1521137" cy="4425588"/>
        </p:xfrm>
        <a:graphic>
          <a:graphicData uri="http://schemas.openxmlformats.org/drawingml/2006/table">
            <a:tbl>
              <a:tblPr firstRow="1" bandRow="1">
                <a:tableStyleId>{5C22544A-7EE6-4342-B048-85BDC9FD1C3A}</a:tableStyleId>
              </a:tblPr>
              <a:tblGrid>
                <a:gridCol w="1521137">
                  <a:extLst>
                    <a:ext uri="{9D8B030D-6E8A-4147-A177-3AD203B41FA5}">
                      <a16:colId xmlns="" xmlns:a16="http://schemas.microsoft.com/office/drawing/2014/main" val="337269833"/>
                    </a:ext>
                  </a:extLst>
                </a:gridCol>
              </a:tblGrid>
              <a:tr h="753588">
                <a:tc>
                  <a:txBody>
                    <a:bodyPr/>
                    <a:lstStyle/>
                    <a:p>
                      <a:pPr algn="ctr" fontAlgn="ctr"/>
                      <a:r>
                        <a:rPr lang="ja-JP" altLang="en-US" sz="1000" b="0" i="0" u="none" strike="noStrike" dirty="0">
                          <a:solidFill>
                            <a:sysClr val="windowText" lastClr="000000"/>
                          </a:solidFill>
                          <a:effectLst/>
                          <a:latin typeface="游ゴシック" panose="020B0400000000000000" pitchFamily="50" charset="-128"/>
                          <a:ea typeface="游ゴシック" panose="020B0400000000000000" pitchFamily="50" charset="-128"/>
                        </a:rPr>
                        <a:t>所属</a:t>
                      </a:r>
                    </a:p>
                  </a:txBody>
                  <a:tcPr marL="2250" marR="2250" marT="225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A1C0D2"/>
                    </a:solidFill>
                  </a:tcPr>
                </a:tc>
                <a:extLst>
                  <a:ext uri="{0D108BD9-81ED-4DB2-BD59-A6C34878D82A}">
                    <a16:rowId xmlns="" xmlns:a16="http://schemas.microsoft.com/office/drawing/2014/main" val="2329416641"/>
                  </a:ext>
                </a:extLst>
              </a:tr>
              <a:tr h="216000">
                <a:tc>
                  <a:txBody>
                    <a:bodyPr/>
                    <a:lstStyle/>
                    <a:p>
                      <a:pPr algn="ctr" fontAlgn="ctr"/>
                      <a:r>
                        <a:rPr lang="en-US" sz="1000" b="0" i="0" u="none" strike="noStrike" dirty="0">
                          <a:solidFill>
                            <a:srgbClr val="000000"/>
                          </a:solidFill>
                          <a:effectLst/>
                          <a:latin typeface="游ゴシック" panose="020B0400000000000000" pitchFamily="50" charset="-128"/>
                          <a:ea typeface="游ゴシック" panose="020B0400000000000000" pitchFamily="50" charset="-128"/>
                        </a:rPr>
                        <a:t>ICT</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戦略室</a:t>
                      </a:r>
                    </a:p>
                  </a:txBody>
                  <a:tcPr marL="0" marR="0" marT="0" marB="0" anchor="ctr">
                    <a:lnT w="127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187588160"/>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人事室</a:t>
                      </a:r>
                    </a:p>
                  </a:txBody>
                  <a:tcPr marL="0" marR="0" marT="0" marB="0" anchor="ctr"/>
                </a:tc>
                <a:extLst>
                  <a:ext uri="{0D108BD9-81ED-4DB2-BD59-A6C34878D82A}">
                    <a16:rowId xmlns="" xmlns:a16="http://schemas.microsoft.com/office/drawing/2014/main" val="1464929962"/>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都市交通局</a:t>
                      </a:r>
                    </a:p>
                  </a:txBody>
                  <a:tcPr marL="0" marR="0" marT="0" marB="0" anchor="ctr"/>
                </a:tc>
                <a:extLst>
                  <a:ext uri="{0D108BD9-81ED-4DB2-BD59-A6C34878D82A}">
                    <a16:rowId xmlns="" xmlns:a16="http://schemas.microsoft.com/office/drawing/2014/main" val="2957171793"/>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政策企画室</a:t>
                      </a:r>
                    </a:p>
                  </a:txBody>
                  <a:tcPr marL="0" marR="0" marT="0" marB="0" anchor="ctr"/>
                </a:tc>
                <a:extLst>
                  <a:ext uri="{0D108BD9-81ED-4DB2-BD59-A6C34878D82A}">
                    <a16:rowId xmlns="" xmlns:a16="http://schemas.microsoft.com/office/drawing/2014/main" val="1841598803"/>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危機管理室</a:t>
                      </a:r>
                    </a:p>
                  </a:txBody>
                  <a:tcPr marL="0" marR="0" marT="0" marB="0" anchor="ctr"/>
                </a:tc>
                <a:extLst>
                  <a:ext uri="{0D108BD9-81ED-4DB2-BD59-A6C34878D82A}">
                    <a16:rowId xmlns="" xmlns:a16="http://schemas.microsoft.com/office/drawing/2014/main" val="2100048634"/>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経済戦略局</a:t>
                      </a:r>
                    </a:p>
                  </a:txBody>
                  <a:tcPr marL="0" marR="0" marT="0" marB="0" anchor="ctr"/>
                </a:tc>
                <a:extLst>
                  <a:ext uri="{0D108BD9-81ED-4DB2-BD59-A6C34878D82A}">
                    <a16:rowId xmlns="" xmlns:a16="http://schemas.microsoft.com/office/drawing/2014/main" val="3942609517"/>
                  </a:ext>
                </a:extLst>
              </a:tr>
              <a:tr h="216000">
                <a:tc>
                  <a:txBody>
                    <a:bodyPr/>
                    <a:lstStyle/>
                    <a:p>
                      <a:pPr algn="ctr" fontAlgn="ctr"/>
                      <a:r>
                        <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rPr>
                        <a:t>中央卸売市場</a:t>
                      </a:r>
                    </a:p>
                  </a:txBody>
                  <a:tcPr marL="0" marR="0" marT="0" marB="0" anchor="ctr"/>
                </a:tc>
                <a:extLst>
                  <a:ext uri="{0D108BD9-81ED-4DB2-BD59-A6C34878D82A}">
                    <a16:rowId xmlns="" xmlns:a16="http://schemas.microsoft.com/office/drawing/2014/main" val="1300386242"/>
                  </a:ext>
                </a:extLst>
              </a:tr>
              <a:tr h="216000">
                <a:tc>
                  <a:txBody>
                    <a:bodyPr/>
                    <a:lstStyle/>
                    <a:p>
                      <a:pPr algn="ctr" fontAlgn="ctr"/>
                      <a:r>
                        <a:rPr lang="en-US" sz="1000" b="0" i="0" u="none" strike="noStrike" dirty="0">
                          <a:solidFill>
                            <a:srgbClr val="000000"/>
                          </a:solidFill>
                          <a:effectLst/>
                          <a:latin typeface="游ゴシック" panose="020B0400000000000000" pitchFamily="50" charset="-128"/>
                          <a:ea typeface="游ゴシック" panose="020B0400000000000000" pitchFamily="50" charset="-128"/>
                        </a:rPr>
                        <a:t>ＩＲ</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推進局</a:t>
                      </a:r>
                    </a:p>
                  </a:txBody>
                  <a:tcPr marL="0" marR="0" marT="0" marB="0" anchor="ctr"/>
                </a:tc>
                <a:extLst>
                  <a:ext uri="{0D108BD9-81ED-4DB2-BD59-A6C34878D82A}">
                    <a16:rowId xmlns="" xmlns:a16="http://schemas.microsoft.com/office/drawing/2014/main" val="1622411465"/>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総務局</a:t>
                      </a:r>
                    </a:p>
                  </a:txBody>
                  <a:tcPr marL="0" marR="0" marT="0" marB="0" anchor="ctr"/>
                </a:tc>
                <a:extLst>
                  <a:ext uri="{0D108BD9-81ED-4DB2-BD59-A6C34878D82A}">
                    <a16:rowId xmlns="" xmlns:a16="http://schemas.microsoft.com/office/drawing/2014/main" val="3320561308"/>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市民局</a:t>
                      </a:r>
                    </a:p>
                  </a:txBody>
                  <a:tcPr marL="0" marR="0" marT="0" marB="0" anchor="ctr"/>
                </a:tc>
                <a:extLst>
                  <a:ext uri="{0D108BD9-81ED-4DB2-BD59-A6C34878D82A}">
                    <a16:rowId xmlns="" xmlns:a16="http://schemas.microsoft.com/office/drawing/2014/main" val="1347864481"/>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財政局</a:t>
                      </a:r>
                    </a:p>
                  </a:txBody>
                  <a:tcPr marL="0" marR="0" marT="0" marB="0" anchor="ctr"/>
                </a:tc>
                <a:extLst>
                  <a:ext uri="{0D108BD9-81ED-4DB2-BD59-A6C34878D82A}">
                    <a16:rowId xmlns="" xmlns:a16="http://schemas.microsoft.com/office/drawing/2014/main" val="3984160287"/>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契約管財局</a:t>
                      </a:r>
                    </a:p>
                  </a:txBody>
                  <a:tcPr marL="0" marR="0" marT="0" marB="0" anchor="ctr"/>
                </a:tc>
                <a:extLst>
                  <a:ext uri="{0D108BD9-81ED-4DB2-BD59-A6C34878D82A}">
                    <a16:rowId xmlns="" xmlns:a16="http://schemas.microsoft.com/office/drawing/2014/main" val="1561683509"/>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都市計画局</a:t>
                      </a:r>
                    </a:p>
                  </a:txBody>
                  <a:tcPr marL="0" marR="0" marT="0" marB="0" anchor="ctr"/>
                </a:tc>
                <a:extLst>
                  <a:ext uri="{0D108BD9-81ED-4DB2-BD59-A6C34878D82A}">
                    <a16:rowId xmlns="" xmlns:a16="http://schemas.microsoft.com/office/drawing/2014/main" val="2598558240"/>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福祉局</a:t>
                      </a:r>
                    </a:p>
                  </a:txBody>
                  <a:tcPr marL="0" marR="0" marT="0" marB="0" anchor="ctr"/>
                </a:tc>
                <a:extLst>
                  <a:ext uri="{0D108BD9-81ED-4DB2-BD59-A6C34878D82A}">
                    <a16:rowId xmlns="" xmlns:a16="http://schemas.microsoft.com/office/drawing/2014/main" val="2843671796"/>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健康局</a:t>
                      </a:r>
                    </a:p>
                  </a:txBody>
                  <a:tcPr marL="0" marR="0" marT="0" marB="0" anchor="ctr"/>
                </a:tc>
                <a:extLst>
                  <a:ext uri="{0D108BD9-81ED-4DB2-BD59-A6C34878D82A}">
                    <a16:rowId xmlns="" xmlns:a16="http://schemas.microsoft.com/office/drawing/2014/main" val="431788408"/>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こども青少年局</a:t>
                      </a:r>
                    </a:p>
                  </a:txBody>
                  <a:tcPr marL="0" marR="0" marT="0" marB="0" anchor="ctr"/>
                </a:tc>
                <a:extLst>
                  <a:ext uri="{0D108BD9-81ED-4DB2-BD59-A6C34878D82A}">
                    <a16:rowId xmlns="" xmlns:a16="http://schemas.microsoft.com/office/drawing/2014/main" val="2904287263"/>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環境局</a:t>
                      </a:r>
                    </a:p>
                  </a:txBody>
                  <a:tcPr marL="0" marR="0" marT="0" marB="0" anchor="ctr"/>
                </a:tc>
                <a:extLst>
                  <a:ext uri="{0D108BD9-81ED-4DB2-BD59-A6C34878D82A}">
                    <a16:rowId xmlns="" xmlns:a16="http://schemas.microsoft.com/office/drawing/2014/main" val="1765566087"/>
                  </a:ext>
                </a:extLst>
              </a:tr>
            </a:tbl>
          </a:graphicData>
        </a:graphic>
      </p:graphicFrame>
      <p:graphicFrame>
        <p:nvGraphicFramePr>
          <p:cNvPr id="20" name="表 19"/>
          <p:cNvGraphicFramePr>
            <a:graphicFrameLocks noGrp="1"/>
          </p:cNvGraphicFramePr>
          <p:nvPr>
            <p:extLst/>
          </p:nvPr>
        </p:nvGraphicFramePr>
        <p:xfrm>
          <a:off x="2523878" y="1849760"/>
          <a:ext cx="2808312" cy="4420652"/>
        </p:xfrm>
        <a:graphic>
          <a:graphicData uri="http://schemas.openxmlformats.org/drawingml/2006/table">
            <a:tbl>
              <a:tblPr firstRow="1" bandRow="1">
                <a:tableStyleId>{5C22544A-7EE6-4342-B048-85BDC9FD1C3A}</a:tableStyleId>
              </a:tblPr>
              <a:tblGrid>
                <a:gridCol w="702078">
                  <a:extLst>
                    <a:ext uri="{9D8B030D-6E8A-4147-A177-3AD203B41FA5}">
                      <a16:colId xmlns="" xmlns:a16="http://schemas.microsoft.com/office/drawing/2014/main" val="2710261271"/>
                    </a:ext>
                  </a:extLst>
                </a:gridCol>
                <a:gridCol w="702078">
                  <a:extLst>
                    <a:ext uri="{9D8B030D-6E8A-4147-A177-3AD203B41FA5}">
                      <a16:colId xmlns="" xmlns:a16="http://schemas.microsoft.com/office/drawing/2014/main" val="741317897"/>
                    </a:ext>
                  </a:extLst>
                </a:gridCol>
                <a:gridCol w="702078">
                  <a:extLst>
                    <a:ext uri="{9D8B030D-6E8A-4147-A177-3AD203B41FA5}">
                      <a16:colId xmlns="" xmlns:a16="http://schemas.microsoft.com/office/drawing/2014/main" val="859863205"/>
                    </a:ext>
                  </a:extLst>
                </a:gridCol>
                <a:gridCol w="702078">
                  <a:extLst>
                    <a:ext uri="{9D8B030D-6E8A-4147-A177-3AD203B41FA5}">
                      <a16:colId xmlns="" xmlns:a16="http://schemas.microsoft.com/office/drawing/2014/main" val="842606423"/>
                    </a:ext>
                  </a:extLst>
                </a:gridCol>
              </a:tblGrid>
              <a:tr h="266326">
                <a:tc grid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dirty="0">
                          <a:solidFill>
                            <a:sysClr val="windowText" lastClr="000000"/>
                          </a:solidFill>
                          <a:latin typeface="游ゴシック" panose="020B0400000000000000" pitchFamily="50" charset="-128"/>
                          <a:ea typeface="游ゴシック" panose="020B0400000000000000" pitchFamily="50" charset="-128"/>
                        </a:rPr>
                        <a:t>個人向け手続き</a:t>
                      </a:r>
                    </a:p>
                  </a:txBody>
                  <a:tcPr marL="36000" marR="36000" marT="2250" marB="0" anchor="ctr">
                    <a:lnT w="12700" cap="flat" cmpd="sng" algn="ctr">
                      <a:solidFill>
                        <a:schemeClr val="bg1"/>
                      </a:solidFill>
                      <a:prstDash val="solid"/>
                      <a:round/>
                      <a:headEnd type="none" w="med" len="med"/>
                      <a:tailEnd type="none" w="med" len="med"/>
                    </a:lnT>
                    <a:solidFill>
                      <a:srgbClr val="A1C0D2"/>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000" b="0" dirty="0">
                        <a:solidFill>
                          <a:sysClr val="windowText" lastClr="000000"/>
                        </a:solidFill>
                      </a:endParaRPr>
                    </a:p>
                  </a:txBody>
                  <a:tcPr marL="36000" marR="36000" marT="225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A1C0D2"/>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000" b="0" dirty="0">
                        <a:solidFill>
                          <a:sysClr val="windowText" lastClr="000000"/>
                        </a:solidFill>
                      </a:endParaRPr>
                    </a:p>
                  </a:txBody>
                  <a:tcPr marL="36000" marR="36000" marT="2250" marB="0" anchor="ctr">
                    <a:lnT w="12700" cap="flat" cmpd="sng" algn="ctr">
                      <a:solidFill>
                        <a:schemeClr val="bg1"/>
                      </a:solidFill>
                      <a:prstDash val="solid"/>
                      <a:round/>
                      <a:headEnd type="none" w="med" len="med"/>
                      <a:tailEnd type="none" w="med" len="med"/>
                    </a:lnT>
                    <a:solidFill>
                      <a:srgbClr val="A1C0D2"/>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00" b="0" dirty="0">
                        <a:solidFill>
                          <a:sysClr val="windowText" lastClr="000000"/>
                        </a:solidFill>
                      </a:endParaRPr>
                    </a:p>
                  </a:txBody>
                  <a:tcPr marL="36000" marR="36000" marT="2250" marB="0" anchor="ctr">
                    <a:lnT w="12700" cap="flat" cmpd="sng" algn="ctr">
                      <a:solidFill>
                        <a:schemeClr val="bg1"/>
                      </a:solidFill>
                      <a:prstDash val="solid"/>
                      <a:round/>
                      <a:headEnd type="none" w="med" len="med"/>
                      <a:tailEnd type="none" w="med" len="med"/>
                    </a:lnT>
                    <a:solidFill>
                      <a:srgbClr val="A1C0D2"/>
                    </a:solidFill>
                  </a:tcPr>
                </a:tc>
                <a:extLst>
                  <a:ext uri="{0D108BD9-81ED-4DB2-BD59-A6C34878D82A}">
                    <a16:rowId xmlns="" xmlns:a16="http://schemas.microsoft.com/office/drawing/2014/main" val="2289845341"/>
                  </a:ext>
                </a:extLst>
              </a:tr>
              <a:tr h="26632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第１段階</a:t>
                      </a:r>
                      <a:endParaRPr lang="en-US" altLang="ja-JP"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lnR w="12700" cap="flat" cmpd="sng" algn="ctr">
                      <a:solidFill>
                        <a:schemeClr val="bg1"/>
                      </a:solidFill>
                      <a:prstDash val="solid"/>
                      <a:round/>
                      <a:headEnd type="none" w="med" len="med"/>
                      <a:tailEnd type="none" w="med" len="med"/>
                    </a:lnR>
                    <a:solidFill>
                      <a:srgbClr val="A1C0D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第２段階</a:t>
                      </a:r>
                      <a:endParaRPr lang="en-US" altLang="ja-JP"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lnL w="12700" cap="flat" cmpd="sng" algn="ctr">
                      <a:solidFill>
                        <a:schemeClr val="bg1"/>
                      </a:solidFill>
                      <a:prstDash val="solid"/>
                      <a:round/>
                      <a:headEnd type="none" w="med" len="med"/>
                      <a:tailEnd type="none" w="med" len="med"/>
                    </a:lnL>
                    <a:solidFill>
                      <a:srgbClr val="A1C0D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第３段階</a:t>
                      </a:r>
                      <a:endParaRPr lang="en-US" altLang="ja-JP"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solidFill>
                      <a:srgbClr val="A1C0D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第４段階</a:t>
                      </a:r>
                      <a:endParaRPr kumimoji="1" lang="ja-JP" altLang="en-US"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solidFill>
                      <a:srgbClr val="A1C0D2"/>
                    </a:solidFill>
                  </a:tcPr>
                </a:tc>
                <a:extLst>
                  <a:ext uri="{0D108BD9-81ED-4DB2-BD59-A6C34878D82A}">
                    <a16:rowId xmlns="" xmlns:a16="http://schemas.microsoft.com/office/drawing/2014/main" val="4064640370"/>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449</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A1C0D2"/>
                    </a:solidFill>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561</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bg1"/>
                      </a:solidFill>
                      <a:prstDash val="solid"/>
                      <a:round/>
                      <a:headEnd type="none" w="med" len="med"/>
                      <a:tailEnd type="none" w="med" len="med"/>
                    </a:lnL>
                    <a:solidFill>
                      <a:srgbClr val="A1C0D2"/>
                    </a:solidFill>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479</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solidFill>
                      <a:srgbClr val="A1C0D2"/>
                    </a:solidFill>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572</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solidFill>
                      <a:srgbClr val="A1C0D2"/>
                    </a:solidFill>
                  </a:tcPr>
                </a:tc>
                <a:extLst>
                  <a:ext uri="{0D108BD9-81ED-4DB2-BD59-A6C34878D82A}">
                    <a16:rowId xmlns="" xmlns:a16="http://schemas.microsoft.com/office/drawing/2014/main" val="4222852445"/>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0" marR="0" marT="0" marB="0" anchor="ctr"/>
                </a:tc>
                <a:extLst>
                  <a:ext uri="{0D108BD9-81ED-4DB2-BD59-A6C34878D82A}">
                    <a16:rowId xmlns="" xmlns:a16="http://schemas.microsoft.com/office/drawing/2014/main" val="1187588160"/>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1464929962"/>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2957171793"/>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1841598803"/>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extLst>
                  <a:ext uri="{0D108BD9-81ED-4DB2-BD59-A6C34878D82A}">
                    <a16:rowId xmlns="" xmlns:a16="http://schemas.microsoft.com/office/drawing/2014/main" val="2100048634"/>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15</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15</a:t>
                      </a:r>
                    </a:p>
                  </a:txBody>
                  <a:tcPr marL="0" marR="0" marT="0" marB="0" anchor="ctr"/>
                </a:tc>
                <a:extLst>
                  <a:ext uri="{0D108BD9-81ED-4DB2-BD59-A6C34878D82A}">
                    <a16:rowId xmlns="" xmlns:a16="http://schemas.microsoft.com/office/drawing/2014/main" val="3942609517"/>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15</a:t>
                      </a:r>
                    </a:p>
                  </a:txBody>
                  <a:tcPr marL="0" marR="0" marT="0" marB="0" anchor="ctr"/>
                </a:tc>
                <a:extLst>
                  <a:ext uri="{0D108BD9-81ED-4DB2-BD59-A6C34878D82A}">
                    <a16:rowId xmlns="" xmlns:a16="http://schemas.microsoft.com/office/drawing/2014/main" val="1300386242"/>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1622411465"/>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0" marR="0" marT="0" marB="0" anchor="ctr"/>
                </a:tc>
                <a:extLst>
                  <a:ext uri="{0D108BD9-81ED-4DB2-BD59-A6C34878D82A}">
                    <a16:rowId xmlns="" xmlns:a16="http://schemas.microsoft.com/office/drawing/2014/main" val="3320561308"/>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26</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46</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16</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13</a:t>
                      </a:r>
                    </a:p>
                  </a:txBody>
                  <a:tcPr marL="0" marR="0" marT="0" marB="0" anchor="ctr"/>
                </a:tc>
                <a:extLst>
                  <a:ext uri="{0D108BD9-81ED-4DB2-BD59-A6C34878D82A}">
                    <a16:rowId xmlns="" xmlns:a16="http://schemas.microsoft.com/office/drawing/2014/main" val="1347864481"/>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14</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52</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39</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11</a:t>
                      </a:r>
                    </a:p>
                  </a:txBody>
                  <a:tcPr marL="0" marR="0" marT="0" marB="0" anchor="ctr"/>
                </a:tc>
                <a:extLst>
                  <a:ext uri="{0D108BD9-81ED-4DB2-BD59-A6C34878D82A}">
                    <a16:rowId xmlns="" xmlns:a16="http://schemas.microsoft.com/office/drawing/2014/main" val="3984160287"/>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7</a:t>
                      </a:r>
                    </a:p>
                  </a:txBody>
                  <a:tcPr marL="0" marR="0" marT="0" marB="0" anchor="ctr"/>
                </a:tc>
                <a:extLst>
                  <a:ext uri="{0D108BD9-81ED-4DB2-BD59-A6C34878D82A}">
                    <a16:rowId xmlns="" xmlns:a16="http://schemas.microsoft.com/office/drawing/2014/main" val="1561683509"/>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27</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132</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109</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58</a:t>
                      </a:r>
                    </a:p>
                  </a:txBody>
                  <a:tcPr marL="0" marR="0" marT="0" marB="0" anchor="ctr"/>
                </a:tc>
                <a:extLst>
                  <a:ext uri="{0D108BD9-81ED-4DB2-BD59-A6C34878D82A}">
                    <a16:rowId xmlns="" xmlns:a16="http://schemas.microsoft.com/office/drawing/2014/main" val="2598558240"/>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39</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163</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106</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71</a:t>
                      </a:r>
                    </a:p>
                  </a:txBody>
                  <a:tcPr marL="0" marR="0" marT="0" marB="0" anchor="ctr"/>
                </a:tc>
                <a:extLst>
                  <a:ext uri="{0D108BD9-81ED-4DB2-BD59-A6C34878D82A}">
                    <a16:rowId xmlns="" xmlns:a16="http://schemas.microsoft.com/office/drawing/2014/main" val="2843671796"/>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19</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31</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105</a:t>
                      </a:r>
                    </a:p>
                  </a:txBody>
                  <a:tcPr marL="0" marR="0" marT="0" marB="0" anchor="ctr"/>
                </a:tc>
                <a:extLst>
                  <a:ext uri="{0D108BD9-81ED-4DB2-BD59-A6C34878D82A}">
                    <a16:rowId xmlns="" xmlns:a16="http://schemas.microsoft.com/office/drawing/2014/main" val="431788408"/>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16</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18</a:t>
                      </a:r>
                    </a:p>
                  </a:txBody>
                  <a:tcPr marL="0" marR="0" marT="0" marB="0" anchor="ctr"/>
                </a:tc>
                <a:extLst>
                  <a:ext uri="{0D108BD9-81ED-4DB2-BD59-A6C34878D82A}">
                    <a16:rowId xmlns="" xmlns:a16="http://schemas.microsoft.com/office/drawing/2014/main" val="2904287263"/>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37</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33</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63</a:t>
                      </a:r>
                    </a:p>
                  </a:txBody>
                  <a:tcPr marL="0" marR="0" marT="0" marB="0" anchor="ctr"/>
                </a:tc>
                <a:extLst>
                  <a:ext uri="{0D108BD9-81ED-4DB2-BD59-A6C34878D82A}">
                    <a16:rowId xmlns="" xmlns:a16="http://schemas.microsoft.com/office/drawing/2014/main" val="727027567"/>
                  </a:ext>
                </a:extLst>
              </a:tr>
            </a:tbl>
          </a:graphicData>
        </a:graphic>
      </p:graphicFrame>
      <p:graphicFrame>
        <p:nvGraphicFramePr>
          <p:cNvPr id="21" name="表 20"/>
          <p:cNvGraphicFramePr>
            <a:graphicFrameLocks noGrp="1"/>
          </p:cNvGraphicFramePr>
          <p:nvPr>
            <p:extLst/>
          </p:nvPr>
        </p:nvGraphicFramePr>
        <p:xfrm>
          <a:off x="5449732" y="1844824"/>
          <a:ext cx="2808312" cy="4420652"/>
        </p:xfrm>
        <a:graphic>
          <a:graphicData uri="http://schemas.openxmlformats.org/drawingml/2006/table">
            <a:tbl>
              <a:tblPr firstRow="1" bandRow="1">
                <a:tableStyleId>{5C22544A-7EE6-4342-B048-85BDC9FD1C3A}</a:tableStyleId>
              </a:tblPr>
              <a:tblGrid>
                <a:gridCol w="702078">
                  <a:extLst>
                    <a:ext uri="{9D8B030D-6E8A-4147-A177-3AD203B41FA5}">
                      <a16:colId xmlns="" xmlns:a16="http://schemas.microsoft.com/office/drawing/2014/main" val="2710261271"/>
                    </a:ext>
                  </a:extLst>
                </a:gridCol>
                <a:gridCol w="702078">
                  <a:extLst>
                    <a:ext uri="{9D8B030D-6E8A-4147-A177-3AD203B41FA5}">
                      <a16:colId xmlns="" xmlns:a16="http://schemas.microsoft.com/office/drawing/2014/main" val="741317897"/>
                    </a:ext>
                  </a:extLst>
                </a:gridCol>
                <a:gridCol w="702078">
                  <a:extLst>
                    <a:ext uri="{9D8B030D-6E8A-4147-A177-3AD203B41FA5}">
                      <a16:colId xmlns="" xmlns:a16="http://schemas.microsoft.com/office/drawing/2014/main" val="859863205"/>
                    </a:ext>
                  </a:extLst>
                </a:gridCol>
                <a:gridCol w="702078">
                  <a:extLst>
                    <a:ext uri="{9D8B030D-6E8A-4147-A177-3AD203B41FA5}">
                      <a16:colId xmlns="" xmlns:a16="http://schemas.microsoft.com/office/drawing/2014/main" val="842606423"/>
                    </a:ext>
                  </a:extLst>
                </a:gridCol>
              </a:tblGrid>
              <a:tr h="266326">
                <a:tc grid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dirty="0">
                          <a:solidFill>
                            <a:sysClr val="windowText" lastClr="000000"/>
                          </a:solidFill>
                          <a:latin typeface="游ゴシック" panose="020B0400000000000000" pitchFamily="50" charset="-128"/>
                          <a:ea typeface="游ゴシック" panose="020B0400000000000000" pitchFamily="50" charset="-128"/>
                        </a:rPr>
                        <a:t>法人向け手続き</a:t>
                      </a:r>
                    </a:p>
                  </a:txBody>
                  <a:tcPr marL="36000" marR="36000" marT="2250" marB="0" anchor="ctr">
                    <a:lnT w="12700" cap="flat" cmpd="sng" algn="ctr">
                      <a:solidFill>
                        <a:schemeClr val="bg1"/>
                      </a:solidFill>
                      <a:prstDash val="solid"/>
                      <a:round/>
                      <a:headEnd type="none" w="med" len="med"/>
                      <a:tailEnd type="none" w="med" len="med"/>
                    </a:lnT>
                    <a:solidFill>
                      <a:srgbClr val="A1C0D2"/>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000" b="0" dirty="0">
                        <a:solidFill>
                          <a:sysClr val="windowText" lastClr="000000"/>
                        </a:solidFill>
                      </a:endParaRPr>
                    </a:p>
                  </a:txBody>
                  <a:tcPr marL="36000" marR="36000" marT="225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A1C0D2"/>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000" b="0" dirty="0">
                        <a:solidFill>
                          <a:sysClr val="windowText" lastClr="000000"/>
                        </a:solidFill>
                      </a:endParaRPr>
                    </a:p>
                  </a:txBody>
                  <a:tcPr marL="36000" marR="36000" marT="2250" marB="0" anchor="ctr">
                    <a:lnT w="12700" cap="flat" cmpd="sng" algn="ctr">
                      <a:solidFill>
                        <a:schemeClr val="bg1"/>
                      </a:solidFill>
                      <a:prstDash val="solid"/>
                      <a:round/>
                      <a:headEnd type="none" w="med" len="med"/>
                      <a:tailEnd type="none" w="med" len="med"/>
                    </a:lnT>
                    <a:solidFill>
                      <a:srgbClr val="A1C0D2"/>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00" b="0" dirty="0">
                        <a:solidFill>
                          <a:sysClr val="windowText" lastClr="000000"/>
                        </a:solidFill>
                      </a:endParaRPr>
                    </a:p>
                  </a:txBody>
                  <a:tcPr marL="36000" marR="36000" marT="2250" marB="0" anchor="ctr">
                    <a:lnT w="12700" cap="flat" cmpd="sng" algn="ctr">
                      <a:solidFill>
                        <a:schemeClr val="bg1"/>
                      </a:solidFill>
                      <a:prstDash val="solid"/>
                      <a:round/>
                      <a:headEnd type="none" w="med" len="med"/>
                      <a:tailEnd type="none" w="med" len="med"/>
                    </a:lnT>
                    <a:solidFill>
                      <a:srgbClr val="A1C0D2"/>
                    </a:solidFill>
                  </a:tcPr>
                </a:tc>
                <a:extLst>
                  <a:ext uri="{0D108BD9-81ED-4DB2-BD59-A6C34878D82A}">
                    <a16:rowId xmlns="" xmlns:a16="http://schemas.microsoft.com/office/drawing/2014/main" val="2289845341"/>
                  </a:ext>
                </a:extLst>
              </a:tr>
              <a:tr h="26632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第１段階</a:t>
                      </a:r>
                      <a:endParaRPr lang="en-US" altLang="ja-JP"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lnR w="12700" cap="flat" cmpd="sng" algn="ctr">
                      <a:solidFill>
                        <a:schemeClr val="bg1"/>
                      </a:solidFill>
                      <a:prstDash val="solid"/>
                      <a:round/>
                      <a:headEnd type="none" w="med" len="med"/>
                      <a:tailEnd type="none" w="med" len="med"/>
                    </a:lnR>
                    <a:solidFill>
                      <a:srgbClr val="A1C0D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第２段階</a:t>
                      </a:r>
                      <a:endParaRPr lang="en-US" altLang="ja-JP"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lnL w="12700" cap="flat" cmpd="sng" algn="ctr">
                      <a:solidFill>
                        <a:schemeClr val="bg1"/>
                      </a:solidFill>
                      <a:prstDash val="solid"/>
                      <a:round/>
                      <a:headEnd type="none" w="med" len="med"/>
                      <a:tailEnd type="none" w="med" len="med"/>
                    </a:lnL>
                    <a:solidFill>
                      <a:srgbClr val="A1C0D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第３段階</a:t>
                      </a:r>
                      <a:endParaRPr lang="en-US" altLang="ja-JP"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solidFill>
                      <a:srgbClr val="A1C0D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第４段階</a:t>
                      </a:r>
                      <a:endParaRPr kumimoji="1" lang="ja-JP" altLang="en-US"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solidFill>
                      <a:srgbClr val="A1C0D2"/>
                    </a:solidFill>
                  </a:tcPr>
                </a:tc>
                <a:extLst>
                  <a:ext uri="{0D108BD9-81ED-4DB2-BD59-A6C34878D82A}">
                    <a16:rowId xmlns="" xmlns:a16="http://schemas.microsoft.com/office/drawing/2014/main" val="4064640370"/>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706</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A1C0D2"/>
                    </a:solidFill>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621</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bg1"/>
                      </a:solidFill>
                      <a:prstDash val="solid"/>
                      <a:round/>
                      <a:headEnd type="none" w="med" len="med"/>
                      <a:tailEnd type="none" w="med" len="med"/>
                    </a:lnL>
                    <a:solidFill>
                      <a:srgbClr val="A1C0D2"/>
                    </a:solidFill>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630</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solidFill>
                      <a:srgbClr val="A1C0D2"/>
                    </a:solidFill>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429</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solidFill>
                      <a:srgbClr val="A1C0D2"/>
                    </a:solidFill>
                  </a:tcPr>
                </a:tc>
                <a:extLst>
                  <a:ext uri="{0D108BD9-81ED-4DB2-BD59-A6C34878D82A}">
                    <a16:rowId xmlns="" xmlns:a16="http://schemas.microsoft.com/office/drawing/2014/main" val="4222852445"/>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1187588160"/>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1464929962"/>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2957171793"/>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1841598803"/>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extLst>
                  <a:ext uri="{0D108BD9-81ED-4DB2-BD59-A6C34878D82A}">
                    <a16:rowId xmlns="" xmlns:a16="http://schemas.microsoft.com/office/drawing/2014/main" val="2100048634"/>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19</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17</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37</a:t>
                      </a:r>
                    </a:p>
                  </a:txBody>
                  <a:tcPr marL="0" marR="0" marT="0" marB="0" anchor="ctr"/>
                </a:tc>
                <a:extLst>
                  <a:ext uri="{0D108BD9-81ED-4DB2-BD59-A6C34878D82A}">
                    <a16:rowId xmlns="" xmlns:a16="http://schemas.microsoft.com/office/drawing/2014/main" val="3942609517"/>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31</a:t>
                      </a:r>
                    </a:p>
                  </a:txBody>
                  <a:tcPr marL="0" marR="0" marT="0" marB="0" anchor="ctr"/>
                </a:tc>
                <a:extLst>
                  <a:ext uri="{0D108BD9-81ED-4DB2-BD59-A6C34878D82A}">
                    <a16:rowId xmlns="" xmlns:a16="http://schemas.microsoft.com/office/drawing/2014/main" val="1300386242"/>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1622411465"/>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extLst>
                  <a:ext uri="{0D108BD9-81ED-4DB2-BD59-A6C34878D82A}">
                    <a16:rowId xmlns="" xmlns:a16="http://schemas.microsoft.com/office/drawing/2014/main" val="3320561308"/>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16</a:t>
                      </a:r>
                    </a:p>
                  </a:txBody>
                  <a:tcPr marL="0" marR="0" marT="0" marB="0" anchor="ctr"/>
                </a:tc>
                <a:extLst>
                  <a:ext uri="{0D108BD9-81ED-4DB2-BD59-A6C34878D82A}">
                    <a16:rowId xmlns="" xmlns:a16="http://schemas.microsoft.com/office/drawing/2014/main" val="1347864481"/>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15</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65</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49</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8</a:t>
                      </a:r>
                    </a:p>
                  </a:txBody>
                  <a:tcPr marL="0" marR="0" marT="0" marB="0" anchor="ctr"/>
                </a:tc>
                <a:extLst>
                  <a:ext uri="{0D108BD9-81ED-4DB2-BD59-A6C34878D82A}">
                    <a16:rowId xmlns="" xmlns:a16="http://schemas.microsoft.com/office/drawing/2014/main" val="3984160287"/>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7</a:t>
                      </a:r>
                    </a:p>
                  </a:txBody>
                  <a:tcPr marL="0" marR="0" marT="0" marB="0" anchor="ctr"/>
                </a:tc>
                <a:extLst>
                  <a:ext uri="{0D108BD9-81ED-4DB2-BD59-A6C34878D82A}">
                    <a16:rowId xmlns="" xmlns:a16="http://schemas.microsoft.com/office/drawing/2014/main" val="1561683509"/>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18</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137</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110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56</a:t>
                      </a:r>
                    </a:p>
                  </a:txBody>
                  <a:tcPr marL="0" marR="0" marT="0" marB="0" anchor="ctr"/>
                </a:tc>
                <a:extLst>
                  <a:ext uri="{0D108BD9-81ED-4DB2-BD59-A6C34878D82A}">
                    <a16:rowId xmlns="" xmlns:a16="http://schemas.microsoft.com/office/drawing/2014/main" val="2598558240"/>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48</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23</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45</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19</a:t>
                      </a:r>
                    </a:p>
                  </a:txBody>
                  <a:tcPr marL="0" marR="0" marT="0" marB="0" anchor="ctr"/>
                </a:tc>
                <a:extLst>
                  <a:ext uri="{0D108BD9-81ED-4DB2-BD59-A6C34878D82A}">
                    <a16:rowId xmlns="" xmlns:a16="http://schemas.microsoft.com/office/drawing/2014/main" val="2843671796"/>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164</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83</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144</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89</a:t>
                      </a:r>
                    </a:p>
                  </a:txBody>
                  <a:tcPr marL="0" marR="0" marT="0" marB="0" anchor="ctr"/>
                </a:tc>
                <a:extLst>
                  <a:ext uri="{0D108BD9-81ED-4DB2-BD59-A6C34878D82A}">
                    <a16:rowId xmlns="" xmlns:a16="http://schemas.microsoft.com/office/drawing/2014/main" val="431788408"/>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13</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9</a:t>
                      </a:r>
                    </a:p>
                  </a:txBody>
                  <a:tcPr marL="0" marR="0" marT="0" marB="0" anchor="ctr"/>
                </a:tc>
                <a:extLst>
                  <a:ext uri="{0D108BD9-81ED-4DB2-BD59-A6C34878D82A}">
                    <a16:rowId xmlns="" xmlns:a16="http://schemas.microsoft.com/office/drawing/2014/main" val="2904287263"/>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42</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16</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70</a:t>
                      </a:r>
                    </a:p>
                  </a:txBody>
                  <a:tcPr marL="0" marR="0" marT="0" marB="0" anchor="ctr"/>
                </a:tc>
                <a:extLst>
                  <a:ext uri="{0D108BD9-81ED-4DB2-BD59-A6C34878D82A}">
                    <a16:rowId xmlns="" xmlns:a16="http://schemas.microsoft.com/office/drawing/2014/main" val="727027567"/>
                  </a:ext>
                </a:extLst>
              </a:tr>
            </a:tbl>
          </a:graphicData>
        </a:graphic>
      </p:graphicFrame>
      <p:sp>
        <p:nvSpPr>
          <p:cNvPr id="9" name="テキスト ボックス 8"/>
          <p:cNvSpPr txBox="1"/>
          <p:nvPr/>
        </p:nvSpPr>
        <p:spPr>
          <a:xfrm>
            <a:off x="90914" y="6609115"/>
            <a:ext cx="288032" cy="184666"/>
          </a:xfrm>
          <a:prstGeom prst="rect">
            <a:avLst/>
          </a:prstGeom>
          <a:noFill/>
        </p:spPr>
        <p:txBody>
          <a:bodyPr wrap="square" lIns="0" tIns="0" rIns="0" bIns="0" rtlCol="0" anchor="ctr" anchorCtr="0">
            <a:spAutoFit/>
          </a:bodyPr>
          <a:lstStyle/>
          <a:p>
            <a:pPr algn="r"/>
            <a:r>
              <a:rPr kumimoji="1" lang="en-US" altLang="ja-JP" sz="1200" dirty="0" smtClean="0"/>
              <a:t>21</a:t>
            </a:r>
            <a:endParaRPr kumimoji="1" lang="ja-JP" altLang="en-US" sz="1200" dirty="0"/>
          </a:p>
        </p:txBody>
      </p:sp>
      <p:sp>
        <p:nvSpPr>
          <p:cNvPr id="10" name="タイトル 1"/>
          <p:cNvSpPr>
            <a:spLocks noGrp="1"/>
          </p:cNvSpPr>
          <p:nvPr>
            <p:ph type="title"/>
          </p:nvPr>
        </p:nvSpPr>
        <p:spPr>
          <a:xfrm>
            <a:off x="228204" y="139700"/>
            <a:ext cx="8686800" cy="685800"/>
          </a:xfrm>
        </p:spPr>
        <p:txBody>
          <a:bodyPr/>
          <a:lstStyle/>
          <a:p>
            <a:r>
              <a:rPr lang="en-US" altLang="ja-JP" sz="1600" kern="1200" dirty="0" smtClean="0">
                <a:latin typeface="游ゴシック" panose="020B0400000000000000" pitchFamily="50" charset="-128"/>
                <a:ea typeface="游ゴシック" panose="020B0400000000000000" pitchFamily="50" charset="-128"/>
                <a:cs typeface="+mn-cs"/>
              </a:rPr>
              <a:t>【</a:t>
            </a:r>
            <a:r>
              <a:rPr lang="ja-JP" altLang="en-US" sz="1600" kern="1200" dirty="0">
                <a:latin typeface="游ゴシック" panose="020B0400000000000000" pitchFamily="50" charset="-128"/>
                <a:ea typeface="游ゴシック" panose="020B0400000000000000" pitchFamily="50" charset="-128"/>
                <a:cs typeface="+mn-cs"/>
              </a:rPr>
              <a:t>参考</a:t>
            </a:r>
            <a:r>
              <a:rPr lang="en-US" altLang="ja-JP" sz="1600" kern="1200" dirty="0">
                <a:latin typeface="游ゴシック" panose="020B0400000000000000" pitchFamily="50" charset="-128"/>
                <a:ea typeface="游ゴシック" panose="020B0400000000000000" pitchFamily="50" charset="-128"/>
                <a:cs typeface="+mn-cs"/>
              </a:rPr>
              <a:t>】</a:t>
            </a:r>
            <a:r>
              <a:rPr lang="ja-JP" altLang="en-US" sz="1600" kern="1200" dirty="0">
                <a:latin typeface="游ゴシック" panose="020B0400000000000000" pitchFamily="50" charset="-128"/>
                <a:ea typeface="游ゴシック" panose="020B0400000000000000" pitchFamily="50" charset="-128"/>
                <a:cs typeface="+mn-cs"/>
              </a:rPr>
              <a:t>行政手続きの整理結果　－所属ごとの詳細　</a:t>
            </a:r>
            <a:r>
              <a:rPr lang="en-US" altLang="ja-JP" sz="1600" kern="1200" dirty="0">
                <a:latin typeface="游ゴシック" panose="020B0400000000000000" pitchFamily="50" charset="-128"/>
                <a:ea typeface="游ゴシック" panose="020B0400000000000000" pitchFamily="50" charset="-128"/>
                <a:cs typeface="+mn-cs"/>
              </a:rPr>
              <a:t>1/3</a:t>
            </a:r>
            <a:r>
              <a:rPr lang="ja-JP" altLang="en-US" sz="1600" kern="1200" dirty="0">
                <a:latin typeface="游ゴシック" panose="020B0400000000000000" pitchFamily="50" charset="-128"/>
                <a:ea typeface="游ゴシック" panose="020B0400000000000000" pitchFamily="50" charset="-128"/>
                <a:cs typeface="+mn-cs"/>
              </a:rPr>
              <a:t>－</a:t>
            </a:r>
          </a:p>
        </p:txBody>
      </p:sp>
    </p:spTree>
    <p:extLst>
      <p:ext uri="{BB962C8B-B14F-4D97-AF65-F5344CB8AC3E}">
        <p14:creationId xmlns:p14="http://schemas.microsoft.com/office/powerpoint/2010/main" val="3590153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3188" y="981075"/>
            <a:ext cx="8950325" cy="431701"/>
          </a:xfrm>
        </p:spPr>
        <p:txBody>
          <a:bodyPr/>
          <a:lstStyle/>
          <a:p>
            <a:pPr marL="0" indent="0">
              <a:spcBef>
                <a:spcPts val="0"/>
              </a:spcBef>
              <a:buNone/>
            </a:pPr>
            <a:r>
              <a:rPr lang="ja-JP" altLang="en-US" sz="1200" dirty="0">
                <a:latin typeface="游ゴシック" panose="020B0400000000000000" pitchFamily="50" charset="-128"/>
                <a:ea typeface="游ゴシック" panose="020B0400000000000000" pitchFamily="50" charset="-128"/>
              </a:rPr>
              <a:t>（前ページの</a:t>
            </a:r>
            <a:r>
              <a:rPr lang="ja-JP" altLang="en-US" sz="1200" dirty="0" smtClean="0">
                <a:latin typeface="游ゴシック" panose="020B0400000000000000" pitchFamily="50" charset="-128"/>
                <a:ea typeface="游ゴシック" panose="020B0400000000000000" pitchFamily="50" charset="-128"/>
              </a:rPr>
              <a:t>続き）</a:t>
            </a:r>
            <a:endParaRPr lang="en-US" altLang="ja-JP" sz="1200"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3663436" y="1454587"/>
            <a:ext cx="1851789" cy="246221"/>
          </a:xfrm>
          <a:prstGeom prst="rect">
            <a:avLst/>
          </a:prstGeom>
          <a:noFill/>
        </p:spPr>
        <p:txBody>
          <a:bodyPr wrap="none" rtlCol="0">
            <a:spAutoFit/>
          </a:bodyPr>
          <a:lstStyle/>
          <a:p>
            <a:r>
              <a:rPr lang="ja-JP" altLang="en-US" dirty="0">
                <a:latin typeface="游ゴシック" panose="020B0400000000000000" pitchFamily="50" charset="-128"/>
                <a:ea typeface="游ゴシック" panose="020B0400000000000000" pitchFamily="50" charset="-128"/>
              </a:rPr>
              <a:t>各所属における手続きの内訳</a:t>
            </a:r>
            <a:endParaRPr kumimoji="1" lang="ja-JP" altLang="en-US" dirty="0">
              <a:latin typeface="游ゴシック" panose="020B0400000000000000" pitchFamily="50" charset="-128"/>
              <a:ea typeface="游ゴシック" panose="020B0400000000000000" pitchFamily="50" charset="-128"/>
            </a:endParaRPr>
          </a:p>
        </p:txBody>
      </p:sp>
      <p:cxnSp>
        <p:nvCxnSpPr>
          <p:cNvPr id="13" name="直線コネクタ 12"/>
          <p:cNvCxnSpPr/>
          <p:nvPr/>
        </p:nvCxnSpPr>
        <p:spPr bwMode="auto">
          <a:xfrm>
            <a:off x="885199" y="1700808"/>
            <a:ext cx="7372845"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9" name="表 18"/>
          <p:cNvGraphicFramePr>
            <a:graphicFrameLocks noGrp="1"/>
          </p:cNvGraphicFramePr>
          <p:nvPr>
            <p:extLst/>
          </p:nvPr>
        </p:nvGraphicFramePr>
        <p:xfrm>
          <a:off x="885199" y="1844824"/>
          <a:ext cx="1521137" cy="4425588"/>
        </p:xfrm>
        <a:graphic>
          <a:graphicData uri="http://schemas.openxmlformats.org/drawingml/2006/table">
            <a:tbl>
              <a:tblPr firstRow="1" bandRow="1">
                <a:tableStyleId>{5C22544A-7EE6-4342-B048-85BDC9FD1C3A}</a:tableStyleId>
              </a:tblPr>
              <a:tblGrid>
                <a:gridCol w="1521137">
                  <a:extLst>
                    <a:ext uri="{9D8B030D-6E8A-4147-A177-3AD203B41FA5}">
                      <a16:colId xmlns="" xmlns:a16="http://schemas.microsoft.com/office/drawing/2014/main" val="337269833"/>
                    </a:ext>
                  </a:extLst>
                </a:gridCol>
              </a:tblGrid>
              <a:tr h="753588">
                <a:tc>
                  <a:txBody>
                    <a:bodyPr/>
                    <a:lstStyle/>
                    <a:p>
                      <a:pPr algn="ctr" fontAlgn="ctr"/>
                      <a:r>
                        <a:rPr lang="ja-JP" altLang="en-US" sz="1000" b="0" i="0" u="none" strike="noStrike" dirty="0">
                          <a:solidFill>
                            <a:sysClr val="windowText" lastClr="000000"/>
                          </a:solidFill>
                          <a:effectLst/>
                          <a:latin typeface="游ゴシック" panose="020B0400000000000000" pitchFamily="50" charset="-128"/>
                          <a:ea typeface="游ゴシック" panose="020B0400000000000000" pitchFamily="50" charset="-128"/>
                        </a:rPr>
                        <a:t>所属</a:t>
                      </a:r>
                    </a:p>
                  </a:txBody>
                  <a:tcPr marL="2250" marR="2250" marT="225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A1C0D2"/>
                    </a:solidFill>
                  </a:tcPr>
                </a:tc>
                <a:extLst>
                  <a:ext uri="{0D108BD9-81ED-4DB2-BD59-A6C34878D82A}">
                    <a16:rowId xmlns="" xmlns:a16="http://schemas.microsoft.com/office/drawing/2014/main" val="2329416641"/>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都市整備局</a:t>
                      </a:r>
                    </a:p>
                  </a:txBody>
                  <a:tcPr marL="0" marR="0" marT="0" marB="0" anchor="ctr">
                    <a:lnT w="127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187588160"/>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建設局</a:t>
                      </a:r>
                    </a:p>
                  </a:txBody>
                  <a:tcPr marL="0" marR="0" marT="0" marB="0" anchor="ctr"/>
                </a:tc>
                <a:extLst>
                  <a:ext uri="{0D108BD9-81ED-4DB2-BD59-A6C34878D82A}">
                    <a16:rowId xmlns="" xmlns:a16="http://schemas.microsoft.com/office/drawing/2014/main" val="1464929962"/>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港湾局</a:t>
                      </a:r>
                    </a:p>
                  </a:txBody>
                  <a:tcPr marL="0" marR="0" marT="0" marB="0" anchor="ctr"/>
                </a:tc>
                <a:extLst>
                  <a:ext uri="{0D108BD9-81ED-4DB2-BD59-A6C34878D82A}">
                    <a16:rowId xmlns="" xmlns:a16="http://schemas.microsoft.com/office/drawing/2014/main" val="2957171793"/>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会計室</a:t>
                      </a:r>
                    </a:p>
                  </a:txBody>
                  <a:tcPr marL="0" marR="0" marT="0" marB="0" anchor="ctr"/>
                </a:tc>
                <a:extLst>
                  <a:ext uri="{0D108BD9-81ED-4DB2-BD59-A6C34878D82A}">
                    <a16:rowId xmlns="" xmlns:a16="http://schemas.microsoft.com/office/drawing/2014/main" val="1841598803"/>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消防局</a:t>
                      </a:r>
                    </a:p>
                  </a:txBody>
                  <a:tcPr marL="0" marR="0" marT="0" marB="0" anchor="ctr"/>
                </a:tc>
                <a:extLst>
                  <a:ext uri="{0D108BD9-81ED-4DB2-BD59-A6C34878D82A}">
                    <a16:rowId xmlns="" xmlns:a16="http://schemas.microsoft.com/office/drawing/2014/main" val="2100048634"/>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水道局</a:t>
                      </a:r>
                    </a:p>
                  </a:txBody>
                  <a:tcPr marL="0" marR="0" marT="0" marB="0" anchor="ctr"/>
                </a:tc>
                <a:extLst>
                  <a:ext uri="{0D108BD9-81ED-4DB2-BD59-A6C34878D82A}">
                    <a16:rowId xmlns="" xmlns:a16="http://schemas.microsoft.com/office/drawing/2014/main" val="3942609517"/>
                  </a:ext>
                </a:extLst>
              </a:tr>
              <a:tr h="216000">
                <a:tc>
                  <a:txBody>
                    <a:bodyPr/>
                    <a:lstStyle/>
                    <a:p>
                      <a:pPr algn="ctr" fontAlgn="ctr"/>
                      <a:r>
                        <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rPr>
                        <a:t>教育委員会事務局</a:t>
                      </a:r>
                    </a:p>
                  </a:txBody>
                  <a:tcPr marL="0" marR="0" marT="0" marB="0" anchor="ctr"/>
                </a:tc>
                <a:extLst>
                  <a:ext uri="{0D108BD9-81ED-4DB2-BD59-A6C34878D82A}">
                    <a16:rowId xmlns="" xmlns:a16="http://schemas.microsoft.com/office/drawing/2014/main" val="1300386242"/>
                  </a:ext>
                </a:extLst>
              </a:tr>
              <a:tr h="216000">
                <a:tc>
                  <a:txBody>
                    <a:bodyPr/>
                    <a:lstStyle/>
                    <a:p>
                      <a:pPr algn="ctr" fontAlgn="ctr"/>
                      <a:r>
                        <a:rPr lang="zh-TW" altLang="en-US" sz="1000" b="0" i="0" u="none" strike="noStrike" dirty="0">
                          <a:solidFill>
                            <a:srgbClr val="000000"/>
                          </a:solidFill>
                          <a:effectLst/>
                          <a:latin typeface="游ゴシック" panose="020B0400000000000000" pitchFamily="50" charset="-128"/>
                          <a:ea typeface="游ゴシック" panose="020B0400000000000000" pitchFamily="50" charset="-128"/>
                        </a:rPr>
                        <a:t>行政委員会事務局</a:t>
                      </a:r>
                    </a:p>
                  </a:txBody>
                  <a:tcPr marL="0" marR="0" marT="0" marB="0" anchor="ctr"/>
                </a:tc>
                <a:extLst>
                  <a:ext uri="{0D108BD9-81ED-4DB2-BD59-A6C34878D82A}">
                    <a16:rowId xmlns="" xmlns:a16="http://schemas.microsoft.com/office/drawing/2014/main" val="1622411465"/>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市会事務局</a:t>
                      </a:r>
                    </a:p>
                  </a:txBody>
                  <a:tcPr marL="0" marR="0" marT="0" marB="0" anchor="ctr"/>
                </a:tc>
                <a:extLst>
                  <a:ext uri="{0D108BD9-81ED-4DB2-BD59-A6C34878D82A}">
                    <a16:rowId xmlns="" xmlns:a16="http://schemas.microsoft.com/office/drawing/2014/main" val="3320561308"/>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北区</a:t>
                      </a:r>
                    </a:p>
                  </a:txBody>
                  <a:tcPr marL="0" marR="0" marT="0" marB="0" anchor="ctr"/>
                </a:tc>
                <a:extLst>
                  <a:ext uri="{0D108BD9-81ED-4DB2-BD59-A6C34878D82A}">
                    <a16:rowId xmlns="" xmlns:a16="http://schemas.microsoft.com/office/drawing/2014/main" val="1347864481"/>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都島区</a:t>
                      </a:r>
                    </a:p>
                  </a:txBody>
                  <a:tcPr marL="0" marR="0" marT="0" marB="0" anchor="ctr"/>
                </a:tc>
                <a:extLst>
                  <a:ext uri="{0D108BD9-81ED-4DB2-BD59-A6C34878D82A}">
                    <a16:rowId xmlns="" xmlns:a16="http://schemas.microsoft.com/office/drawing/2014/main" val="3984160287"/>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福島区</a:t>
                      </a:r>
                    </a:p>
                  </a:txBody>
                  <a:tcPr marL="0" marR="0" marT="0" marB="0" anchor="ctr"/>
                </a:tc>
                <a:extLst>
                  <a:ext uri="{0D108BD9-81ED-4DB2-BD59-A6C34878D82A}">
                    <a16:rowId xmlns="" xmlns:a16="http://schemas.microsoft.com/office/drawing/2014/main" val="1561683509"/>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此花区</a:t>
                      </a:r>
                    </a:p>
                  </a:txBody>
                  <a:tcPr marL="0" marR="0" marT="0" marB="0" anchor="ctr"/>
                </a:tc>
                <a:extLst>
                  <a:ext uri="{0D108BD9-81ED-4DB2-BD59-A6C34878D82A}">
                    <a16:rowId xmlns="" xmlns:a16="http://schemas.microsoft.com/office/drawing/2014/main" val="2598558240"/>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中央区</a:t>
                      </a:r>
                    </a:p>
                  </a:txBody>
                  <a:tcPr marL="0" marR="0" marT="0" marB="0" anchor="ctr"/>
                </a:tc>
                <a:extLst>
                  <a:ext uri="{0D108BD9-81ED-4DB2-BD59-A6C34878D82A}">
                    <a16:rowId xmlns="" xmlns:a16="http://schemas.microsoft.com/office/drawing/2014/main" val="2843671796"/>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西区</a:t>
                      </a:r>
                    </a:p>
                  </a:txBody>
                  <a:tcPr marL="0" marR="0" marT="0" marB="0" anchor="ctr"/>
                </a:tc>
                <a:extLst>
                  <a:ext uri="{0D108BD9-81ED-4DB2-BD59-A6C34878D82A}">
                    <a16:rowId xmlns="" xmlns:a16="http://schemas.microsoft.com/office/drawing/2014/main" val="431788408"/>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港区</a:t>
                      </a:r>
                    </a:p>
                  </a:txBody>
                  <a:tcPr marL="0" marR="0" marT="0" marB="0" anchor="ctr"/>
                </a:tc>
                <a:extLst>
                  <a:ext uri="{0D108BD9-81ED-4DB2-BD59-A6C34878D82A}">
                    <a16:rowId xmlns="" xmlns:a16="http://schemas.microsoft.com/office/drawing/2014/main" val="2904287263"/>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大正区</a:t>
                      </a:r>
                    </a:p>
                  </a:txBody>
                  <a:tcPr marL="0" marR="0" marT="0" marB="0" anchor="ctr"/>
                </a:tc>
                <a:extLst>
                  <a:ext uri="{0D108BD9-81ED-4DB2-BD59-A6C34878D82A}">
                    <a16:rowId xmlns="" xmlns:a16="http://schemas.microsoft.com/office/drawing/2014/main" val="1765566087"/>
                  </a:ext>
                </a:extLst>
              </a:tr>
            </a:tbl>
          </a:graphicData>
        </a:graphic>
      </p:graphicFrame>
      <p:graphicFrame>
        <p:nvGraphicFramePr>
          <p:cNvPr id="20" name="表 19"/>
          <p:cNvGraphicFramePr>
            <a:graphicFrameLocks noGrp="1"/>
          </p:cNvGraphicFramePr>
          <p:nvPr>
            <p:extLst/>
          </p:nvPr>
        </p:nvGraphicFramePr>
        <p:xfrm>
          <a:off x="2523878" y="1849760"/>
          <a:ext cx="2808312" cy="4420652"/>
        </p:xfrm>
        <a:graphic>
          <a:graphicData uri="http://schemas.openxmlformats.org/drawingml/2006/table">
            <a:tbl>
              <a:tblPr firstRow="1" bandRow="1">
                <a:tableStyleId>{5C22544A-7EE6-4342-B048-85BDC9FD1C3A}</a:tableStyleId>
              </a:tblPr>
              <a:tblGrid>
                <a:gridCol w="702078">
                  <a:extLst>
                    <a:ext uri="{9D8B030D-6E8A-4147-A177-3AD203B41FA5}">
                      <a16:colId xmlns="" xmlns:a16="http://schemas.microsoft.com/office/drawing/2014/main" val="2710261271"/>
                    </a:ext>
                  </a:extLst>
                </a:gridCol>
                <a:gridCol w="702078">
                  <a:extLst>
                    <a:ext uri="{9D8B030D-6E8A-4147-A177-3AD203B41FA5}">
                      <a16:colId xmlns="" xmlns:a16="http://schemas.microsoft.com/office/drawing/2014/main" val="741317897"/>
                    </a:ext>
                  </a:extLst>
                </a:gridCol>
                <a:gridCol w="702078">
                  <a:extLst>
                    <a:ext uri="{9D8B030D-6E8A-4147-A177-3AD203B41FA5}">
                      <a16:colId xmlns="" xmlns:a16="http://schemas.microsoft.com/office/drawing/2014/main" val="859863205"/>
                    </a:ext>
                  </a:extLst>
                </a:gridCol>
                <a:gridCol w="702078">
                  <a:extLst>
                    <a:ext uri="{9D8B030D-6E8A-4147-A177-3AD203B41FA5}">
                      <a16:colId xmlns="" xmlns:a16="http://schemas.microsoft.com/office/drawing/2014/main" val="842606423"/>
                    </a:ext>
                  </a:extLst>
                </a:gridCol>
              </a:tblGrid>
              <a:tr h="266326">
                <a:tc grid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dirty="0">
                          <a:solidFill>
                            <a:sysClr val="windowText" lastClr="000000"/>
                          </a:solidFill>
                          <a:latin typeface="游ゴシック" panose="020B0400000000000000" pitchFamily="50" charset="-128"/>
                          <a:ea typeface="游ゴシック" panose="020B0400000000000000" pitchFamily="50" charset="-128"/>
                        </a:rPr>
                        <a:t>個人向け手続き</a:t>
                      </a:r>
                    </a:p>
                  </a:txBody>
                  <a:tcPr marL="36000" marR="36000" marT="2250" marB="0" anchor="ctr">
                    <a:lnT w="12700" cap="flat" cmpd="sng" algn="ctr">
                      <a:solidFill>
                        <a:schemeClr val="bg1"/>
                      </a:solidFill>
                      <a:prstDash val="solid"/>
                      <a:round/>
                      <a:headEnd type="none" w="med" len="med"/>
                      <a:tailEnd type="none" w="med" len="med"/>
                    </a:lnT>
                    <a:solidFill>
                      <a:srgbClr val="A1C0D2"/>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000" b="0" dirty="0">
                        <a:solidFill>
                          <a:sysClr val="windowText" lastClr="000000"/>
                        </a:solidFill>
                      </a:endParaRPr>
                    </a:p>
                  </a:txBody>
                  <a:tcPr marL="36000" marR="36000" marT="225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A1C0D2"/>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000" b="0" dirty="0">
                        <a:solidFill>
                          <a:sysClr val="windowText" lastClr="000000"/>
                        </a:solidFill>
                      </a:endParaRPr>
                    </a:p>
                  </a:txBody>
                  <a:tcPr marL="36000" marR="36000" marT="2250" marB="0" anchor="ctr">
                    <a:lnT w="12700" cap="flat" cmpd="sng" algn="ctr">
                      <a:solidFill>
                        <a:schemeClr val="bg1"/>
                      </a:solidFill>
                      <a:prstDash val="solid"/>
                      <a:round/>
                      <a:headEnd type="none" w="med" len="med"/>
                      <a:tailEnd type="none" w="med" len="med"/>
                    </a:lnT>
                    <a:solidFill>
                      <a:srgbClr val="A1C0D2"/>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00" b="0" dirty="0">
                        <a:solidFill>
                          <a:sysClr val="windowText" lastClr="000000"/>
                        </a:solidFill>
                      </a:endParaRPr>
                    </a:p>
                  </a:txBody>
                  <a:tcPr marL="36000" marR="36000" marT="2250" marB="0" anchor="ctr">
                    <a:lnT w="12700" cap="flat" cmpd="sng" algn="ctr">
                      <a:solidFill>
                        <a:schemeClr val="bg1"/>
                      </a:solidFill>
                      <a:prstDash val="solid"/>
                      <a:round/>
                      <a:headEnd type="none" w="med" len="med"/>
                      <a:tailEnd type="none" w="med" len="med"/>
                    </a:lnT>
                    <a:solidFill>
                      <a:srgbClr val="A1C0D2"/>
                    </a:solidFill>
                  </a:tcPr>
                </a:tc>
                <a:extLst>
                  <a:ext uri="{0D108BD9-81ED-4DB2-BD59-A6C34878D82A}">
                    <a16:rowId xmlns="" xmlns:a16="http://schemas.microsoft.com/office/drawing/2014/main" val="2289845341"/>
                  </a:ext>
                </a:extLst>
              </a:tr>
              <a:tr h="26632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第１段階</a:t>
                      </a:r>
                      <a:endParaRPr lang="en-US" altLang="ja-JP"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lnR w="12700" cap="flat" cmpd="sng" algn="ctr">
                      <a:solidFill>
                        <a:schemeClr val="bg1"/>
                      </a:solidFill>
                      <a:prstDash val="solid"/>
                      <a:round/>
                      <a:headEnd type="none" w="med" len="med"/>
                      <a:tailEnd type="none" w="med" len="med"/>
                    </a:lnR>
                    <a:solidFill>
                      <a:srgbClr val="A1C0D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第２段階</a:t>
                      </a:r>
                      <a:endParaRPr lang="en-US" altLang="ja-JP"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lnL w="12700" cap="flat" cmpd="sng" algn="ctr">
                      <a:solidFill>
                        <a:schemeClr val="bg1"/>
                      </a:solidFill>
                      <a:prstDash val="solid"/>
                      <a:round/>
                      <a:headEnd type="none" w="med" len="med"/>
                      <a:tailEnd type="none" w="med" len="med"/>
                    </a:lnL>
                    <a:solidFill>
                      <a:srgbClr val="A1C0D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第３段階</a:t>
                      </a:r>
                      <a:endParaRPr lang="en-US" altLang="ja-JP"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solidFill>
                      <a:srgbClr val="A1C0D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第４段階</a:t>
                      </a:r>
                      <a:endParaRPr kumimoji="1" lang="ja-JP" altLang="en-US"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solidFill>
                      <a:srgbClr val="A1C0D2"/>
                    </a:solidFill>
                  </a:tcPr>
                </a:tc>
                <a:extLst>
                  <a:ext uri="{0D108BD9-81ED-4DB2-BD59-A6C34878D82A}">
                    <a16:rowId xmlns="" xmlns:a16="http://schemas.microsoft.com/office/drawing/2014/main" val="4064640370"/>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449</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A1C0D2"/>
                    </a:solidFill>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561</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bg1"/>
                      </a:solidFill>
                      <a:prstDash val="solid"/>
                      <a:round/>
                      <a:headEnd type="none" w="med" len="med"/>
                      <a:tailEnd type="none" w="med" len="med"/>
                    </a:lnL>
                    <a:solidFill>
                      <a:srgbClr val="A1C0D2"/>
                    </a:solidFill>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479</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solidFill>
                      <a:srgbClr val="A1C0D2"/>
                    </a:solidFill>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572</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solidFill>
                      <a:srgbClr val="A1C0D2"/>
                    </a:solidFill>
                  </a:tcPr>
                </a:tc>
                <a:extLst>
                  <a:ext uri="{0D108BD9-81ED-4DB2-BD59-A6C34878D82A}">
                    <a16:rowId xmlns="" xmlns:a16="http://schemas.microsoft.com/office/drawing/2014/main" val="4222852445"/>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34</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42</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45</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54</a:t>
                      </a:r>
                    </a:p>
                  </a:txBody>
                  <a:tcPr marL="0" marR="0" marT="0" marB="0" anchor="ctr"/>
                </a:tc>
                <a:extLst>
                  <a:ext uri="{0D108BD9-81ED-4DB2-BD59-A6C34878D82A}">
                    <a16:rowId xmlns="" xmlns:a16="http://schemas.microsoft.com/office/drawing/2014/main" val="1187588160"/>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9</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29</a:t>
                      </a:r>
                    </a:p>
                  </a:txBody>
                  <a:tcPr marL="0" marR="0" marT="0" marB="0" anchor="ctr"/>
                </a:tc>
                <a:extLst>
                  <a:ext uri="{0D108BD9-81ED-4DB2-BD59-A6C34878D82A}">
                    <a16:rowId xmlns="" xmlns:a16="http://schemas.microsoft.com/office/drawing/2014/main" val="1464929962"/>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13</a:t>
                      </a:r>
                    </a:p>
                  </a:txBody>
                  <a:tcPr marL="0" marR="0" marT="0" marB="0" anchor="ctr"/>
                </a:tc>
                <a:extLst>
                  <a:ext uri="{0D108BD9-81ED-4DB2-BD59-A6C34878D82A}">
                    <a16:rowId xmlns="" xmlns:a16="http://schemas.microsoft.com/office/drawing/2014/main" val="2957171793"/>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1841598803"/>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extLst>
                  <a:ext uri="{0D108BD9-81ED-4DB2-BD59-A6C34878D82A}">
                    <a16:rowId xmlns="" xmlns:a16="http://schemas.microsoft.com/office/drawing/2014/main" val="2100048634"/>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extLst>
                  <a:ext uri="{0D108BD9-81ED-4DB2-BD59-A6C34878D82A}">
                    <a16:rowId xmlns="" xmlns:a16="http://schemas.microsoft.com/office/drawing/2014/main" val="3942609517"/>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9</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8</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56</a:t>
                      </a:r>
                    </a:p>
                  </a:txBody>
                  <a:tcPr marL="0" marR="0" marT="0" marB="0" anchor="ctr"/>
                </a:tc>
                <a:extLst>
                  <a:ext uri="{0D108BD9-81ED-4DB2-BD59-A6C34878D82A}">
                    <a16:rowId xmlns="" xmlns:a16="http://schemas.microsoft.com/office/drawing/2014/main" val="1300386242"/>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17</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6</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0" marR="0" marT="0" marB="0" anchor="ctr"/>
                </a:tc>
                <a:extLst>
                  <a:ext uri="{0D108BD9-81ED-4DB2-BD59-A6C34878D82A}">
                    <a16:rowId xmlns="" xmlns:a16="http://schemas.microsoft.com/office/drawing/2014/main" val="1622411465"/>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extLst>
                  <a:ext uri="{0D108BD9-81ED-4DB2-BD59-A6C34878D82A}">
                    <a16:rowId xmlns="" xmlns:a16="http://schemas.microsoft.com/office/drawing/2014/main" val="3320561308"/>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1347864481"/>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3984160287"/>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9</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1561683509"/>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2598558240"/>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2843671796"/>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431788408"/>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2904287263"/>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727027567"/>
                  </a:ext>
                </a:extLst>
              </a:tr>
            </a:tbl>
          </a:graphicData>
        </a:graphic>
      </p:graphicFrame>
      <p:graphicFrame>
        <p:nvGraphicFramePr>
          <p:cNvPr id="21" name="表 20"/>
          <p:cNvGraphicFramePr>
            <a:graphicFrameLocks noGrp="1"/>
          </p:cNvGraphicFramePr>
          <p:nvPr>
            <p:extLst/>
          </p:nvPr>
        </p:nvGraphicFramePr>
        <p:xfrm>
          <a:off x="5449732" y="1844824"/>
          <a:ext cx="2808312" cy="4420652"/>
        </p:xfrm>
        <a:graphic>
          <a:graphicData uri="http://schemas.openxmlformats.org/drawingml/2006/table">
            <a:tbl>
              <a:tblPr firstRow="1" bandRow="1">
                <a:tableStyleId>{5C22544A-7EE6-4342-B048-85BDC9FD1C3A}</a:tableStyleId>
              </a:tblPr>
              <a:tblGrid>
                <a:gridCol w="702078">
                  <a:extLst>
                    <a:ext uri="{9D8B030D-6E8A-4147-A177-3AD203B41FA5}">
                      <a16:colId xmlns="" xmlns:a16="http://schemas.microsoft.com/office/drawing/2014/main" val="2710261271"/>
                    </a:ext>
                  </a:extLst>
                </a:gridCol>
                <a:gridCol w="702078">
                  <a:extLst>
                    <a:ext uri="{9D8B030D-6E8A-4147-A177-3AD203B41FA5}">
                      <a16:colId xmlns="" xmlns:a16="http://schemas.microsoft.com/office/drawing/2014/main" val="741317897"/>
                    </a:ext>
                  </a:extLst>
                </a:gridCol>
                <a:gridCol w="702078">
                  <a:extLst>
                    <a:ext uri="{9D8B030D-6E8A-4147-A177-3AD203B41FA5}">
                      <a16:colId xmlns="" xmlns:a16="http://schemas.microsoft.com/office/drawing/2014/main" val="859863205"/>
                    </a:ext>
                  </a:extLst>
                </a:gridCol>
                <a:gridCol w="702078">
                  <a:extLst>
                    <a:ext uri="{9D8B030D-6E8A-4147-A177-3AD203B41FA5}">
                      <a16:colId xmlns="" xmlns:a16="http://schemas.microsoft.com/office/drawing/2014/main" val="842606423"/>
                    </a:ext>
                  </a:extLst>
                </a:gridCol>
              </a:tblGrid>
              <a:tr h="266326">
                <a:tc grid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dirty="0">
                          <a:solidFill>
                            <a:sysClr val="windowText" lastClr="000000"/>
                          </a:solidFill>
                          <a:latin typeface="游ゴシック" panose="020B0400000000000000" pitchFamily="50" charset="-128"/>
                          <a:ea typeface="游ゴシック" panose="020B0400000000000000" pitchFamily="50" charset="-128"/>
                        </a:rPr>
                        <a:t>法人向け手続き</a:t>
                      </a:r>
                    </a:p>
                  </a:txBody>
                  <a:tcPr marL="36000" marR="36000" marT="2250" marB="0" anchor="ctr">
                    <a:lnT w="12700" cap="flat" cmpd="sng" algn="ctr">
                      <a:solidFill>
                        <a:schemeClr val="bg1"/>
                      </a:solidFill>
                      <a:prstDash val="solid"/>
                      <a:round/>
                      <a:headEnd type="none" w="med" len="med"/>
                      <a:tailEnd type="none" w="med" len="med"/>
                    </a:lnT>
                    <a:solidFill>
                      <a:srgbClr val="A1C0D2"/>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000" b="0" dirty="0">
                        <a:solidFill>
                          <a:sysClr val="windowText" lastClr="000000"/>
                        </a:solidFill>
                      </a:endParaRPr>
                    </a:p>
                  </a:txBody>
                  <a:tcPr marL="36000" marR="36000" marT="225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A1C0D2"/>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000" b="0" dirty="0">
                        <a:solidFill>
                          <a:sysClr val="windowText" lastClr="000000"/>
                        </a:solidFill>
                      </a:endParaRPr>
                    </a:p>
                  </a:txBody>
                  <a:tcPr marL="36000" marR="36000" marT="2250" marB="0" anchor="ctr">
                    <a:lnT w="12700" cap="flat" cmpd="sng" algn="ctr">
                      <a:solidFill>
                        <a:schemeClr val="bg1"/>
                      </a:solidFill>
                      <a:prstDash val="solid"/>
                      <a:round/>
                      <a:headEnd type="none" w="med" len="med"/>
                      <a:tailEnd type="none" w="med" len="med"/>
                    </a:lnT>
                    <a:solidFill>
                      <a:srgbClr val="A1C0D2"/>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00" b="0" dirty="0">
                        <a:solidFill>
                          <a:sysClr val="windowText" lastClr="000000"/>
                        </a:solidFill>
                      </a:endParaRPr>
                    </a:p>
                  </a:txBody>
                  <a:tcPr marL="36000" marR="36000" marT="2250" marB="0" anchor="ctr">
                    <a:lnT w="12700" cap="flat" cmpd="sng" algn="ctr">
                      <a:solidFill>
                        <a:schemeClr val="bg1"/>
                      </a:solidFill>
                      <a:prstDash val="solid"/>
                      <a:round/>
                      <a:headEnd type="none" w="med" len="med"/>
                      <a:tailEnd type="none" w="med" len="med"/>
                    </a:lnT>
                    <a:solidFill>
                      <a:srgbClr val="A1C0D2"/>
                    </a:solidFill>
                  </a:tcPr>
                </a:tc>
                <a:extLst>
                  <a:ext uri="{0D108BD9-81ED-4DB2-BD59-A6C34878D82A}">
                    <a16:rowId xmlns="" xmlns:a16="http://schemas.microsoft.com/office/drawing/2014/main" val="2289845341"/>
                  </a:ext>
                </a:extLst>
              </a:tr>
              <a:tr h="26632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第１段階</a:t>
                      </a:r>
                      <a:endParaRPr lang="en-US" altLang="ja-JP"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lnR w="12700" cap="flat" cmpd="sng" algn="ctr">
                      <a:solidFill>
                        <a:schemeClr val="bg1"/>
                      </a:solidFill>
                      <a:prstDash val="solid"/>
                      <a:round/>
                      <a:headEnd type="none" w="med" len="med"/>
                      <a:tailEnd type="none" w="med" len="med"/>
                    </a:lnR>
                    <a:solidFill>
                      <a:srgbClr val="A1C0D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第２段階</a:t>
                      </a:r>
                      <a:endParaRPr lang="en-US" altLang="ja-JP"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lnL w="12700" cap="flat" cmpd="sng" algn="ctr">
                      <a:solidFill>
                        <a:schemeClr val="bg1"/>
                      </a:solidFill>
                      <a:prstDash val="solid"/>
                      <a:round/>
                      <a:headEnd type="none" w="med" len="med"/>
                      <a:tailEnd type="none" w="med" len="med"/>
                    </a:lnL>
                    <a:solidFill>
                      <a:srgbClr val="A1C0D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第３段階</a:t>
                      </a:r>
                      <a:endParaRPr lang="en-US" altLang="ja-JP"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solidFill>
                      <a:srgbClr val="A1C0D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第４段階</a:t>
                      </a:r>
                      <a:endParaRPr kumimoji="1" lang="ja-JP" altLang="en-US"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solidFill>
                      <a:srgbClr val="A1C0D2"/>
                    </a:solidFill>
                  </a:tcPr>
                </a:tc>
                <a:extLst>
                  <a:ext uri="{0D108BD9-81ED-4DB2-BD59-A6C34878D82A}">
                    <a16:rowId xmlns="" xmlns:a16="http://schemas.microsoft.com/office/drawing/2014/main" val="4064640370"/>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706</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A1C0D2"/>
                    </a:solidFill>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621</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bg1"/>
                      </a:solidFill>
                      <a:prstDash val="solid"/>
                      <a:round/>
                      <a:headEnd type="none" w="med" len="med"/>
                      <a:tailEnd type="none" w="med" len="med"/>
                    </a:lnL>
                    <a:solidFill>
                      <a:srgbClr val="A1C0D2"/>
                    </a:solidFill>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630</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solidFill>
                      <a:srgbClr val="A1C0D2"/>
                    </a:solidFill>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429</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solidFill>
                      <a:srgbClr val="A1C0D2"/>
                    </a:solidFill>
                  </a:tcPr>
                </a:tc>
                <a:extLst>
                  <a:ext uri="{0D108BD9-81ED-4DB2-BD59-A6C34878D82A}">
                    <a16:rowId xmlns="" xmlns:a16="http://schemas.microsoft.com/office/drawing/2014/main" val="4222852445"/>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153</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82</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81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13</a:t>
                      </a:r>
                    </a:p>
                  </a:txBody>
                  <a:tcPr marL="0" marR="0" marT="0" marB="0" anchor="ctr"/>
                </a:tc>
                <a:extLst>
                  <a:ext uri="{0D108BD9-81ED-4DB2-BD59-A6C34878D82A}">
                    <a16:rowId xmlns="" xmlns:a16="http://schemas.microsoft.com/office/drawing/2014/main" val="1187588160"/>
                  </a:ext>
                </a:extLst>
              </a:tr>
              <a:tr h="216000">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43</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39</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0" marR="0" marT="0" marB="0" anchor="ctr"/>
                </a:tc>
                <a:extLst>
                  <a:ext uri="{0D108BD9-81ED-4DB2-BD59-A6C34878D82A}">
                    <a16:rowId xmlns="" xmlns:a16="http://schemas.microsoft.com/office/drawing/2014/main" val="1464929962"/>
                  </a:ext>
                </a:extLst>
              </a:tr>
              <a:tr h="216000">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19</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30</a:t>
                      </a:r>
                    </a:p>
                  </a:txBody>
                  <a:tcPr marL="0" marR="0" marT="0" marB="0" anchor="ctr"/>
                </a:tc>
                <a:extLst>
                  <a:ext uri="{0D108BD9-81ED-4DB2-BD59-A6C34878D82A}">
                    <a16:rowId xmlns="" xmlns:a16="http://schemas.microsoft.com/office/drawing/2014/main" val="2957171793"/>
                  </a:ext>
                </a:extLst>
              </a:tr>
              <a:tr h="216000">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1841598803"/>
                  </a:ext>
                </a:extLst>
              </a:tr>
              <a:tr h="216000">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129</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136</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72</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extLst>
                  <a:ext uri="{0D108BD9-81ED-4DB2-BD59-A6C34878D82A}">
                    <a16:rowId xmlns="" xmlns:a16="http://schemas.microsoft.com/office/drawing/2014/main" val="2100048634"/>
                  </a:ext>
                </a:extLst>
              </a:tr>
              <a:tr h="216000">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15</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9</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0" marR="0" marT="0" marB="0" anchor="ctr"/>
                </a:tc>
                <a:extLst>
                  <a:ext uri="{0D108BD9-81ED-4DB2-BD59-A6C34878D82A}">
                    <a16:rowId xmlns="" xmlns:a16="http://schemas.microsoft.com/office/drawing/2014/main" val="3942609517"/>
                  </a:ext>
                </a:extLst>
              </a:tr>
              <a:tr h="216000">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extLst>
                  <a:ext uri="{0D108BD9-81ED-4DB2-BD59-A6C34878D82A}">
                    <a16:rowId xmlns="" xmlns:a16="http://schemas.microsoft.com/office/drawing/2014/main" val="1300386242"/>
                  </a:ext>
                </a:extLst>
              </a:tr>
              <a:tr h="216000">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extLst>
                  <a:ext uri="{0D108BD9-81ED-4DB2-BD59-A6C34878D82A}">
                    <a16:rowId xmlns="" xmlns:a16="http://schemas.microsoft.com/office/drawing/2014/main" val="1622411465"/>
                  </a:ext>
                </a:extLst>
              </a:tr>
              <a:tr h="216000">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0" marR="0" marT="0" marB="0" anchor="ctr"/>
                </a:tc>
                <a:extLst>
                  <a:ext uri="{0D108BD9-81ED-4DB2-BD59-A6C34878D82A}">
                    <a16:rowId xmlns="" xmlns:a16="http://schemas.microsoft.com/office/drawing/2014/main" val="3320561308"/>
                  </a:ext>
                </a:extLst>
              </a:tr>
              <a:tr h="216000">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1347864481"/>
                  </a:ext>
                </a:extLst>
              </a:tr>
              <a:tr h="216000">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3984160287"/>
                  </a:ext>
                </a:extLst>
              </a:tr>
              <a:tr h="216000">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1561683509"/>
                  </a:ext>
                </a:extLst>
              </a:tr>
              <a:tr h="216000">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2598558240"/>
                  </a:ext>
                </a:extLst>
              </a:tr>
              <a:tr h="216000">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2843671796"/>
                  </a:ext>
                </a:extLst>
              </a:tr>
              <a:tr h="216000">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431788408"/>
                  </a:ext>
                </a:extLst>
              </a:tr>
              <a:tr h="216000">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2904287263"/>
                  </a:ext>
                </a:extLst>
              </a:tr>
              <a:tr h="216000">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extLst>
                  <a:ext uri="{0D108BD9-81ED-4DB2-BD59-A6C34878D82A}">
                    <a16:rowId xmlns="" xmlns:a16="http://schemas.microsoft.com/office/drawing/2014/main" val="727027567"/>
                  </a:ext>
                </a:extLst>
              </a:tr>
            </a:tbl>
          </a:graphicData>
        </a:graphic>
      </p:graphicFrame>
      <p:sp>
        <p:nvSpPr>
          <p:cNvPr id="9" name="テキスト ボックス 8"/>
          <p:cNvSpPr txBox="1"/>
          <p:nvPr/>
        </p:nvSpPr>
        <p:spPr>
          <a:xfrm>
            <a:off x="90914" y="6609115"/>
            <a:ext cx="288032" cy="184666"/>
          </a:xfrm>
          <a:prstGeom prst="rect">
            <a:avLst/>
          </a:prstGeom>
          <a:noFill/>
        </p:spPr>
        <p:txBody>
          <a:bodyPr wrap="square" lIns="0" tIns="0" rIns="0" bIns="0" rtlCol="0" anchor="ctr" anchorCtr="0">
            <a:spAutoFit/>
          </a:bodyPr>
          <a:lstStyle/>
          <a:p>
            <a:pPr algn="r"/>
            <a:r>
              <a:rPr kumimoji="1" lang="en-US" altLang="ja-JP" sz="1200" dirty="0" smtClean="0"/>
              <a:t>22</a:t>
            </a:r>
            <a:endParaRPr kumimoji="1" lang="ja-JP" altLang="en-US" sz="1200" dirty="0"/>
          </a:p>
        </p:txBody>
      </p:sp>
      <p:sp>
        <p:nvSpPr>
          <p:cNvPr id="10" name="タイトル 1"/>
          <p:cNvSpPr>
            <a:spLocks noGrp="1"/>
          </p:cNvSpPr>
          <p:nvPr>
            <p:ph type="title"/>
          </p:nvPr>
        </p:nvSpPr>
        <p:spPr>
          <a:xfrm>
            <a:off x="228204" y="139700"/>
            <a:ext cx="8686800" cy="685800"/>
          </a:xfrm>
        </p:spPr>
        <p:txBody>
          <a:bodyPr/>
          <a:lstStyle/>
          <a:p>
            <a:r>
              <a:rPr lang="en-US" altLang="ja-JP" sz="1600" kern="1200" dirty="0" smtClean="0">
                <a:latin typeface="游ゴシック" panose="020B0400000000000000" pitchFamily="50" charset="-128"/>
                <a:ea typeface="游ゴシック" panose="020B0400000000000000" pitchFamily="50" charset="-128"/>
                <a:cs typeface="+mn-cs"/>
              </a:rPr>
              <a:t>【</a:t>
            </a:r>
            <a:r>
              <a:rPr lang="ja-JP" altLang="en-US" sz="1600" kern="1200" dirty="0">
                <a:latin typeface="游ゴシック" panose="020B0400000000000000" pitchFamily="50" charset="-128"/>
                <a:ea typeface="游ゴシック" panose="020B0400000000000000" pitchFamily="50" charset="-128"/>
                <a:cs typeface="+mn-cs"/>
              </a:rPr>
              <a:t>参考</a:t>
            </a:r>
            <a:r>
              <a:rPr lang="en-US" altLang="ja-JP" sz="1600" kern="1200" dirty="0">
                <a:latin typeface="游ゴシック" panose="020B0400000000000000" pitchFamily="50" charset="-128"/>
                <a:ea typeface="游ゴシック" panose="020B0400000000000000" pitchFamily="50" charset="-128"/>
                <a:cs typeface="+mn-cs"/>
              </a:rPr>
              <a:t>】</a:t>
            </a:r>
            <a:r>
              <a:rPr lang="ja-JP" altLang="en-US" sz="1600" kern="1200" dirty="0">
                <a:latin typeface="游ゴシック" panose="020B0400000000000000" pitchFamily="50" charset="-128"/>
                <a:ea typeface="游ゴシック" panose="020B0400000000000000" pitchFamily="50" charset="-128"/>
                <a:cs typeface="+mn-cs"/>
              </a:rPr>
              <a:t>行政手続きの整理結果　－所属ごとの詳細　</a:t>
            </a:r>
            <a:r>
              <a:rPr lang="en-US" altLang="ja-JP" sz="1600" kern="1200" dirty="0">
                <a:latin typeface="游ゴシック" panose="020B0400000000000000" pitchFamily="50" charset="-128"/>
                <a:ea typeface="游ゴシック" panose="020B0400000000000000" pitchFamily="50" charset="-128"/>
                <a:cs typeface="+mn-cs"/>
              </a:rPr>
              <a:t>2/3</a:t>
            </a:r>
            <a:r>
              <a:rPr lang="ja-JP" altLang="en-US" sz="1600" kern="1200" dirty="0">
                <a:latin typeface="游ゴシック" panose="020B0400000000000000" pitchFamily="50" charset="-128"/>
                <a:ea typeface="游ゴシック" panose="020B0400000000000000" pitchFamily="50" charset="-128"/>
                <a:cs typeface="+mn-cs"/>
              </a:rPr>
              <a:t>－</a:t>
            </a:r>
          </a:p>
        </p:txBody>
      </p:sp>
    </p:spTree>
    <p:extLst>
      <p:ext uri="{BB962C8B-B14F-4D97-AF65-F5344CB8AC3E}">
        <p14:creationId xmlns:p14="http://schemas.microsoft.com/office/powerpoint/2010/main" val="2911481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3188" y="981075"/>
            <a:ext cx="8950325" cy="431701"/>
          </a:xfrm>
        </p:spPr>
        <p:txBody>
          <a:bodyPr/>
          <a:lstStyle/>
          <a:p>
            <a:pPr marL="0" indent="0">
              <a:spcBef>
                <a:spcPts val="0"/>
              </a:spcBef>
              <a:buNone/>
            </a:pPr>
            <a:r>
              <a:rPr lang="ja-JP" altLang="en-US" sz="1200" dirty="0">
                <a:latin typeface="游ゴシック" panose="020B0400000000000000" pitchFamily="50" charset="-128"/>
                <a:ea typeface="游ゴシック" panose="020B0400000000000000" pitchFamily="50" charset="-128"/>
              </a:rPr>
              <a:t>（前ページの</a:t>
            </a:r>
            <a:r>
              <a:rPr lang="ja-JP" altLang="en-US" sz="1200" dirty="0" smtClean="0">
                <a:latin typeface="游ゴシック" panose="020B0400000000000000" pitchFamily="50" charset="-128"/>
                <a:ea typeface="游ゴシック" panose="020B0400000000000000" pitchFamily="50" charset="-128"/>
              </a:rPr>
              <a:t>続き）</a:t>
            </a:r>
            <a:endParaRPr lang="en-US" altLang="ja-JP" sz="1200"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3663436" y="1454587"/>
            <a:ext cx="1851789" cy="246221"/>
          </a:xfrm>
          <a:prstGeom prst="rect">
            <a:avLst/>
          </a:prstGeom>
          <a:noFill/>
        </p:spPr>
        <p:txBody>
          <a:bodyPr wrap="none" rtlCol="0">
            <a:spAutoFit/>
          </a:bodyPr>
          <a:lstStyle/>
          <a:p>
            <a:r>
              <a:rPr lang="ja-JP" altLang="en-US" dirty="0">
                <a:latin typeface="游ゴシック" panose="020B0400000000000000" pitchFamily="50" charset="-128"/>
                <a:ea typeface="游ゴシック" panose="020B0400000000000000" pitchFamily="50" charset="-128"/>
              </a:rPr>
              <a:t>各所属における手続きの内訳</a:t>
            </a:r>
            <a:endParaRPr kumimoji="1" lang="ja-JP" altLang="en-US" dirty="0">
              <a:latin typeface="游ゴシック" panose="020B0400000000000000" pitchFamily="50" charset="-128"/>
              <a:ea typeface="游ゴシック" panose="020B0400000000000000" pitchFamily="50" charset="-128"/>
            </a:endParaRPr>
          </a:p>
        </p:txBody>
      </p:sp>
      <p:cxnSp>
        <p:nvCxnSpPr>
          <p:cNvPr id="13" name="直線コネクタ 12"/>
          <p:cNvCxnSpPr/>
          <p:nvPr/>
        </p:nvCxnSpPr>
        <p:spPr bwMode="auto">
          <a:xfrm>
            <a:off x="885199" y="1700808"/>
            <a:ext cx="7372845"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9" name="表 18"/>
          <p:cNvGraphicFramePr>
            <a:graphicFrameLocks noGrp="1"/>
          </p:cNvGraphicFramePr>
          <p:nvPr>
            <p:extLst/>
          </p:nvPr>
        </p:nvGraphicFramePr>
        <p:xfrm>
          <a:off x="885199" y="1844824"/>
          <a:ext cx="1521137" cy="4209588"/>
        </p:xfrm>
        <a:graphic>
          <a:graphicData uri="http://schemas.openxmlformats.org/drawingml/2006/table">
            <a:tbl>
              <a:tblPr firstRow="1" bandRow="1">
                <a:tableStyleId>{5C22544A-7EE6-4342-B048-85BDC9FD1C3A}</a:tableStyleId>
              </a:tblPr>
              <a:tblGrid>
                <a:gridCol w="1521137">
                  <a:extLst>
                    <a:ext uri="{9D8B030D-6E8A-4147-A177-3AD203B41FA5}">
                      <a16:colId xmlns="" xmlns:a16="http://schemas.microsoft.com/office/drawing/2014/main" val="337269833"/>
                    </a:ext>
                  </a:extLst>
                </a:gridCol>
              </a:tblGrid>
              <a:tr h="753588">
                <a:tc>
                  <a:txBody>
                    <a:bodyPr/>
                    <a:lstStyle/>
                    <a:p>
                      <a:pPr algn="ctr" fontAlgn="ctr"/>
                      <a:r>
                        <a:rPr lang="ja-JP" altLang="en-US" sz="1000" b="0" i="0" u="none" strike="noStrike" dirty="0">
                          <a:solidFill>
                            <a:sysClr val="windowText" lastClr="000000"/>
                          </a:solidFill>
                          <a:effectLst/>
                          <a:latin typeface="游ゴシック" panose="020B0400000000000000" pitchFamily="50" charset="-128"/>
                          <a:ea typeface="游ゴシック" panose="020B0400000000000000" pitchFamily="50" charset="-128"/>
                        </a:rPr>
                        <a:t>所属</a:t>
                      </a:r>
                    </a:p>
                  </a:txBody>
                  <a:tcPr marL="2250" marR="2250" marT="225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A1C0D2"/>
                    </a:solidFill>
                  </a:tcPr>
                </a:tc>
                <a:extLst>
                  <a:ext uri="{0D108BD9-81ED-4DB2-BD59-A6C34878D82A}">
                    <a16:rowId xmlns="" xmlns:a16="http://schemas.microsoft.com/office/drawing/2014/main" val="2329416641"/>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天王寺区</a:t>
                      </a:r>
                    </a:p>
                  </a:txBody>
                  <a:tcPr marL="0" marR="0" marT="0" marB="0" anchor="ctr">
                    <a:lnT w="127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187588160"/>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浪速区</a:t>
                      </a:r>
                    </a:p>
                  </a:txBody>
                  <a:tcPr marL="0" marR="0" marT="0" marB="0" anchor="ctr"/>
                </a:tc>
                <a:extLst>
                  <a:ext uri="{0D108BD9-81ED-4DB2-BD59-A6C34878D82A}">
                    <a16:rowId xmlns="" xmlns:a16="http://schemas.microsoft.com/office/drawing/2014/main" val="1464929962"/>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西淀川区</a:t>
                      </a:r>
                    </a:p>
                  </a:txBody>
                  <a:tcPr marL="0" marR="0" marT="0" marB="0" anchor="ctr"/>
                </a:tc>
                <a:extLst>
                  <a:ext uri="{0D108BD9-81ED-4DB2-BD59-A6C34878D82A}">
                    <a16:rowId xmlns="" xmlns:a16="http://schemas.microsoft.com/office/drawing/2014/main" val="2957171793"/>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淀川区</a:t>
                      </a:r>
                    </a:p>
                  </a:txBody>
                  <a:tcPr marL="0" marR="0" marT="0" marB="0" anchor="ctr"/>
                </a:tc>
                <a:extLst>
                  <a:ext uri="{0D108BD9-81ED-4DB2-BD59-A6C34878D82A}">
                    <a16:rowId xmlns="" xmlns:a16="http://schemas.microsoft.com/office/drawing/2014/main" val="1841598803"/>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東淀川区</a:t>
                      </a:r>
                    </a:p>
                  </a:txBody>
                  <a:tcPr marL="0" marR="0" marT="0" marB="0" anchor="ctr"/>
                </a:tc>
                <a:extLst>
                  <a:ext uri="{0D108BD9-81ED-4DB2-BD59-A6C34878D82A}">
                    <a16:rowId xmlns="" xmlns:a16="http://schemas.microsoft.com/office/drawing/2014/main" val="2100048634"/>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東成区</a:t>
                      </a:r>
                    </a:p>
                  </a:txBody>
                  <a:tcPr marL="0" marR="0" marT="0" marB="0" anchor="ctr"/>
                </a:tc>
                <a:extLst>
                  <a:ext uri="{0D108BD9-81ED-4DB2-BD59-A6C34878D82A}">
                    <a16:rowId xmlns="" xmlns:a16="http://schemas.microsoft.com/office/drawing/2014/main" val="3942609517"/>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生野区</a:t>
                      </a:r>
                    </a:p>
                  </a:txBody>
                  <a:tcPr marL="0" marR="0" marT="0" marB="0" anchor="ctr"/>
                </a:tc>
                <a:extLst>
                  <a:ext uri="{0D108BD9-81ED-4DB2-BD59-A6C34878D82A}">
                    <a16:rowId xmlns="" xmlns:a16="http://schemas.microsoft.com/office/drawing/2014/main" val="1300386242"/>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旭区</a:t>
                      </a:r>
                    </a:p>
                  </a:txBody>
                  <a:tcPr marL="0" marR="0" marT="0" marB="0" anchor="ctr"/>
                </a:tc>
                <a:extLst>
                  <a:ext uri="{0D108BD9-81ED-4DB2-BD59-A6C34878D82A}">
                    <a16:rowId xmlns="" xmlns:a16="http://schemas.microsoft.com/office/drawing/2014/main" val="1622411465"/>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城東区</a:t>
                      </a:r>
                    </a:p>
                  </a:txBody>
                  <a:tcPr marL="0" marR="0" marT="0" marB="0" anchor="ctr"/>
                </a:tc>
                <a:extLst>
                  <a:ext uri="{0D108BD9-81ED-4DB2-BD59-A6C34878D82A}">
                    <a16:rowId xmlns="" xmlns:a16="http://schemas.microsoft.com/office/drawing/2014/main" val="3320561308"/>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鶴見区</a:t>
                      </a:r>
                    </a:p>
                  </a:txBody>
                  <a:tcPr marL="0" marR="0" marT="0" marB="0" anchor="ctr"/>
                </a:tc>
                <a:extLst>
                  <a:ext uri="{0D108BD9-81ED-4DB2-BD59-A6C34878D82A}">
                    <a16:rowId xmlns="" xmlns:a16="http://schemas.microsoft.com/office/drawing/2014/main" val="1347864481"/>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阿倍野区</a:t>
                      </a:r>
                    </a:p>
                  </a:txBody>
                  <a:tcPr marL="0" marR="0" marT="0" marB="0" anchor="ctr"/>
                </a:tc>
                <a:extLst>
                  <a:ext uri="{0D108BD9-81ED-4DB2-BD59-A6C34878D82A}">
                    <a16:rowId xmlns="" xmlns:a16="http://schemas.microsoft.com/office/drawing/2014/main" val="3984160287"/>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住之江区</a:t>
                      </a:r>
                    </a:p>
                  </a:txBody>
                  <a:tcPr marL="0" marR="0" marT="0" marB="0" anchor="ctr"/>
                </a:tc>
                <a:extLst>
                  <a:ext uri="{0D108BD9-81ED-4DB2-BD59-A6C34878D82A}">
                    <a16:rowId xmlns="" xmlns:a16="http://schemas.microsoft.com/office/drawing/2014/main" val="1561683509"/>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住吉区</a:t>
                      </a:r>
                    </a:p>
                  </a:txBody>
                  <a:tcPr marL="0" marR="0" marT="0" marB="0" anchor="ctr"/>
                </a:tc>
                <a:extLst>
                  <a:ext uri="{0D108BD9-81ED-4DB2-BD59-A6C34878D82A}">
                    <a16:rowId xmlns="" xmlns:a16="http://schemas.microsoft.com/office/drawing/2014/main" val="2598558240"/>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東住吉区</a:t>
                      </a:r>
                    </a:p>
                  </a:txBody>
                  <a:tcPr marL="0" marR="0" marT="0" marB="0" anchor="ctr"/>
                </a:tc>
                <a:extLst>
                  <a:ext uri="{0D108BD9-81ED-4DB2-BD59-A6C34878D82A}">
                    <a16:rowId xmlns="" xmlns:a16="http://schemas.microsoft.com/office/drawing/2014/main" val="2843671796"/>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平野区</a:t>
                      </a:r>
                    </a:p>
                  </a:txBody>
                  <a:tcPr marL="0" marR="0" marT="0" marB="0" anchor="ctr"/>
                </a:tc>
                <a:extLst>
                  <a:ext uri="{0D108BD9-81ED-4DB2-BD59-A6C34878D82A}">
                    <a16:rowId xmlns="" xmlns:a16="http://schemas.microsoft.com/office/drawing/2014/main" val="431788408"/>
                  </a:ext>
                </a:extLst>
              </a:tr>
              <a:tr h="216000">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西成区</a:t>
                      </a:r>
                    </a:p>
                  </a:txBody>
                  <a:tcPr marL="0" marR="0" marT="0" marB="0" anchor="ctr"/>
                </a:tc>
                <a:extLst>
                  <a:ext uri="{0D108BD9-81ED-4DB2-BD59-A6C34878D82A}">
                    <a16:rowId xmlns="" xmlns:a16="http://schemas.microsoft.com/office/drawing/2014/main" val="2904287263"/>
                  </a:ext>
                </a:extLst>
              </a:tr>
            </a:tbl>
          </a:graphicData>
        </a:graphic>
      </p:graphicFrame>
      <p:graphicFrame>
        <p:nvGraphicFramePr>
          <p:cNvPr id="20" name="表 19"/>
          <p:cNvGraphicFramePr>
            <a:graphicFrameLocks noGrp="1"/>
          </p:cNvGraphicFramePr>
          <p:nvPr>
            <p:extLst/>
          </p:nvPr>
        </p:nvGraphicFramePr>
        <p:xfrm>
          <a:off x="2523878" y="1849760"/>
          <a:ext cx="2808312" cy="4204652"/>
        </p:xfrm>
        <a:graphic>
          <a:graphicData uri="http://schemas.openxmlformats.org/drawingml/2006/table">
            <a:tbl>
              <a:tblPr firstRow="1" bandRow="1">
                <a:tableStyleId>{5C22544A-7EE6-4342-B048-85BDC9FD1C3A}</a:tableStyleId>
              </a:tblPr>
              <a:tblGrid>
                <a:gridCol w="702078">
                  <a:extLst>
                    <a:ext uri="{9D8B030D-6E8A-4147-A177-3AD203B41FA5}">
                      <a16:colId xmlns="" xmlns:a16="http://schemas.microsoft.com/office/drawing/2014/main" val="2710261271"/>
                    </a:ext>
                  </a:extLst>
                </a:gridCol>
                <a:gridCol w="702078">
                  <a:extLst>
                    <a:ext uri="{9D8B030D-6E8A-4147-A177-3AD203B41FA5}">
                      <a16:colId xmlns="" xmlns:a16="http://schemas.microsoft.com/office/drawing/2014/main" val="741317897"/>
                    </a:ext>
                  </a:extLst>
                </a:gridCol>
                <a:gridCol w="702078">
                  <a:extLst>
                    <a:ext uri="{9D8B030D-6E8A-4147-A177-3AD203B41FA5}">
                      <a16:colId xmlns="" xmlns:a16="http://schemas.microsoft.com/office/drawing/2014/main" val="859863205"/>
                    </a:ext>
                  </a:extLst>
                </a:gridCol>
                <a:gridCol w="702078">
                  <a:extLst>
                    <a:ext uri="{9D8B030D-6E8A-4147-A177-3AD203B41FA5}">
                      <a16:colId xmlns="" xmlns:a16="http://schemas.microsoft.com/office/drawing/2014/main" val="842606423"/>
                    </a:ext>
                  </a:extLst>
                </a:gridCol>
              </a:tblGrid>
              <a:tr h="266326">
                <a:tc grid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dirty="0">
                          <a:solidFill>
                            <a:sysClr val="windowText" lastClr="000000"/>
                          </a:solidFill>
                          <a:latin typeface="游ゴシック" panose="020B0400000000000000" pitchFamily="50" charset="-128"/>
                          <a:ea typeface="游ゴシック" panose="020B0400000000000000" pitchFamily="50" charset="-128"/>
                        </a:rPr>
                        <a:t>個人向け手続き</a:t>
                      </a:r>
                    </a:p>
                  </a:txBody>
                  <a:tcPr marL="36000" marR="36000" marT="2250" marB="0" anchor="ctr">
                    <a:lnT w="12700" cap="flat" cmpd="sng" algn="ctr">
                      <a:solidFill>
                        <a:schemeClr val="bg1"/>
                      </a:solidFill>
                      <a:prstDash val="solid"/>
                      <a:round/>
                      <a:headEnd type="none" w="med" len="med"/>
                      <a:tailEnd type="none" w="med" len="med"/>
                    </a:lnT>
                    <a:solidFill>
                      <a:srgbClr val="A1C0D2"/>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000" b="0" dirty="0">
                        <a:solidFill>
                          <a:sysClr val="windowText" lastClr="000000"/>
                        </a:solidFill>
                      </a:endParaRPr>
                    </a:p>
                  </a:txBody>
                  <a:tcPr marL="36000" marR="36000" marT="225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A1C0D2"/>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000" b="0" dirty="0">
                        <a:solidFill>
                          <a:sysClr val="windowText" lastClr="000000"/>
                        </a:solidFill>
                      </a:endParaRPr>
                    </a:p>
                  </a:txBody>
                  <a:tcPr marL="36000" marR="36000" marT="2250" marB="0" anchor="ctr">
                    <a:lnT w="12700" cap="flat" cmpd="sng" algn="ctr">
                      <a:solidFill>
                        <a:schemeClr val="bg1"/>
                      </a:solidFill>
                      <a:prstDash val="solid"/>
                      <a:round/>
                      <a:headEnd type="none" w="med" len="med"/>
                      <a:tailEnd type="none" w="med" len="med"/>
                    </a:lnT>
                    <a:solidFill>
                      <a:srgbClr val="A1C0D2"/>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00" b="0" dirty="0">
                        <a:solidFill>
                          <a:sysClr val="windowText" lastClr="000000"/>
                        </a:solidFill>
                      </a:endParaRPr>
                    </a:p>
                  </a:txBody>
                  <a:tcPr marL="36000" marR="36000" marT="2250" marB="0" anchor="ctr">
                    <a:lnT w="12700" cap="flat" cmpd="sng" algn="ctr">
                      <a:solidFill>
                        <a:schemeClr val="bg1"/>
                      </a:solidFill>
                      <a:prstDash val="solid"/>
                      <a:round/>
                      <a:headEnd type="none" w="med" len="med"/>
                      <a:tailEnd type="none" w="med" len="med"/>
                    </a:lnT>
                    <a:solidFill>
                      <a:srgbClr val="A1C0D2"/>
                    </a:solidFill>
                  </a:tcPr>
                </a:tc>
                <a:extLst>
                  <a:ext uri="{0D108BD9-81ED-4DB2-BD59-A6C34878D82A}">
                    <a16:rowId xmlns="" xmlns:a16="http://schemas.microsoft.com/office/drawing/2014/main" val="2289845341"/>
                  </a:ext>
                </a:extLst>
              </a:tr>
              <a:tr h="26632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第１段階</a:t>
                      </a:r>
                      <a:endParaRPr lang="en-US" altLang="ja-JP"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lnR w="12700" cap="flat" cmpd="sng" algn="ctr">
                      <a:solidFill>
                        <a:schemeClr val="bg1"/>
                      </a:solidFill>
                      <a:prstDash val="solid"/>
                      <a:round/>
                      <a:headEnd type="none" w="med" len="med"/>
                      <a:tailEnd type="none" w="med" len="med"/>
                    </a:lnR>
                    <a:solidFill>
                      <a:srgbClr val="A1C0D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第２段階</a:t>
                      </a:r>
                      <a:endParaRPr lang="en-US" altLang="ja-JP"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lnL w="12700" cap="flat" cmpd="sng" algn="ctr">
                      <a:solidFill>
                        <a:schemeClr val="bg1"/>
                      </a:solidFill>
                      <a:prstDash val="solid"/>
                      <a:round/>
                      <a:headEnd type="none" w="med" len="med"/>
                      <a:tailEnd type="none" w="med" len="med"/>
                    </a:lnL>
                    <a:solidFill>
                      <a:srgbClr val="A1C0D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第３段階</a:t>
                      </a:r>
                      <a:endParaRPr lang="en-US" altLang="ja-JP"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solidFill>
                      <a:srgbClr val="A1C0D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第４段階</a:t>
                      </a:r>
                      <a:endParaRPr kumimoji="1" lang="ja-JP" altLang="en-US"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solidFill>
                      <a:srgbClr val="A1C0D2"/>
                    </a:solidFill>
                  </a:tcPr>
                </a:tc>
                <a:extLst>
                  <a:ext uri="{0D108BD9-81ED-4DB2-BD59-A6C34878D82A}">
                    <a16:rowId xmlns="" xmlns:a16="http://schemas.microsoft.com/office/drawing/2014/main" val="4064640370"/>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449</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A1C0D2"/>
                    </a:solidFill>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561</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bg1"/>
                      </a:solidFill>
                      <a:prstDash val="solid"/>
                      <a:round/>
                      <a:headEnd type="none" w="med" len="med"/>
                      <a:tailEnd type="none" w="med" len="med"/>
                    </a:lnL>
                    <a:solidFill>
                      <a:srgbClr val="A1C0D2"/>
                    </a:solidFill>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479</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solidFill>
                      <a:srgbClr val="A1C0D2"/>
                    </a:solidFill>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572</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solidFill>
                      <a:srgbClr val="A1C0D2"/>
                    </a:solidFill>
                  </a:tcPr>
                </a:tc>
                <a:extLst>
                  <a:ext uri="{0D108BD9-81ED-4DB2-BD59-A6C34878D82A}">
                    <a16:rowId xmlns="" xmlns:a16="http://schemas.microsoft.com/office/drawing/2014/main" val="4222852445"/>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6</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1187588160"/>
                  </a:ext>
                </a:extLst>
              </a:tr>
              <a:tr h="216000">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1464929962"/>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8</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2957171793"/>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extLst>
                  <a:ext uri="{0D108BD9-81ED-4DB2-BD59-A6C34878D82A}">
                    <a16:rowId xmlns="" xmlns:a16="http://schemas.microsoft.com/office/drawing/2014/main" val="1841598803"/>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2100048634"/>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11</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extLst>
                  <a:ext uri="{0D108BD9-81ED-4DB2-BD59-A6C34878D82A}">
                    <a16:rowId xmlns="" xmlns:a16="http://schemas.microsoft.com/office/drawing/2014/main" val="3942609517"/>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1300386242"/>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1622411465"/>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7</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3320561308"/>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28</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1347864481"/>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extLst>
                  <a:ext uri="{0D108BD9-81ED-4DB2-BD59-A6C34878D82A}">
                    <a16:rowId xmlns="" xmlns:a16="http://schemas.microsoft.com/office/drawing/2014/main" val="3984160287"/>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6</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1561683509"/>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7</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2598558240"/>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2843671796"/>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431788408"/>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extLst>
                  <a:ext uri="{0D108BD9-81ED-4DB2-BD59-A6C34878D82A}">
                    <a16:rowId xmlns="" xmlns:a16="http://schemas.microsoft.com/office/drawing/2014/main" val="2904287263"/>
                  </a:ext>
                </a:extLst>
              </a:tr>
            </a:tbl>
          </a:graphicData>
        </a:graphic>
      </p:graphicFrame>
      <p:graphicFrame>
        <p:nvGraphicFramePr>
          <p:cNvPr id="21" name="表 20"/>
          <p:cNvGraphicFramePr>
            <a:graphicFrameLocks noGrp="1"/>
          </p:cNvGraphicFramePr>
          <p:nvPr>
            <p:extLst/>
          </p:nvPr>
        </p:nvGraphicFramePr>
        <p:xfrm>
          <a:off x="5449732" y="1844824"/>
          <a:ext cx="2808312" cy="4204652"/>
        </p:xfrm>
        <a:graphic>
          <a:graphicData uri="http://schemas.openxmlformats.org/drawingml/2006/table">
            <a:tbl>
              <a:tblPr firstRow="1" bandRow="1">
                <a:tableStyleId>{5C22544A-7EE6-4342-B048-85BDC9FD1C3A}</a:tableStyleId>
              </a:tblPr>
              <a:tblGrid>
                <a:gridCol w="702078">
                  <a:extLst>
                    <a:ext uri="{9D8B030D-6E8A-4147-A177-3AD203B41FA5}">
                      <a16:colId xmlns="" xmlns:a16="http://schemas.microsoft.com/office/drawing/2014/main" val="2710261271"/>
                    </a:ext>
                  </a:extLst>
                </a:gridCol>
                <a:gridCol w="702078">
                  <a:extLst>
                    <a:ext uri="{9D8B030D-6E8A-4147-A177-3AD203B41FA5}">
                      <a16:colId xmlns="" xmlns:a16="http://schemas.microsoft.com/office/drawing/2014/main" val="741317897"/>
                    </a:ext>
                  </a:extLst>
                </a:gridCol>
                <a:gridCol w="702078">
                  <a:extLst>
                    <a:ext uri="{9D8B030D-6E8A-4147-A177-3AD203B41FA5}">
                      <a16:colId xmlns="" xmlns:a16="http://schemas.microsoft.com/office/drawing/2014/main" val="859863205"/>
                    </a:ext>
                  </a:extLst>
                </a:gridCol>
                <a:gridCol w="702078">
                  <a:extLst>
                    <a:ext uri="{9D8B030D-6E8A-4147-A177-3AD203B41FA5}">
                      <a16:colId xmlns="" xmlns:a16="http://schemas.microsoft.com/office/drawing/2014/main" val="842606423"/>
                    </a:ext>
                  </a:extLst>
                </a:gridCol>
              </a:tblGrid>
              <a:tr h="266326">
                <a:tc grid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dirty="0">
                          <a:solidFill>
                            <a:sysClr val="windowText" lastClr="000000"/>
                          </a:solidFill>
                          <a:latin typeface="游ゴシック" panose="020B0400000000000000" pitchFamily="50" charset="-128"/>
                          <a:ea typeface="游ゴシック" panose="020B0400000000000000" pitchFamily="50" charset="-128"/>
                        </a:rPr>
                        <a:t>法人向け手続き</a:t>
                      </a:r>
                    </a:p>
                  </a:txBody>
                  <a:tcPr marL="36000" marR="36000" marT="2250" marB="0" anchor="ctr">
                    <a:lnT w="12700" cap="flat" cmpd="sng" algn="ctr">
                      <a:solidFill>
                        <a:schemeClr val="bg1"/>
                      </a:solidFill>
                      <a:prstDash val="solid"/>
                      <a:round/>
                      <a:headEnd type="none" w="med" len="med"/>
                      <a:tailEnd type="none" w="med" len="med"/>
                    </a:lnT>
                    <a:solidFill>
                      <a:srgbClr val="A1C0D2"/>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000" b="0" dirty="0">
                        <a:solidFill>
                          <a:sysClr val="windowText" lastClr="000000"/>
                        </a:solidFill>
                      </a:endParaRPr>
                    </a:p>
                  </a:txBody>
                  <a:tcPr marL="36000" marR="36000" marT="225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A1C0D2"/>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000" b="0" dirty="0">
                        <a:solidFill>
                          <a:sysClr val="windowText" lastClr="000000"/>
                        </a:solidFill>
                      </a:endParaRPr>
                    </a:p>
                  </a:txBody>
                  <a:tcPr marL="36000" marR="36000" marT="2250" marB="0" anchor="ctr">
                    <a:lnT w="12700" cap="flat" cmpd="sng" algn="ctr">
                      <a:solidFill>
                        <a:schemeClr val="bg1"/>
                      </a:solidFill>
                      <a:prstDash val="solid"/>
                      <a:round/>
                      <a:headEnd type="none" w="med" len="med"/>
                      <a:tailEnd type="none" w="med" len="med"/>
                    </a:lnT>
                    <a:solidFill>
                      <a:srgbClr val="A1C0D2"/>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00" b="0" dirty="0">
                        <a:solidFill>
                          <a:sysClr val="windowText" lastClr="000000"/>
                        </a:solidFill>
                      </a:endParaRPr>
                    </a:p>
                  </a:txBody>
                  <a:tcPr marL="36000" marR="36000" marT="2250" marB="0" anchor="ctr">
                    <a:lnT w="12700" cap="flat" cmpd="sng" algn="ctr">
                      <a:solidFill>
                        <a:schemeClr val="bg1"/>
                      </a:solidFill>
                      <a:prstDash val="solid"/>
                      <a:round/>
                      <a:headEnd type="none" w="med" len="med"/>
                      <a:tailEnd type="none" w="med" len="med"/>
                    </a:lnT>
                    <a:solidFill>
                      <a:srgbClr val="A1C0D2"/>
                    </a:solidFill>
                  </a:tcPr>
                </a:tc>
                <a:extLst>
                  <a:ext uri="{0D108BD9-81ED-4DB2-BD59-A6C34878D82A}">
                    <a16:rowId xmlns="" xmlns:a16="http://schemas.microsoft.com/office/drawing/2014/main" val="2289845341"/>
                  </a:ext>
                </a:extLst>
              </a:tr>
              <a:tr h="26632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第１段階</a:t>
                      </a:r>
                      <a:endParaRPr lang="en-US" altLang="ja-JP"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lnR w="12700" cap="flat" cmpd="sng" algn="ctr">
                      <a:solidFill>
                        <a:schemeClr val="bg1"/>
                      </a:solidFill>
                      <a:prstDash val="solid"/>
                      <a:round/>
                      <a:headEnd type="none" w="med" len="med"/>
                      <a:tailEnd type="none" w="med" len="med"/>
                    </a:lnR>
                    <a:solidFill>
                      <a:srgbClr val="A1C0D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第２段階</a:t>
                      </a:r>
                      <a:endParaRPr lang="en-US" altLang="ja-JP"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lnL w="12700" cap="flat" cmpd="sng" algn="ctr">
                      <a:solidFill>
                        <a:schemeClr val="bg1"/>
                      </a:solidFill>
                      <a:prstDash val="solid"/>
                      <a:round/>
                      <a:headEnd type="none" w="med" len="med"/>
                      <a:tailEnd type="none" w="med" len="med"/>
                    </a:lnL>
                    <a:solidFill>
                      <a:srgbClr val="A1C0D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第３段階</a:t>
                      </a:r>
                      <a:endParaRPr lang="en-US" altLang="ja-JP"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solidFill>
                      <a:srgbClr val="A1C0D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dirty="0">
                          <a:solidFill>
                            <a:sysClr val="windowText" lastClr="000000"/>
                          </a:solidFill>
                          <a:latin typeface="游ゴシック" panose="020B0400000000000000" pitchFamily="50" charset="-128"/>
                          <a:ea typeface="游ゴシック" panose="020B0400000000000000" pitchFamily="50" charset="-128"/>
                        </a:rPr>
                        <a:t>第４段階</a:t>
                      </a:r>
                      <a:endParaRPr kumimoji="1" lang="ja-JP" altLang="en-US" sz="1000" b="0" dirty="0">
                        <a:solidFill>
                          <a:sysClr val="windowText" lastClr="000000"/>
                        </a:solidFill>
                        <a:latin typeface="游ゴシック" panose="020B0400000000000000" pitchFamily="50" charset="-128"/>
                        <a:ea typeface="游ゴシック" panose="020B0400000000000000" pitchFamily="50" charset="-128"/>
                      </a:endParaRPr>
                    </a:p>
                  </a:txBody>
                  <a:tcPr marL="36000" marR="36000" marT="2250" marB="0" anchor="ctr">
                    <a:solidFill>
                      <a:srgbClr val="A1C0D2"/>
                    </a:solidFill>
                  </a:tcPr>
                </a:tc>
                <a:extLst>
                  <a:ext uri="{0D108BD9-81ED-4DB2-BD59-A6C34878D82A}">
                    <a16:rowId xmlns="" xmlns:a16="http://schemas.microsoft.com/office/drawing/2014/main" val="4064640370"/>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706</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A1C0D2"/>
                    </a:solidFill>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621</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12700" cap="flat" cmpd="sng" algn="ctr">
                      <a:solidFill>
                        <a:schemeClr val="bg1"/>
                      </a:solidFill>
                      <a:prstDash val="solid"/>
                      <a:round/>
                      <a:headEnd type="none" w="med" len="med"/>
                      <a:tailEnd type="none" w="med" len="med"/>
                    </a:lnL>
                    <a:solidFill>
                      <a:srgbClr val="A1C0D2"/>
                    </a:solidFill>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630</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solidFill>
                      <a:srgbClr val="A1C0D2"/>
                    </a:solidFill>
                  </a:tcP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429</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件</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solidFill>
                      <a:srgbClr val="A1C0D2"/>
                    </a:solidFill>
                  </a:tcPr>
                </a:tc>
                <a:extLst>
                  <a:ext uri="{0D108BD9-81ED-4DB2-BD59-A6C34878D82A}">
                    <a16:rowId xmlns="" xmlns:a16="http://schemas.microsoft.com/office/drawing/2014/main" val="4222852445"/>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1187588160"/>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1464929962"/>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2957171793"/>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1841598803"/>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2100048634"/>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3942609517"/>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1300386242"/>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1622411465"/>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3320561308"/>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1347864481"/>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extLst>
                  <a:ext uri="{0D108BD9-81ED-4DB2-BD59-A6C34878D82A}">
                    <a16:rowId xmlns="" xmlns:a16="http://schemas.microsoft.com/office/drawing/2014/main" val="3984160287"/>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1561683509"/>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extLst>
                  <a:ext uri="{0D108BD9-81ED-4DB2-BD59-A6C34878D82A}">
                    <a16:rowId xmlns="" xmlns:a16="http://schemas.microsoft.com/office/drawing/2014/main" val="2598558240"/>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2843671796"/>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extLst>
                  <a:ext uri="{0D108BD9-81ED-4DB2-BD59-A6C34878D82A}">
                    <a16:rowId xmlns="" xmlns:a16="http://schemas.microsoft.com/office/drawing/2014/main" val="431788408"/>
                  </a:ext>
                </a:extLst>
              </a:tr>
              <a:tr h="216000">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a:t>
                      </a:r>
                    </a:p>
                  </a:txBody>
                  <a:tcPr marL="0" marR="0" marT="0" marB="0" anchor="ctr"/>
                </a:tc>
                <a:tc>
                  <a:txBody>
                    <a:bodyPr/>
                    <a:lstStyle/>
                    <a:p>
                      <a:pPr algn="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a:t>
                      </a:r>
                    </a:p>
                  </a:txBody>
                  <a:tcPr marL="0" marR="0" marT="0" marB="0" anchor="ctr"/>
                </a:tc>
                <a:tc>
                  <a:txBody>
                    <a:bodyPr/>
                    <a:lstStyle/>
                    <a:p>
                      <a:pPr algn="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0" marR="0" marT="0" marB="0" anchor="ctr"/>
                </a:tc>
                <a:extLst>
                  <a:ext uri="{0D108BD9-81ED-4DB2-BD59-A6C34878D82A}">
                    <a16:rowId xmlns="" xmlns:a16="http://schemas.microsoft.com/office/drawing/2014/main" val="2904287263"/>
                  </a:ext>
                </a:extLst>
              </a:tr>
            </a:tbl>
          </a:graphicData>
        </a:graphic>
      </p:graphicFrame>
      <p:sp>
        <p:nvSpPr>
          <p:cNvPr id="9" name="テキスト ボックス 8"/>
          <p:cNvSpPr txBox="1"/>
          <p:nvPr/>
        </p:nvSpPr>
        <p:spPr>
          <a:xfrm>
            <a:off x="90914" y="6609115"/>
            <a:ext cx="288032" cy="184666"/>
          </a:xfrm>
          <a:prstGeom prst="rect">
            <a:avLst/>
          </a:prstGeom>
          <a:noFill/>
        </p:spPr>
        <p:txBody>
          <a:bodyPr wrap="square" lIns="0" tIns="0" rIns="0" bIns="0" rtlCol="0" anchor="ctr" anchorCtr="0">
            <a:spAutoFit/>
          </a:bodyPr>
          <a:lstStyle/>
          <a:p>
            <a:pPr algn="r"/>
            <a:r>
              <a:rPr kumimoji="1" lang="en-US" altLang="ja-JP" sz="1200" dirty="0" smtClean="0"/>
              <a:t>23</a:t>
            </a:r>
            <a:endParaRPr kumimoji="1" lang="ja-JP" altLang="en-US" sz="1200" dirty="0"/>
          </a:p>
        </p:txBody>
      </p:sp>
      <p:sp>
        <p:nvSpPr>
          <p:cNvPr id="10" name="タイトル 1"/>
          <p:cNvSpPr>
            <a:spLocks noGrp="1"/>
          </p:cNvSpPr>
          <p:nvPr>
            <p:ph type="title"/>
          </p:nvPr>
        </p:nvSpPr>
        <p:spPr>
          <a:xfrm>
            <a:off x="228204" y="139700"/>
            <a:ext cx="8686800" cy="685800"/>
          </a:xfrm>
        </p:spPr>
        <p:txBody>
          <a:bodyPr/>
          <a:lstStyle/>
          <a:p>
            <a:r>
              <a:rPr lang="en-US" altLang="ja-JP" sz="1600" kern="1200" dirty="0" smtClean="0">
                <a:latin typeface="游ゴシック" panose="020B0400000000000000" pitchFamily="50" charset="-128"/>
                <a:ea typeface="游ゴシック" panose="020B0400000000000000" pitchFamily="50" charset="-128"/>
                <a:cs typeface="+mn-cs"/>
              </a:rPr>
              <a:t>【</a:t>
            </a:r>
            <a:r>
              <a:rPr lang="ja-JP" altLang="en-US" sz="1600" kern="1200" dirty="0">
                <a:latin typeface="游ゴシック" panose="020B0400000000000000" pitchFamily="50" charset="-128"/>
                <a:ea typeface="游ゴシック" panose="020B0400000000000000" pitchFamily="50" charset="-128"/>
                <a:cs typeface="+mn-cs"/>
              </a:rPr>
              <a:t>参考</a:t>
            </a:r>
            <a:r>
              <a:rPr lang="en-US" altLang="ja-JP" sz="1600" kern="1200" dirty="0">
                <a:latin typeface="游ゴシック" panose="020B0400000000000000" pitchFamily="50" charset="-128"/>
                <a:ea typeface="游ゴシック" panose="020B0400000000000000" pitchFamily="50" charset="-128"/>
                <a:cs typeface="+mn-cs"/>
              </a:rPr>
              <a:t>】</a:t>
            </a:r>
            <a:r>
              <a:rPr lang="ja-JP" altLang="en-US" sz="1600" kern="1200" dirty="0">
                <a:latin typeface="游ゴシック" panose="020B0400000000000000" pitchFamily="50" charset="-128"/>
                <a:ea typeface="游ゴシック" panose="020B0400000000000000" pitchFamily="50" charset="-128"/>
                <a:cs typeface="+mn-cs"/>
              </a:rPr>
              <a:t>行政手続きの整理結果　－所属ごとの詳細　</a:t>
            </a:r>
            <a:r>
              <a:rPr lang="en-US" altLang="ja-JP" sz="1600" kern="1200" dirty="0">
                <a:latin typeface="游ゴシック" panose="020B0400000000000000" pitchFamily="50" charset="-128"/>
                <a:ea typeface="游ゴシック" panose="020B0400000000000000" pitchFamily="50" charset="-128"/>
                <a:cs typeface="+mn-cs"/>
              </a:rPr>
              <a:t>3/3</a:t>
            </a:r>
            <a:r>
              <a:rPr lang="ja-JP" altLang="en-US" sz="1600" kern="1200" dirty="0">
                <a:latin typeface="游ゴシック" panose="020B0400000000000000" pitchFamily="50" charset="-128"/>
                <a:ea typeface="游ゴシック" panose="020B0400000000000000" pitchFamily="50" charset="-128"/>
                <a:cs typeface="+mn-cs"/>
              </a:rPr>
              <a:t>－</a:t>
            </a:r>
          </a:p>
        </p:txBody>
      </p:sp>
    </p:spTree>
    <p:extLst>
      <p:ext uri="{BB962C8B-B14F-4D97-AF65-F5344CB8AC3E}">
        <p14:creationId xmlns:p14="http://schemas.microsoft.com/office/powerpoint/2010/main" val="2666694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3188" y="981076"/>
            <a:ext cx="8950325" cy="1178042"/>
          </a:xfrm>
        </p:spPr>
        <p:txBody>
          <a:bodyPr/>
          <a:lstStyle/>
          <a:p>
            <a:pPr eaLnBrk="1" hangingPunct="1"/>
            <a:r>
              <a:rPr lang="ja-JP" altLang="en-US" sz="1200" dirty="0" smtClean="0">
                <a:latin typeface="游ゴシック" panose="020B0400000000000000" pitchFamily="50" charset="-128"/>
                <a:ea typeface="游ゴシック" panose="020B0400000000000000" pitchFamily="50" charset="-128"/>
              </a:rPr>
              <a:t>次期電子申請システムにおいて、ワンストップサービスの実現を目指し、市民の</a:t>
            </a:r>
            <a:r>
              <a:rPr lang="ja-JP" altLang="en-US" sz="1200" dirty="0">
                <a:latin typeface="游ゴシック" panose="020B0400000000000000" pitchFamily="50" charset="-128"/>
                <a:ea typeface="游ゴシック" panose="020B0400000000000000" pitchFamily="50" charset="-128"/>
              </a:rPr>
              <a:t>利便性の向上を</a:t>
            </a:r>
            <a:r>
              <a:rPr lang="ja-JP" altLang="en-US" sz="1200" dirty="0" smtClean="0">
                <a:latin typeface="游ゴシック" panose="020B0400000000000000" pitchFamily="50" charset="-128"/>
                <a:ea typeface="游ゴシック" panose="020B0400000000000000" pitchFamily="50" charset="-128"/>
              </a:rPr>
              <a:t>図ることとす</a:t>
            </a:r>
            <a:r>
              <a:rPr lang="ja-JP" altLang="en-US" sz="1200" dirty="0">
                <a:latin typeface="游ゴシック" panose="020B0400000000000000" pitchFamily="50" charset="-128"/>
                <a:ea typeface="游ゴシック" panose="020B0400000000000000" pitchFamily="50" charset="-128"/>
              </a:rPr>
              <a:t>る</a:t>
            </a:r>
            <a:r>
              <a:rPr lang="ja-JP" altLang="en-US" sz="1200" dirty="0" smtClean="0">
                <a:latin typeface="游ゴシック" panose="020B0400000000000000" pitchFamily="50" charset="-128"/>
                <a:ea typeface="游ゴシック" panose="020B0400000000000000" pitchFamily="50" charset="-128"/>
              </a:rPr>
              <a:t>。</a:t>
            </a:r>
            <a:endParaRPr lang="en-US" altLang="ja-JP" sz="1200" dirty="0">
              <a:latin typeface="游ゴシック" panose="020B0400000000000000" pitchFamily="50" charset="-128"/>
              <a:ea typeface="游ゴシック" panose="020B0400000000000000" pitchFamily="50" charset="-128"/>
            </a:endParaRPr>
          </a:p>
          <a:p>
            <a:pPr eaLnBrk="1" hangingPunct="1"/>
            <a:r>
              <a:rPr lang="ja-JP" altLang="en-US" sz="1200" dirty="0" smtClean="0">
                <a:latin typeface="游ゴシック" panose="020B0400000000000000" pitchFamily="50" charset="-128"/>
                <a:ea typeface="游ゴシック" panose="020B0400000000000000" pitchFamily="50" charset="-128"/>
              </a:rPr>
              <a:t>ワンストップサービスの実現</a:t>
            </a:r>
            <a:r>
              <a:rPr lang="ja-JP" altLang="en-US" sz="1200" dirty="0">
                <a:latin typeface="游ゴシック" panose="020B0400000000000000" pitchFamily="50" charset="-128"/>
                <a:ea typeface="游ゴシック" panose="020B0400000000000000" pitchFamily="50" charset="-128"/>
              </a:rPr>
              <a:t>にあたり</a:t>
            </a:r>
            <a:r>
              <a:rPr lang="ja-JP" altLang="en-US" sz="1200" dirty="0" smtClean="0">
                <a:latin typeface="游ゴシック" panose="020B0400000000000000" pitchFamily="50" charset="-128"/>
                <a:ea typeface="游ゴシック" panose="020B0400000000000000" pitchFamily="50" charset="-128"/>
              </a:rPr>
              <a:t>、次の</a:t>
            </a:r>
            <a:r>
              <a:rPr lang="ja-JP" altLang="en-US" sz="1200" dirty="0">
                <a:latin typeface="游ゴシック" panose="020B0400000000000000" pitchFamily="50" charset="-128"/>
                <a:ea typeface="游ゴシック" panose="020B0400000000000000" pitchFamily="50" charset="-128"/>
              </a:rPr>
              <a:t>カテゴリを設定</a:t>
            </a:r>
            <a:r>
              <a:rPr lang="ja-JP" altLang="en-US" sz="1200" dirty="0" smtClean="0">
                <a:latin typeface="游ゴシック" panose="020B0400000000000000" pitchFamily="50" charset="-128"/>
                <a:ea typeface="游ゴシック" panose="020B0400000000000000" pitchFamily="50" charset="-128"/>
              </a:rPr>
              <a:t>したうえで手続き</a:t>
            </a:r>
            <a:r>
              <a:rPr lang="ja-JP" altLang="en-US" sz="1200" dirty="0">
                <a:latin typeface="游ゴシック" panose="020B0400000000000000" pitchFamily="50" charset="-128"/>
                <a:ea typeface="游ゴシック" panose="020B0400000000000000" pitchFamily="50" charset="-128"/>
              </a:rPr>
              <a:t>のグルーピングを</a:t>
            </a:r>
            <a:r>
              <a:rPr lang="ja-JP" altLang="en-US" sz="1200" dirty="0" smtClean="0">
                <a:latin typeface="游ゴシック" panose="020B0400000000000000" pitchFamily="50" charset="-128"/>
                <a:ea typeface="游ゴシック" panose="020B0400000000000000" pitchFamily="50" charset="-128"/>
              </a:rPr>
              <a:t>行った。</a:t>
            </a:r>
            <a:endParaRPr lang="en-US" altLang="ja-JP" sz="1200" dirty="0">
              <a:latin typeface="游ゴシック" panose="020B0400000000000000" pitchFamily="50" charset="-128"/>
              <a:ea typeface="游ゴシック" panose="020B0400000000000000" pitchFamily="50" charset="-128"/>
            </a:endParaRPr>
          </a:p>
        </p:txBody>
      </p:sp>
      <p:cxnSp>
        <p:nvCxnSpPr>
          <p:cNvPr id="69" name="直線コネクタ 68"/>
          <p:cNvCxnSpPr/>
          <p:nvPr/>
        </p:nvCxnSpPr>
        <p:spPr bwMode="auto">
          <a:xfrm>
            <a:off x="260350" y="1939513"/>
            <a:ext cx="8623868"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テキスト ボックス 69"/>
          <p:cNvSpPr txBox="1"/>
          <p:nvPr/>
        </p:nvSpPr>
        <p:spPr>
          <a:xfrm>
            <a:off x="3311206" y="1700808"/>
            <a:ext cx="2377574" cy="230832"/>
          </a:xfrm>
          <a:prstGeom prst="rect">
            <a:avLst/>
          </a:prstGeom>
          <a:noFill/>
        </p:spPr>
        <p:txBody>
          <a:bodyPr wrap="none" rtlCol="0">
            <a:spAutoFit/>
          </a:bodyPr>
          <a:lstStyle/>
          <a:p>
            <a:r>
              <a:rPr kumimoji="1" lang="ja-JP" altLang="en-US" sz="900" dirty="0">
                <a:latin typeface="游ゴシック" panose="020B0400000000000000" pitchFamily="50" charset="-128"/>
                <a:ea typeface="游ゴシック" panose="020B0400000000000000" pitchFamily="50" charset="-128"/>
              </a:rPr>
              <a:t>市民向け手続きの</a:t>
            </a:r>
            <a:r>
              <a:rPr kumimoji="1" lang="ja-JP" altLang="en-US" sz="900" dirty="0" smtClean="0">
                <a:latin typeface="游ゴシック" panose="020B0400000000000000" pitchFamily="50" charset="-128"/>
                <a:ea typeface="游ゴシック" panose="020B0400000000000000" pitchFamily="50" charset="-128"/>
              </a:rPr>
              <a:t>グルーピングと手続き例</a:t>
            </a:r>
            <a:endParaRPr kumimoji="1" lang="ja-JP" altLang="en-US" sz="900" dirty="0">
              <a:latin typeface="游ゴシック" panose="020B0400000000000000" pitchFamily="50" charset="-128"/>
              <a:ea typeface="游ゴシック" panose="020B0400000000000000" pitchFamily="50" charset="-128"/>
            </a:endParaRPr>
          </a:p>
        </p:txBody>
      </p:sp>
      <p:grpSp>
        <p:nvGrpSpPr>
          <p:cNvPr id="71" name="グループ化 70"/>
          <p:cNvGrpSpPr/>
          <p:nvPr/>
        </p:nvGrpSpPr>
        <p:grpSpPr>
          <a:xfrm>
            <a:off x="262058" y="2041130"/>
            <a:ext cx="8619884" cy="324000"/>
            <a:chOff x="264334" y="2060848"/>
            <a:chExt cx="8619884" cy="324000"/>
          </a:xfrm>
        </p:grpSpPr>
        <p:sp>
          <p:nvSpPr>
            <p:cNvPr id="72" name="正方形/長方形 71"/>
            <p:cNvSpPr/>
            <p:nvPr/>
          </p:nvSpPr>
          <p:spPr bwMode="auto">
            <a:xfrm>
              <a:off x="264334" y="2060848"/>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戸籍・住民票・印鑑登録（</a:t>
              </a:r>
              <a:r>
                <a:rPr lang="en-US" altLang="ja-JP" sz="900" b="1" dirty="0">
                  <a:solidFill>
                    <a:srgbClr val="0070C0"/>
                  </a:solidFill>
                  <a:latin typeface="游ゴシック" panose="020B0400000000000000" pitchFamily="50" charset="-128"/>
                  <a:ea typeface="游ゴシック" panose="020B0400000000000000" pitchFamily="50" charset="-128"/>
                </a:rPr>
                <a:t>44</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ja-JP" altLang="en-US" sz="900" b="1" dirty="0">
                <a:solidFill>
                  <a:srgbClr val="0070C0"/>
                </a:solidFill>
                <a:latin typeface="游ゴシック" panose="020B0400000000000000" pitchFamily="50" charset="-128"/>
                <a:ea typeface="游ゴシック" panose="020B0400000000000000" pitchFamily="50" charset="-128"/>
              </a:endParaRPr>
            </a:p>
          </p:txBody>
        </p:sp>
        <p:sp>
          <p:nvSpPr>
            <p:cNvPr id="73" name="正方形/長方形 72"/>
            <p:cNvSpPr/>
            <p:nvPr/>
          </p:nvSpPr>
          <p:spPr bwMode="auto">
            <a:xfrm>
              <a:off x="1932455" y="2060848"/>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戸籍の附票の写しの交付</a:t>
              </a:r>
              <a:endParaRPr kumimoji="1"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個人番号カードの交付</a:t>
              </a:r>
              <a:endParaRPr kumimoji="1" lang="en-US" altLang="ja-JP" sz="900" dirty="0">
                <a:latin typeface="游ゴシック" panose="020B0400000000000000" pitchFamily="50" charset="-128"/>
                <a:ea typeface="游ゴシック" panose="020B0400000000000000" pitchFamily="50" charset="-128"/>
              </a:endParaRPr>
            </a:p>
          </p:txBody>
        </p:sp>
        <p:cxnSp>
          <p:nvCxnSpPr>
            <p:cNvPr id="74" name="カギ線コネクタ 91"/>
            <p:cNvCxnSpPr/>
            <p:nvPr/>
          </p:nvCxnSpPr>
          <p:spPr bwMode="auto">
            <a:xfrm>
              <a:off x="1812334" y="2222848"/>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正方形/長方形 74"/>
            <p:cNvSpPr/>
            <p:nvPr/>
          </p:nvSpPr>
          <p:spPr bwMode="auto">
            <a:xfrm>
              <a:off x="4624097" y="2060848"/>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食品・</a:t>
              </a:r>
              <a:r>
                <a:rPr lang="ja-JP" altLang="en-US" sz="900" b="1" dirty="0" smtClean="0">
                  <a:solidFill>
                    <a:srgbClr val="0070C0"/>
                  </a:solidFill>
                  <a:latin typeface="游ゴシック" panose="020B0400000000000000" pitchFamily="50" charset="-128"/>
                  <a:ea typeface="游ゴシック" panose="020B0400000000000000" pitchFamily="50" charset="-128"/>
                </a:rPr>
                <a:t>衛生</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1</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ja-JP" altLang="en-US" sz="900" b="1" dirty="0">
                <a:solidFill>
                  <a:srgbClr val="0070C0"/>
                </a:solidFill>
                <a:latin typeface="游ゴシック" panose="020B0400000000000000" pitchFamily="50" charset="-128"/>
                <a:ea typeface="游ゴシック" panose="020B0400000000000000" pitchFamily="50" charset="-128"/>
              </a:endParaRPr>
            </a:p>
          </p:txBody>
        </p:sp>
        <p:sp>
          <p:nvSpPr>
            <p:cNvPr id="76" name="正方形/長方形 75"/>
            <p:cNvSpPr/>
            <p:nvPr/>
          </p:nvSpPr>
          <p:spPr bwMode="auto">
            <a:xfrm>
              <a:off x="6292218" y="2060848"/>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減免申請</a:t>
              </a:r>
              <a:endParaRPr kumimoji="1" lang="en-US" altLang="ja-JP" sz="900" dirty="0">
                <a:latin typeface="游ゴシック" panose="020B0400000000000000" pitchFamily="50" charset="-128"/>
                <a:ea typeface="游ゴシック" panose="020B0400000000000000" pitchFamily="50" charset="-128"/>
              </a:endParaRPr>
            </a:p>
          </p:txBody>
        </p:sp>
        <p:cxnSp>
          <p:nvCxnSpPr>
            <p:cNvPr id="77" name="カギ線コネクタ 91"/>
            <p:cNvCxnSpPr/>
            <p:nvPr/>
          </p:nvCxnSpPr>
          <p:spPr bwMode="auto">
            <a:xfrm>
              <a:off x="6172097" y="2222848"/>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8" name="グループ化 77"/>
          <p:cNvGrpSpPr/>
          <p:nvPr/>
        </p:nvGrpSpPr>
        <p:grpSpPr>
          <a:xfrm>
            <a:off x="262058" y="2417537"/>
            <a:ext cx="8619884" cy="324000"/>
            <a:chOff x="264334" y="2431412"/>
            <a:chExt cx="8619884" cy="324000"/>
          </a:xfrm>
        </p:grpSpPr>
        <p:sp>
          <p:nvSpPr>
            <p:cNvPr id="79" name="正方形/長方形 78"/>
            <p:cNvSpPr/>
            <p:nvPr/>
          </p:nvSpPr>
          <p:spPr bwMode="auto">
            <a:xfrm>
              <a:off x="264334" y="2431412"/>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引越し・住まい</a:t>
              </a:r>
              <a:endParaRPr lang="en-US" altLang="ja-JP" sz="900" b="1" dirty="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90</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ja-JP" altLang="en-US" sz="900" b="1" dirty="0">
                <a:solidFill>
                  <a:srgbClr val="0070C0"/>
                </a:solidFill>
                <a:latin typeface="游ゴシック" panose="020B0400000000000000" pitchFamily="50" charset="-128"/>
                <a:ea typeface="游ゴシック" panose="020B0400000000000000" pitchFamily="50" charset="-128"/>
              </a:endParaRPr>
            </a:p>
          </p:txBody>
        </p:sp>
        <p:sp>
          <p:nvSpPr>
            <p:cNvPr id="80" name="正方形/長方形 79"/>
            <p:cNvSpPr/>
            <p:nvPr/>
          </p:nvSpPr>
          <p:spPr bwMode="auto">
            <a:xfrm>
              <a:off x="1932455" y="2431412"/>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住民票の写し等の</a:t>
              </a:r>
              <a:r>
                <a:rPr lang="ja-JP" altLang="en-US" sz="900" dirty="0" smtClean="0">
                  <a:latin typeface="游ゴシック" panose="020B0400000000000000" pitchFamily="50" charset="-128"/>
                  <a:ea typeface="游ゴシック" panose="020B0400000000000000" pitchFamily="50" charset="-128"/>
                </a:rPr>
                <a:t>交付</a:t>
              </a:r>
              <a:endParaRPr lang="en-US" altLang="ja-JP" sz="900" dirty="0" smtClean="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smtClean="0">
                  <a:latin typeface="游ゴシック" panose="020B0400000000000000" pitchFamily="50" charset="-128"/>
                  <a:ea typeface="游ゴシック" panose="020B0400000000000000" pitchFamily="50" charset="-128"/>
                </a:rPr>
                <a:t>転入</a:t>
              </a:r>
              <a:r>
                <a:rPr lang="ja-JP" altLang="en-US" sz="900" dirty="0">
                  <a:latin typeface="游ゴシック" panose="020B0400000000000000" pitchFamily="50" charset="-128"/>
                  <a:ea typeface="游ゴシック" panose="020B0400000000000000" pitchFamily="50" charset="-128"/>
                </a:rPr>
                <a:t>、転出、転居届　</a:t>
              </a:r>
              <a:endParaRPr lang="en-US" altLang="ja-JP" sz="900" dirty="0">
                <a:latin typeface="游ゴシック" panose="020B0400000000000000" pitchFamily="50" charset="-128"/>
                <a:ea typeface="游ゴシック" panose="020B0400000000000000" pitchFamily="50" charset="-128"/>
              </a:endParaRPr>
            </a:p>
          </p:txBody>
        </p:sp>
        <p:cxnSp>
          <p:nvCxnSpPr>
            <p:cNvPr id="81" name="カギ線コネクタ 102"/>
            <p:cNvCxnSpPr/>
            <p:nvPr/>
          </p:nvCxnSpPr>
          <p:spPr bwMode="auto">
            <a:xfrm>
              <a:off x="1812334" y="2593412"/>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正方形/長方形 81"/>
            <p:cNvSpPr/>
            <p:nvPr/>
          </p:nvSpPr>
          <p:spPr bwMode="auto">
            <a:xfrm>
              <a:off x="4624097" y="2431412"/>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ペット・</a:t>
              </a:r>
              <a:r>
                <a:rPr lang="ja-JP" altLang="en-US" sz="900" b="1" dirty="0" smtClean="0">
                  <a:solidFill>
                    <a:srgbClr val="0070C0"/>
                  </a:solidFill>
                  <a:latin typeface="游ゴシック" panose="020B0400000000000000" pitchFamily="50" charset="-128"/>
                  <a:ea typeface="游ゴシック" panose="020B0400000000000000" pitchFamily="50" charset="-128"/>
                </a:rPr>
                <a:t>動物</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43</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ja-JP" altLang="en-US" sz="900" b="1" dirty="0">
                <a:solidFill>
                  <a:srgbClr val="0070C0"/>
                </a:solidFill>
                <a:latin typeface="游ゴシック" panose="020B0400000000000000" pitchFamily="50" charset="-128"/>
                <a:ea typeface="游ゴシック" panose="020B0400000000000000" pitchFamily="50" charset="-128"/>
              </a:endParaRPr>
            </a:p>
          </p:txBody>
        </p:sp>
        <p:sp>
          <p:nvSpPr>
            <p:cNvPr id="83" name="正方形/長方形 82"/>
            <p:cNvSpPr/>
            <p:nvPr/>
          </p:nvSpPr>
          <p:spPr bwMode="auto">
            <a:xfrm>
              <a:off x="6292218" y="2431412"/>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鳥獣の捕獲等及び鳥類の卵の採取等の許可申請</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zh-TW" altLang="en-US" sz="900" dirty="0">
                  <a:latin typeface="游ゴシック" panose="020B0400000000000000" pitchFamily="50" charset="-128"/>
                  <a:ea typeface="游ゴシック" panose="020B0400000000000000" pitchFamily="50" charset="-128"/>
                </a:rPr>
                <a:t>第一種動物取扱業変更届出</a:t>
              </a:r>
              <a:endParaRPr kumimoji="1" lang="en-US" altLang="ja-JP" sz="900" dirty="0">
                <a:latin typeface="游ゴシック" panose="020B0400000000000000" pitchFamily="50" charset="-128"/>
                <a:ea typeface="游ゴシック" panose="020B0400000000000000" pitchFamily="50" charset="-128"/>
              </a:endParaRPr>
            </a:p>
          </p:txBody>
        </p:sp>
        <p:cxnSp>
          <p:nvCxnSpPr>
            <p:cNvPr id="135" name="カギ線コネクタ 102"/>
            <p:cNvCxnSpPr/>
            <p:nvPr/>
          </p:nvCxnSpPr>
          <p:spPr bwMode="auto">
            <a:xfrm>
              <a:off x="6172097" y="2593412"/>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6" name="グループ化 135"/>
          <p:cNvGrpSpPr/>
          <p:nvPr/>
        </p:nvGrpSpPr>
        <p:grpSpPr>
          <a:xfrm>
            <a:off x="262058" y="4299572"/>
            <a:ext cx="8619884" cy="324000"/>
            <a:chOff x="264334" y="4511404"/>
            <a:chExt cx="8619884" cy="324000"/>
          </a:xfrm>
        </p:grpSpPr>
        <p:sp>
          <p:nvSpPr>
            <p:cNvPr id="137" name="正方形/長方形 136"/>
            <p:cNvSpPr/>
            <p:nvPr/>
          </p:nvSpPr>
          <p:spPr bwMode="auto">
            <a:xfrm>
              <a:off x="264334" y="4511404"/>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税</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73</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138" name="正方形/長方形 137"/>
            <p:cNvSpPr/>
            <p:nvPr/>
          </p:nvSpPr>
          <p:spPr bwMode="auto">
            <a:xfrm>
              <a:off x="1932455" y="4511404"/>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給与支払報告書の提出</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納税証明書の交付の請求</a:t>
              </a:r>
              <a:endParaRPr lang="en-US" altLang="ja-JP" sz="900" dirty="0">
                <a:latin typeface="游ゴシック" panose="020B0400000000000000" pitchFamily="50" charset="-128"/>
                <a:ea typeface="游ゴシック" panose="020B0400000000000000" pitchFamily="50" charset="-128"/>
              </a:endParaRPr>
            </a:p>
          </p:txBody>
        </p:sp>
        <p:sp>
          <p:nvSpPr>
            <p:cNvPr id="139" name="正方形/長方形 138"/>
            <p:cNvSpPr/>
            <p:nvPr/>
          </p:nvSpPr>
          <p:spPr bwMode="auto">
            <a:xfrm>
              <a:off x="4624097" y="4511404"/>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市民活動・コミュニティ</a:t>
              </a:r>
              <a:endParaRPr lang="en-US" altLang="ja-JP" sz="900" b="1" dirty="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8</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140" name="正方形/長方形 139"/>
            <p:cNvSpPr/>
            <p:nvPr/>
          </p:nvSpPr>
          <p:spPr bwMode="auto">
            <a:xfrm>
              <a:off x="6292218" y="4511404"/>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体験の機会の場の認定申請</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zh-TW" altLang="en-US" sz="900" dirty="0">
                  <a:latin typeface="游ゴシック" panose="020B0400000000000000" pitchFamily="50" charset="-128"/>
                  <a:ea typeface="游ゴシック" panose="020B0400000000000000" pitchFamily="50" charset="-128"/>
                </a:rPr>
                <a:t>使用許可申請</a:t>
              </a:r>
              <a:endParaRPr lang="en-US" altLang="ja-JP" sz="900" dirty="0">
                <a:latin typeface="游ゴシック" panose="020B0400000000000000" pitchFamily="50" charset="-128"/>
                <a:ea typeface="游ゴシック" panose="020B0400000000000000" pitchFamily="50" charset="-128"/>
              </a:endParaRPr>
            </a:p>
          </p:txBody>
        </p:sp>
      </p:grpSp>
      <p:grpSp>
        <p:nvGrpSpPr>
          <p:cNvPr id="141" name="グループ化 140"/>
          <p:cNvGrpSpPr/>
          <p:nvPr/>
        </p:nvGrpSpPr>
        <p:grpSpPr>
          <a:xfrm>
            <a:off x="262058" y="2793944"/>
            <a:ext cx="8619884" cy="324000"/>
            <a:chOff x="264334" y="2813865"/>
            <a:chExt cx="8619884" cy="324000"/>
          </a:xfrm>
        </p:grpSpPr>
        <p:sp>
          <p:nvSpPr>
            <p:cNvPr id="142" name="正方形/長方形 141"/>
            <p:cNvSpPr/>
            <p:nvPr/>
          </p:nvSpPr>
          <p:spPr bwMode="auto">
            <a:xfrm>
              <a:off x="264334" y="2813865"/>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結婚・</a:t>
              </a:r>
              <a:r>
                <a:rPr lang="ja-JP" altLang="en-US" sz="900" b="1" dirty="0" smtClean="0">
                  <a:solidFill>
                    <a:srgbClr val="0070C0"/>
                  </a:solidFill>
                  <a:latin typeface="游ゴシック" panose="020B0400000000000000" pitchFamily="50" charset="-128"/>
                  <a:ea typeface="游ゴシック" panose="020B0400000000000000" pitchFamily="50" charset="-128"/>
                </a:rPr>
                <a:t>離婚</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46</a:t>
              </a:r>
              <a:r>
                <a:rPr lang="ja-JP" altLang="en-US" sz="900" b="1" dirty="0">
                  <a:solidFill>
                    <a:srgbClr val="0070C0"/>
                  </a:solidFill>
                  <a:latin typeface="游ゴシック" panose="020B0400000000000000" pitchFamily="50" charset="-128"/>
                  <a:ea typeface="游ゴシック" panose="020B0400000000000000" pitchFamily="50" charset="-128"/>
                </a:rPr>
                <a:t>手続き）</a:t>
              </a:r>
            </a:p>
          </p:txBody>
        </p:sp>
        <p:sp>
          <p:nvSpPr>
            <p:cNvPr id="143" name="正方形/長方形 142"/>
            <p:cNvSpPr/>
            <p:nvPr/>
          </p:nvSpPr>
          <p:spPr bwMode="auto">
            <a:xfrm>
              <a:off x="1932455" y="2813865"/>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戸籍の届出（婚姻）　</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戸籍届書の記載事項証明書の交付請求</a:t>
              </a:r>
              <a:endParaRPr lang="en-US" altLang="ja-JP" sz="900" dirty="0">
                <a:latin typeface="游ゴシック" panose="020B0400000000000000" pitchFamily="50" charset="-128"/>
                <a:ea typeface="游ゴシック" panose="020B0400000000000000" pitchFamily="50" charset="-128"/>
              </a:endParaRPr>
            </a:p>
          </p:txBody>
        </p:sp>
        <p:cxnSp>
          <p:nvCxnSpPr>
            <p:cNvPr id="144" name="カギ線コネクタ 111"/>
            <p:cNvCxnSpPr/>
            <p:nvPr/>
          </p:nvCxnSpPr>
          <p:spPr bwMode="auto">
            <a:xfrm flipH="1">
              <a:off x="1812334" y="2975865"/>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5" name="正方形/長方形 144"/>
            <p:cNvSpPr/>
            <p:nvPr/>
          </p:nvSpPr>
          <p:spPr bwMode="auto">
            <a:xfrm>
              <a:off x="4624097" y="2813865"/>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国民健康</a:t>
              </a:r>
              <a:r>
                <a:rPr lang="ja-JP" altLang="en-US" sz="900" b="1" dirty="0" smtClean="0">
                  <a:solidFill>
                    <a:srgbClr val="0070C0"/>
                  </a:solidFill>
                  <a:latin typeface="游ゴシック" panose="020B0400000000000000" pitchFamily="50" charset="-128"/>
                  <a:ea typeface="游ゴシック" panose="020B0400000000000000" pitchFamily="50" charset="-128"/>
                </a:rPr>
                <a:t>保険</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24</a:t>
              </a:r>
              <a:r>
                <a:rPr lang="ja-JP" altLang="en-US" sz="900" b="1" dirty="0">
                  <a:solidFill>
                    <a:srgbClr val="0070C0"/>
                  </a:solidFill>
                  <a:latin typeface="游ゴシック" panose="020B0400000000000000" pitchFamily="50" charset="-128"/>
                  <a:ea typeface="游ゴシック" panose="020B0400000000000000" pitchFamily="50" charset="-128"/>
                </a:rPr>
                <a:t>手続き）</a:t>
              </a:r>
            </a:p>
          </p:txBody>
        </p:sp>
        <p:sp>
          <p:nvSpPr>
            <p:cNvPr id="146" name="正方形/長方形 145"/>
            <p:cNvSpPr/>
            <p:nvPr/>
          </p:nvSpPr>
          <p:spPr bwMode="auto">
            <a:xfrm>
              <a:off x="6292218" y="2813865"/>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高額療養費の支給申請</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国民健康保険資格取得の届出</a:t>
              </a:r>
              <a:endParaRPr lang="en-US" altLang="ja-JP" sz="900" dirty="0">
                <a:latin typeface="游ゴシック" panose="020B0400000000000000" pitchFamily="50" charset="-128"/>
                <a:ea typeface="游ゴシック" panose="020B0400000000000000" pitchFamily="50" charset="-128"/>
              </a:endParaRPr>
            </a:p>
          </p:txBody>
        </p:sp>
        <p:cxnSp>
          <p:nvCxnSpPr>
            <p:cNvPr id="147" name="カギ線コネクタ 111"/>
            <p:cNvCxnSpPr/>
            <p:nvPr/>
          </p:nvCxnSpPr>
          <p:spPr bwMode="auto">
            <a:xfrm flipH="1">
              <a:off x="6172097" y="2975865"/>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8" name="グループ化 147"/>
          <p:cNvGrpSpPr/>
          <p:nvPr/>
        </p:nvGrpSpPr>
        <p:grpSpPr>
          <a:xfrm>
            <a:off x="262058" y="3170351"/>
            <a:ext cx="8619884" cy="324000"/>
            <a:chOff x="264334" y="3286126"/>
            <a:chExt cx="8619884" cy="324000"/>
          </a:xfrm>
        </p:grpSpPr>
        <p:sp>
          <p:nvSpPr>
            <p:cNvPr id="149" name="正方形/長方形 148"/>
            <p:cNvSpPr/>
            <p:nvPr/>
          </p:nvSpPr>
          <p:spPr bwMode="auto">
            <a:xfrm>
              <a:off x="264334" y="3286126"/>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妊娠・</a:t>
              </a:r>
              <a:r>
                <a:rPr lang="ja-JP" altLang="en-US" sz="900" b="1" dirty="0" smtClean="0">
                  <a:solidFill>
                    <a:srgbClr val="0070C0"/>
                  </a:solidFill>
                  <a:latin typeface="游ゴシック" panose="020B0400000000000000" pitchFamily="50" charset="-128"/>
                  <a:ea typeface="游ゴシック" panose="020B0400000000000000" pitchFamily="50" charset="-128"/>
                </a:rPr>
                <a:t>出産</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17</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ja-JP" altLang="en-US" sz="900" b="1" dirty="0">
                <a:solidFill>
                  <a:srgbClr val="0070C0"/>
                </a:solidFill>
                <a:latin typeface="游ゴシック" panose="020B0400000000000000" pitchFamily="50" charset="-128"/>
                <a:ea typeface="游ゴシック" panose="020B0400000000000000" pitchFamily="50" charset="-128"/>
              </a:endParaRPr>
            </a:p>
          </p:txBody>
        </p:sp>
        <p:sp>
          <p:nvSpPr>
            <p:cNvPr id="150" name="正方形/長方形 149"/>
            <p:cNvSpPr/>
            <p:nvPr/>
          </p:nvSpPr>
          <p:spPr bwMode="auto">
            <a:xfrm>
              <a:off x="1932455" y="3286126"/>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戸籍の届出（出生</a:t>
              </a:r>
              <a:r>
                <a:rPr lang="ja-JP" altLang="en-US" sz="900" dirty="0" smtClean="0">
                  <a:latin typeface="游ゴシック" panose="020B0400000000000000" pitchFamily="50" charset="-128"/>
                  <a:ea typeface="游ゴシック" panose="020B0400000000000000" pitchFamily="50" charset="-128"/>
                </a:rPr>
                <a:t>）</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戸籍の届出（国籍留保の届出）</a:t>
              </a:r>
              <a:endParaRPr lang="en-US" altLang="ja-JP" sz="900" dirty="0">
                <a:latin typeface="游ゴシック" panose="020B0400000000000000" pitchFamily="50" charset="-128"/>
                <a:ea typeface="游ゴシック" panose="020B0400000000000000" pitchFamily="50" charset="-128"/>
              </a:endParaRPr>
            </a:p>
          </p:txBody>
        </p:sp>
        <p:cxnSp>
          <p:nvCxnSpPr>
            <p:cNvPr id="151" name="カギ線コネクタ 112"/>
            <p:cNvCxnSpPr/>
            <p:nvPr/>
          </p:nvCxnSpPr>
          <p:spPr bwMode="auto">
            <a:xfrm>
              <a:off x="1812334" y="3448126"/>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2" name="正方形/長方形 151"/>
            <p:cNvSpPr/>
            <p:nvPr/>
          </p:nvSpPr>
          <p:spPr bwMode="auto">
            <a:xfrm>
              <a:off x="4624097" y="3286126"/>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国民</a:t>
              </a:r>
              <a:r>
                <a:rPr lang="ja-JP" altLang="en-US" sz="900" b="1" dirty="0" smtClean="0">
                  <a:solidFill>
                    <a:srgbClr val="0070C0"/>
                  </a:solidFill>
                  <a:latin typeface="游ゴシック" panose="020B0400000000000000" pitchFamily="50" charset="-128"/>
                  <a:ea typeface="游ゴシック" panose="020B0400000000000000" pitchFamily="50" charset="-128"/>
                </a:rPr>
                <a:t>年金</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56</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ja-JP" altLang="en-US" sz="900" b="1" dirty="0">
                <a:solidFill>
                  <a:srgbClr val="0070C0"/>
                </a:solidFill>
                <a:latin typeface="游ゴシック" panose="020B0400000000000000" pitchFamily="50" charset="-128"/>
                <a:ea typeface="游ゴシック" panose="020B0400000000000000" pitchFamily="50" charset="-128"/>
              </a:endParaRPr>
            </a:p>
          </p:txBody>
        </p:sp>
        <p:sp>
          <p:nvSpPr>
            <p:cNvPr id="153" name="正方形/長方形 152"/>
            <p:cNvSpPr/>
            <p:nvPr/>
          </p:nvSpPr>
          <p:spPr bwMode="auto">
            <a:xfrm>
              <a:off x="6292218" y="3286126"/>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zh-TW" altLang="en-US" sz="900" dirty="0">
                  <a:latin typeface="游ゴシック" panose="020B0400000000000000" pitchFamily="50" charset="-128"/>
                  <a:ea typeface="游ゴシック" panose="020B0400000000000000" pitchFamily="50" charset="-128"/>
                </a:rPr>
                <a:t>国民年金保険料免除申請書</a:t>
              </a:r>
              <a:endParaRPr lang="en-US" altLang="zh-TW"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zh-CN" altLang="en-US" sz="900" dirty="0">
                  <a:latin typeface="游ゴシック" panose="020B0400000000000000" pitchFamily="50" charset="-128"/>
                  <a:ea typeface="游ゴシック" panose="020B0400000000000000" pitchFamily="50" charset="-128"/>
                </a:rPr>
                <a:t>国民年金老齢福祉年金被災状況届</a:t>
              </a:r>
              <a:endParaRPr lang="en-US" altLang="ja-JP" sz="900" dirty="0">
                <a:latin typeface="游ゴシック" panose="020B0400000000000000" pitchFamily="50" charset="-128"/>
                <a:ea typeface="游ゴシック" panose="020B0400000000000000" pitchFamily="50" charset="-128"/>
              </a:endParaRPr>
            </a:p>
          </p:txBody>
        </p:sp>
        <p:cxnSp>
          <p:nvCxnSpPr>
            <p:cNvPr id="154" name="カギ線コネクタ 112"/>
            <p:cNvCxnSpPr/>
            <p:nvPr/>
          </p:nvCxnSpPr>
          <p:spPr bwMode="auto">
            <a:xfrm>
              <a:off x="6172097" y="3448126"/>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5" name="グループ化 154"/>
          <p:cNvGrpSpPr/>
          <p:nvPr/>
        </p:nvGrpSpPr>
        <p:grpSpPr>
          <a:xfrm>
            <a:off x="262058" y="3546758"/>
            <a:ext cx="8619884" cy="324000"/>
            <a:chOff x="264334" y="3694552"/>
            <a:chExt cx="8619884" cy="324000"/>
          </a:xfrm>
        </p:grpSpPr>
        <p:sp>
          <p:nvSpPr>
            <p:cNvPr id="156" name="正方形/長方形 155"/>
            <p:cNvSpPr/>
            <p:nvPr/>
          </p:nvSpPr>
          <p:spPr bwMode="auto">
            <a:xfrm>
              <a:off x="264334" y="3694552"/>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子育て</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kumimoji="1"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44</a:t>
              </a:r>
              <a:r>
                <a:rPr kumimoji="1"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157" name="正方形/長方形 156"/>
            <p:cNvSpPr/>
            <p:nvPr/>
          </p:nvSpPr>
          <p:spPr bwMode="auto">
            <a:xfrm>
              <a:off x="1932455" y="3694552"/>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介護給付費、訓練等給付費の支給の申請</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smtClean="0">
                  <a:latin typeface="游ゴシック" panose="020B0400000000000000" pitchFamily="50" charset="-128"/>
                  <a:ea typeface="游ゴシック" panose="020B0400000000000000" pitchFamily="50" charset="-128"/>
                </a:rPr>
                <a:t>児童</a:t>
              </a:r>
              <a:r>
                <a:rPr lang="ja-JP" altLang="en-US" sz="900" dirty="0">
                  <a:latin typeface="游ゴシック" panose="020B0400000000000000" pitchFamily="50" charset="-128"/>
                  <a:ea typeface="游ゴシック" panose="020B0400000000000000" pitchFamily="50" charset="-128"/>
                </a:rPr>
                <a:t>手当の認定申請</a:t>
              </a:r>
              <a:endParaRPr lang="en-US" altLang="ja-JP" sz="900" dirty="0">
                <a:latin typeface="游ゴシック" panose="020B0400000000000000" pitchFamily="50" charset="-128"/>
                <a:ea typeface="游ゴシック" panose="020B0400000000000000" pitchFamily="50" charset="-128"/>
              </a:endParaRPr>
            </a:p>
          </p:txBody>
        </p:sp>
        <p:cxnSp>
          <p:nvCxnSpPr>
            <p:cNvPr id="158" name="カギ線コネクタ 113"/>
            <p:cNvCxnSpPr/>
            <p:nvPr/>
          </p:nvCxnSpPr>
          <p:spPr bwMode="auto">
            <a:xfrm>
              <a:off x="1812334" y="3856552"/>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9" name="正方形/長方形 158"/>
            <p:cNvSpPr/>
            <p:nvPr/>
          </p:nvSpPr>
          <p:spPr bwMode="auto">
            <a:xfrm>
              <a:off x="4624097" y="3694552"/>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健康・医療・福祉</a:t>
              </a:r>
              <a:endParaRPr lang="en-US" altLang="ja-JP" sz="900" b="1" dirty="0">
                <a:solidFill>
                  <a:srgbClr val="0070C0"/>
                </a:solidFill>
                <a:latin typeface="游ゴシック" panose="020B0400000000000000" pitchFamily="50" charset="-128"/>
                <a:ea typeface="游ゴシック" panose="020B0400000000000000" pitchFamily="50" charset="-128"/>
              </a:endParaRPr>
            </a:p>
            <a:p>
              <a:pPr algn="ctr">
                <a:spcBef>
                  <a:spcPts val="0"/>
                </a:spcBef>
              </a:pPr>
              <a:r>
                <a:rPr kumimoji="1" lang="ja-JP" altLang="en-US" sz="900" b="1" dirty="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158</a:t>
              </a:r>
              <a:r>
                <a:rPr kumimoji="1"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160" name="正方形/長方形 159"/>
            <p:cNvSpPr/>
            <p:nvPr/>
          </p:nvSpPr>
          <p:spPr bwMode="auto">
            <a:xfrm>
              <a:off x="6292218" y="3694552"/>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通院医療費公費負担の申請</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通院医療費公費負担の患者票の申請・交付</a:t>
              </a:r>
              <a:endParaRPr lang="en-US" altLang="ja-JP" sz="900" dirty="0">
                <a:latin typeface="游ゴシック" panose="020B0400000000000000" pitchFamily="50" charset="-128"/>
                <a:ea typeface="游ゴシック" panose="020B0400000000000000" pitchFamily="50" charset="-128"/>
              </a:endParaRPr>
            </a:p>
          </p:txBody>
        </p:sp>
        <p:cxnSp>
          <p:nvCxnSpPr>
            <p:cNvPr id="161" name="カギ線コネクタ 113"/>
            <p:cNvCxnSpPr/>
            <p:nvPr/>
          </p:nvCxnSpPr>
          <p:spPr bwMode="auto">
            <a:xfrm>
              <a:off x="6172097" y="3856552"/>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2" name="グループ化 161"/>
          <p:cNvGrpSpPr/>
          <p:nvPr/>
        </p:nvGrpSpPr>
        <p:grpSpPr>
          <a:xfrm>
            <a:off x="262058" y="3923165"/>
            <a:ext cx="8619884" cy="324000"/>
            <a:chOff x="264334" y="4226191"/>
            <a:chExt cx="8619884" cy="324000"/>
          </a:xfrm>
        </p:grpSpPr>
        <p:sp>
          <p:nvSpPr>
            <p:cNvPr id="163" name="正方形/長方形 162"/>
            <p:cNvSpPr/>
            <p:nvPr/>
          </p:nvSpPr>
          <p:spPr bwMode="auto">
            <a:xfrm>
              <a:off x="264334" y="4226191"/>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就職・</a:t>
              </a:r>
              <a:r>
                <a:rPr lang="ja-JP" altLang="en-US" sz="900" b="1" dirty="0" smtClean="0">
                  <a:solidFill>
                    <a:srgbClr val="0070C0"/>
                  </a:solidFill>
                  <a:latin typeface="游ゴシック" panose="020B0400000000000000" pitchFamily="50" charset="-128"/>
                  <a:ea typeface="游ゴシック" panose="020B0400000000000000" pitchFamily="50" charset="-128"/>
                </a:rPr>
                <a:t>離職</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5</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164" name="正方形/長方形 163"/>
            <p:cNvSpPr/>
            <p:nvPr/>
          </p:nvSpPr>
          <p:spPr bwMode="auto">
            <a:xfrm>
              <a:off x="1932455" y="4226191"/>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国民健康保険 保険料減免の申請</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特例対象被保険者等に係る届出</a:t>
              </a:r>
              <a:endParaRPr lang="en-US" altLang="ja-JP" sz="900" dirty="0">
                <a:latin typeface="游ゴシック" panose="020B0400000000000000" pitchFamily="50" charset="-128"/>
                <a:ea typeface="游ゴシック" panose="020B0400000000000000" pitchFamily="50" charset="-128"/>
              </a:endParaRPr>
            </a:p>
          </p:txBody>
        </p:sp>
        <p:cxnSp>
          <p:nvCxnSpPr>
            <p:cNvPr id="165" name="カギ線コネクタ 114"/>
            <p:cNvCxnSpPr/>
            <p:nvPr/>
          </p:nvCxnSpPr>
          <p:spPr bwMode="auto">
            <a:xfrm>
              <a:off x="1812334" y="4388191"/>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カギ線コネクタ 115"/>
            <p:cNvCxnSpPr/>
            <p:nvPr/>
          </p:nvCxnSpPr>
          <p:spPr bwMode="auto">
            <a:xfrm>
              <a:off x="1812334" y="4388191"/>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7" name="正方形/長方形 166"/>
            <p:cNvSpPr/>
            <p:nvPr/>
          </p:nvSpPr>
          <p:spPr bwMode="auto">
            <a:xfrm>
              <a:off x="4624097" y="4226191"/>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文化・スポーツ・生涯学習（</a:t>
              </a:r>
              <a:r>
                <a:rPr lang="en-US" altLang="ja-JP" sz="900" b="1" dirty="0">
                  <a:solidFill>
                    <a:srgbClr val="0070C0"/>
                  </a:solidFill>
                  <a:latin typeface="游ゴシック" panose="020B0400000000000000" pitchFamily="50" charset="-128"/>
                  <a:ea typeface="游ゴシック" panose="020B0400000000000000" pitchFamily="50" charset="-128"/>
                </a:rPr>
                <a:t>99</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168" name="正方形/長方形 167"/>
            <p:cNvSpPr/>
            <p:nvPr/>
          </p:nvSpPr>
          <p:spPr bwMode="auto">
            <a:xfrm>
              <a:off x="6292218" y="4226191"/>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大阪市立プールの使用許可申請</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大阪市立プールの利用料金の減免申請</a:t>
              </a:r>
              <a:endParaRPr lang="en-US" altLang="ja-JP" sz="900" dirty="0">
                <a:latin typeface="游ゴシック" panose="020B0400000000000000" pitchFamily="50" charset="-128"/>
                <a:ea typeface="游ゴシック" panose="020B0400000000000000" pitchFamily="50" charset="-128"/>
              </a:endParaRPr>
            </a:p>
          </p:txBody>
        </p:sp>
        <p:cxnSp>
          <p:nvCxnSpPr>
            <p:cNvPr id="169" name="カギ線コネクタ 114"/>
            <p:cNvCxnSpPr/>
            <p:nvPr/>
          </p:nvCxnSpPr>
          <p:spPr bwMode="auto">
            <a:xfrm>
              <a:off x="6172097" y="4388191"/>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カギ線コネクタ 115"/>
            <p:cNvCxnSpPr/>
            <p:nvPr/>
          </p:nvCxnSpPr>
          <p:spPr bwMode="auto">
            <a:xfrm>
              <a:off x="6172097" y="4388191"/>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1" name="グループ化 170"/>
          <p:cNvGrpSpPr/>
          <p:nvPr/>
        </p:nvGrpSpPr>
        <p:grpSpPr>
          <a:xfrm>
            <a:off x="262058" y="5052386"/>
            <a:ext cx="8619884" cy="324000"/>
            <a:chOff x="264334" y="5094017"/>
            <a:chExt cx="8619884" cy="324000"/>
          </a:xfrm>
        </p:grpSpPr>
        <p:sp>
          <p:nvSpPr>
            <p:cNvPr id="172" name="正方形/長方形 171"/>
            <p:cNvSpPr/>
            <p:nvPr/>
          </p:nvSpPr>
          <p:spPr bwMode="auto">
            <a:xfrm>
              <a:off x="264334" y="5094017"/>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ご不幸</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54</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173" name="正方形/長方形 172"/>
            <p:cNvSpPr/>
            <p:nvPr/>
          </p:nvSpPr>
          <p:spPr bwMode="auto">
            <a:xfrm>
              <a:off x="1932455" y="5094017"/>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埋葬、火葬又は改葬の申請・許可</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戸籍の届出（死亡）</a:t>
              </a:r>
              <a:endParaRPr lang="en-US" altLang="ja-JP" sz="900" dirty="0">
                <a:latin typeface="游ゴシック" panose="020B0400000000000000" pitchFamily="50" charset="-128"/>
                <a:ea typeface="游ゴシック" panose="020B0400000000000000" pitchFamily="50" charset="-128"/>
              </a:endParaRPr>
            </a:p>
          </p:txBody>
        </p:sp>
        <p:cxnSp>
          <p:nvCxnSpPr>
            <p:cNvPr id="174" name="カギ線コネクタ 117"/>
            <p:cNvCxnSpPr/>
            <p:nvPr/>
          </p:nvCxnSpPr>
          <p:spPr bwMode="auto">
            <a:xfrm>
              <a:off x="1812334" y="5256017"/>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5" name="正方形/長方形 174"/>
            <p:cNvSpPr/>
            <p:nvPr/>
          </p:nvSpPr>
          <p:spPr bwMode="auto">
            <a:xfrm>
              <a:off x="4624097" y="5094017"/>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教育</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40</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176" name="正方形/長方形 175"/>
            <p:cNvSpPr/>
            <p:nvPr/>
          </p:nvSpPr>
          <p:spPr bwMode="auto">
            <a:xfrm>
              <a:off x="6292218" y="5094017"/>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学校選択制希望調査票の提出</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大阪市奨学費の受給申請</a:t>
              </a:r>
              <a:endParaRPr lang="en-US" altLang="ja-JP" sz="900" dirty="0">
                <a:latin typeface="游ゴシック" panose="020B0400000000000000" pitchFamily="50" charset="-128"/>
                <a:ea typeface="游ゴシック" panose="020B0400000000000000" pitchFamily="50" charset="-128"/>
              </a:endParaRPr>
            </a:p>
          </p:txBody>
        </p:sp>
        <p:cxnSp>
          <p:nvCxnSpPr>
            <p:cNvPr id="177" name="カギ線コネクタ 117"/>
            <p:cNvCxnSpPr/>
            <p:nvPr/>
          </p:nvCxnSpPr>
          <p:spPr bwMode="auto">
            <a:xfrm>
              <a:off x="6172097" y="5256017"/>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8" name="グループ化 177"/>
          <p:cNvGrpSpPr/>
          <p:nvPr/>
        </p:nvGrpSpPr>
        <p:grpSpPr>
          <a:xfrm>
            <a:off x="262058" y="5428793"/>
            <a:ext cx="8619884" cy="324000"/>
            <a:chOff x="264334" y="5489856"/>
            <a:chExt cx="8619884" cy="324000"/>
          </a:xfrm>
        </p:grpSpPr>
        <p:sp>
          <p:nvSpPr>
            <p:cNvPr id="179" name="正方形/長方形 178"/>
            <p:cNvSpPr/>
            <p:nvPr/>
          </p:nvSpPr>
          <p:spPr bwMode="auto">
            <a:xfrm>
              <a:off x="264334" y="5489856"/>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ごみ・リサイクル</a:t>
              </a:r>
              <a:endParaRPr lang="en-US" altLang="ja-JP" sz="900" b="1" dirty="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51</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180" name="正方形/長方形 179"/>
            <p:cNvSpPr/>
            <p:nvPr/>
          </p:nvSpPr>
          <p:spPr bwMode="auto">
            <a:xfrm>
              <a:off x="1932455" y="5489856"/>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粗大ごみ収集依頼</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産業廃棄物管理票に関する報告書の提出</a:t>
              </a:r>
              <a:endParaRPr lang="en-US" altLang="ja-JP" sz="900" dirty="0">
                <a:latin typeface="游ゴシック" panose="020B0400000000000000" pitchFamily="50" charset="-128"/>
                <a:ea typeface="游ゴシック" panose="020B0400000000000000" pitchFamily="50" charset="-128"/>
              </a:endParaRPr>
            </a:p>
          </p:txBody>
        </p:sp>
        <p:cxnSp>
          <p:nvCxnSpPr>
            <p:cNvPr id="181" name="カギ線コネクタ 118"/>
            <p:cNvCxnSpPr/>
            <p:nvPr/>
          </p:nvCxnSpPr>
          <p:spPr bwMode="auto">
            <a:xfrm flipH="1">
              <a:off x="1812334" y="5651856"/>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2" name="正方形/長方形 181"/>
            <p:cNvSpPr/>
            <p:nvPr/>
          </p:nvSpPr>
          <p:spPr bwMode="auto">
            <a:xfrm>
              <a:off x="4624097" y="5489856"/>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交通</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7</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183" name="正方形/長方形 182"/>
            <p:cNvSpPr/>
            <p:nvPr/>
          </p:nvSpPr>
          <p:spPr bwMode="auto">
            <a:xfrm>
              <a:off x="6292218" y="5489856"/>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自動車臨時運行許可の申請</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zh-TW" altLang="en-US" sz="900" dirty="0">
                  <a:latin typeface="游ゴシック" panose="020B0400000000000000" pitchFamily="50" charset="-128"/>
                  <a:ea typeface="游ゴシック" panose="020B0400000000000000" pitchFamily="50" charset="-128"/>
                </a:rPr>
                <a:t>特殊車両通行許可</a:t>
              </a:r>
              <a:endParaRPr lang="en-US" altLang="ja-JP" sz="900" dirty="0">
                <a:latin typeface="游ゴシック" panose="020B0400000000000000" pitchFamily="50" charset="-128"/>
                <a:ea typeface="游ゴシック" panose="020B0400000000000000" pitchFamily="50" charset="-128"/>
              </a:endParaRPr>
            </a:p>
          </p:txBody>
        </p:sp>
        <p:cxnSp>
          <p:nvCxnSpPr>
            <p:cNvPr id="184" name="カギ線コネクタ 118"/>
            <p:cNvCxnSpPr/>
            <p:nvPr/>
          </p:nvCxnSpPr>
          <p:spPr bwMode="auto">
            <a:xfrm flipH="1">
              <a:off x="6172097" y="5651856"/>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5" name="グループ化 184"/>
          <p:cNvGrpSpPr/>
          <p:nvPr/>
        </p:nvGrpSpPr>
        <p:grpSpPr>
          <a:xfrm>
            <a:off x="262058" y="5805200"/>
            <a:ext cx="8619884" cy="324000"/>
            <a:chOff x="264334" y="5886561"/>
            <a:chExt cx="8619884" cy="324000"/>
          </a:xfrm>
        </p:grpSpPr>
        <p:sp>
          <p:nvSpPr>
            <p:cNvPr id="186" name="正方形/長方形 185"/>
            <p:cNvSpPr/>
            <p:nvPr/>
          </p:nvSpPr>
          <p:spPr bwMode="auto">
            <a:xfrm>
              <a:off x="264334" y="5886561"/>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安全・</a:t>
              </a:r>
              <a:r>
                <a:rPr lang="ja-JP" altLang="en-US" sz="900" b="1" dirty="0" smtClean="0">
                  <a:solidFill>
                    <a:srgbClr val="0070C0"/>
                  </a:solidFill>
                  <a:latin typeface="游ゴシック" panose="020B0400000000000000" pitchFamily="50" charset="-128"/>
                  <a:ea typeface="游ゴシック" panose="020B0400000000000000" pitchFamily="50" charset="-128"/>
                </a:rPr>
                <a:t>安心</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28</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187" name="正方形/長方形 186"/>
            <p:cNvSpPr/>
            <p:nvPr/>
          </p:nvSpPr>
          <p:spPr bwMode="auto">
            <a:xfrm>
              <a:off x="1932455" y="5886561"/>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消費生活</a:t>
              </a:r>
              <a:r>
                <a:rPr lang="ja-JP" altLang="en-US" sz="900" dirty="0" smtClean="0">
                  <a:latin typeface="游ゴシック" panose="020B0400000000000000" pitchFamily="50" charset="-128"/>
                  <a:ea typeface="游ゴシック" panose="020B0400000000000000" pitchFamily="50" charset="-128"/>
                </a:rPr>
                <a:t>相談</a:t>
              </a:r>
              <a:endParaRPr lang="en-US" altLang="ja-JP" sz="900" dirty="0" smtClean="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smtClean="0">
                  <a:latin typeface="游ゴシック" panose="020B0400000000000000" pitchFamily="50" charset="-128"/>
                  <a:ea typeface="游ゴシック" panose="020B0400000000000000" pitchFamily="50" charset="-128"/>
                </a:rPr>
                <a:t>自立</a:t>
              </a:r>
              <a:r>
                <a:rPr lang="ja-JP" altLang="en-US" sz="900" dirty="0">
                  <a:latin typeface="游ゴシック" panose="020B0400000000000000" pitchFamily="50" charset="-128"/>
                  <a:ea typeface="游ゴシック" panose="020B0400000000000000" pitchFamily="50" charset="-128"/>
                </a:rPr>
                <a:t>支援センターへの入所申請</a:t>
              </a:r>
              <a:endParaRPr lang="en-US" altLang="ja-JP" sz="900" dirty="0">
                <a:latin typeface="游ゴシック" panose="020B0400000000000000" pitchFamily="50" charset="-128"/>
                <a:ea typeface="游ゴシック" panose="020B0400000000000000" pitchFamily="50" charset="-128"/>
              </a:endParaRPr>
            </a:p>
          </p:txBody>
        </p:sp>
        <p:cxnSp>
          <p:nvCxnSpPr>
            <p:cNvPr id="188" name="カギ線コネクタ 118"/>
            <p:cNvCxnSpPr/>
            <p:nvPr/>
          </p:nvCxnSpPr>
          <p:spPr bwMode="auto">
            <a:xfrm flipH="1">
              <a:off x="1812334" y="6048561"/>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9" name="正方形/長方形 188"/>
            <p:cNvSpPr/>
            <p:nvPr/>
          </p:nvSpPr>
          <p:spPr bwMode="auto">
            <a:xfrm>
              <a:off x="4624097" y="5886561"/>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都市</a:t>
              </a:r>
              <a:r>
                <a:rPr lang="ja-JP" altLang="en-US" sz="900" b="1" dirty="0" smtClean="0">
                  <a:solidFill>
                    <a:srgbClr val="0070C0"/>
                  </a:solidFill>
                  <a:latin typeface="游ゴシック" panose="020B0400000000000000" pitchFamily="50" charset="-128"/>
                  <a:ea typeface="游ゴシック" panose="020B0400000000000000" pitchFamily="50" charset="-128"/>
                </a:rPr>
                <a:t>計画</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304</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190" name="正方形/長方形 189"/>
            <p:cNvSpPr/>
            <p:nvPr/>
          </p:nvSpPr>
          <p:spPr bwMode="auto">
            <a:xfrm>
              <a:off x="6292218" y="5886561"/>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防火設備の定期検査の結果の報告</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建築計画概要書等閲覧・写しの交付申請</a:t>
              </a:r>
              <a:endParaRPr lang="en-US" altLang="ja-JP" sz="900" dirty="0">
                <a:latin typeface="游ゴシック" panose="020B0400000000000000" pitchFamily="50" charset="-128"/>
                <a:ea typeface="游ゴシック" panose="020B0400000000000000" pitchFamily="50" charset="-128"/>
              </a:endParaRPr>
            </a:p>
          </p:txBody>
        </p:sp>
        <p:cxnSp>
          <p:nvCxnSpPr>
            <p:cNvPr id="191" name="カギ線コネクタ 118"/>
            <p:cNvCxnSpPr/>
            <p:nvPr/>
          </p:nvCxnSpPr>
          <p:spPr bwMode="auto">
            <a:xfrm flipH="1">
              <a:off x="6172097" y="6048561"/>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2" name="グループ化 191"/>
          <p:cNvGrpSpPr/>
          <p:nvPr/>
        </p:nvGrpSpPr>
        <p:grpSpPr>
          <a:xfrm>
            <a:off x="262058" y="6181610"/>
            <a:ext cx="8619884" cy="324000"/>
            <a:chOff x="264334" y="6201328"/>
            <a:chExt cx="8619884" cy="324000"/>
          </a:xfrm>
        </p:grpSpPr>
        <p:sp>
          <p:nvSpPr>
            <p:cNvPr id="193" name="正方形/長方形 192"/>
            <p:cNvSpPr/>
            <p:nvPr/>
          </p:nvSpPr>
          <p:spPr bwMode="auto">
            <a:xfrm>
              <a:off x="264334" y="6201328"/>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駐車・</a:t>
              </a:r>
              <a:r>
                <a:rPr lang="ja-JP" altLang="en-US" sz="900" b="1" dirty="0" smtClean="0">
                  <a:solidFill>
                    <a:srgbClr val="0070C0"/>
                  </a:solidFill>
                  <a:latin typeface="游ゴシック" panose="020B0400000000000000" pitchFamily="50" charset="-128"/>
                  <a:ea typeface="游ゴシック" panose="020B0400000000000000" pitchFamily="50" charset="-128"/>
                </a:rPr>
                <a:t>駐輪</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0</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194" name="正方形/長方形 193"/>
            <p:cNvSpPr/>
            <p:nvPr/>
          </p:nvSpPr>
          <p:spPr bwMode="auto">
            <a:xfrm>
              <a:off x="1932455" y="6201328"/>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spcBef>
                  <a:spcPts val="0"/>
                </a:spcBef>
              </a:pPr>
              <a:r>
                <a:rPr lang="ja-JP" altLang="en-US" sz="900" dirty="0">
                  <a:latin typeface="游ゴシック" panose="020B0400000000000000" pitchFamily="50" charset="-128"/>
                  <a:ea typeface="游ゴシック" panose="020B0400000000000000" pitchFamily="50" charset="-128"/>
                </a:rPr>
                <a:t>－</a:t>
              </a:r>
              <a:endParaRPr lang="en-US" altLang="ja-JP" sz="900" dirty="0">
                <a:latin typeface="游ゴシック" panose="020B0400000000000000" pitchFamily="50" charset="-128"/>
                <a:ea typeface="游ゴシック" panose="020B0400000000000000" pitchFamily="50" charset="-128"/>
              </a:endParaRPr>
            </a:p>
          </p:txBody>
        </p:sp>
        <p:cxnSp>
          <p:nvCxnSpPr>
            <p:cNvPr id="195" name="カギ線コネクタ 118"/>
            <p:cNvCxnSpPr/>
            <p:nvPr/>
          </p:nvCxnSpPr>
          <p:spPr bwMode="auto">
            <a:xfrm flipH="1">
              <a:off x="1812334" y="6363328"/>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6" name="正方形/長方形 195"/>
            <p:cNvSpPr/>
            <p:nvPr/>
          </p:nvSpPr>
          <p:spPr bwMode="auto">
            <a:xfrm>
              <a:off x="4624097" y="6201328"/>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その他</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327</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197" name="正方形/長方形 196"/>
            <p:cNvSpPr/>
            <p:nvPr/>
          </p:nvSpPr>
          <p:spPr bwMode="auto">
            <a:xfrm>
              <a:off x="6292218" y="6201328"/>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傷病者搬送証明書の請求</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消防用設備等の点検報告</a:t>
              </a:r>
              <a:endParaRPr lang="en-US" altLang="ja-JP" sz="900" dirty="0">
                <a:latin typeface="游ゴシック" panose="020B0400000000000000" pitchFamily="50" charset="-128"/>
                <a:ea typeface="游ゴシック" panose="020B0400000000000000" pitchFamily="50" charset="-128"/>
              </a:endParaRPr>
            </a:p>
          </p:txBody>
        </p:sp>
        <p:cxnSp>
          <p:nvCxnSpPr>
            <p:cNvPr id="198" name="カギ線コネクタ 118"/>
            <p:cNvCxnSpPr/>
            <p:nvPr/>
          </p:nvCxnSpPr>
          <p:spPr bwMode="auto">
            <a:xfrm flipH="1">
              <a:off x="6172097" y="6363328"/>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9" name="カギ線コネクタ 115"/>
          <p:cNvCxnSpPr>
            <a:stCxn id="137" idx="3"/>
            <a:endCxn id="138" idx="1"/>
          </p:cNvCxnSpPr>
          <p:nvPr/>
        </p:nvCxnSpPr>
        <p:spPr bwMode="auto">
          <a:xfrm>
            <a:off x="1810058" y="4461572"/>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カギ線コネクタ 115"/>
          <p:cNvCxnSpPr>
            <a:stCxn id="139" idx="3"/>
            <a:endCxn id="140" idx="1"/>
          </p:cNvCxnSpPr>
          <p:nvPr/>
        </p:nvCxnSpPr>
        <p:spPr bwMode="auto">
          <a:xfrm>
            <a:off x="6169821" y="4461572"/>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1" name="グループ化 200"/>
          <p:cNvGrpSpPr/>
          <p:nvPr/>
        </p:nvGrpSpPr>
        <p:grpSpPr>
          <a:xfrm>
            <a:off x="260350" y="4675581"/>
            <a:ext cx="8619884" cy="324000"/>
            <a:chOff x="264334" y="4923935"/>
            <a:chExt cx="8619884" cy="324000"/>
          </a:xfrm>
        </p:grpSpPr>
        <p:sp>
          <p:nvSpPr>
            <p:cNvPr id="202" name="正方形/長方形 201"/>
            <p:cNvSpPr/>
            <p:nvPr/>
          </p:nvSpPr>
          <p:spPr bwMode="auto">
            <a:xfrm>
              <a:off x="264334" y="4923935"/>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高齢者・</a:t>
              </a:r>
              <a:r>
                <a:rPr lang="ja-JP" altLang="en-US" sz="900" b="1" dirty="0" smtClean="0">
                  <a:solidFill>
                    <a:srgbClr val="0070C0"/>
                  </a:solidFill>
                  <a:latin typeface="游ゴシック" panose="020B0400000000000000" pitchFamily="50" charset="-128"/>
                  <a:ea typeface="游ゴシック" panose="020B0400000000000000" pitchFamily="50" charset="-128"/>
                </a:rPr>
                <a:t>介護</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71</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203" name="正方形/長方形 202"/>
            <p:cNvSpPr/>
            <p:nvPr/>
          </p:nvSpPr>
          <p:spPr bwMode="auto">
            <a:xfrm>
              <a:off x="1932455" y="4923935"/>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要支援認定の申請</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後期高齢者医療制度の資格取得・喪失届出</a:t>
              </a:r>
              <a:endParaRPr lang="en-US" altLang="ja-JP" sz="900" dirty="0">
                <a:latin typeface="游ゴシック" panose="020B0400000000000000" pitchFamily="50" charset="-128"/>
                <a:ea typeface="游ゴシック" panose="020B0400000000000000" pitchFamily="50" charset="-128"/>
              </a:endParaRPr>
            </a:p>
          </p:txBody>
        </p:sp>
        <p:cxnSp>
          <p:nvCxnSpPr>
            <p:cNvPr id="204" name="カギ線コネクタ 116"/>
            <p:cNvCxnSpPr/>
            <p:nvPr/>
          </p:nvCxnSpPr>
          <p:spPr bwMode="auto">
            <a:xfrm>
              <a:off x="1812334" y="5085935"/>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 name="正方形/長方形 204"/>
            <p:cNvSpPr/>
            <p:nvPr/>
          </p:nvSpPr>
          <p:spPr bwMode="auto">
            <a:xfrm>
              <a:off x="4624097" y="4923935"/>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水道・ガス・電気</a:t>
              </a:r>
              <a:endParaRPr lang="en-US" altLang="ja-JP" sz="900" b="1" dirty="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71</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206" name="正方形/長方形 205"/>
            <p:cNvSpPr/>
            <p:nvPr/>
          </p:nvSpPr>
          <p:spPr bwMode="auto">
            <a:xfrm>
              <a:off x="6292218" y="4923935"/>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工事施工通知および立会</a:t>
              </a:r>
              <a:r>
                <a:rPr lang="ja-JP" altLang="en-US" sz="900" dirty="0" smtClean="0">
                  <a:latin typeface="游ゴシック" panose="020B0400000000000000" pitchFamily="50" charset="-128"/>
                  <a:ea typeface="游ゴシック" panose="020B0400000000000000" pitchFamily="50" charset="-128"/>
                </a:rPr>
                <a:t>依頼書</a:t>
              </a:r>
              <a:endParaRPr lang="en-US" altLang="ja-JP" sz="900" dirty="0" smtClean="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smtClean="0">
                  <a:latin typeface="游ゴシック" panose="020B0400000000000000" pitchFamily="50" charset="-128"/>
                  <a:ea typeface="游ゴシック" panose="020B0400000000000000" pitchFamily="50" charset="-128"/>
                </a:rPr>
                <a:t>水道使用中止</a:t>
              </a:r>
              <a:r>
                <a:rPr lang="ja-JP" altLang="en-US" sz="900" dirty="0">
                  <a:latin typeface="游ゴシック" panose="020B0400000000000000" pitchFamily="50" charset="-128"/>
                  <a:ea typeface="游ゴシック" panose="020B0400000000000000" pitchFamily="50" charset="-128"/>
                </a:rPr>
                <a:t>・開始同時</a:t>
              </a:r>
              <a:r>
                <a:rPr lang="ja-JP" altLang="en-US" sz="900" dirty="0" smtClean="0">
                  <a:latin typeface="游ゴシック" panose="020B0400000000000000" pitchFamily="50" charset="-128"/>
                  <a:ea typeface="游ゴシック" panose="020B0400000000000000" pitchFamily="50" charset="-128"/>
                </a:rPr>
                <a:t>申込</a:t>
              </a:r>
              <a:endParaRPr lang="en-US" altLang="ja-JP" sz="900" dirty="0">
                <a:latin typeface="游ゴシック" panose="020B0400000000000000" pitchFamily="50" charset="-128"/>
                <a:ea typeface="游ゴシック" panose="020B0400000000000000" pitchFamily="50" charset="-128"/>
              </a:endParaRPr>
            </a:p>
          </p:txBody>
        </p:sp>
        <p:cxnSp>
          <p:nvCxnSpPr>
            <p:cNvPr id="207" name="カギ線コネクタ 116"/>
            <p:cNvCxnSpPr/>
            <p:nvPr/>
          </p:nvCxnSpPr>
          <p:spPr bwMode="auto">
            <a:xfrm>
              <a:off x="6172097" y="5085935"/>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2" name="テキスト ボックス 91"/>
          <p:cNvSpPr txBox="1"/>
          <p:nvPr/>
        </p:nvSpPr>
        <p:spPr>
          <a:xfrm>
            <a:off x="90914" y="6609115"/>
            <a:ext cx="288032" cy="184666"/>
          </a:xfrm>
          <a:prstGeom prst="rect">
            <a:avLst/>
          </a:prstGeom>
          <a:noFill/>
        </p:spPr>
        <p:txBody>
          <a:bodyPr wrap="square" lIns="0" tIns="0" rIns="0" bIns="0" rtlCol="0" anchor="ctr" anchorCtr="0">
            <a:spAutoFit/>
          </a:bodyPr>
          <a:lstStyle/>
          <a:p>
            <a:pPr algn="r"/>
            <a:r>
              <a:rPr kumimoji="1" lang="en-US" altLang="ja-JP" sz="1200" dirty="0" smtClean="0"/>
              <a:t>24</a:t>
            </a:r>
            <a:endParaRPr kumimoji="1" lang="ja-JP" altLang="en-US" sz="1200" dirty="0"/>
          </a:p>
        </p:txBody>
      </p:sp>
      <p:sp>
        <p:nvSpPr>
          <p:cNvPr id="93" name="タイトル 1"/>
          <p:cNvSpPr>
            <a:spLocks noGrp="1"/>
          </p:cNvSpPr>
          <p:nvPr>
            <p:ph type="title"/>
          </p:nvPr>
        </p:nvSpPr>
        <p:spPr>
          <a:xfrm>
            <a:off x="228204" y="139700"/>
            <a:ext cx="8686800" cy="685800"/>
          </a:xfrm>
        </p:spPr>
        <p:txBody>
          <a:bodyPr/>
          <a:lstStyle/>
          <a:p>
            <a:r>
              <a:rPr lang="en-US" altLang="ja-JP" sz="1600" kern="1200" dirty="0" smtClean="0">
                <a:latin typeface="游ゴシック" panose="020B0400000000000000" pitchFamily="50" charset="-128"/>
                <a:ea typeface="游ゴシック" panose="020B0400000000000000" pitchFamily="50" charset="-128"/>
                <a:cs typeface="+mn-cs"/>
              </a:rPr>
              <a:t>【</a:t>
            </a:r>
            <a:r>
              <a:rPr lang="ja-JP" altLang="en-US" sz="1600" kern="1200" dirty="0">
                <a:latin typeface="游ゴシック" panose="020B0400000000000000" pitchFamily="50" charset="-128"/>
                <a:ea typeface="游ゴシック" panose="020B0400000000000000" pitchFamily="50" charset="-128"/>
                <a:cs typeface="+mn-cs"/>
              </a:rPr>
              <a:t>参考</a:t>
            </a:r>
            <a:r>
              <a:rPr lang="en-US" altLang="ja-JP" sz="1600" kern="1200" dirty="0">
                <a:latin typeface="游ゴシック" panose="020B0400000000000000" pitchFamily="50" charset="-128"/>
                <a:ea typeface="游ゴシック" panose="020B0400000000000000" pitchFamily="50" charset="-128"/>
                <a:cs typeface="+mn-cs"/>
              </a:rPr>
              <a:t>】</a:t>
            </a:r>
            <a:r>
              <a:rPr lang="ja-JP" altLang="en-US" sz="1600" kern="1200" dirty="0">
                <a:latin typeface="游ゴシック" panose="020B0400000000000000" pitchFamily="50" charset="-128"/>
                <a:ea typeface="游ゴシック" panose="020B0400000000000000" pitchFamily="50" charset="-128"/>
                <a:cs typeface="+mn-cs"/>
              </a:rPr>
              <a:t>行政手続きの整理結果　－手続きカテゴリの整理結果　</a:t>
            </a:r>
            <a:r>
              <a:rPr lang="en-US" altLang="ja-JP" sz="1600" kern="1200" dirty="0">
                <a:latin typeface="游ゴシック" panose="020B0400000000000000" pitchFamily="50" charset="-128"/>
                <a:ea typeface="游ゴシック" panose="020B0400000000000000" pitchFamily="50" charset="-128"/>
                <a:cs typeface="+mn-cs"/>
              </a:rPr>
              <a:t>1/2 </a:t>
            </a:r>
            <a:r>
              <a:rPr lang="ja-JP" altLang="en-US" sz="1600" kern="1200" dirty="0">
                <a:latin typeface="游ゴシック" panose="020B0400000000000000" pitchFamily="50" charset="-128"/>
                <a:ea typeface="游ゴシック" panose="020B0400000000000000" pitchFamily="50" charset="-128"/>
                <a:cs typeface="+mn-cs"/>
              </a:rPr>
              <a:t>－</a:t>
            </a:r>
          </a:p>
        </p:txBody>
      </p:sp>
    </p:spTree>
    <p:extLst>
      <p:ext uri="{BB962C8B-B14F-4D97-AF65-F5344CB8AC3E}">
        <p14:creationId xmlns:p14="http://schemas.microsoft.com/office/powerpoint/2010/main" val="3321249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3188" y="981076"/>
            <a:ext cx="8950325" cy="1178042"/>
          </a:xfrm>
        </p:spPr>
        <p:txBody>
          <a:bodyPr/>
          <a:lstStyle/>
          <a:p>
            <a:pPr marL="0" indent="0" eaLnBrk="1" hangingPunct="1">
              <a:buNone/>
            </a:pPr>
            <a:r>
              <a:rPr lang="ja-JP" altLang="en-US" sz="1200" dirty="0">
                <a:latin typeface="游ゴシック" panose="020B0400000000000000" pitchFamily="50" charset="-128"/>
                <a:ea typeface="游ゴシック" panose="020B0400000000000000" pitchFamily="50" charset="-128"/>
              </a:rPr>
              <a:t>（前ページの</a:t>
            </a:r>
            <a:r>
              <a:rPr lang="ja-JP" altLang="en-US" sz="1200" dirty="0" smtClean="0">
                <a:latin typeface="游ゴシック" panose="020B0400000000000000" pitchFamily="50" charset="-128"/>
                <a:ea typeface="游ゴシック" panose="020B0400000000000000" pitchFamily="50" charset="-128"/>
              </a:rPr>
              <a:t>続き）</a:t>
            </a:r>
            <a:endParaRPr lang="en-US" altLang="ja-JP" sz="1200" dirty="0">
              <a:latin typeface="游ゴシック" panose="020B0400000000000000" pitchFamily="50" charset="-128"/>
              <a:ea typeface="游ゴシック" panose="020B0400000000000000" pitchFamily="50" charset="-128"/>
            </a:endParaRPr>
          </a:p>
        </p:txBody>
      </p:sp>
      <p:cxnSp>
        <p:nvCxnSpPr>
          <p:cNvPr id="92" name="直線コネクタ 91"/>
          <p:cNvCxnSpPr/>
          <p:nvPr/>
        </p:nvCxnSpPr>
        <p:spPr bwMode="auto">
          <a:xfrm>
            <a:off x="272725" y="1783295"/>
            <a:ext cx="861149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 name="テキスト ボックス 92"/>
          <p:cNvSpPr txBox="1"/>
          <p:nvPr/>
        </p:nvSpPr>
        <p:spPr>
          <a:xfrm>
            <a:off x="3597151" y="1556792"/>
            <a:ext cx="2416046" cy="384721"/>
          </a:xfrm>
          <a:prstGeom prst="rect">
            <a:avLst/>
          </a:prstGeom>
          <a:noFill/>
        </p:spPr>
        <p:txBody>
          <a:bodyPr wrap="none" rtlCol="0">
            <a:spAutoFit/>
          </a:bodyPr>
          <a:lstStyle/>
          <a:p>
            <a:r>
              <a:rPr lang="ja-JP" altLang="en-US" sz="900" dirty="0">
                <a:latin typeface="游ゴシック" panose="020B0400000000000000" pitchFamily="50" charset="-128"/>
                <a:ea typeface="游ゴシック" panose="020B0400000000000000" pitchFamily="50" charset="-128"/>
              </a:rPr>
              <a:t>法人</a:t>
            </a:r>
            <a:r>
              <a:rPr kumimoji="1" lang="ja-JP" altLang="en-US" sz="900" dirty="0">
                <a:latin typeface="游ゴシック" panose="020B0400000000000000" pitchFamily="50" charset="-128"/>
                <a:ea typeface="游ゴシック" panose="020B0400000000000000" pitchFamily="50" charset="-128"/>
              </a:rPr>
              <a:t>向け手続きの</a:t>
            </a:r>
            <a:r>
              <a:rPr lang="ja-JP" altLang="en-US" sz="900" dirty="0">
                <a:latin typeface="游ゴシック" panose="020B0400000000000000" pitchFamily="50" charset="-128"/>
                <a:ea typeface="游ゴシック" panose="020B0400000000000000" pitchFamily="50" charset="-128"/>
              </a:rPr>
              <a:t>グルーピングと</a:t>
            </a:r>
            <a:r>
              <a:rPr lang="ja-JP" altLang="en-US" dirty="0">
                <a:latin typeface="游ゴシック" panose="020B0400000000000000" pitchFamily="50" charset="-128"/>
                <a:ea typeface="游ゴシック" panose="020B0400000000000000" pitchFamily="50" charset="-128"/>
              </a:rPr>
              <a:t>手続き</a:t>
            </a:r>
            <a:r>
              <a:rPr lang="ja-JP" altLang="en-US" sz="900" dirty="0">
                <a:latin typeface="游ゴシック" panose="020B0400000000000000" pitchFamily="50" charset="-128"/>
                <a:ea typeface="游ゴシック" panose="020B0400000000000000" pitchFamily="50" charset="-128"/>
              </a:rPr>
              <a:t>例</a:t>
            </a:r>
          </a:p>
          <a:p>
            <a:endParaRPr kumimoji="1" lang="ja-JP" altLang="en-US" sz="900" dirty="0">
              <a:latin typeface="游ゴシック" panose="020B0400000000000000" pitchFamily="50" charset="-128"/>
              <a:ea typeface="游ゴシック" panose="020B0400000000000000" pitchFamily="50" charset="-128"/>
            </a:endParaRPr>
          </a:p>
        </p:txBody>
      </p:sp>
      <p:grpSp>
        <p:nvGrpSpPr>
          <p:cNvPr id="94" name="グループ化 93"/>
          <p:cNvGrpSpPr/>
          <p:nvPr/>
        </p:nvGrpSpPr>
        <p:grpSpPr>
          <a:xfrm>
            <a:off x="262058" y="1897114"/>
            <a:ext cx="8619884" cy="324000"/>
            <a:chOff x="264334" y="2060848"/>
            <a:chExt cx="8619884" cy="324000"/>
          </a:xfrm>
        </p:grpSpPr>
        <p:sp>
          <p:nvSpPr>
            <p:cNvPr id="95" name="正方形/長方形 94"/>
            <p:cNvSpPr/>
            <p:nvPr/>
          </p:nvSpPr>
          <p:spPr bwMode="auto">
            <a:xfrm>
              <a:off x="264334" y="2060848"/>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建築（</a:t>
              </a:r>
              <a:r>
                <a:rPr lang="en-US" altLang="ja-JP" sz="900" b="1" dirty="0">
                  <a:solidFill>
                    <a:srgbClr val="0070C0"/>
                  </a:solidFill>
                  <a:latin typeface="游ゴシック" panose="020B0400000000000000" pitchFamily="50" charset="-128"/>
                  <a:ea typeface="游ゴシック" panose="020B0400000000000000" pitchFamily="50" charset="-128"/>
                </a:rPr>
                <a:t>137</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ja-JP" altLang="en-US" sz="900" b="1" dirty="0">
                <a:solidFill>
                  <a:srgbClr val="0070C0"/>
                </a:solidFill>
                <a:latin typeface="游ゴシック" panose="020B0400000000000000" pitchFamily="50" charset="-128"/>
                <a:ea typeface="游ゴシック" panose="020B0400000000000000" pitchFamily="50" charset="-128"/>
              </a:endParaRPr>
            </a:p>
          </p:txBody>
        </p:sp>
        <p:sp>
          <p:nvSpPr>
            <p:cNvPr id="96" name="正方形/長方形 95"/>
            <p:cNvSpPr/>
            <p:nvPr/>
          </p:nvSpPr>
          <p:spPr bwMode="auto">
            <a:xfrm>
              <a:off x="1932455" y="2060848"/>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zh-TW" altLang="en-US" sz="900" dirty="0">
                  <a:latin typeface="游ゴシック" panose="020B0400000000000000" pitchFamily="50" charset="-128"/>
                  <a:ea typeface="游ゴシック" panose="020B0400000000000000" pitchFamily="50" charset="-128"/>
                </a:rPr>
                <a:t>自転車駐車場設置届出</a:t>
              </a:r>
              <a:r>
                <a:rPr lang="ja-JP" altLang="en-US" sz="900" dirty="0" err="1">
                  <a:latin typeface="游ゴシック" panose="020B0400000000000000" pitchFamily="50" charset="-128"/>
                  <a:ea typeface="游ゴシック" panose="020B0400000000000000" pitchFamily="50" charset="-128"/>
                </a:rPr>
                <a:t>、</a:t>
              </a:r>
              <a:r>
                <a:rPr lang="zh-TW" altLang="en-US" sz="900" dirty="0">
                  <a:latin typeface="游ゴシック" panose="020B0400000000000000" pitchFamily="50" charset="-128"/>
                  <a:ea typeface="游ゴシック" panose="020B0400000000000000" pitchFamily="50" charset="-128"/>
                </a:rPr>
                <a:t>工事完了届出</a:t>
              </a:r>
              <a:endParaRPr lang="en-US" altLang="zh-TW"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建築物の建設にかかる緑化協議</a:t>
              </a:r>
              <a:endParaRPr kumimoji="1" lang="en-US" altLang="ja-JP" sz="900" dirty="0">
                <a:latin typeface="游ゴシック" panose="020B0400000000000000" pitchFamily="50" charset="-128"/>
                <a:ea typeface="游ゴシック" panose="020B0400000000000000" pitchFamily="50" charset="-128"/>
              </a:endParaRPr>
            </a:p>
          </p:txBody>
        </p:sp>
        <p:cxnSp>
          <p:nvCxnSpPr>
            <p:cNvPr id="97" name="カギ線コネクタ 91"/>
            <p:cNvCxnSpPr/>
            <p:nvPr/>
          </p:nvCxnSpPr>
          <p:spPr bwMode="auto">
            <a:xfrm>
              <a:off x="1812334" y="2222848"/>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8" name="正方形/長方形 97"/>
            <p:cNvSpPr/>
            <p:nvPr/>
          </p:nvSpPr>
          <p:spPr bwMode="auto">
            <a:xfrm>
              <a:off x="4624097" y="2060848"/>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産業</a:t>
              </a:r>
              <a:r>
                <a:rPr lang="ja-JP" altLang="en-US" sz="900" b="1" dirty="0" smtClean="0">
                  <a:solidFill>
                    <a:srgbClr val="0070C0"/>
                  </a:solidFill>
                  <a:latin typeface="游ゴシック" panose="020B0400000000000000" pitchFamily="50" charset="-128"/>
                  <a:ea typeface="游ゴシック" panose="020B0400000000000000" pitchFamily="50" charset="-128"/>
                </a:rPr>
                <a:t>振興</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48</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ja-JP" altLang="en-US" sz="900" b="1" dirty="0">
                <a:solidFill>
                  <a:srgbClr val="0070C0"/>
                </a:solidFill>
                <a:latin typeface="游ゴシック" panose="020B0400000000000000" pitchFamily="50" charset="-128"/>
                <a:ea typeface="游ゴシック" panose="020B0400000000000000" pitchFamily="50" charset="-128"/>
              </a:endParaRPr>
            </a:p>
          </p:txBody>
        </p:sp>
        <p:sp>
          <p:nvSpPr>
            <p:cNvPr id="99" name="正方形/長方形 98"/>
            <p:cNvSpPr/>
            <p:nvPr/>
          </p:nvSpPr>
          <p:spPr bwMode="auto">
            <a:xfrm>
              <a:off x="6292218" y="2060848"/>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特定中小企業者の認定</a:t>
              </a:r>
              <a:endParaRPr kumimoji="1"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相対取引･予約相対取引の承認</a:t>
              </a:r>
              <a:endParaRPr kumimoji="1" lang="en-US" altLang="ja-JP" sz="900" dirty="0">
                <a:latin typeface="游ゴシック" panose="020B0400000000000000" pitchFamily="50" charset="-128"/>
                <a:ea typeface="游ゴシック" panose="020B0400000000000000" pitchFamily="50" charset="-128"/>
              </a:endParaRPr>
            </a:p>
          </p:txBody>
        </p:sp>
        <p:cxnSp>
          <p:nvCxnSpPr>
            <p:cNvPr id="100" name="カギ線コネクタ 91"/>
            <p:cNvCxnSpPr/>
            <p:nvPr/>
          </p:nvCxnSpPr>
          <p:spPr bwMode="auto">
            <a:xfrm>
              <a:off x="6172097" y="2222848"/>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1" name="グループ化 100"/>
          <p:cNvGrpSpPr/>
          <p:nvPr/>
        </p:nvGrpSpPr>
        <p:grpSpPr>
          <a:xfrm>
            <a:off x="262058" y="2273521"/>
            <a:ext cx="8619884" cy="324000"/>
            <a:chOff x="264334" y="2431412"/>
            <a:chExt cx="8619884" cy="324000"/>
          </a:xfrm>
        </p:grpSpPr>
        <p:sp>
          <p:nvSpPr>
            <p:cNvPr id="102" name="正方形/長方形 101"/>
            <p:cNvSpPr/>
            <p:nvPr/>
          </p:nvSpPr>
          <p:spPr bwMode="auto">
            <a:xfrm>
              <a:off x="264334" y="2431412"/>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税（</a:t>
              </a:r>
              <a:r>
                <a:rPr lang="en-US" altLang="ja-JP" sz="900" b="1" dirty="0">
                  <a:solidFill>
                    <a:srgbClr val="0070C0"/>
                  </a:solidFill>
                  <a:latin typeface="游ゴシック" panose="020B0400000000000000" pitchFamily="50" charset="-128"/>
                  <a:ea typeface="游ゴシック" panose="020B0400000000000000" pitchFamily="50" charset="-128"/>
                </a:rPr>
                <a:t>90</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ja-JP" altLang="en-US" sz="900" b="1" dirty="0">
                <a:solidFill>
                  <a:srgbClr val="0070C0"/>
                </a:solidFill>
                <a:latin typeface="游ゴシック" panose="020B0400000000000000" pitchFamily="50" charset="-128"/>
                <a:ea typeface="游ゴシック" panose="020B0400000000000000" pitchFamily="50" charset="-128"/>
              </a:endParaRPr>
            </a:p>
          </p:txBody>
        </p:sp>
        <p:sp>
          <p:nvSpPr>
            <p:cNvPr id="103" name="正方形/長方形 102"/>
            <p:cNvSpPr/>
            <p:nvPr/>
          </p:nvSpPr>
          <p:spPr bwMode="auto">
            <a:xfrm>
              <a:off x="1932455" y="2431412"/>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給与支払報告書の提出</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公的年金等支払報告書の提出</a:t>
              </a:r>
              <a:endParaRPr kumimoji="1" lang="en-US" altLang="ja-JP" sz="900" dirty="0">
                <a:latin typeface="游ゴシック" panose="020B0400000000000000" pitchFamily="50" charset="-128"/>
                <a:ea typeface="游ゴシック" panose="020B0400000000000000" pitchFamily="50" charset="-128"/>
              </a:endParaRPr>
            </a:p>
          </p:txBody>
        </p:sp>
        <p:cxnSp>
          <p:nvCxnSpPr>
            <p:cNvPr id="104" name="カギ線コネクタ 102"/>
            <p:cNvCxnSpPr/>
            <p:nvPr/>
          </p:nvCxnSpPr>
          <p:spPr bwMode="auto">
            <a:xfrm>
              <a:off x="1812334" y="2593412"/>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5" name="正方形/長方形 104"/>
            <p:cNvSpPr/>
            <p:nvPr/>
          </p:nvSpPr>
          <p:spPr bwMode="auto">
            <a:xfrm>
              <a:off x="4624097" y="2431412"/>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計量</a:t>
              </a:r>
              <a:r>
                <a:rPr lang="ja-JP" altLang="en-US" sz="900" b="1" dirty="0" smtClean="0">
                  <a:solidFill>
                    <a:srgbClr val="0070C0"/>
                  </a:solidFill>
                  <a:latin typeface="游ゴシック" panose="020B0400000000000000" pitchFamily="50" charset="-128"/>
                  <a:ea typeface="游ゴシック" panose="020B0400000000000000" pitchFamily="50" charset="-128"/>
                </a:rPr>
                <a:t>検査</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23</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ja-JP" altLang="en-US" sz="900" b="1" dirty="0">
                <a:solidFill>
                  <a:srgbClr val="0070C0"/>
                </a:solidFill>
                <a:latin typeface="游ゴシック" panose="020B0400000000000000" pitchFamily="50" charset="-128"/>
                <a:ea typeface="游ゴシック" panose="020B0400000000000000" pitchFamily="50" charset="-128"/>
              </a:endParaRPr>
            </a:p>
          </p:txBody>
        </p:sp>
        <p:sp>
          <p:nvSpPr>
            <p:cNvPr id="106" name="正方形/長方形 105"/>
            <p:cNvSpPr/>
            <p:nvPr/>
          </p:nvSpPr>
          <p:spPr bwMode="auto">
            <a:xfrm>
              <a:off x="6292218" y="2431412"/>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定期検査の受検申請</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定期検査に代わる計量士による検査の届出</a:t>
              </a:r>
              <a:endParaRPr kumimoji="1" lang="en-US" altLang="ja-JP" sz="900" dirty="0">
                <a:latin typeface="游ゴシック" panose="020B0400000000000000" pitchFamily="50" charset="-128"/>
                <a:ea typeface="游ゴシック" panose="020B0400000000000000" pitchFamily="50" charset="-128"/>
              </a:endParaRPr>
            </a:p>
          </p:txBody>
        </p:sp>
        <p:cxnSp>
          <p:nvCxnSpPr>
            <p:cNvPr id="107" name="カギ線コネクタ 102"/>
            <p:cNvCxnSpPr/>
            <p:nvPr/>
          </p:nvCxnSpPr>
          <p:spPr bwMode="auto">
            <a:xfrm>
              <a:off x="6172097" y="2593412"/>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8" name="グループ化 107"/>
          <p:cNvGrpSpPr/>
          <p:nvPr/>
        </p:nvGrpSpPr>
        <p:grpSpPr>
          <a:xfrm>
            <a:off x="262058" y="4155556"/>
            <a:ext cx="8619884" cy="324000"/>
            <a:chOff x="264334" y="4511404"/>
            <a:chExt cx="8619884" cy="324000"/>
          </a:xfrm>
        </p:grpSpPr>
        <p:sp>
          <p:nvSpPr>
            <p:cNvPr id="109" name="正方形/長方形 108"/>
            <p:cNvSpPr/>
            <p:nvPr/>
          </p:nvSpPr>
          <p:spPr bwMode="auto">
            <a:xfrm>
              <a:off x="264334" y="4511404"/>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河川</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54</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110" name="正方形/長方形 109"/>
            <p:cNvSpPr/>
            <p:nvPr/>
          </p:nvSpPr>
          <p:spPr bwMode="auto">
            <a:xfrm>
              <a:off x="1932455" y="4511404"/>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土地の占用及び工作物の新築等の許可申請</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占用料等の減免申請</a:t>
              </a:r>
              <a:endParaRPr lang="en-US" altLang="ja-JP" sz="900" dirty="0">
                <a:latin typeface="游ゴシック" panose="020B0400000000000000" pitchFamily="50" charset="-128"/>
                <a:ea typeface="游ゴシック" panose="020B0400000000000000" pitchFamily="50" charset="-128"/>
              </a:endParaRPr>
            </a:p>
          </p:txBody>
        </p:sp>
        <p:sp>
          <p:nvSpPr>
            <p:cNvPr id="111" name="正方形/長方形 110"/>
            <p:cNvSpPr/>
            <p:nvPr/>
          </p:nvSpPr>
          <p:spPr bwMode="auto">
            <a:xfrm>
              <a:off x="4624097" y="4511404"/>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ごみ・環境・緑化</a:t>
              </a:r>
              <a:endParaRPr lang="en-US" altLang="ja-JP" sz="900" b="1" dirty="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42</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112" name="正方形/長方形 111"/>
            <p:cNvSpPr/>
            <p:nvPr/>
          </p:nvSpPr>
          <p:spPr bwMode="auto">
            <a:xfrm>
              <a:off x="6292218" y="4511404"/>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搬入票追加・交換発行</a:t>
              </a:r>
              <a:r>
                <a:rPr lang="ja-JP" altLang="en-US" sz="900" dirty="0" smtClean="0">
                  <a:latin typeface="游ゴシック" panose="020B0400000000000000" pitchFamily="50" charset="-128"/>
                  <a:ea typeface="游ゴシック" panose="020B0400000000000000" pitchFamily="50" charset="-128"/>
                </a:rPr>
                <a:t>申請</a:t>
              </a:r>
              <a:endParaRPr lang="en-US" altLang="ja-JP" sz="900" dirty="0">
                <a:latin typeface="游ゴシック" panose="020B0400000000000000" pitchFamily="50" charset="-128"/>
                <a:ea typeface="游ゴシック" panose="020B0400000000000000" pitchFamily="50" charset="-128"/>
              </a:endParaRPr>
            </a:p>
          </p:txBody>
        </p:sp>
      </p:grpSp>
      <p:grpSp>
        <p:nvGrpSpPr>
          <p:cNvPr id="113" name="グループ化 112"/>
          <p:cNvGrpSpPr/>
          <p:nvPr/>
        </p:nvGrpSpPr>
        <p:grpSpPr>
          <a:xfrm>
            <a:off x="262058" y="2649928"/>
            <a:ext cx="8619884" cy="324000"/>
            <a:chOff x="264334" y="2813865"/>
            <a:chExt cx="8619884" cy="324000"/>
          </a:xfrm>
        </p:grpSpPr>
        <p:sp>
          <p:nvSpPr>
            <p:cNvPr id="114" name="正方形/長方形 113"/>
            <p:cNvSpPr/>
            <p:nvPr/>
          </p:nvSpPr>
          <p:spPr bwMode="auto">
            <a:xfrm>
              <a:off x="264334" y="2813865"/>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医療・医</a:t>
              </a:r>
              <a:r>
                <a:rPr lang="ja-JP" altLang="en-US" sz="900" b="1" dirty="0" smtClean="0">
                  <a:solidFill>
                    <a:srgbClr val="0070C0"/>
                  </a:solidFill>
                  <a:latin typeface="游ゴシック" panose="020B0400000000000000" pitchFamily="50" charset="-128"/>
                  <a:ea typeface="游ゴシック" panose="020B0400000000000000" pitchFamily="50" charset="-128"/>
                </a:rPr>
                <a:t>薬品</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107</a:t>
              </a:r>
              <a:r>
                <a:rPr lang="ja-JP" altLang="en-US" sz="900" b="1" dirty="0">
                  <a:solidFill>
                    <a:srgbClr val="0070C0"/>
                  </a:solidFill>
                  <a:latin typeface="游ゴシック" panose="020B0400000000000000" pitchFamily="50" charset="-128"/>
                  <a:ea typeface="游ゴシック" panose="020B0400000000000000" pitchFamily="50" charset="-128"/>
                </a:rPr>
                <a:t>手続き）</a:t>
              </a:r>
            </a:p>
          </p:txBody>
        </p:sp>
        <p:sp>
          <p:nvSpPr>
            <p:cNvPr id="115" name="正方形/長方形 114"/>
            <p:cNvSpPr/>
            <p:nvPr/>
          </p:nvSpPr>
          <p:spPr bwMode="auto">
            <a:xfrm>
              <a:off x="1932455" y="2813865"/>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指定医療機関に対する医療費審査及び支払</a:t>
              </a: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指定施術機関に対する施術費の決定</a:t>
              </a:r>
              <a:endParaRPr lang="en-US" altLang="ja-JP" sz="900" dirty="0">
                <a:latin typeface="游ゴシック" panose="020B0400000000000000" pitchFamily="50" charset="-128"/>
                <a:ea typeface="游ゴシック" panose="020B0400000000000000" pitchFamily="50" charset="-128"/>
              </a:endParaRPr>
            </a:p>
          </p:txBody>
        </p:sp>
        <p:cxnSp>
          <p:nvCxnSpPr>
            <p:cNvPr id="116" name="カギ線コネクタ 111"/>
            <p:cNvCxnSpPr/>
            <p:nvPr/>
          </p:nvCxnSpPr>
          <p:spPr bwMode="auto">
            <a:xfrm flipH="1">
              <a:off x="1812334" y="2975865"/>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7" name="正方形/長方形 116"/>
            <p:cNvSpPr/>
            <p:nvPr/>
          </p:nvSpPr>
          <p:spPr bwMode="auto">
            <a:xfrm>
              <a:off x="4624097" y="2813865"/>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農地・生産緑地</a:t>
              </a:r>
              <a:endParaRPr lang="en-US" altLang="ja-JP" sz="900" b="1" dirty="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9</a:t>
              </a:r>
              <a:r>
                <a:rPr lang="ja-JP" altLang="en-US" sz="900" b="1" dirty="0">
                  <a:solidFill>
                    <a:srgbClr val="0070C0"/>
                  </a:solidFill>
                  <a:latin typeface="游ゴシック" panose="020B0400000000000000" pitchFamily="50" charset="-128"/>
                  <a:ea typeface="游ゴシック" panose="020B0400000000000000" pitchFamily="50" charset="-128"/>
                </a:rPr>
                <a:t>手続き）</a:t>
              </a:r>
            </a:p>
          </p:txBody>
        </p:sp>
        <p:sp>
          <p:nvSpPr>
            <p:cNvPr id="118" name="正方形/長方形 117"/>
            <p:cNvSpPr/>
            <p:nvPr/>
          </p:nvSpPr>
          <p:spPr bwMode="auto">
            <a:xfrm>
              <a:off x="6292218" y="2813865"/>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smtClean="0">
                  <a:latin typeface="游ゴシック" panose="020B0400000000000000" pitchFamily="50" charset="-128"/>
                  <a:ea typeface="游ゴシック" panose="020B0400000000000000" pitchFamily="50" charset="-128"/>
                </a:rPr>
                <a:t>農地転用届出</a:t>
              </a:r>
              <a:endParaRPr lang="en-US" altLang="ja-JP" sz="900" dirty="0">
                <a:latin typeface="游ゴシック" panose="020B0400000000000000" pitchFamily="50" charset="-128"/>
                <a:ea typeface="游ゴシック" panose="020B0400000000000000" pitchFamily="50" charset="-128"/>
              </a:endParaRPr>
            </a:p>
          </p:txBody>
        </p:sp>
        <p:cxnSp>
          <p:nvCxnSpPr>
            <p:cNvPr id="119" name="カギ線コネクタ 111"/>
            <p:cNvCxnSpPr/>
            <p:nvPr/>
          </p:nvCxnSpPr>
          <p:spPr bwMode="auto">
            <a:xfrm flipH="1">
              <a:off x="6172097" y="2975865"/>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0" name="グループ化 119"/>
          <p:cNvGrpSpPr/>
          <p:nvPr/>
        </p:nvGrpSpPr>
        <p:grpSpPr>
          <a:xfrm>
            <a:off x="262058" y="3026335"/>
            <a:ext cx="8619884" cy="324000"/>
            <a:chOff x="264334" y="3286126"/>
            <a:chExt cx="8619884" cy="324000"/>
          </a:xfrm>
        </p:grpSpPr>
        <p:sp>
          <p:nvSpPr>
            <p:cNvPr id="121" name="正方形/長方形 120"/>
            <p:cNvSpPr/>
            <p:nvPr/>
          </p:nvSpPr>
          <p:spPr bwMode="auto">
            <a:xfrm>
              <a:off x="264334" y="3286126"/>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環境</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149</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ja-JP" altLang="en-US" sz="900" b="1" dirty="0">
                <a:solidFill>
                  <a:srgbClr val="0070C0"/>
                </a:solidFill>
                <a:latin typeface="游ゴシック" panose="020B0400000000000000" pitchFamily="50" charset="-128"/>
                <a:ea typeface="游ゴシック" panose="020B0400000000000000" pitchFamily="50" charset="-128"/>
              </a:endParaRPr>
            </a:p>
          </p:txBody>
        </p:sp>
        <p:sp>
          <p:nvSpPr>
            <p:cNvPr id="122" name="正方形/長方形 121"/>
            <p:cNvSpPr/>
            <p:nvPr/>
          </p:nvSpPr>
          <p:spPr bwMode="auto">
            <a:xfrm>
              <a:off x="1932455" y="3286126"/>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zh-CN" altLang="en-US" sz="900" dirty="0">
                  <a:latin typeface="游ゴシック" panose="020B0400000000000000" pitchFamily="50" charset="-128"/>
                  <a:ea typeface="游ゴシック" panose="020B0400000000000000" pitchFamily="50" charset="-128"/>
                </a:rPr>
                <a:t>氏名等変更届</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特定建設作業実施の届出</a:t>
              </a:r>
              <a:endParaRPr lang="en-US" altLang="ja-JP" sz="900" dirty="0">
                <a:latin typeface="游ゴシック" panose="020B0400000000000000" pitchFamily="50" charset="-128"/>
                <a:ea typeface="游ゴシック" panose="020B0400000000000000" pitchFamily="50" charset="-128"/>
              </a:endParaRPr>
            </a:p>
          </p:txBody>
        </p:sp>
        <p:cxnSp>
          <p:nvCxnSpPr>
            <p:cNvPr id="123" name="カギ線コネクタ 112"/>
            <p:cNvCxnSpPr/>
            <p:nvPr/>
          </p:nvCxnSpPr>
          <p:spPr bwMode="auto">
            <a:xfrm>
              <a:off x="1812334" y="3448126"/>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 name="正方形/長方形 123"/>
            <p:cNvSpPr/>
            <p:nvPr/>
          </p:nvSpPr>
          <p:spPr bwMode="auto">
            <a:xfrm>
              <a:off x="4624097" y="3286126"/>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入札</a:t>
              </a:r>
              <a:r>
                <a:rPr lang="ja-JP" altLang="en-US" sz="900" b="1" dirty="0" smtClean="0">
                  <a:solidFill>
                    <a:srgbClr val="0070C0"/>
                  </a:solidFill>
                  <a:latin typeface="游ゴシック" panose="020B0400000000000000" pitchFamily="50" charset="-128"/>
                  <a:ea typeface="游ゴシック" panose="020B0400000000000000" pitchFamily="50" charset="-128"/>
                </a:rPr>
                <a:t>契約</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5</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ja-JP" altLang="en-US" sz="900" b="1" dirty="0">
                <a:solidFill>
                  <a:srgbClr val="0070C0"/>
                </a:solidFill>
                <a:latin typeface="游ゴシック" panose="020B0400000000000000" pitchFamily="50" charset="-128"/>
                <a:ea typeface="游ゴシック" panose="020B0400000000000000" pitchFamily="50" charset="-128"/>
              </a:endParaRPr>
            </a:p>
          </p:txBody>
        </p:sp>
        <p:sp>
          <p:nvSpPr>
            <p:cNvPr id="125" name="正方形/長方形 124"/>
            <p:cNvSpPr/>
            <p:nvPr/>
          </p:nvSpPr>
          <p:spPr bwMode="auto">
            <a:xfrm>
              <a:off x="6292218" y="3286126"/>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債権者登録の申請</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契約履行証明の申請</a:t>
              </a:r>
              <a:endParaRPr lang="en-US" altLang="ja-JP" sz="900" dirty="0">
                <a:latin typeface="游ゴシック" panose="020B0400000000000000" pitchFamily="50" charset="-128"/>
                <a:ea typeface="游ゴシック" panose="020B0400000000000000" pitchFamily="50" charset="-128"/>
              </a:endParaRPr>
            </a:p>
          </p:txBody>
        </p:sp>
        <p:cxnSp>
          <p:nvCxnSpPr>
            <p:cNvPr id="126" name="カギ線コネクタ 112"/>
            <p:cNvCxnSpPr/>
            <p:nvPr/>
          </p:nvCxnSpPr>
          <p:spPr bwMode="auto">
            <a:xfrm>
              <a:off x="6172097" y="3448126"/>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7" name="グループ化 126"/>
          <p:cNvGrpSpPr/>
          <p:nvPr/>
        </p:nvGrpSpPr>
        <p:grpSpPr>
          <a:xfrm>
            <a:off x="262058" y="3402742"/>
            <a:ext cx="8619884" cy="324000"/>
            <a:chOff x="264334" y="3694552"/>
            <a:chExt cx="8619884" cy="324000"/>
          </a:xfrm>
        </p:grpSpPr>
        <p:sp>
          <p:nvSpPr>
            <p:cNvPr id="128" name="正方形/長方形 127"/>
            <p:cNvSpPr/>
            <p:nvPr/>
          </p:nvSpPr>
          <p:spPr bwMode="auto">
            <a:xfrm>
              <a:off x="264334" y="3694552"/>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消防・</a:t>
              </a:r>
              <a:r>
                <a:rPr lang="ja-JP" altLang="en-US" sz="900" b="1" dirty="0" smtClean="0">
                  <a:solidFill>
                    <a:srgbClr val="0070C0"/>
                  </a:solidFill>
                  <a:latin typeface="游ゴシック" panose="020B0400000000000000" pitchFamily="50" charset="-128"/>
                  <a:ea typeface="游ゴシック" panose="020B0400000000000000" pitchFamily="50" charset="-128"/>
                </a:rPr>
                <a:t>防災</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kumimoji="1"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268</a:t>
              </a:r>
              <a:r>
                <a:rPr kumimoji="1"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129" name="正方形/長方形 128"/>
            <p:cNvSpPr/>
            <p:nvPr/>
          </p:nvSpPr>
          <p:spPr bwMode="auto">
            <a:xfrm>
              <a:off x="1932455" y="3694552"/>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smtClean="0">
                  <a:latin typeface="游ゴシック" panose="020B0400000000000000" pitchFamily="50" charset="-128"/>
                  <a:ea typeface="游ゴシック" panose="020B0400000000000000" pitchFamily="50" charset="-128"/>
                </a:rPr>
                <a:t>自動消火の設計届</a:t>
              </a:r>
              <a:endParaRPr lang="en-US" altLang="ja-JP" sz="900" dirty="0" smtClean="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zh-TW" altLang="en-US" sz="900" dirty="0" smtClean="0">
                  <a:latin typeface="游ゴシック" panose="020B0400000000000000" pitchFamily="50" charset="-128"/>
                  <a:ea typeface="游ゴシック" panose="020B0400000000000000" pitchFamily="50" charset="-128"/>
                </a:rPr>
                <a:t>消防</a:t>
              </a:r>
              <a:r>
                <a:rPr lang="zh-TW" altLang="en-US" sz="900" dirty="0">
                  <a:latin typeface="游ゴシック" panose="020B0400000000000000" pitchFamily="50" charset="-128"/>
                  <a:ea typeface="游ゴシック" panose="020B0400000000000000" pitchFamily="50" charset="-128"/>
                </a:rPr>
                <a:t>訓練通報書</a:t>
              </a:r>
              <a:endParaRPr lang="en-US" altLang="ja-JP" sz="900" dirty="0">
                <a:latin typeface="游ゴシック" panose="020B0400000000000000" pitchFamily="50" charset="-128"/>
                <a:ea typeface="游ゴシック" panose="020B0400000000000000" pitchFamily="50" charset="-128"/>
              </a:endParaRPr>
            </a:p>
          </p:txBody>
        </p:sp>
        <p:cxnSp>
          <p:nvCxnSpPr>
            <p:cNvPr id="130" name="カギ線コネクタ 113"/>
            <p:cNvCxnSpPr/>
            <p:nvPr/>
          </p:nvCxnSpPr>
          <p:spPr bwMode="auto">
            <a:xfrm>
              <a:off x="1812334" y="3856552"/>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正方形/長方形 130"/>
            <p:cNvSpPr/>
            <p:nvPr/>
          </p:nvSpPr>
          <p:spPr bwMode="auto">
            <a:xfrm>
              <a:off x="4624097" y="3694552"/>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環境衛生・食品衛生</a:t>
              </a:r>
              <a:endParaRPr lang="en-US" altLang="ja-JP" sz="900" b="1" dirty="0">
                <a:solidFill>
                  <a:srgbClr val="0070C0"/>
                </a:solidFill>
                <a:latin typeface="游ゴシック" panose="020B0400000000000000" pitchFamily="50" charset="-128"/>
                <a:ea typeface="游ゴシック" panose="020B0400000000000000" pitchFamily="50" charset="-128"/>
              </a:endParaRPr>
            </a:p>
            <a:p>
              <a:pPr algn="ctr">
                <a:spcBef>
                  <a:spcPts val="0"/>
                </a:spcBef>
              </a:pPr>
              <a:r>
                <a:rPr kumimoji="1" lang="ja-JP" altLang="en-US" sz="900" b="1" dirty="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44</a:t>
              </a:r>
              <a:r>
                <a:rPr kumimoji="1"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132" name="正方形/長方形 131"/>
            <p:cNvSpPr/>
            <p:nvPr/>
          </p:nvSpPr>
          <p:spPr bwMode="auto">
            <a:xfrm>
              <a:off x="6292218" y="3694552"/>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zh-TW" altLang="en-US" sz="900" dirty="0">
                  <a:latin typeface="游ゴシック" panose="020B0400000000000000" pitchFamily="50" charset="-128"/>
                  <a:ea typeface="游ゴシック" panose="020B0400000000000000" pitchFamily="50" charset="-128"/>
                </a:rPr>
                <a:t>栄養管理</a:t>
              </a:r>
              <a:r>
                <a:rPr lang="zh-TW" altLang="en-US" sz="900" dirty="0" smtClean="0">
                  <a:latin typeface="游ゴシック" panose="020B0400000000000000" pitchFamily="50" charset="-128"/>
                  <a:ea typeface="游ゴシック" panose="020B0400000000000000" pitchFamily="50" charset="-128"/>
                </a:rPr>
                <a:t>報告書</a:t>
              </a:r>
              <a:endParaRPr lang="en-US" altLang="zh-TW" sz="900" dirty="0" smtClean="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smtClean="0">
                  <a:latin typeface="游ゴシック" panose="020B0400000000000000" pitchFamily="50" charset="-128"/>
                  <a:ea typeface="游ゴシック" panose="020B0400000000000000" pitchFamily="50" charset="-128"/>
                </a:rPr>
                <a:t>特定</a:t>
              </a:r>
              <a:r>
                <a:rPr lang="ja-JP" altLang="en-US" sz="900" dirty="0">
                  <a:latin typeface="游ゴシック" panose="020B0400000000000000" pitchFamily="50" charset="-128"/>
                  <a:ea typeface="游ゴシック" panose="020B0400000000000000" pitchFamily="50" charset="-128"/>
                </a:rPr>
                <a:t>給食施設の</a:t>
              </a:r>
              <a:r>
                <a:rPr lang="ja-JP" altLang="en-US" sz="900" dirty="0" smtClean="0">
                  <a:latin typeface="游ゴシック" panose="020B0400000000000000" pitchFamily="50" charset="-128"/>
                  <a:ea typeface="游ゴシック" panose="020B0400000000000000" pitchFamily="50" charset="-128"/>
                </a:rPr>
                <a:t>開始</a:t>
              </a:r>
              <a:endParaRPr lang="en-US" altLang="ja-JP" sz="900" dirty="0">
                <a:latin typeface="游ゴシック" panose="020B0400000000000000" pitchFamily="50" charset="-128"/>
                <a:ea typeface="游ゴシック" panose="020B0400000000000000" pitchFamily="50" charset="-128"/>
              </a:endParaRPr>
            </a:p>
          </p:txBody>
        </p:sp>
        <p:cxnSp>
          <p:nvCxnSpPr>
            <p:cNvPr id="133" name="カギ線コネクタ 113"/>
            <p:cNvCxnSpPr/>
            <p:nvPr/>
          </p:nvCxnSpPr>
          <p:spPr bwMode="auto">
            <a:xfrm>
              <a:off x="6172097" y="3856552"/>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4" name="グループ化 133"/>
          <p:cNvGrpSpPr/>
          <p:nvPr/>
        </p:nvGrpSpPr>
        <p:grpSpPr>
          <a:xfrm>
            <a:off x="262058" y="3779149"/>
            <a:ext cx="8619884" cy="324000"/>
            <a:chOff x="264334" y="4226191"/>
            <a:chExt cx="8619884" cy="324000"/>
          </a:xfrm>
        </p:grpSpPr>
        <p:sp>
          <p:nvSpPr>
            <p:cNvPr id="208" name="正方形/長方形 207"/>
            <p:cNvSpPr/>
            <p:nvPr/>
          </p:nvSpPr>
          <p:spPr bwMode="auto">
            <a:xfrm>
              <a:off x="264334" y="4226191"/>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下水道・工業用水道</a:t>
              </a:r>
              <a:endParaRPr lang="en-US" altLang="ja-JP" sz="900" b="1" dirty="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66</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209" name="正方形/長方形 208"/>
            <p:cNvSpPr/>
            <p:nvPr/>
          </p:nvSpPr>
          <p:spPr bwMode="auto">
            <a:xfrm>
              <a:off x="1932455" y="4226191"/>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zh-TW" altLang="en-US" sz="900" dirty="0">
                  <a:latin typeface="游ゴシック" panose="020B0400000000000000" pitchFamily="50" charset="-128"/>
                  <a:ea typeface="游ゴシック" panose="020B0400000000000000" pitchFamily="50" charset="-128"/>
                </a:rPr>
                <a:t>給水装置修繕申込</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水道使用開始</a:t>
              </a:r>
              <a:r>
                <a:rPr lang="ja-JP" altLang="en-US" sz="900" dirty="0" smtClean="0">
                  <a:latin typeface="游ゴシック" panose="020B0400000000000000" pitchFamily="50" charset="-128"/>
                  <a:ea typeface="游ゴシック" panose="020B0400000000000000" pitchFamily="50" charset="-128"/>
                </a:rPr>
                <a:t>申込</a:t>
              </a:r>
              <a:endParaRPr lang="en-US" altLang="ja-JP" sz="900" dirty="0">
                <a:latin typeface="游ゴシック" panose="020B0400000000000000" pitchFamily="50" charset="-128"/>
                <a:ea typeface="游ゴシック" panose="020B0400000000000000" pitchFamily="50" charset="-128"/>
              </a:endParaRPr>
            </a:p>
          </p:txBody>
        </p:sp>
        <p:cxnSp>
          <p:nvCxnSpPr>
            <p:cNvPr id="210" name="カギ線コネクタ 114"/>
            <p:cNvCxnSpPr/>
            <p:nvPr/>
          </p:nvCxnSpPr>
          <p:spPr bwMode="auto">
            <a:xfrm>
              <a:off x="1812334" y="4388191"/>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カギ線コネクタ 115"/>
            <p:cNvCxnSpPr/>
            <p:nvPr/>
          </p:nvCxnSpPr>
          <p:spPr bwMode="auto">
            <a:xfrm>
              <a:off x="1812334" y="4388191"/>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2" name="正方形/長方形 211"/>
            <p:cNvSpPr/>
            <p:nvPr/>
          </p:nvSpPr>
          <p:spPr bwMode="auto">
            <a:xfrm>
              <a:off x="4624097" y="4226191"/>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公衆</a:t>
              </a:r>
              <a:r>
                <a:rPr lang="ja-JP" altLang="en-US" sz="900" b="1" dirty="0" smtClean="0">
                  <a:solidFill>
                    <a:srgbClr val="0070C0"/>
                  </a:solidFill>
                  <a:latin typeface="游ゴシック" panose="020B0400000000000000" pitchFamily="50" charset="-128"/>
                  <a:ea typeface="游ゴシック" panose="020B0400000000000000" pitchFamily="50" charset="-128"/>
                </a:rPr>
                <a:t>衛生</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3</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213" name="正方形/長方形 212"/>
            <p:cNvSpPr/>
            <p:nvPr/>
          </p:nvSpPr>
          <p:spPr bwMode="auto">
            <a:xfrm>
              <a:off x="6292218" y="4226191"/>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仮退院の</a:t>
              </a:r>
              <a:r>
                <a:rPr lang="ja-JP" altLang="en-US" sz="900" dirty="0" smtClean="0">
                  <a:latin typeface="游ゴシック" panose="020B0400000000000000" pitchFamily="50" charset="-128"/>
                  <a:ea typeface="游ゴシック" panose="020B0400000000000000" pitchFamily="50" charset="-128"/>
                </a:rPr>
                <a:t>許可</a:t>
              </a:r>
              <a:endParaRPr lang="en-US" altLang="ja-JP" sz="900" dirty="0" smtClean="0">
                <a:latin typeface="游ゴシック" panose="020B0400000000000000" pitchFamily="50" charset="-128"/>
                <a:ea typeface="游ゴシック" panose="020B0400000000000000" pitchFamily="50" charset="-128"/>
              </a:endParaRPr>
            </a:p>
          </p:txBody>
        </p:sp>
        <p:cxnSp>
          <p:nvCxnSpPr>
            <p:cNvPr id="214" name="カギ線コネクタ 114"/>
            <p:cNvCxnSpPr/>
            <p:nvPr/>
          </p:nvCxnSpPr>
          <p:spPr bwMode="auto">
            <a:xfrm>
              <a:off x="6172097" y="4388191"/>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カギ線コネクタ 115"/>
            <p:cNvCxnSpPr/>
            <p:nvPr/>
          </p:nvCxnSpPr>
          <p:spPr bwMode="auto">
            <a:xfrm>
              <a:off x="6172097" y="4388191"/>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6" name="グループ化 215"/>
          <p:cNvGrpSpPr/>
          <p:nvPr/>
        </p:nvGrpSpPr>
        <p:grpSpPr>
          <a:xfrm>
            <a:off x="262058" y="4531963"/>
            <a:ext cx="8619884" cy="324000"/>
            <a:chOff x="264334" y="4923935"/>
            <a:chExt cx="8619884" cy="324000"/>
          </a:xfrm>
        </p:grpSpPr>
        <p:sp>
          <p:nvSpPr>
            <p:cNvPr id="217" name="正方形/長方形 216"/>
            <p:cNvSpPr/>
            <p:nvPr/>
          </p:nvSpPr>
          <p:spPr bwMode="auto">
            <a:xfrm>
              <a:off x="264334" y="4923935"/>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港湾</a:t>
              </a:r>
              <a:r>
                <a:rPr lang="ja-JP" altLang="en-US" sz="900" b="1" dirty="0" smtClean="0">
                  <a:solidFill>
                    <a:srgbClr val="0070C0"/>
                  </a:solidFill>
                  <a:latin typeface="游ゴシック" panose="020B0400000000000000" pitchFamily="50" charset="-128"/>
                  <a:ea typeface="游ゴシック" panose="020B0400000000000000" pitchFamily="50" charset="-128"/>
                </a:rPr>
                <a:t>事業</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39</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218" name="正方形/長方形 217"/>
            <p:cNvSpPr/>
            <p:nvPr/>
          </p:nvSpPr>
          <p:spPr bwMode="auto">
            <a:xfrm>
              <a:off x="1932455" y="4923935"/>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入港届及び出港届</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zh-TW" altLang="en-US" sz="900" dirty="0">
                  <a:latin typeface="游ゴシック" panose="020B0400000000000000" pitchFamily="50" charset="-128"/>
                  <a:ea typeface="游ゴシック" panose="020B0400000000000000" pitchFamily="50" charset="-128"/>
                </a:rPr>
                <a:t>係留施設使用許可申請</a:t>
              </a:r>
              <a:endParaRPr lang="en-US" altLang="ja-JP" sz="900" dirty="0">
                <a:latin typeface="游ゴシック" panose="020B0400000000000000" pitchFamily="50" charset="-128"/>
                <a:ea typeface="游ゴシック" panose="020B0400000000000000" pitchFamily="50" charset="-128"/>
              </a:endParaRPr>
            </a:p>
          </p:txBody>
        </p:sp>
        <p:cxnSp>
          <p:nvCxnSpPr>
            <p:cNvPr id="219" name="カギ線コネクタ 116"/>
            <p:cNvCxnSpPr/>
            <p:nvPr/>
          </p:nvCxnSpPr>
          <p:spPr bwMode="auto">
            <a:xfrm>
              <a:off x="1812334" y="5085935"/>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0" name="正方形/長方形 219"/>
            <p:cNvSpPr/>
            <p:nvPr/>
          </p:nvSpPr>
          <p:spPr bwMode="auto">
            <a:xfrm>
              <a:off x="4624097" y="4923935"/>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用地</a:t>
              </a:r>
              <a:r>
                <a:rPr lang="ja-JP" altLang="en-US" sz="900" b="1" dirty="0" smtClean="0">
                  <a:solidFill>
                    <a:srgbClr val="0070C0"/>
                  </a:solidFill>
                  <a:latin typeface="游ゴシック" panose="020B0400000000000000" pitchFamily="50" charset="-128"/>
                  <a:ea typeface="游ゴシック" panose="020B0400000000000000" pitchFamily="50" charset="-128"/>
                </a:rPr>
                <a:t>取得</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3</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221" name="正方形/長方形 220"/>
            <p:cNvSpPr/>
            <p:nvPr/>
          </p:nvSpPr>
          <p:spPr bwMode="auto">
            <a:xfrm>
              <a:off x="6292218" y="4923935"/>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zh-TW" altLang="en-US" sz="900" dirty="0">
                  <a:latin typeface="游ゴシック" panose="020B0400000000000000" pitchFamily="50" charset="-128"/>
                  <a:ea typeface="游ゴシック" panose="020B0400000000000000" pitchFamily="50" charset="-128"/>
                </a:rPr>
                <a:t>市有地境界明示申請</a:t>
              </a:r>
              <a:endParaRPr lang="en-US" altLang="zh-TW"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道路区域・市有地境界・公共用地境界明示申請</a:t>
              </a:r>
              <a:endParaRPr lang="en-US" altLang="ja-JP" sz="900" dirty="0">
                <a:latin typeface="游ゴシック" panose="020B0400000000000000" pitchFamily="50" charset="-128"/>
                <a:ea typeface="游ゴシック" panose="020B0400000000000000" pitchFamily="50" charset="-128"/>
              </a:endParaRPr>
            </a:p>
          </p:txBody>
        </p:sp>
        <p:cxnSp>
          <p:nvCxnSpPr>
            <p:cNvPr id="222" name="カギ線コネクタ 116"/>
            <p:cNvCxnSpPr/>
            <p:nvPr/>
          </p:nvCxnSpPr>
          <p:spPr bwMode="auto">
            <a:xfrm>
              <a:off x="6172097" y="5085935"/>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3" name="グループ化 222"/>
          <p:cNvGrpSpPr/>
          <p:nvPr/>
        </p:nvGrpSpPr>
        <p:grpSpPr>
          <a:xfrm>
            <a:off x="262058" y="4908370"/>
            <a:ext cx="8619884" cy="324000"/>
            <a:chOff x="264334" y="5094017"/>
            <a:chExt cx="8619884" cy="324000"/>
          </a:xfrm>
        </p:grpSpPr>
        <p:sp>
          <p:nvSpPr>
            <p:cNvPr id="224" name="正方形/長方形 223"/>
            <p:cNvSpPr/>
            <p:nvPr/>
          </p:nvSpPr>
          <p:spPr bwMode="auto">
            <a:xfrm>
              <a:off x="264334" y="5094017"/>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不動産</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98</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225" name="正方形/長方形 224"/>
            <p:cNvSpPr/>
            <p:nvPr/>
          </p:nvSpPr>
          <p:spPr bwMode="auto">
            <a:xfrm>
              <a:off x="1932455" y="5094017"/>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行政財産の目的外使用許可申請</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公有財産等の借受申請</a:t>
              </a:r>
              <a:endParaRPr lang="en-US" altLang="ja-JP" sz="900" dirty="0">
                <a:latin typeface="游ゴシック" panose="020B0400000000000000" pitchFamily="50" charset="-128"/>
                <a:ea typeface="游ゴシック" panose="020B0400000000000000" pitchFamily="50" charset="-128"/>
              </a:endParaRPr>
            </a:p>
          </p:txBody>
        </p:sp>
        <p:cxnSp>
          <p:nvCxnSpPr>
            <p:cNvPr id="226" name="カギ線コネクタ 117"/>
            <p:cNvCxnSpPr/>
            <p:nvPr/>
          </p:nvCxnSpPr>
          <p:spPr bwMode="auto">
            <a:xfrm>
              <a:off x="1812334" y="5256017"/>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7" name="正方形/長方形 226"/>
            <p:cNvSpPr/>
            <p:nvPr/>
          </p:nvSpPr>
          <p:spPr bwMode="auto">
            <a:xfrm>
              <a:off x="4624097" y="5094017"/>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公園・</a:t>
              </a:r>
              <a:r>
                <a:rPr lang="ja-JP" altLang="en-US" sz="900" b="1" dirty="0" smtClean="0">
                  <a:solidFill>
                    <a:srgbClr val="0070C0"/>
                  </a:solidFill>
                  <a:latin typeface="游ゴシック" panose="020B0400000000000000" pitchFamily="50" charset="-128"/>
                  <a:ea typeface="游ゴシック" panose="020B0400000000000000" pitchFamily="50" charset="-128"/>
                </a:rPr>
                <a:t>緑化</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1</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228" name="正方形/長方形 227"/>
            <p:cNvSpPr/>
            <p:nvPr/>
          </p:nvSpPr>
          <p:spPr bwMode="auto">
            <a:xfrm>
              <a:off x="6292218" y="5094017"/>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建築物の建設にかかる緑化協議</a:t>
              </a:r>
              <a:endParaRPr lang="en-US" altLang="ja-JP" sz="900" dirty="0">
                <a:latin typeface="游ゴシック" panose="020B0400000000000000" pitchFamily="50" charset="-128"/>
                <a:ea typeface="游ゴシック" panose="020B0400000000000000" pitchFamily="50" charset="-128"/>
              </a:endParaRPr>
            </a:p>
          </p:txBody>
        </p:sp>
        <p:cxnSp>
          <p:nvCxnSpPr>
            <p:cNvPr id="229" name="カギ線コネクタ 117"/>
            <p:cNvCxnSpPr/>
            <p:nvPr/>
          </p:nvCxnSpPr>
          <p:spPr bwMode="auto">
            <a:xfrm>
              <a:off x="6172097" y="5256017"/>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0" name="グループ化 229"/>
          <p:cNvGrpSpPr/>
          <p:nvPr/>
        </p:nvGrpSpPr>
        <p:grpSpPr>
          <a:xfrm>
            <a:off x="262058" y="5284777"/>
            <a:ext cx="8619884" cy="324000"/>
            <a:chOff x="264334" y="5489856"/>
            <a:chExt cx="8619884" cy="324000"/>
          </a:xfrm>
        </p:grpSpPr>
        <p:sp>
          <p:nvSpPr>
            <p:cNvPr id="231" name="正方形/長方形 230"/>
            <p:cNvSpPr/>
            <p:nvPr/>
          </p:nvSpPr>
          <p:spPr bwMode="auto">
            <a:xfrm>
              <a:off x="264334" y="5489856"/>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道路</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68</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232" name="正方形/長方形 231"/>
            <p:cNvSpPr/>
            <p:nvPr/>
          </p:nvSpPr>
          <p:spPr bwMode="auto">
            <a:xfrm>
              <a:off x="1932455" y="5489856"/>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道路区域・市有地境界・公共用地境界明示申請</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対象建設工事の届出</a:t>
              </a:r>
              <a:endParaRPr lang="en-US" altLang="ja-JP" sz="900" dirty="0">
                <a:latin typeface="游ゴシック" panose="020B0400000000000000" pitchFamily="50" charset="-128"/>
                <a:ea typeface="游ゴシック" panose="020B0400000000000000" pitchFamily="50" charset="-128"/>
              </a:endParaRPr>
            </a:p>
          </p:txBody>
        </p:sp>
        <p:cxnSp>
          <p:nvCxnSpPr>
            <p:cNvPr id="233" name="カギ線コネクタ 118"/>
            <p:cNvCxnSpPr/>
            <p:nvPr/>
          </p:nvCxnSpPr>
          <p:spPr bwMode="auto">
            <a:xfrm flipH="1">
              <a:off x="1812334" y="5651856"/>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4" name="正方形/長方形 233"/>
            <p:cNvSpPr/>
            <p:nvPr/>
          </p:nvSpPr>
          <p:spPr bwMode="auto">
            <a:xfrm>
              <a:off x="4624097" y="5489856"/>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産業</a:t>
              </a:r>
              <a:r>
                <a:rPr lang="ja-JP" altLang="en-US" sz="900" b="1" dirty="0" smtClean="0">
                  <a:solidFill>
                    <a:srgbClr val="0070C0"/>
                  </a:solidFill>
                  <a:latin typeface="游ゴシック" panose="020B0400000000000000" pitchFamily="50" charset="-128"/>
                  <a:ea typeface="游ゴシック" panose="020B0400000000000000" pitchFamily="50" charset="-128"/>
                </a:rPr>
                <a:t>廃棄物</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1</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235" name="正方形/長方形 234"/>
            <p:cNvSpPr/>
            <p:nvPr/>
          </p:nvSpPr>
          <p:spPr bwMode="auto">
            <a:xfrm>
              <a:off x="6292218" y="5489856"/>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港湾施設の使用許可</a:t>
              </a:r>
            </a:p>
          </p:txBody>
        </p:sp>
        <p:cxnSp>
          <p:nvCxnSpPr>
            <p:cNvPr id="236" name="カギ線コネクタ 118"/>
            <p:cNvCxnSpPr/>
            <p:nvPr/>
          </p:nvCxnSpPr>
          <p:spPr bwMode="auto">
            <a:xfrm flipH="1">
              <a:off x="6172097" y="5651856"/>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7" name="グループ化 236"/>
          <p:cNvGrpSpPr/>
          <p:nvPr/>
        </p:nvGrpSpPr>
        <p:grpSpPr>
          <a:xfrm>
            <a:off x="262058" y="5661184"/>
            <a:ext cx="8619884" cy="324000"/>
            <a:chOff x="264334" y="5886561"/>
            <a:chExt cx="8619884" cy="324000"/>
          </a:xfrm>
        </p:grpSpPr>
        <p:sp>
          <p:nvSpPr>
            <p:cNvPr id="238" name="正方形/長方形 237"/>
            <p:cNvSpPr/>
            <p:nvPr/>
          </p:nvSpPr>
          <p:spPr bwMode="auto">
            <a:xfrm>
              <a:off x="264334" y="5886561"/>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社会福祉</a:t>
              </a:r>
              <a:r>
                <a:rPr lang="ja-JP" altLang="en-US" sz="900" b="1" dirty="0" smtClean="0">
                  <a:solidFill>
                    <a:srgbClr val="0070C0"/>
                  </a:solidFill>
                  <a:latin typeface="游ゴシック" panose="020B0400000000000000" pitchFamily="50" charset="-128"/>
                  <a:ea typeface="游ゴシック" panose="020B0400000000000000" pitchFamily="50" charset="-128"/>
                </a:rPr>
                <a:t>事業</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51</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239" name="正方形/長方形 238"/>
            <p:cNvSpPr/>
            <p:nvPr/>
          </p:nvSpPr>
          <p:spPr bwMode="auto">
            <a:xfrm>
              <a:off x="1932455" y="5886561"/>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補装具費代理受領事業者の登録申請</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社会福祉法人の定款変更の認可申請</a:t>
              </a:r>
              <a:endParaRPr lang="en-US" altLang="ja-JP" sz="900" dirty="0">
                <a:latin typeface="游ゴシック" panose="020B0400000000000000" pitchFamily="50" charset="-128"/>
                <a:ea typeface="游ゴシック" panose="020B0400000000000000" pitchFamily="50" charset="-128"/>
              </a:endParaRPr>
            </a:p>
          </p:txBody>
        </p:sp>
        <p:cxnSp>
          <p:nvCxnSpPr>
            <p:cNvPr id="240" name="カギ線コネクタ 118"/>
            <p:cNvCxnSpPr/>
            <p:nvPr/>
          </p:nvCxnSpPr>
          <p:spPr bwMode="auto">
            <a:xfrm flipH="1">
              <a:off x="1812334" y="6048561"/>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1" name="正方形/長方形 240"/>
            <p:cNvSpPr/>
            <p:nvPr/>
          </p:nvSpPr>
          <p:spPr bwMode="auto">
            <a:xfrm>
              <a:off x="4624097" y="5886561"/>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その他</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322</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242" name="正方形/長方形 241"/>
            <p:cNvSpPr/>
            <p:nvPr/>
          </p:nvSpPr>
          <p:spPr bwMode="auto">
            <a:xfrm>
              <a:off x="6292218" y="5886561"/>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大阪市立芸術創造館の使用許可申請</a:t>
              </a:r>
              <a:endParaRPr lang="en-US" altLang="ja-JP" sz="900" dirty="0">
                <a:latin typeface="游ゴシック" panose="020B0400000000000000" pitchFamily="50" charset="-128"/>
                <a:ea typeface="游ゴシック" panose="020B0400000000000000" pitchFamily="50" charset="-128"/>
              </a:endParaRPr>
            </a:p>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大阪市中央公会堂の使用許可申請</a:t>
              </a:r>
              <a:endParaRPr lang="en-US" altLang="ja-JP" sz="900" dirty="0">
                <a:latin typeface="游ゴシック" panose="020B0400000000000000" pitchFamily="50" charset="-128"/>
                <a:ea typeface="游ゴシック" panose="020B0400000000000000" pitchFamily="50" charset="-128"/>
              </a:endParaRPr>
            </a:p>
          </p:txBody>
        </p:sp>
        <p:cxnSp>
          <p:nvCxnSpPr>
            <p:cNvPr id="243" name="カギ線コネクタ 118"/>
            <p:cNvCxnSpPr/>
            <p:nvPr/>
          </p:nvCxnSpPr>
          <p:spPr bwMode="auto">
            <a:xfrm flipH="1">
              <a:off x="6172097" y="6048561"/>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44" name="グループ化 243"/>
          <p:cNvGrpSpPr/>
          <p:nvPr/>
        </p:nvGrpSpPr>
        <p:grpSpPr>
          <a:xfrm>
            <a:off x="262058" y="6037594"/>
            <a:ext cx="4260121" cy="324000"/>
            <a:chOff x="264334" y="6201328"/>
            <a:chExt cx="4260121" cy="324000"/>
          </a:xfrm>
        </p:grpSpPr>
        <p:sp>
          <p:nvSpPr>
            <p:cNvPr id="245" name="正方形/長方形 244"/>
            <p:cNvSpPr/>
            <p:nvPr/>
          </p:nvSpPr>
          <p:spPr bwMode="auto">
            <a:xfrm>
              <a:off x="264334" y="6201328"/>
              <a:ext cx="1548000" cy="32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b="1" dirty="0">
                  <a:solidFill>
                    <a:srgbClr val="0070C0"/>
                  </a:solidFill>
                  <a:latin typeface="游ゴシック" panose="020B0400000000000000" pitchFamily="50" charset="-128"/>
                  <a:ea typeface="游ゴシック" panose="020B0400000000000000" pitchFamily="50" charset="-128"/>
                </a:rPr>
                <a:t>介護</a:t>
              </a:r>
              <a:r>
                <a:rPr lang="ja-JP" altLang="en-US" sz="900" b="1" dirty="0" smtClean="0">
                  <a:solidFill>
                    <a:srgbClr val="0070C0"/>
                  </a:solidFill>
                  <a:latin typeface="游ゴシック" panose="020B0400000000000000" pitchFamily="50" charset="-128"/>
                  <a:ea typeface="游ゴシック" panose="020B0400000000000000" pitchFamily="50" charset="-128"/>
                </a:rPr>
                <a:t>保険</a:t>
              </a:r>
              <a:endParaRPr lang="en-US" altLang="ja-JP" sz="900" b="1" dirty="0" smtClean="0">
                <a:solidFill>
                  <a:srgbClr val="0070C0"/>
                </a:solidFill>
                <a:latin typeface="游ゴシック" panose="020B0400000000000000" pitchFamily="50" charset="-128"/>
                <a:ea typeface="游ゴシック" panose="020B0400000000000000" pitchFamily="50" charset="-128"/>
              </a:endParaRPr>
            </a:p>
            <a:p>
              <a:pPr algn="ctr">
                <a:spcBef>
                  <a:spcPts val="0"/>
                </a:spcBef>
              </a:pPr>
              <a:r>
                <a:rPr lang="ja-JP" altLang="en-US" sz="900" b="1" dirty="0" smtClean="0">
                  <a:solidFill>
                    <a:srgbClr val="0070C0"/>
                  </a:solidFill>
                  <a:latin typeface="游ゴシック" panose="020B0400000000000000" pitchFamily="50" charset="-128"/>
                  <a:ea typeface="游ゴシック" panose="020B0400000000000000" pitchFamily="50" charset="-128"/>
                </a:rPr>
                <a:t>（</a:t>
              </a:r>
              <a:r>
                <a:rPr lang="en-US" altLang="ja-JP" sz="900" b="1" dirty="0">
                  <a:solidFill>
                    <a:srgbClr val="0070C0"/>
                  </a:solidFill>
                  <a:latin typeface="游ゴシック" panose="020B0400000000000000" pitchFamily="50" charset="-128"/>
                  <a:ea typeface="游ゴシック" panose="020B0400000000000000" pitchFamily="50" charset="-128"/>
                </a:rPr>
                <a:t>12</a:t>
              </a:r>
              <a:r>
                <a:rPr lang="ja-JP" altLang="en-US" sz="900" b="1" dirty="0">
                  <a:solidFill>
                    <a:srgbClr val="0070C0"/>
                  </a:solidFill>
                  <a:latin typeface="游ゴシック" panose="020B0400000000000000" pitchFamily="50" charset="-128"/>
                  <a:ea typeface="游ゴシック" panose="020B0400000000000000" pitchFamily="50" charset="-128"/>
                </a:rPr>
                <a:t>手続き）</a:t>
              </a:r>
              <a:endParaRPr kumimoji="1" lang="en-US" altLang="ja-JP" sz="900" b="1" dirty="0">
                <a:solidFill>
                  <a:srgbClr val="0070C0"/>
                </a:solidFill>
                <a:latin typeface="游ゴシック" panose="020B0400000000000000" pitchFamily="50" charset="-128"/>
                <a:ea typeface="游ゴシック" panose="020B0400000000000000" pitchFamily="50" charset="-128"/>
              </a:endParaRPr>
            </a:p>
          </p:txBody>
        </p:sp>
        <p:sp>
          <p:nvSpPr>
            <p:cNvPr id="246" name="正方形/長方形 245"/>
            <p:cNvSpPr/>
            <p:nvPr/>
          </p:nvSpPr>
          <p:spPr bwMode="auto">
            <a:xfrm>
              <a:off x="1932455" y="6201328"/>
              <a:ext cx="2592000" cy="32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spcBef>
                  <a:spcPts val="0"/>
                </a:spcBef>
                <a:buFont typeface="Arial" panose="020B0604020202020204" pitchFamily="34" charset="0"/>
                <a:buChar char="•"/>
              </a:pPr>
              <a:r>
                <a:rPr lang="ja-JP" altLang="en-US" sz="900" dirty="0">
                  <a:latin typeface="游ゴシック" panose="020B0400000000000000" pitchFamily="50" charset="-128"/>
                  <a:ea typeface="游ゴシック" panose="020B0400000000000000" pitchFamily="50" charset="-128"/>
                </a:rPr>
                <a:t>指定介護機関に対する介護の報酬の審査及び</a:t>
              </a:r>
              <a:endParaRPr lang="en-US" altLang="ja-JP" sz="900" dirty="0">
                <a:latin typeface="游ゴシック" panose="020B0400000000000000" pitchFamily="50" charset="-128"/>
                <a:ea typeface="游ゴシック" panose="020B0400000000000000" pitchFamily="50" charset="-128"/>
              </a:endParaRPr>
            </a:p>
            <a:p>
              <a:pPr>
                <a:spcBef>
                  <a:spcPts val="0"/>
                </a:spcBef>
              </a:pPr>
              <a:r>
                <a:rPr lang="ja-JP" altLang="en-US" sz="900" dirty="0">
                  <a:latin typeface="游ゴシック" panose="020B0400000000000000" pitchFamily="50" charset="-128"/>
                  <a:ea typeface="游ゴシック" panose="020B0400000000000000" pitchFamily="50" charset="-128"/>
                </a:rPr>
                <a:t>支払</a:t>
              </a:r>
              <a:endParaRPr lang="en-US" altLang="ja-JP" sz="900" dirty="0">
                <a:latin typeface="游ゴシック" panose="020B0400000000000000" pitchFamily="50" charset="-128"/>
                <a:ea typeface="游ゴシック" panose="020B0400000000000000" pitchFamily="50" charset="-128"/>
              </a:endParaRPr>
            </a:p>
          </p:txBody>
        </p:sp>
        <p:cxnSp>
          <p:nvCxnSpPr>
            <p:cNvPr id="247" name="カギ線コネクタ 118"/>
            <p:cNvCxnSpPr/>
            <p:nvPr/>
          </p:nvCxnSpPr>
          <p:spPr bwMode="auto">
            <a:xfrm flipH="1">
              <a:off x="1812334" y="6363328"/>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48" name="カギ線コネクタ 115"/>
          <p:cNvCxnSpPr>
            <a:stCxn id="109" idx="3"/>
            <a:endCxn id="110" idx="1"/>
          </p:cNvCxnSpPr>
          <p:nvPr/>
        </p:nvCxnSpPr>
        <p:spPr bwMode="auto">
          <a:xfrm>
            <a:off x="1810058" y="4317556"/>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9" name="カギ線コネクタ 115"/>
          <p:cNvCxnSpPr>
            <a:stCxn id="111" idx="3"/>
            <a:endCxn id="112" idx="1"/>
          </p:cNvCxnSpPr>
          <p:nvPr/>
        </p:nvCxnSpPr>
        <p:spPr bwMode="auto">
          <a:xfrm>
            <a:off x="6169821" y="4317556"/>
            <a:ext cx="120121" cy="0"/>
          </a:xfrm>
          <a:prstGeom prst="straightConnector1">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9" name="テキスト ボックス 88"/>
          <p:cNvSpPr txBox="1"/>
          <p:nvPr/>
        </p:nvSpPr>
        <p:spPr>
          <a:xfrm>
            <a:off x="90914" y="6609115"/>
            <a:ext cx="288032" cy="184666"/>
          </a:xfrm>
          <a:prstGeom prst="rect">
            <a:avLst/>
          </a:prstGeom>
          <a:noFill/>
        </p:spPr>
        <p:txBody>
          <a:bodyPr wrap="square" lIns="0" tIns="0" rIns="0" bIns="0" rtlCol="0" anchor="ctr" anchorCtr="0">
            <a:spAutoFit/>
          </a:bodyPr>
          <a:lstStyle/>
          <a:p>
            <a:pPr algn="r"/>
            <a:r>
              <a:rPr kumimoji="1" lang="en-US" altLang="ja-JP" sz="1200" dirty="0" smtClean="0"/>
              <a:t>25</a:t>
            </a:r>
            <a:endParaRPr kumimoji="1" lang="ja-JP" altLang="en-US" sz="1200" dirty="0"/>
          </a:p>
        </p:txBody>
      </p:sp>
      <p:sp>
        <p:nvSpPr>
          <p:cNvPr id="90" name="タイトル 1"/>
          <p:cNvSpPr>
            <a:spLocks noGrp="1"/>
          </p:cNvSpPr>
          <p:nvPr>
            <p:ph type="title"/>
          </p:nvPr>
        </p:nvSpPr>
        <p:spPr>
          <a:xfrm>
            <a:off x="228204" y="139700"/>
            <a:ext cx="8686800" cy="685800"/>
          </a:xfrm>
        </p:spPr>
        <p:txBody>
          <a:bodyPr/>
          <a:lstStyle/>
          <a:p>
            <a:r>
              <a:rPr lang="en-US" altLang="ja-JP" sz="1600" kern="1200" dirty="0" smtClean="0">
                <a:latin typeface="游ゴシック" panose="020B0400000000000000" pitchFamily="50" charset="-128"/>
                <a:ea typeface="游ゴシック" panose="020B0400000000000000" pitchFamily="50" charset="-128"/>
                <a:cs typeface="+mn-cs"/>
              </a:rPr>
              <a:t>【</a:t>
            </a:r>
            <a:r>
              <a:rPr lang="ja-JP" altLang="en-US" sz="1600" kern="1200" dirty="0">
                <a:latin typeface="游ゴシック" panose="020B0400000000000000" pitchFamily="50" charset="-128"/>
                <a:ea typeface="游ゴシック" panose="020B0400000000000000" pitchFamily="50" charset="-128"/>
                <a:cs typeface="+mn-cs"/>
              </a:rPr>
              <a:t>参考</a:t>
            </a:r>
            <a:r>
              <a:rPr lang="en-US" altLang="ja-JP" sz="1600" kern="1200" dirty="0">
                <a:latin typeface="游ゴシック" panose="020B0400000000000000" pitchFamily="50" charset="-128"/>
                <a:ea typeface="游ゴシック" panose="020B0400000000000000" pitchFamily="50" charset="-128"/>
                <a:cs typeface="+mn-cs"/>
              </a:rPr>
              <a:t>】</a:t>
            </a:r>
            <a:r>
              <a:rPr lang="ja-JP" altLang="en-US" sz="1600" kern="1200" dirty="0">
                <a:latin typeface="游ゴシック" panose="020B0400000000000000" pitchFamily="50" charset="-128"/>
                <a:ea typeface="游ゴシック" panose="020B0400000000000000" pitchFamily="50" charset="-128"/>
                <a:cs typeface="+mn-cs"/>
              </a:rPr>
              <a:t>行政手続きの整理結果　－手続きカテゴリの整理結果　</a:t>
            </a:r>
            <a:r>
              <a:rPr lang="en-US" altLang="ja-JP" sz="1600" kern="1200" dirty="0">
                <a:latin typeface="游ゴシック" panose="020B0400000000000000" pitchFamily="50" charset="-128"/>
                <a:ea typeface="游ゴシック" panose="020B0400000000000000" pitchFamily="50" charset="-128"/>
                <a:cs typeface="+mn-cs"/>
              </a:rPr>
              <a:t>2/2</a:t>
            </a:r>
            <a:r>
              <a:rPr lang="ja-JP" altLang="en-US" sz="1600" kern="1200" dirty="0">
                <a:latin typeface="游ゴシック" panose="020B0400000000000000" pitchFamily="50" charset="-128"/>
                <a:ea typeface="游ゴシック" panose="020B0400000000000000" pitchFamily="50" charset="-128"/>
                <a:cs typeface="+mn-cs"/>
              </a:rPr>
              <a:t>－</a:t>
            </a:r>
          </a:p>
        </p:txBody>
      </p:sp>
    </p:spTree>
    <p:extLst>
      <p:ext uri="{BB962C8B-B14F-4D97-AF65-F5344CB8AC3E}">
        <p14:creationId xmlns:p14="http://schemas.microsoft.com/office/powerpoint/2010/main" val="913127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179512" y="260648"/>
            <a:ext cx="7056437" cy="431800"/>
          </a:xfrm>
          <a:prstGeom prst="parallelogram">
            <a:avLst>
              <a:gd name="adj" fmla="val 118025"/>
            </a:avLst>
          </a:prstGeom>
          <a:solidFill>
            <a:schemeClr val="bg1"/>
          </a:solidFill>
          <a:ln>
            <a:noFill/>
          </a:ln>
          <a:effectLst>
            <a:outerShdw dist="136783" dir="9491915" algn="ctr" rotWithShape="0">
              <a:schemeClr val="bg2"/>
            </a:outerShdw>
          </a:effectLst>
          <a:extLst>
            <a:ext uri="{91240B29-F687-4F45-9708-019B960494DF}">
              <a14:hiddenLine xmlns:a14="http://schemas.microsoft.com/office/drawing/2010/main" w="12700" algn="ctr">
                <a:solidFill>
                  <a:srgbClr val="000000"/>
                </a:solidFill>
                <a:miter lim="800000"/>
                <a:headEnd/>
                <a:tailEnd type="none" w="med" len="sm"/>
              </a14:hiddenLine>
            </a:ext>
          </a:extLst>
        </p:spPr>
        <p:txBody>
          <a:bodyPr wrap="none" lIns="90000" tIns="46800" rIns="90000" bIns="46800" anchor="ctr"/>
          <a:lstStyle/>
          <a:p>
            <a:pPr eaLnBrk="0" hangingPunct="0"/>
            <a:r>
              <a:rPr kumimoji="0" lang="ja-JP" altLang="en-US" sz="1800" b="1" dirty="0" smtClean="0">
                <a:solidFill>
                  <a:schemeClr val="bg2"/>
                </a:solidFill>
                <a:latin typeface="游ゴシック" panose="020B0400000000000000" pitchFamily="50" charset="-128"/>
                <a:ea typeface="游ゴシック" panose="020B0400000000000000" pitchFamily="50" charset="-128"/>
              </a:rPr>
              <a:t>６．次期電子申請システムの機能について</a:t>
            </a:r>
            <a:endParaRPr kumimoji="0" lang="ja-JP" altLang="en-US" sz="1800" b="1" dirty="0">
              <a:solidFill>
                <a:schemeClr val="bg2"/>
              </a:solidFill>
              <a:latin typeface="游ゴシック" panose="020B0400000000000000" pitchFamily="50" charset="-128"/>
              <a:ea typeface="游ゴシック" panose="020B0400000000000000" pitchFamily="50" charset="-128"/>
            </a:endParaRPr>
          </a:p>
        </p:txBody>
      </p:sp>
      <p:sp>
        <p:nvSpPr>
          <p:cNvPr id="6" name="正方形/長方形 5"/>
          <p:cNvSpPr/>
          <p:nvPr/>
        </p:nvSpPr>
        <p:spPr bwMode="auto">
          <a:xfrm>
            <a:off x="611560" y="3011446"/>
            <a:ext cx="1440000" cy="1044872"/>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1600" dirty="0">
                <a:latin typeface="游ゴシック" panose="020B0400000000000000" pitchFamily="50" charset="-128"/>
                <a:ea typeface="游ゴシック" panose="020B0400000000000000" pitchFamily="50" charset="-128"/>
              </a:rPr>
              <a:t>手続き検索</a:t>
            </a:r>
            <a:endParaRPr kumimoji="1" lang="ja-JP" altLang="en-US" sz="1600" dirty="0">
              <a:latin typeface="游ゴシック" panose="020B0400000000000000" pitchFamily="50" charset="-128"/>
              <a:ea typeface="游ゴシック" panose="020B0400000000000000" pitchFamily="50" charset="-128"/>
            </a:endParaRPr>
          </a:p>
        </p:txBody>
      </p:sp>
      <p:sp>
        <p:nvSpPr>
          <p:cNvPr id="11" name="正方形/長方形 10"/>
          <p:cNvSpPr/>
          <p:nvPr/>
        </p:nvSpPr>
        <p:spPr bwMode="auto">
          <a:xfrm>
            <a:off x="2231653" y="3009785"/>
            <a:ext cx="1440000" cy="1046533"/>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1600" dirty="0" smtClean="0">
                <a:latin typeface="游ゴシック" panose="020B0400000000000000" pitchFamily="50" charset="-128"/>
                <a:ea typeface="游ゴシック" panose="020B0400000000000000" pitchFamily="50" charset="-128"/>
              </a:rPr>
              <a:t>個人認証</a:t>
            </a:r>
            <a:endParaRPr lang="en-US" altLang="ja-JP" sz="1600" dirty="0" smtClean="0">
              <a:latin typeface="游ゴシック" panose="020B0400000000000000" pitchFamily="50" charset="-128"/>
              <a:ea typeface="游ゴシック" panose="020B0400000000000000" pitchFamily="50" charset="-128"/>
            </a:endParaRPr>
          </a:p>
          <a:p>
            <a:pPr algn="ctr">
              <a:spcBef>
                <a:spcPts val="0"/>
              </a:spcBef>
            </a:pPr>
            <a:r>
              <a:rPr lang="ja-JP" altLang="en-US" sz="1600" dirty="0" smtClean="0">
                <a:latin typeface="游ゴシック" panose="020B0400000000000000" pitchFamily="50" charset="-128"/>
                <a:ea typeface="游ゴシック" panose="020B0400000000000000" pitchFamily="50" charset="-128"/>
              </a:rPr>
              <a:t>（</a:t>
            </a:r>
            <a:r>
              <a:rPr lang="ja-JP" altLang="en-US" sz="1600" dirty="0">
                <a:latin typeface="游ゴシック" panose="020B0400000000000000" pitchFamily="50" charset="-128"/>
                <a:ea typeface="游ゴシック" panose="020B0400000000000000" pitchFamily="50" charset="-128"/>
              </a:rPr>
              <a:t>ログイン）</a:t>
            </a:r>
            <a:endParaRPr kumimoji="1" lang="ja-JP" altLang="en-US" sz="1600" dirty="0">
              <a:latin typeface="游ゴシック" panose="020B0400000000000000" pitchFamily="50" charset="-128"/>
              <a:ea typeface="游ゴシック" panose="020B0400000000000000" pitchFamily="50" charset="-128"/>
            </a:endParaRPr>
          </a:p>
        </p:txBody>
      </p:sp>
      <p:sp>
        <p:nvSpPr>
          <p:cNvPr id="13" name="正方形/長方形 12"/>
          <p:cNvSpPr/>
          <p:nvPr/>
        </p:nvSpPr>
        <p:spPr bwMode="auto">
          <a:xfrm>
            <a:off x="611560" y="5267808"/>
            <a:ext cx="1440000" cy="1041512"/>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1600" dirty="0">
                <a:latin typeface="游ゴシック" panose="020B0400000000000000" pitchFamily="50" charset="-128"/>
                <a:ea typeface="游ゴシック" panose="020B0400000000000000" pitchFamily="50" charset="-128"/>
              </a:rPr>
              <a:t>申請</a:t>
            </a:r>
            <a:r>
              <a:rPr lang="ja-JP" altLang="en-US" sz="1600" dirty="0" smtClean="0">
                <a:latin typeface="游ゴシック" panose="020B0400000000000000" pitchFamily="50" charset="-128"/>
                <a:ea typeface="游ゴシック" panose="020B0400000000000000" pitchFamily="50" charset="-128"/>
              </a:rPr>
              <a:t>情報</a:t>
            </a:r>
            <a:endParaRPr lang="en-US" altLang="ja-JP" sz="1600" dirty="0" smtClean="0">
              <a:latin typeface="游ゴシック" panose="020B0400000000000000" pitchFamily="50" charset="-128"/>
              <a:ea typeface="游ゴシック" panose="020B0400000000000000" pitchFamily="50" charset="-128"/>
            </a:endParaRPr>
          </a:p>
          <a:p>
            <a:pPr algn="ctr">
              <a:spcBef>
                <a:spcPts val="0"/>
              </a:spcBef>
            </a:pPr>
            <a:r>
              <a:rPr lang="ja-JP" altLang="en-US" sz="1600" dirty="0" smtClean="0">
                <a:latin typeface="游ゴシック" panose="020B0400000000000000" pitchFamily="50" charset="-128"/>
                <a:ea typeface="游ゴシック" panose="020B0400000000000000" pitchFamily="50" charset="-128"/>
              </a:rPr>
              <a:t>入力</a:t>
            </a:r>
            <a:r>
              <a:rPr lang="ja-JP" altLang="en-US" sz="1600" dirty="0">
                <a:latin typeface="游ゴシック" panose="020B0400000000000000" pitchFamily="50" charset="-128"/>
                <a:ea typeface="游ゴシック" panose="020B0400000000000000" pitchFamily="50" charset="-128"/>
              </a:rPr>
              <a:t>・送信</a:t>
            </a:r>
            <a:endParaRPr kumimoji="1" lang="ja-JP" altLang="en-US" sz="1600" dirty="0">
              <a:latin typeface="游ゴシック" panose="020B0400000000000000" pitchFamily="50" charset="-128"/>
              <a:ea typeface="游ゴシック" panose="020B0400000000000000" pitchFamily="50" charset="-128"/>
            </a:endParaRPr>
          </a:p>
        </p:txBody>
      </p:sp>
      <p:sp>
        <p:nvSpPr>
          <p:cNvPr id="15" name="正方形/長方形 14"/>
          <p:cNvSpPr/>
          <p:nvPr/>
        </p:nvSpPr>
        <p:spPr bwMode="auto">
          <a:xfrm>
            <a:off x="2231653" y="4138705"/>
            <a:ext cx="1440000" cy="1041512"/>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1600" dirty="0">
                <a:latin typeface="游ゴシック" panose="020B0400000000000000" pitchFamily="50" charset="-128"/>
                <a:ea typeface="游ゴシック" panose="020B0400000000000000" pitchFamily="50" charset="-128"/>
              </a:rPr>
              <a:t>資料添付</a:t>
            </a:r>
            <a:endParaRPr kumimoji="1" lang="ja-JP" altLang="en-US" sz="1600" dirty="0">
              <a:latin typeface="游ゴシック" panose="020B0400000000000000" pitchFamily="50" charset="-128"/>
              <a:ea typeface="游ゴシック" panose="020B0400000000000000" pitchFamily="50" charset="-128"/>
            </a:endParaRPr>
          </a:p>
        </p:txBody>
      </p:sp>
      <p:sp>
        <p:nvSpPr>
          <p:cNvPr id="17" name="正方形/長方形 16"/>
          <p:cNvSpPr/>
          <p:nvPr/>
        </p:nvSpPr>
        <p:spPr bwMode="auto">
          <a:xfrm>
            <a:off x="2231653" y="5267808"/>
            <a:ext cx="1440000" cy="1041512"/>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1600" dirty="0">
                <a:latin typeface="游ゴシック" panose="020B0400000000000000" pitchFamily="50" charset="-128"/>
                <a:ea typeface="游ゴシック" panose="020B0400000000000000" pitchFamily="50" charset="-128"/>
              </a:rPr>
              <a:t>決済</a:t>
            </a:r>
            <a:endParaRPr kumimoji="1" lang="ja-JP" altLang="en-US" sz="1600" dirty="0">
              <a:latin typeface="游ゴシック" panose="020B0400000000000000" pitchFamily="50" charset="-128"/>
              <a:ea typeface="游ゴシック" panose="020B0400000000000000" pitchFamily="50" charset="-128"/>
            </a:endParaRPr>
          </a:p>
        </p:txBody>
      </p:sp>
      <p:sp>
        <p:nvSpPr>
          <p:cNvPr id="21" name="正方形/長方形 20"/>
          <p:cNvSpPr/>
          <p:nvPr/>
        </p:nvSpPr>
        <p:spPr bwMode="auto">
          <a:xfrm>
            <a:off x="3851746" y="4132437"/>
            <a:ext cx="1440000" cy="104778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1600" dirty="0">
                <a:latin typeface="游ゴシック" panose="020B0400000000000000" pitchFamily="50" charset="-128"/>
                <a:ea typeface="游ゴシック" panose="020B0400000000000000" pitchFamily="50" charset="-128"/>
              </a:rPr>
              <a:t>審査後処理</a:t>
            </a:r>
            <a:endParaRPr kumimoji="1" lang="ja-JP" altLang="en-US" sz="1600" dirty="0">
              <a:latin typeface="游ゴシック" panose="020B0400000000000000" pitchFamily="50" charset="-128"/>
              <a:ea typeface="游ゴシック" panose="020B0400000000000000" pitchFamily="50" charset="-128"/>
            </a:endParaRPr>
          </a:p>
        </p:txBody>
      </p:sp>
      <p:sp>
        <p:nvSpPr>
          <p:cNvPr id="23" name="正方形/長方形 22"/>
          <p:cNvSpPr/>
          <p:nvPr/>
        </p:nvSpPr>
        <p:spPr bwMode="auto">
          <a:xfrm>
            <a:off x="3851746" y="5269183"/>
            <a:ext cx="1440000" cy="1040137"/>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1600" dirty="0">
                <a:latin typeface="游ゴシック" panose="020B0400000000000000" pitchFamily="50" charset="-128"/>
                <a:ea typeface="游ゴシック" panose="020B0400000000000000" pitchFamily="50" charset="-128"/>
              </a:rPr>
              <a:t>進捗管理</a:t>
            </a:r>
            <a:endParaRPr kumimoji="1" lang="ja-JP" altLang="en-US" sz="1600" dirty="0">
              <a:latin typeface="游ゴシック" panose="020B0400000000000000" pitchFamily="50" charset="-128"/>
              <a:ea typeface="游ゴシック" panose="020B0400000000000000" pitchFamily="50" charset="-128"/>
            </a:endParaRPr>
          </a:p>
        </p:txBody>
      </p:sp>
      <p:sp>
        <p:nvSpPr>
          <p:cNvPr id="25" name="正方形/長方形 24"/>
          <p:cNvSpPr/>
          <p:nvPr/>
        </p:nvSpPr>
        <p:spPr bwMode="auto">
          <a:xfrm>
            <a:off x="5436096" y="3011446"/>
            <a:ext cx="1440000" cy="1044872"/>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1600" dirty="0" smtClean="0">
                <a:latin typeface="游ゴシック" panose="020B0400000000000000" pitchFamily="50" charset="-128"/>
                <a:ea typeface="游ゴシック" panose="020B0400000000000000" pitchFamily="50" charset="-128"/>
              </a:rPr>
              <a:t>電子交付</a:t>
            </a:r>
            <a:endParaRPr kumimoji="1" lang="ja-JP" altLang="en-US" sz="1600" dirty="0">
              <a:latin typeface="游ゴシック" panose="020B0400000000000000" pitchFamily="50" charset="-128"/>
              <a:ea typeface="游ゴシック" panose="020B0400000000000000" pitchFamily="50" charset="-128"/>
            </a:endParaRPr>
          </a:p>
        </p:txBody>
      </p:sp>
      <p:sp>
        <p:nvSpPr>
          <p:cNvPr id="27" name="正方形/長方形 26"/>
          <p:cNvSpPr/>
          <p:nvPr/>
        </p:nvSpPr>
        <p:spPr bwMode="auto">
          <a:xfrm>
            <a:off x="7091932" y="3011446"/>
            <a:ext cx="1440000" cy="1044872"/>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1600" dirty="0">
                <a:latin typeface="游ゴシック" panose="020B0400000000000000" pitchFamily="50" charset="-128"/>
                <a:ea typeface="游ゴシック" panose="020B0400000000000000" pitchFamily="50" charset="-128"/>
              </a:rPr>
              <a:t>通知</a:t>
            </a:r>
            <a:endParaRPr kumimoji="1" lang="ja-JP" altLang="en-US" sz="1600" dirty="0">
              <a:latin typeface="游ゴシック" panose="020B0400000000000000" pitchFamily="50" charset="-128"/>
              <a:ea typeface="游ゴシック" panose="020B0400000000000000" pitchFamily="50" charset="-128"/>
            </a:endParaRPr>
          </a:p>
        </p:txBody>
      </p:sp>
      <p:sp>
        <p:nvSpPr>
          <p:cNvPr id="29" name="正方形/長方形 28"/>
          <p:cNvSpPr/>
          <p:nvPr/>
        </p:nvSpPr>
        <p:spPr bwMode="auto">
          <a:xfrm>
            <a:off x="7091932" y="4138705"/>
            <a:ext cx="1440000" cy="1041512"/>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1600" dirty="0" smtClean="0">
                <a:latin typeface="游ゴシック" panose="020B0400000000000000" pitchFamily="50" charset="-128"/>
                <a:ea typeface="游ゴシック" panose="020B0400000000000000" pitchFamily="50" charset="-128"/>
              </a:rPr>
              <a:t>ヘルプ</a:t>
            </a:r>
            <a:endParaRPr lang="en-US" altLang="ja-JP" sz="1600" dirty="0" smtClean="0">
              <a:latin typeface="游ゴシック" panose="020B0400000000000000" pitchFamily="50" charset="-128"/>
              <a:ea typeface="游ゴシック" panose="020B0400000000000000" pitchFamily="50" charset="-128"/>
            </a:endParaRPr>
          </a:p>
          <a:p>
            <a:pPr algn="ctr">
              <a:spcBef>
                <a:spcPts val="0"/>
              </a:spcBef>
            </a:pPr>
            <a:r>
              <a:rPr lang="ja-JP" altLang="en-US" sz="1600" dirty="0" smtClean="0">
                <a:latin typeface="游ゴシック" panose="020B0400000000000000" pitchFamily="50" charset="-128"/>
                <a:ea typeface="游ゴシック" panose="020B0400000000000000" pitchFamily="50" charset="-128"/>
              </a:rPr>
              <a:t>（職員向け）</a:t>
            </a:r>
            <a:endParaRPr kumimoji="1" lang="ja-JP" altLang="en-US" sz="1600" dirty="0">
              <a:latin typeface="游ゴシック" panose="020B0400000000000000" pitchFamily="50" charset="-128"/>
              <a:ea typeface="游ゴシック" panose="020B0400000000000000" pitchFamily="50" charset="-128"/>
            </a:endParaRPr>
          </a:p>
        </p:txBody>
      </p:sp>
      <p:sp>
        <p:nvSpPr>
          <p:cNvPr id="31" name="正方形/長方形 30"/>
          <p:cNvSpPr/>
          <p:nvPr/>
        </p:nvSpPr>
        <p:spPr bwMode="auto">
          <a:xfrm>
            <a:off x="3851746" y="3011446"/>
            <a:ext cx="1440000" cy="1044872"/>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1600" dirty="0">
                <a:latin typeface="游ゴシック" panose="020B0400000000000000" pitchFamily="50" charset="-128"/>
                <a:ea typeface="游ゴシック" panose="020B0400000000000000" pitchFamily="50" charset="-128"/>
              </a:rPr>
              <a:t>審査前処理</a:t>
            </a:r>
          </a:p>
        </p:txBody>
      </p:sp>
      <p:sp>
        <p:nvSpPr>
          <p:cNvPr id="36" name="正方形/長方形 35"/>
          <p:cNvSpPr/>
          <p:nvPr/>
        </p:nvSpPr>
        <p:spPr bwMode="auto">
          <a:xfrm>
            <a:off x="611560" y="4138705"/>
            <a:ext cx="1440000" cy="1041512"/>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1600" dirty="0" smtClean="0">
                <a:latin typeface="游ゴシック" panose="020B0400000000000000" pitchFamily="50" charset="-128"/>
                <a:ea typeface="游ゴシック" panose="020B0400000000000000" pitchFamily="50" charset="-128"/>
              </a:rPr>
              <a:t>本人確認</a:t>
            </a:r>
            <a:endParaRPr kumimoji="1" lang="ja-JP" altLang="en-US" sz="1600" dirty="0">
              <a:latin typeface="游ゴシック" panose="020B0400000000000000" pitchFamily="50" charset="-128"/>
              <a:ea typeface="游ゴシック" panose="020B0400000000000000" pitchFamily="50" charset="-128"/>
            </a:endParaRPr>
          </a:p>
        </p:txBody>
      </p:sp>
      <p:sp>
        <p:nvSpPr>
          <p:cNvPr id="38" name="正方形/長方形 37"/>
          <p:cNvSpPr/>
          <p:nvPr/>
        </p:nvSpPr>
        <p:spPr>
          <a:xfrm>
            <a:off x="72262" y="989811"/>
            <a:ext cx="8964234" cy="919488"/>
          </a:xfrm>
          <a:prstGeom prst="rect">
            <a:avLst/>
          </a:prstGeom>
          <a:solidFill>
            <a:schemeClr val="bg1"/>
          </a:solidFill>
          <a:ln w="9525" cap="flat" cmpd="sng" algn="ctr">
            <a:noFill/>
            <a:prstDash val="solid"/>
            <a:round/>
            <a:headEnd type="none" w="med" len="med"/>
            <a:tailEnd type="none" w="med" len="med"/>
          </a:ln>
          <a:effectLst/>
        </p:spPr>
        <p:txBody>
          <a:bodyPr wrap="square" lIns="72000" rIns="72000" rtlCol="0" anchor="ctr"/>
          <a:lstStyle/>
          <a:p>
            <a:r>
              <a:rPr lang="ja-JP" altLang="en-US" sz="2400" dirty="0">
                <a:latin typeface="游ゴシック" panose="020B0400000000000000" pitchFamily="50" charset="-128"/>
                <a:ea typeface="游ゴシック" panose="020B0400000000000000" pitchFamily="50" charset="-128"/>
              </a:rPr>
              <a:t>　</a:t>
            </a:r>
            <a:r>
              <a:rPr lang="ja-JP" altLang="en-US" sz="2400" dirty="0" smtClean="0">
                <a:latin typeface="游ゴシック" panose="020B0400000000000000" pitchFamily="50" charset="-128"/>
                <a:ea typeface="游ゴシック" panose="020B0400000000000000" pitchFamily="50" charset="-128"/>
              </a:rPr>
              <a:t>事</a:t>
            </a:r>
            <a:r>
              <a:rPr lang="ja-JP" altLang="en-US" sz="2400" dirty="0">
                <a:latin typeface="游ゴシック" panose="020B0400000000000000" pitchFamily="50" charset="-128"/>
                <a:ea typeface="游ゴシック" panose="020B0400000000000000" pitchFamily="50" charset="-128"/>
              </a:rPr>
              <a:t>業者等からの情報提供に基づき</a:t>
            </a:r>
            <a:r>
              <a:rPr lang="ja-JP" altLang="en-US" sz="2400" dirty="0" smtClean="0">
                <a:latin typeface="游ゴシック" panose="020B0400000000000000" pitchFamily="50" charset="-128"/>
                <a:ea typeface="游ゴシック" panose="020B0400000000000000" pitchFamily="50" charset="-128"/>
              </a:rPr>
              <a:t>、次</a:t>
            </a:r>
            <a:r>
              <a:rPr lang="ja-JP" altLang="en-US" sz="2400" dirty="0">
                <a:latin typeface="游ゴシック" panose="020B0400000000000000" pitchFamily="50" charset="-128"/>
                <a:ea typeface="游ゴシック" panose="020B0400000000000000" pitchFamily="50" charset="-128"/>
              </a:rPr>
              <a:t>の</a:t>
            </a:r>
            <a:r>
              <a:rPr lang="ja-JP" altLang="en-US" sz="2400" dirty="0" smtClean="0">
                <a:latin typeface="游ゴシック" panose="020B0400000000000000" pitchFamily="50" charset="-128"/>
                <a:ea typeface="游ゴシック" panose="020B0400000000000000" pitchFamily="50" charset="-128"/>
              </a:rPr>
              <a:t>とおり次期電子申請システムで実現</a:t>
            </a:r>
            <a:r>
              <a:rPr lang="ja-JP" altLang="en-US" sz="2400" dirty="0">
                <a:latin typeface="游ゴシック" panose="020B0400000000000000" pitchFamily="50" charset="-128"/>
                <a:ea typeface="游ゴシック" panose="020B0400000000000000" pitchFamily="50" charset="-128"/>
              </a:rPr>
              <a:t>すべき機能</a:t>
            </a:r>
            <a:r>
              <a:rPr lang="ja-JP" altLang="en-US" sz="2400" dirty="0" smtClean="0">
                <a:latin typeface="游ゴシック" panose="020B0400000000000000" pitchFamily="50" charset="-128"/>
                <a:ea typeface="游ゴシック" panose="020B0400000000000000" pitchFamily="50" charset="-128"/>
              </a:rPr>
              <a:t>要件を整理した。</a:t>
            </a:r>
            <a:endParaRPr lang="en-US" altLang="ja-JP" sz="2400" dirty="0">
              <a:latin typeface="游ゴシック" panose="020B0400000000000000" pitchFamily="50" charset="-128"/>
              <a:ea typeface="游ゴシック" panose="020B0400000000000000" pitchFamily="50" charset="-128"/>
            </a:endParaRPr>
          </a:p>
        </p:txBody>
      </p:sp>
      <p:sp>
        <p:nvSpPr>
          <p:cNvPr id="2" name="ホームベース 1"/>
          <p:cNvSpPr/>
          <p:nvPr/>
        </p:nvSpPr>
        <p:spPr bwMode="auto">
          <a:xfrm>
            <a:off x="539552" y="2544150"/>
            <a:ext cx="3240186" cy="356696"/>
          </a:xfrm>
          <a:prstGeom prst="homePlate">
            <a:avLst/>
          </a:prstGeom>
          <a:ln w="9525">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wrap="none" lIns="72000" rIns="72000" rtlCol="0" anchor="ctr"/>
          <a:lstStyle/>
          <a:p>
            <a:pPr algn="ctr">
              <a:spcBef>
                <a:spcPts val="0"/>
              </a:spcBef>
            </a:pPr>
            <a:r>
              <a:rPr kumimoji="1" lang="ja-JP" altLang="en-US" sz="1600" dirty="0" smtClean="0">
                <a:solidFill>
                  <a:schemeClr val="tx1"/>
                </a:solidFill>
                <a:latin typeface="游ゴシック" panose="020B0400000000000000" pitchFamily="50" charset="-128"/>
                <a:ea typeface="游ゴシック" panose="020B0400000000000000" pitchFamily="50" charset="-128"/>
              </a:rPr>
              <a:t>受付</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40" name="ホームベース 39"/>
          <p:cNvSpPr/>
          <p:nvPr/>
        </p:nvSpPr>
        <p:spPr bwMode="auto">
          <a:xfrm>
            <a:off x="3851746" y="2544150"/>
            <a:ext cx="1512342" cy="356696"/>
          </a:xfrm>
          <a:prstGeom prst="homePlate">
            <a:avLst/>
          </a:prstGeom>
          <a:ln w="9525">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wrap="none" lIns="72000" rIns="72000" rtlCol="0" anchor="ctr"/>
          <a:lstStyle/>
          <a:p>
            <a:pPr algn="ctr">
              <a:spcBef>
                <a:spcPts val="0"/>
              </a:spcBef>
            </a:pPr>
            <a:r>
              <a:rPr kumimoji="1" lang="ja-JP" altLang="en-US" sz="1600" dirty="0" smtClean="0">
                <a:solidFill>
                  <a:schemeClr val="tx1"/>
                </a:solidFill>
                <a:latin typeface="游ゴシック" panose="020B0400000000000000" pitchFamily="50" charset="-128"/>
                <a:ea typeface="游ゴシック" panose="020B0400000000000000" pitchFamily="50" charset="-128"/>
              </a:rPr>
              <a:t>処理・審査</a:t>
            </a:r>
            <a:endParaRPr kumimoji="1" lang="en-US" altLang="ja-JP" sz="1600" dirty="0" smtClean="0">
              <a:solidFill>
                <a:schemeClr val="tx1"/>
              </a:solidFill>
              <a:latin typeface="游ゴシック" panose="020B0400000000000000" pitchFamily="50" charset="-128"/>
              <a:ea typeface="游ゴシック" panose="020B0400000000000000" pitchFamily="50" charset="-128"/>
            </a:endParaRPr>
          </a:p>
        </p:txBody>
      </p:sp>
      <p:sp>
        <p:nvSpPr>
          <p:cNvPr id="43" name="フローチャート: 処理 42"/>
          <p:cNvSpPr/>
          <p:nvPr/>
        </p:nvSpPr>
        <p:spPr bwMode="auto">
          <a:xfrm>
            <a:off x="7020272" y="2544150"/>
            <a:ext cx="1584002" cy="356696"/>
          </a:xfrm>
          <a:prstGeom prst="flowChartProcess">
            <a:avLst/>
          </a:prstGeom>
          <a:ln w="9525">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wrap="none" lIns="72000" rIns="72000" rtlCol="0" anchor="ctr"/>
          <a:lstStyle/>
          <a:p>
            <a:pPr algn="ctr">
              <a:spcBef>
                <a:spcPts val="0"/>
              </a:spcBef>
            </a:pPr>
            <a:r>
              <a:rPr kumimoji="1" lang="ja-JP" altLang="en-US" sz="1600" dirty="0" smtClean="0">
                <a:solidFill>
                  <a:schemeClr val="tx1"/>
                </a:solidFill>
                <a:latin typeface="游ゴシック" panose="020B0400000000000000" pitchFamily="50" charset="-128"/>
                <a:ea typeface="游ゴシック" panose="020B0400000000000000" pitchFamily="50" charset="-128"/>
              </a:rPr>
              <a:t>サポート機能</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44" name="ホームベース 43"/>
          <p:cNvSpPr/>
          <p:nvPr/>
        </p:nvSpPr>
        <p:spPr bwMode="auto">
          <a:xfrm>
            <a:off x="5435922" y="2544150"/>
            <a:ext cx="1512342" cy="356696"/>
          </a:xfrm>
          <a:prstGeom prst="homePlate">
            <a:avLst/>
          </a:prstGeom>
          <a:ln w="9525">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wrap="none" lIns="72000" rIns="72000" rtlCol="0" anchor="ctr"/>
          <a:lstStyle/>
          <a:p>
            <a:pPr algn="ctr">
              <a:spcBef>
                <a:spcPts val="0"/>
              </a:spcBef>
            </a:pPr>
            <a:r>
              <a:rPr kumimoji="1" lang="ja-JP" altLang="en-US" sz="1600" dirty="0" smtClean="0">
                <a:solidFill>
                  <a:schemeClr val="tx1"/>
                </a:solidFill>
                <a:latin typeface="游ゴシック" panose="020B0400000000000000" pitchFamily="50" charset="-128"/>
                <a:ea typeface="游ゴシック" panose="020B0400000000000000" pitchFamily="50" charset="-128"/>
              </a:rPr>
              <a:t>交付</a:t>
            </a:r>
            <a:endParaRPr kumimoji="1" lang="en-US" altLang="ja-JP" sz="1600" dirty="0" smtClean="0">
              <a:solidFill>
                <a:schemeClr val="tx1"/>
              </a:solidFill>
              <a:latin typeface="游ゴシック" panose="020B0400000000000000" pitchFamily="50" charset="-128"/>
              <a:ea typeface="游ゴシック" panose="020B0400000000000000" pitchFamily="50" charset="-128"/>
            </a:endParaRPr>
          </a:p>
        </p:txBody>
      </p:sp>
      <p:sp>
        <p:nvSpPr>
          <p:cNvPr id="20" name="テキスト ボックス 19"/>
          <p:cNvSpPr txBox="1"/>
          <p:nvPr/>
        </p:nvSpPr>
        <p:spPr>
          <a:xfrm>
            <a:off x="90914" y="6609115"/>
            <a:ext cx="288032" cy="184666"/>
          </a:xfrm>
          <a:prstGeom prst="rect">
            <a:avLst/>
          </a:prstGeom>
          <a:noFill/>
        </p:spPr>
        <p:txBody>
          <a:bodyPr wrap="square" lIns="0" tIns="0" rIns="0" bIns="0" rtlCol="0" anchor="ctr" anchorCtr="0">
            <a:spAutoFit/>
          </a:bodyPr>
          <a:lstStyle/>
          <a:p>
            <a:pPr algn="r"/>
            <a:r>
              <a:rPr kumimoji="1" lang="en-US" altLang="ja-JP" sz="1200" dirty="0" smtClean="0"/>
              <a:t>26</a:t>
            </a:r>
            <a:endParaRPr kumimoji="1" lang="ja-JP" altLang="en-US" sz="1200" dirty="0"/>
          </a:p>
        </p:txBody>
      </p:sp>
    </p:spTree>
    <p:extLst>
      <p:ext uri="{BB962C8B-B14F-4D97-AF65-F5344CB8AC3E}">
        <p14:creationId xmlns:p14="http://schemas.microsoft.com/office/powerpoint/2010/main" val="2171608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bwMode="gray">
          <a:xfrm>
            <a:off x="26984" y="969530"/>
            <a:ext cx="9043176" cy="77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mn-lt"/>
                <a:ea typeface="+mn-ea"/>
                <a:cs typeface="+mn-cs"/>
              </a:defRPr>
            </a:lvl1pPr>
            <a:lvl2pPr marL="742950" indent="-285750" algn="l" rtl="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mn-lt"/>
                <a:ea typeface="+mn-ea"/>
              </a:defRPr>
            </a:lvl2pPr>
            <a:lvl3pPr marL="1143000" indent="-228600" algn="l" rtl="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mn-lt"/>
                <a:ea typeface="+mn-ea"/>
              </a:defRPr>
            </a:lvl3pPr>
            <a:lvl4pPr marL="1600200" indent="-228600" algn="l" rtl="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mn-lt"/>
                <a:ea typeface="+mn-ea"/>
              </a:defRPr>
            </a:lvl4pPr>
            <a:lvl5pPr marL="2057400" indent="-228600" algn="l" rtl="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mn-lt"/>
                <a:ea typeface="+mn-ea"/>
              </a:defRPr>
            </a:lvl5pPr>
            <a:lvl6pPr marL="25146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6pPr>
            <a:lvl7pPr marL="29718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7pPr>
            <a:lvl8pPr marL="34290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8pPr>
            <a:lvl9pPr marL="38862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9pPr>
          </a:lstStyle>
          <a:p>
            <a:pPr eaLnBrk="1" hangingPunct="1">
              <a:spcBef>
                <a:spcPct val="0"/>
              </a:spcBef>
            </a:pPr>
            <a:r>
              <a:rPr lang="ja-JP" altLang="en-US" sz="1200" dirty="0" smtClean="0">
                <a:latin typeface="游ゴシック" panose="020B0400000000000000" pitchFamily="50" charset="-128"/>
                <a:ea typeface="游ゴシック" panose="020B0400000000000000" pitchFamily="50" charset="-128"/>
              </a:rPr>
              <a:t>情報提供依頼（以下「</a:t>
            </a:r>
            <a:r>
              <a:rPr lang="en-US" altLang="ja-JP" sz="1200" dirty="0" smtClean="0">
                <a:latin typeface="游ゴシック" panose="020B0400000000000000" pitchFamily="50" charset="-128"/>
                <a:ea typeface="游ゴシック" panose="020B0400000000000000" pitchFamily="50" charset="-128"/>
              </a:rPr>
              <a:t>RFI</a:t>
            </a:r>
            <a:r>
              <a:rPr lang="ja-JP" altLang="en-US" sz="1200" dirty="0" smtClean="0">
                <a:latin typeface="游ゴシック" panose="020B0400000000000000" pitchFamily="50" charset="-128"/>
                <a:ea typeface="游ゴシック" panose="020B0400000000000000" pitchFamily="50" charset="-128"/>
              </a:rPr>
              <a:t>」という。）では</a:t>
            </a:r>
            <a:r>
              <a:rPr lang="ja-JP" altLang="en-US" sz="1200" dirty="0">
                <a:latin typeface="游ゴシック" panose="020B0400000000000000" pitchFamily="50" charset="-128"/>
                <a:ea typeface="游ゴシック" panose="020B0400000000000000" pitchFamily="50" charset="-128"/>
              </a:rPr>
              <a:t>、次期電子申請システムの実現に向け、既存サービスで実現できる範囲と追加開発となる範囲の切り分けとともに、実現</a:t>
            </a:r>
            <a:r>
              <a:rPr lang="ja-JP" altLang="en-US" sz="1200" dirty="0" smtClean="0">
                <a:latin typeface="游ゴシック" panose="020B0400000000000000" pitchFamily="50" charset="-128"/>
                <a:ea typeface="游ゴシック" panose="020B0400000000000000" pitchFamily="50" charset="-128"/>
              </a:rPr>
              <a:t>段階ごとの機能</a:t>
            </a:r>
            <a:r>
              <a:rPr lang="ja-JP" altLang="en-US" sz="1200" dirty="0">
                <a:latin typeface="游ゴシック" panose="020B0400000000000000" pitchFamily="50" charset="-128"/>
                <a:ea typeface="游ゴシック" panose="020B0400000000000000" pitchFamily="50" charset="-128"/>
              </a:rPr>
              <a:t>要件の精査を目的とし、各機能要件に対する各社の対応状況や実現費用に関する情報の収集</a:t>
            </a:r>
            <a:r>
              <a:rPr lang="ja-JP" altLang="en-US" sz="1200" dirty="0" smtClean="0">
                <a:latin typeface="游ゴシック" panose="020B0400000000000000" pitchFamily="50" charset="-128"/>
                <a:ea typeface="游ゴシック" panose="020B0400000000000000" pitchFamily="50" charset="-128"/>
              </a:rPr>
              <a:t>を行った。</a:t>
            </a:r>
            <a:endParaRPr lang="en-US" altLang="ja-JP" sz="1200" dirty="0">
              <a:latin typeface="游ゴシック" panose="020B0400000000000000" pitchFamily="50" charset="-128"/>
              <a:ea typeface="游ゴシック" panose="020B0400000000000000" pitchFamily="50" charset="-128"/>
            </a:endParaRPr>
          </a:p>
        </p:txBody>
      </p:sp>
      <p:sp>
        <p:nvSpPr>
          <p:cNvPr id="7" name="Rectangle 42"/>
          <p:cNvSpPr>
            <a:spLocks noChangeArrowheads="1"/>
          </p:cNvSpPr>
          <p:nvPr/>
        </p:nvSpPr>
        <p:spPr bwMode="gray">
          <a:xfrm>
            <a:off x="3687510" y="2012832"/>
            <a:ext cx="5162360" cy="203078"/>
          </a:xfrm>
          <a:prstGeom prst="rect">
            <a:avLst/>
          </a:prstGeom>
          <a:solidFill>
            <a:srgbClr val="0D2B88"/>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ja-JP" sz="900" dirty="0">
                <a:solidFill>
                  <a:schemeClr val="bg1"/>
                </a:solidFill>
                <a:latin typeface="游ゴシック" panose="020B0400000000000000" pitchFamily="50" charset="-128"/>
                <a:ea typeface="游ゴシック" panose="020B0400000000000000" pitchFamily="50" charset="-128"/>
              </a:rPr>
              <a:t>RFI</a:t>
            </a:r>
            <a:r>
              <a:rPr lang="ja-JP" altLang="en-US" sz="900" dirty="0">
                <a:solidFill>
                  <a:schemeClr val="bg1"/>
                </a:solidFill>
                <a:latin typeface="游ゴシック" panose="020B0400000000000000" pitchFamily="50" charset="-128"/>
                <a:ea typeface="游ゴシック" panose="020B0400000000000000" pitchFamily="50" charset="-128"/>
              </a:rPr>
              <a:t>実施概要</a:t>
            </a:r>
          </a:p>
        </p:txBody>
      </p:sp>
      <p:sp>
        <p:nvSpPr>
          <p:cNvPr id="8" name="Rectangle 44"/>
          <p:cNvSpPr>
            <a:spLocks noChangeArrowheads="1"/>
          </p:cNvSpPr>
          <p:nvPr/>
        </p:nvSpPr>
        <p:spPr bwMode="gray">
          <a:xfrm>
            <a:off x="3687509" y="3023267"/>
            <a:ext cx="844530" cy="837499"/>
          </a:xfrm>
          <a:prstGeom prst="rect">
            <a:avLst/>
          </a:prstGeom>
          <a:solidFill>
            <a:schemeClr val="accent1">
              <a:lumMod val="20000"/>
              <a:lumOff val="80000"/>
            </a:schemeClr>
          </a:solidFill>
          <a:ln w="9525" algn="ctr">
            <a:solidFill>
              <a:schemeClr val="tx1"/>
            </a:solidFill>
            <a:miter lim="800000"/>
            <a:headEnd/>
            <a:tailEnd/>
          </a:ln>
          <a:extLst/>
        </p:spPr>
        <p:txBody>
          <a:bodyPr lIns="36000" tIns="36000" rIns="36000" bIns="36000" anchor="ctr"/>
          <a:lstStyle/>
          <a:p>
            <a:pPr algn="ctr">
              <a:buClr>
                <a:schemeClr val="bg2"/>
              </a:buClr>
            </a:pPr>
            <a:r>
              <a:rPr kumimoji="1" lang="ja-JP" altLang="en-US" sz="900" dirty="0" smtClean="0">
                <a:latin typeface="游ゴシック" panose="020B0400000000000000" pitchFamily="50" charset="-128"/>
                <a:ea typeface="游ゴシック" panose="020B0400000000000000" pitchFamily="50" charset="-128"/>
              </a:rPr>
              <a:t>参加事</a:t>
            </a:r>
            <a:r>
              <a:rPr kumimoji="1" lang="ja-JP" altLang="en-US" sz="900" dirty="0">
                <a:latin typeface="游ゴシック" panose="020B0400000000000000" pitchFamily="50" charset="-128"/>
                <a:ea typeface="游ゴシック" panose="020B0400000000000000" pitchFamily="50" charset="-128"/>
              </a:rPr>
              <a:t>業者</a:t>
            </a:r>
          </a:p>
        </p:txBody>
      </p:sp>
      <p:sp>
        <p:nvSpPr>
          <p:cNvPr id="9" name="Rectangle 45"/>
          <p:cNvSpPr>
            <a:spLocks noChangeArrowheads="1"/>
          </p:cNvSpPr>
          <p:nvPr/>
        </p:nvSpPr>
        <p:spPr bwMode="gray">
          <a:xfrm>
            <a:off x="3687508" y="3976655"/>
            <a:ext cx="844530" cy="1970859"/>
          </a:xfrm>
          <a:prstGeom prst="rect">
            <a:avLst/>
          </a:prstGeom>
          <a:solidFill>
            <a:schemeClr val="accent1">
              <a:lumMod val="20000"/>
              <a:lumOff val="80000"/>
            </a:schemeClr>
          </a:solidFill>
          <a:ln w="9525" algn="ctr">
            <a:solidFill>
              <a:schemeClr val="tx1"/>
            </a:solidFill>
            <a:miter lim="800000"/>
            <a:headEnd/>
            <a:tailEnd/>
          </a:ln>
          <a:extLst/>
        </p:spPr>
        <p:txBody>
          <a:bodyPr lIns="36000" tIns="36000" rIns="36000" bIns="36000" anchor="ctr"/>
          <a:lstStyle/>
          <a:p>
            <a:pPr algn="ctr">
              <a:buClr>
                <a:schemeClr val="bg2"/>
              </a:buClr>
            </a:pPr>
            <a:r>
              <a:rPr kumimoji="1" lang="ja-JP" altLang="en-US" sz="900" dirty="0" smtClean="0">
                <a:latin typeface="游ゴシック" panose="020B0400000000000000" pitchFamily="50" charset="-128"/>
                <a:ea typeface="游ゴシック" panose="020B0400000000000000" pitchFamily="50" charset="-128"/>
              </a:rPr>
              <a:t>依頼内容</a:t>
            </a:r>
            <a:endParaRPr kumimoji="1" lang="ja-JP" altLang="en-US" sz="900" dirty="0">
              <a:latin typeface="游ゴシック" panose="020B0400000000000000" pitchFamily="50" charset="-128"/>
              <a:ea typeface="游ゴシック" panose="020B0400000000000000" pitchFamily="50" charset="-128"/>
            </a:endParaRPr>
          </a:p>
        </p:txBody>
      </p:sp>
      <p:sp>
        <p:nvSpPr>
          <p:cNvPr id="10" name="Rectangle 46"/>
          <p:cNvSpPr>
            <a:spLocks noChangeArrowheads="1"/>
          </p:cNvSpPr>
          <p:nvPr/>
        </p:nvSpPr>
        <p:spPr bwMode="gray">
          <a:xfrm>
            <a:off x="3687509" y="2372361"/>
            <a:ext cx="844530" cy="535017"/>
          </a:xfrm>
          <a:prstGeom prst="rect">
            <a:avLst/>
          </a:prstGeom>
          <a:solidFill>
            <a:schemeClr val="accent1">
              <a:lumMod val="20000"/>
              <a:lumOff val="80000"/>
            </a:schemeClr>
          </a:solidFill>
          <a:ln w="9525" algn="ctr">
            <a:solidFill>
              <a:schemeClr val="tx1"/>
            </a:solidFill>
            <a:miter lim="800000"/>
            <a:headEnd/>
            <a:tailEnd/>
          </a:ln>
          <a:extLst/>
        </p:spPr>
        <p:txBody>
          <a:bodyPr lIns="36000" tIns="36000" rIns="36000" bIns="36000" anchor="ctr"/>
          <a:lstStyle/>
          <a:p>
            <a:pPr algn="ctr">
              <a:buClr>
                <a:schemeClr val="bg2"/>
              </a:buClr>
            </a:pPr>
            <a:r>
              <a:rPr kumimoji="1" lang="ja-JP" altLang="en-US" sz="900" dirty="0">
                <a:latin typeface="游ゴシック" panose="020B0400000000000000" pitchFamily="50" charset="-128"/>
                <a:ea typeface="游ゴシック" panose="020B0400000000000000" pitchFamily="50" charset="-128"/>
              </a:rPr>
              <a:t>期間</a:t>
            </a:r>
          </a:p>
        </p:txBody>
      </p:sp>
      <p:sp>
        <p:nvSpPr>
          <p:cNvPr id="11" name="Rectangle 48"/>
          <p:cNvSpPr>
            <a:spLocks noChangeArrowheads="1"/>
          </p:cNvSpPr>
          <p:nvPr/>
        </p:nvSpPr>
        <p:spPr bwMode="gray">
          <a:xfrm>
            <a:off x="4606196" y="3026873"/>
            <a:ext cx="4243674" cy="837499"/>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p>
            <a:r>
              <a:rPr lang="ja-JP" altLang="en-US" sz="900" dirty="0" smtClean="0">
                <a:latin typeface="游ゴシック" panose="020B0400000000000000" pitchFamily="50" charset="-128"/>
                <a:ea typeface="游ゴシック" panose="020B0400000000000000" pitchFamily="50" charset="-128"/>
              </a:rPr>
              <a:t>参加事業者数：</a:t>
            </a:r>
            <a:r>
              <a:rPr lang="en-US" altLang="ja-JP" sz="900" dirty="0" smtClean="0">
                <a:latin typeface="游ゴシック" panose="020B0400000000000000" pitchFamily="50" charset="-128"/>
                <a:ea typeface="游ゴシック" panose="020B0400000000000000" pitchFamily="50" charset="-128"/>
              </a:rPr>
              <a:t>11</a:t>
            </a:r>
            <a:r>
              <a:rPr lang="ja-JP" altLang="en-US" sz="900" dirty="0" smtClean="0">
                <a:latin typeface="游ゴシック" panose="020B0400000000000000" pitchFamily="50" charset="-128"/>
                <a:ea typeface="游ゴシック" panose="020B0400000000000000" pitchFamily="50" charset="-128"/>
              </a:rPr>
              <a:t>社（大手事</a:t>
            </a:r>
            <a:r>
              <a:rPr lang="ja-JP" altLang="en-US" sz="900" dirty="0">
                <a:latin typeface="游ゴシック" panose="020B0400000000000000" pitchFamily="50" charset="-128"/>
                <a:ea typeface="游ゴシック" panose="020B0400000000000000" pitchFamily="50" charset="-128"/>
              </a:rPr>
              <a:t>業者や</a:t>
            </a:r>
            <a:r>
              <a:rPr lang="en-US" altLang="ja-JP" sz="900" dirty="0">
                <a:latin typeface="游ゴシック" panose="020B0400000000000000" pitchFamily="50" charset="-128"/>
                <a:ea typeface="游ゴシック" panose="020B0400000000000000" pitchFamily="50" charset="-128"/>
              </a:rPr>
              <a:t>EC</a:t>
            </a:r>
            <a:r>
              <a:rPr lang="ja-JP" altLang="en-US" sz="900" dirty="0">
                <a:latin typeface="游ゴシック" panose="020B0400000000000000" pitchFamily="50" charset="-128"/>
                <a:ea typeface="游ゴシック" panose="020B0400000000000000" pitchFamily="50" charset="-128"/>
              </a:rPr>
              <a:t>サイト構築事業者</a:t>
            </a:r>
            <a:r>
              <a:rPr lang="ja-JP" altLang="en-US" sz="900" dirty="0" smtClean="0">
                <a:latin typeface="游ゴシック" panose="020B0400000000000000" pitchFamily="50" charset="-128"/>
                <a:ea typeface="游ゴシック" panose="020B0400000000000000" pitchFamily="50" charset="-128"/>
              </a:rPr>
              <a:t>等）</a:t>
            </a:r>
            <a:endParaRPr lang="en-US" altLang="ja-JP" sz="900" dirty="0" smtClean="0">
              <a:latin typeface="游ゴシック" panose="020B0400000000000000" pitchFamily="50" charset="-128"/>
              <a:ea typeface="游ゴシック" panose="020B0400000000000000" pitchFamily="50" charset="-128"/>
            </a:endParaRPr>
          </a:p>
          <a:p>
            <a:r>
              <a:rPr lang="ja-JP" altLang="en-US" sz="900" dirty="0" smtClean="0">
                <a:latin typeface="游ゴシック" panose="020B0400000000000000" pitchFamily="50" charset="-128"/>
                <a:ea typeface="游ゴシック" panose="020B0400000000000000" pitchFamily="50" charset="-128"/>
              </a:rPr>
              <a:t>回答受領事業者数：</a:t>
            </a:r>
            <a:r>
              <a:rPr lang="en-US" altLang="ja-JP" sz="900" b="1" dirty="0" smtClean="0">
                <a:latin typeface="游ゴシック" panose="020B0400000000000000" pitchFamily="50" charset="-128"/>
                <a:ea typeface="游ゴシック" panose="020B0400000000000000" pitchFamily="50" charset="-128"/>
              </a:rPr>
              <a:t>5</a:t>
            </a:r>
            <a:r>
              <a:rPr lang="ja-JP" altLang="en-US" sz="900" b="1" dirty="0" smtClean="0">
                <a:latin typeface="游ゴシック" panose="020B0400000000000000" pitchFamily="50" charset="-128"/>
                <a:ea typeface="游ゴシック" panose="020B0400000000000000" pitchFamily="50" charset="-128"/>
              </a:rPr>
              <a:t>社</a:t>
            </a:r>
            <a:endParaRPr lang="en-US" altLang="ja-JP" sz="900" b="1" dirty="0">
              <a:latin typeface="游ゴシック" panose="020B0400000000000000" pitchFamily="50" charset="-128"/>
              <a:ea typeface="游ゴシック" panose="020B0400000000000000" pitchFamily="50" charset="-128"/>
            </a:endParaRPr>
          </a:p>
        </p:txBody>
      </p:sp>
      <p:sp>
        <p:nvSpPr>
          <p:cNvPr id="12" name="Rectangle 49"/>
          <p:cNvSpPr>
            <a:spLocks noChangeArrowheads="1"/>
          </p:cNvSpPr>
          <p:nvPr/>
        </p:nvSpPr>
        <p:spPr bwMode="gray">
          <a:xfrm>
            <a:off x="4606195" y="3978421"/>
            <a:ext cx="4243675" cy="1970859"/>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p>
            <a:pPr marL="180975" indent="-180975" algn="l">
              <a:spcBef>
                <a:spcPts val="300"/>
              </a:spcBef>
              <a:buClr>
                <a:schemeClr val="bg2"/>
              </a:buClr>
              <a:buFont typeface="Wingdings" pitchFamily="2" charset="2"/>
              <a:buChar char="ü"/>
            </a:pPr>
            <a:r>
              <a:rPr lang="ja-JP" altLang="en-US" sz="900" dirty="0">
                <a:latin typeface="游ゴシック" panose="020B0400000000000000" pitchFamily="50" charset="-128"/>
                <a:ea typeface="游ゴシック" panose="020B0400000000000000" pitchFamily="50" charset="-128"/>
              </a:rPr>
              <a:t>次期電子申請システムの要求機能に対する、参加事業者のパッケージ・</a:t>
            </a:r>
            <a:r>
              <a:rPr lang="en-US" altLang="ja-JP" sz="900" dirty="0">
                <a:latin typeface="游ゴシック" panose="020B0400000000000000" pitchFamily="50" charset="-128"/>
                <a:ea typeface="游ゴシック" panose="020B0400000000000000" pitchFamily="50" charset="-128"/>
              </a:rPr>
              <a:t>ASP</a:t>
            </a:r>
            <a:r>
              <a:rPr lang="ja-JP" altLang="en-US" sz="900" dirty="0">
                <a:latin typeface="游ゴシック" panose="020B0400000000000000" pitchFamily="50" charset="-128"/>
                <a:ea typeface="游ゴシック" panose="020B0400000000000000" pitchFamily="50" charset="-128"/>
              </a:rPr>
              <a:t>等</a:t>
            </a:r>
            <a:r>
              <a:rPr kumimoji="1" lang="ja-JP" altLang="en-US" sz="900" dirty="0">
                <a:latin typeface="游ゴシック" panose="020B0400000000000000" pitchFamily="50" charset="-128"/>
                <a:ea typeface="游ゴシック" panose="020B0400000000000000" pitchFamily="50" charset="-128"/>
              </a:rPr>
              <a:t>の対応状況の提示</a:t>
            </a:r>
          </a:p>
          <a:p>
            <a:pPr marL="180975" indent="-180975" algn="l">
              <a:spcBef>
                <a:spcPts val="300"/>
              </a:spcBef>
              <a:buClr>
                <a:schemeClr val="bg2"/>
              </a:buClr>
              <a:buFont typeface="Wingdings" pitchFamily="2" charset="2"/>
              <a:buChar char="ü"/>
            </a:pPr>
            <a:r>
              <a:rPr lang="ja-JP" altLang="en-US" sz="900" dirty="0">
                <a:latin typeface="游ゴシック" panose="020B0400000000000000" pitchFamily="50" charset="-128"/>
                <a:ea typeface="游ゴシック" panose="020B0400000000000000" pitchFamily="50" charset="-128"/>
              </a:rPr>
              <a:t>次期電子申請システムの機能ごとの実現費用、及び</a:t>
            </a:r>
            <a:r>
              <a:rPr kumimoji="1" lang="ja-JP" altLang="en-US" sz="900" dirty="0">
                <a:latin typeface="游ゴシック" panose="020B0400000000000000" pitchFamily="50" charset="-128"/>
                <a:ea typeface="游ゴシック" panose="020B0400000000000000" pitchFamily="50" charset="-128"/>
              </a:rPr>
              <a:t>開発・運用・保守に係る見積の提示</a:t>
            </a:r>
            <a:endParaRPr kumimoji="1" lang="en-US" altLang="ja-JP" sz="900" dirty="0">
              <a:latin typeface="游ゴシック" panose="020B0400000000000000" pitchFamily="50" charset="-128"/>
              <a:ea typeface="游ゴシック" panose="020B0400000000000000" pitchFamily="50" charset="-128"/>
            </a:endParaRPr>
          </a:p>
          <a:p>
            <a:pPr marL="180975" indent="-180975" algn="l">
              <a:spcBef>
                <a:spcPts val="300"/>
              </a:spcBef>
              <a:buClr>
                <a:schemeClr val="bg2"/>
              </a:buClr>
              <a:buFont typeface="Wingdings" pitchFamily="2" charset="2"/>
              <a:buChar char="ü"/>
            </a:pPr>
            <a:r>
              <a:rPr kumimoji="1" lang="ja-JP" altLang="en-US" sz="900" dirty="0">
                <a:latin typeface="游ゴシック" panose="020B0400000000000000" pitchFamily="50" charset="-128"/>
                <a:ea typeface="游ゴシック" panose="020B0400000000000000" pitchFamily="50" charset="-128"/>
              </a:rPr>
              <a:t>技術動向や実現方法に関する提案等の提示</a:t>
            </a:r>
            <a:endParaRPr kumimoji="1" lang="en-US" altLang="ja-JP" sz="900" dirty="0">
              <a:latin typeface="游ゴシック" panose="020B0400000000000000" pitchFamily="50" charset="-128"/>
              <a:ea typeface="游ゴシック" panose="020B0400000000000000" pitchFamily="50" charset="-128"/>
            </a:endParaRPr>
          </a:p>
          <a:p>
            <a:pPr marL="180975" indent="-180975">
              <a:spcBef>
                <a:spcPts val="300"/>
              </a:spcBef>
              <a:buClr>
                <a:schemeClr val="bg2"/>
              </a:buClr>
              <a:buFont typeface="Wingdings" pitchFamily="2" charset="2"/>
              <a:buChar char="ü"/>
            </a:pPr>
            <a:r>
              <a:rPr kumimoji="1" lang="ja-JP" altLang="en-US" sz="900" dirty="0">
                <a:latin typeface="游ゴシック" panose="020B0400000000000000" pitchFamily="50" charset="-128"/>
                <a:ea typeface="游ゴシック" panose="020B0400000000000000" pitchFamily="50" charset="-128"/>
              </a:rPr>
              <a:t>システム環境・非機能に関する</a:t>
            </a:r>
            <a:r>
              <a:rPr lang="ja-JP" altLang="en-US" sz="900" dirty="0">
                <a:latin typeface="游ゴシック" panose="020B0400000000000000" pitchFamily="50" charset="-128"/>
                <a:ea typeface="游ゴシック" panose="020B0400000000000000" pitchFamily="50" charset="-128"/>
              </a:rPr>
              <a:t>パッケージ・</a:t>
            </a:r>
            <a:r>
              <a:rPr lang="en-US" altLang="ja-JP" sz="900" dirty="0">
                <a:latin typeface="游ゴシック" panose="020B0400000000000000" pitchFamily="50" charset="-128"/>
                <a:ea typeface="游ゴシック" panose="020B0400000000000000" pitchFamily="50" charset="-128"/>
              </a:rPr>
              <a:t>ASP</a:t>
            </a:r>
            <a:r>
              <a:rPr lang="ja-JP" altLang="en-US" sz="900" dirty="0">
                <a:latin typeface="游ゴシック" panose="020B0400000000000000" pitchFamily="50" charset="-128"/>
                <a:ea typeface="游ゴシック" panose="020B0400000000000000" pitchFamily="50" charset="-128"/>
              </a:rPr>
              <a:t>等</a:t>
            </a:r>
            <a:r>
              <a:rPr kumimoji="1" lang="ja-JP" altLang="en-US" sz="900" dirty="0">
                <a:latin typeface="游ゴシック" panose="020B0400000000000000" pitchFamily="50" charset="-128"/>
                <a:ea typeface="游ゴシック" panose="020B0400000000000000" pitchFamily="50" charset="-128"/>
              </a:rPr>
              <a:t>の対応状況の提示</a:t>
            </a:r>
            <a:endParaRPr kumimoji="1" lang="en-US" altLang="ja-JP" sz="900" dirty="0">
              <a:latin typeface="游ゴシック" panose="020B0400000000000000" pitchFamily="50" charset="-128"/>
              <a:ea typeface="游ゴシック" panose="020B0400000000000000" pitchFamily="50" charset="-128"/>
            </a:endParaRPr>
          </a:p>
          <a:p>
            <a:pPr marL="180975" indent="-180975">
              <a:spcBef>
                <a:spcPts val="300"/>
              </a:spcBef>
              <a:buClr>
                <a:schemeClr val="bg2"/>
              </a:buClr>
              <a:buFont typeface="Wingdings" pitchFamily="2" charset="2"/>
              <a:buChar char="ü"/>
            </a:pPr>
            <a:r>
              <a:rPr kumimoji="1" lang="ja-JP" altLang="en-US" sz="900" dirty="0">
                <a:latin typeface="游ゴシック" panose="020B0400000000000000" pitchFamily="50" charset="-128"/>
                <a:ea typeface="游ゴシック" panose="020B0400000000000000" pitchFamily="50" charset="-128"/>
              </a:rPr>
              <a:t>システム構成やスケジュール案の提示</a:t>
            </a:r>
          </a:p>
        </p:txBody>
      </p:sp>
      <p:sp>
        <p:nvSpPr>
          <p:cNvPr id="13" name="Rectangle 50"/>
          <p:cNvSpPr>
            <a:spLocks noChangeArrowheads="1"/>
          </p:cNvSpPr>
          <p:nvPr/>
        </p:nvSpPr>
        <p:spPr bwMode="gray">
          <a:xfrm>
            <a:off x="4594528" y="2383654"/>
            <a:ext cx="4243675" cy="535017"/>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lstStyle/>
          <a:p>
            <a:pPr>
              <a:buClr>
                <a:schemeClr val="bg2"/>
              </a:buClr>
            </a:pPr>
            <a:r>
              <a:rPr kumimoji="1" lang="ja-JP" altLang="en-US" sz="900" dirty="0">
                <a:latin typeface="游ゴシック" panose="020B0400000000000000" pitchFamily="50" charset="-128"/>
                <a:ea typeface="游ゴシック" panose="020B0400000000000000" pitchFamily="50" charset="-128"/>
              </a:rPr>
              <a:t>平成</a:t>
            </a:r>
            <a:r>
              <a:rPr lang="en-US" altLang="ja-JP" sz="900" dirty="0">
                <a:latin typeface="游ゴシック" panose="020B0400000000000000" pitchFamily="50" charset="-128"/>
                <a:ea typeface="游ゴシック" panose="020B0400000000000000" pitchFamily="50" charset="-128"/>
              </a:rPr>
              <a:t>29</a:t>
            </a:r>
            <a:r>
              <a:rPr kumimoji="1" lang="ja-JP" altLang="en-US" sz="900" dirty="0">
                <a:latin typeface="游ゴシック" panose="020B0400000000000000" pitchFamily="50" charset="-128"/>
                <a:ea typeface="游ゴシック" panose="020B0400000000000000" pitchFamily="50" charset="-128"/>
              </a:rPr>
              <a:t>年</a:t>
            </a:r>
            <a:r>
              <a:rPr lang="en-US" altLang="ja-JP" sz="900" dirty="0">
                <a:latin typeface="游ゴシック" panose="020B0400000000000000" pitchFamily="50" charset="-128"/>
                <a:ea typeface="游ゴシック" panose="020B0400000000000000" pitchFamily="50" charset="-128"/>
              </a:rPr>
              <a:t>11</a:t>
            </a:r>
            <a:r>
              <a:rPr kumimoji="1" lang="ja-JP" altLang="en-US" sz="900" dirty="0">
                <a:latin typeface="游ゴシック" panose="020B0400000000000000" pitchFamily="50" charset="-128"/>
                <a:ea typeface="游ゴシック" panose="020B0400000000000000" pitchFamily="50" charset="-128"/>
              </a:rPr>
              <a:t>月</a:t>
            </a:r>
            <a:r>
              <a:rPr kumimoji="1" lang="en-US" altLang="ja-JP" sz="900" dirty="0">
                <a:latin typeface="游ゴシック" panose="020B0400000000000000" pitchFamily="50" charset="-128"/>
                <a:ea typeface="游ゴシック" panose="020B0400000000000000" pitchFamily="50" charset="-128"/>
              </a:rPr>
              <a:t>27</a:t>
            </a:r>
            <a:r>
              <a:rPr kumimoji="1" lang="ja-JP" altLang="en-US" sz="900" dirty="0">
                <a:latin typeface="游ゴシック" panose="020B0400000000000000" pitchFamily="50" charset="-128"/>
                <a:ea typeface="游ゴシック" panose="020B0400000000000000" pitchFamily="50" charset="-128"/>
              </a:rPr>
              <a:t>日～平成</a:t>
            </a:r>
            <a:r>
              <a:rPr kumimoji="1" lang="en-US" altLang="ja-JP" sz="900" dirty="0">
                <a:latin typeface="游ゴシック" panose="020B0400000000000000" pitchFamily="50" charset="-128"/>
                <a:ea typeface="游ゴシック" panose="020B0400000000000000" pitchFamily="50" charset="-128"/>
              </a:rPr>
              <a:t>30</a:t>
            </a:r>
            <a:r>
              <a:rPr kumimoji="1" lang="ja-JP" altLang="en-US" sz="900" dirty="0">
                <a:latin typeface="游ゴシック" panose="020B0400000000000000" pitchFamily="50" charset="-128"/>
                <a:ea typeface="游ゴシック" panose="020B0400000000000000" pitchFamily="50" charset="-128"/>
              </a:rPr>
              <a:t>年</a:t>
            </a:r>
            <a:r>
              <a:rPr kumimoji="1" lang="en-US" altLang="ja-JP" sz="900" dirty="0">
                <a:latin typeface="游ゴシック" panose="020B0400000000000000" pitchFamily="50" charset="-128"/>
                <a:ea typeface="游ゴシック" panose="020B0400000000000000" pitchFamily="50" charset="-128"/>
              </a:rPr>
              <a:t>1</a:t>
            </a:r>
            <a:r>
              <a:rPr kumimoji="1" lang="ja-JP" altLang="en-US" sz="900" dirty="0">
                <a:latin typeface="游ゴシック" panose="020B0400000000000000" pitchFamily="50" charset="-128"/>
                <a:ea typeface="游ゴシック" panose="020B0400000000000000" pitchFamily="50" charset="-128"/>
              </a:rPr>
              <a:t>月</a:t>
            </a:r>
            <a:r>
              <a:rPr lang="en-US" altLang="ja-JP" sz="900" dirty="0">
                <a:latin typeface="游ゴシック" panose="020B0400000000000000" pitchFamily="50" charset="-128"/>
                <a:ea typeface="游ゴシック" panose="020B0400000000000000" pitchFamily="50" charset="-128"/>
              </a:rPr>
              <a:t>26</a:t>
            </a:r>
            <a:r>
              <a:rPr kumimoji="1" lang="ja-JP" altLang="en-US" sz="900" dirty="0">
                <a:latin typeface="游ゴシック" panose="020B0400000000000000" pitchFamily="50" charset="-128"/>
                <a:ea typeface="游ゴシック" panose="020B0400000000000000" pitchFamily="50" charset="-128"/>
              </a:rPr>
              <a:t>日</a:t>
            </a:r>
          </a:p>
        </p:txBody>
      </p:sp>
      <p:sp>
        <p:nvSpPr>
          <p:cNvPr id="14" name="Rectangle 78"/>
          <p:cNvSpPr>
            <a:spLocks noChangeArrowheads="1"/>
          </p:cNvSpPr>
          <p:nvPr/>
        </p:nvSpPr>
        <p:spPr bwMode="gray">
          <a:xfrm>
            <a:off x="457199" y="2012832"/>
            <a:ext cx="3095944" cy="203078"/>
          </a:xfrm>
          <a:prstGeom prst="rect">
            <a:avLst/>
          </a:prstGeom>
          <a:solidFill>
            <a:srgbClr val="0D2B88"/>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ja-JP" sz="900" dirty="0">
                <a:solidFill>
                  <a:schemeClr val="bg1"/>
                </a:solidFill>
                <a:latin typeface="游ゴシック" panose="020B0400000000000000" pitchFamily="50" charset="-128"/>
                <a:ea typeface="游ゴシック" panose="020B0400000000000000" pitchFamily="50" charset="-128"/>
              </a:rPr>
              <a:t>RFI</a:t>
            </a:r>
            <a:r>
              <a:rPr lang="ja-JP" altLang="en-US" sz="900" dirty="0">
                <a:solidFill>
                  <a:schemeClr val="bg1"/>
                </a:solidFill>
                <a:latin typeface="游ゴシック" panose="020B0400000000000000" pitchFamily="50" charset="-128"/>
                <a:ea typeface="游ゴシック" panose="020B0400000000000000" pitchFamily="50" charset="-128"/>
              </a:rPr>
              <a:t>の目的</a:t>
            </a:r>
          </a:p>
        </p:txBody>
      </p:sp>
      <p:sp>
        <p:nvSpPr>
          <p:cNvPr id="16" name="Rectangle 6"/>
          <p:cNvSpPr>
            <a:spLocks noChangeArrowheads="1"/>
          </p:cNvSpPr>
          <p:nvPr/>
        </p:nvSpPr>
        <p:spPr bwMode="auto">
          <a:xfrm>
            <a:off x="323529" y="3346653"/>
            <a:ext cx="3096344" cy="9255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lIns="0" tIns="46800" rIns="0" bIns="46800">
            <a:spAutoFit/>
          </a:bodyPr>
          <a:lstStyle/>
          <a:p>
            <a:pPr marL="177800" indent="-177800" algn="l">
              <a:buClr>
                <a:srgbClr val="6666FF"/>
              </a:buClr>
              <a:buFont typeface="Wingdings" pitchFamily="2" charset="2"/>
              <a:buChar char="l"/>
            </a:pPr>
            <a:r>
              <a:rPr lang="ja-JP" altLang="en-US" sz="900" dirty="0">
                <a:latin typeface="游ゴシック" panose="020B0400000000000000" pitchFamily="50" charset="-128"/>
                <a:ea typeface="游ゴシック" panose="020B0400000000000000" pitchFamily="50" charset="-128"/>
              </a:rPr>
              <a:t>機能要件に対し、各社のパッケージや</a:t>
            </a:r>
            <a:r>
              <a:rPr lang="en-US" altLang="ja-JP" sz="900" dirty="0">
                <a:latin typeface="游ゴシック" panose="020B0400000000000000" pitchFamily="50" charset="-128"/>
                <a:ea typeface="游ゴシック" panose="020B0400000000000000" pitchFamily="50" charset="-128"/>
              </a:rPr>
              <a:t>ASP</a:t>
            </a:r>
            <a:r>
              <a:rPr lang="ja-JP" altLang="en-US" sz="900" dirty="0">
                <a:latin typeface="游ゴシック" panose="020B0400000000000000" pitchFamily="50" charset="-128"/>
                <a:ea typeface="游ゴシック" panose="020B0400000000000000" pitchFamily="50" charset="-128"/>
              </a:rPr>
              <a:t>の適合度を確認し、標準機能にある要件と、スクラッチ開発での対応が必要な要件とを整理</a:t>
            </a:r>
            <a:endParaRPr lang="en-US" altLang="ja-JP" sz="900" dirty="0">
              <a:latin typeface="游ゴシック" panose="020B0400000000000000" pitchFamily="50" charset="-128"/>
              <a:ea typeface="游ゴシック" panose="020B0400000000000000" pitchFamily="50" charset="-128"/>
            </a:endParaRPr>
          </a:p>
          <a:p>
            <a:pPr marL="177800" indent="-177800">
              <a:buClr>
                <a:srgbClr val="6666FF"/>
              </a:buClr>
              <a:buFont typeface="Wingdings" pitchFamily="2" charset="2"/>
              <a:buChar char="l"/>
            </a:pPr>
            <a:r>
              <a:rPr lang="ja-JP" altLang="en-US" sz="900" dirty="0">
                <a:latin typeface="游ゴシック" panose="020B0400000000000000" pitchFamily="50" charset="-128"/>
                <a:ea typeface="游ゴシック" panose="020B0400000000000000" pitchFamily="50" charset="-128"/>
              </a:rPr>
              <a:t>電子申請における課題等について、技術的な実現性や実現・解決方法等を確認</a:t>
            </a:r>
            <a:endParaRPr lang="en-US" altLang="ja-JP" sz="900" dirty="0">
              <a:latin typeface="游ゴシック" panose="020B0400000000000000" pitchFamily="50" charset="-128"/>
              <a:ea typeface="游ゴシック" panose="020B0400000000000000" pitchFamily="50" charset="-128"/>
            </a:endParaRPr>
          </a:p>
          <a:p>
            <a:pPr marL="177800" indent="-177800" algn="l">
              <a:buClr>
                <a:srgbClr val="6666FF"/>
              </a:buClr>
              <a:buFont typeface="Wingdings" pitchFamily="2" charset="2"/>
              <a:buChar char="l"/>
            </a:pPr>
            <a:endParaRPr lang="ja-JP" altLang="en-US" sz="900" dirty="0">
              <a:latin typeface="游ゴシック" panose="020B0400000000000000" pitchFamily="50" charset="-128"/>
              <a:ea typeface="游ゴシック" panose="020B0400000000000000" pitchFamily="50" charset="-128"/>
            </a:endParaRPr>
          </a:p>
        </p:txBody>
      </p:sp>
      <p:sp>
        <p:nvSpPr>
          <p:cNvPr id="17" name="Rectangle 7"/>
          <p:cNvSpPr>
            <a:spLocks noChangeArrowheads="1"/>
          </p:cNvSpPr>
          <p:nvPr/>
        </p:nvSpPr>
        <p:spPr bwMode="auto">
          <a:xfrm>
            <a:off x="776355" y="2777301"/>
            <a:ext cx="2272733" cy="446327"/>
          </a:xfrm>
          <a:prstGeom prst="rect">
            <a:avLst/>
          </a:prstGeom>
          <a:solidFill>
            <a:srgbClr val="E3ECF1"/>
          </a:solidFill>
          <a:ln w="9525" algn="ctr">
            <a:solidFill>
              <a:schemeClr val="tx1"/>
            </a:solidFill>
            <a:miter lim="800000"/>
            <a:headEnd/>
            <a:tailEnd/>
          </a:ln>
          <a:effectLst>
            <a:outerShdw dist="35921" dir="2700000" algn="ctr" rotWithShape="0">
              <a:schemeClr val="bg2">
                <a:alpha val="53998"/>
              </a:schemeClr>
            </a:outerShdw>
          </a:effectLst>
        </p:spPr>
        <p:txBody>
          <a:bodyPr lIns="36000" tIns="36000" rIns="36000" bIns="36000" anchor="ctr"/>
          <a:lstStyle/>
          <a:p>
            <a:pPr algn="ctr">
              <a:buClr>
                <a:srgbClr val="CC0000"/>
              </a:buClr>
              <a:buFont typeface="Wingdings" pitchFamily="2" charset="2"/>
              <a:buNone/>
            </a:pPr>
            <a:r>
              <a:rPr lang="ja-JP" altLang="en-US" sz="900" dirty="0">
                <a:latin typeface="游ゴシック" panose="020B0400000000000000" pitchFamily="50" charset="-128"/>
                <a:ea typeface="游ゴシック" panose="020B0400000000000000" pitchFamily="50" charset="-128"/>
              </a:rPr>
              <a:t>機能要件の対応状況の確認</a:t>
            </a:r>
          </a:p>
        </p:txBody>
      </p:sp>
      <p:grpSp>
        <p:nvGrpSpPr>
          <p:cNvPr id="18" name="Group 8"/>
          <p:cNvGrpSpPr>
            <a:grpSpLocks/>
          </p:cNvGrpSpPr>
          <p:nvPr/>
        </p:nvGrpSpPr>
        <p:grpSpPr bwMode="auto">
          <a:xfrm>
            <a:off x="618476" y="2534762"/>
            <a:ext cx="396875" cy="417910"/>
            <a:chOff x="734" y="3895"/>
            <a:chExt cx="250" cy="250"/>
          </a:xfrm>
        </p:grpSpPr>
        <p:sp>
          <p:nvSpPr>
            <p:cNvPr id="19" name="Oval 9"/>
            <p:cNvSpPr>
              <a:spLocks noChangeArrowheads="1"/>
            </p:cNvSpPr>
            <p:nvPr/>
          </p:nvSpPr>
          <p:spPr bwMode="auto">
            <a:xfrm>
              <a:off x="734" y="3895"/>
              <a:ext cx="250" cy="250"/>
            </a:xfrm>
            <a:prstGeom prst="ellipse">
              <a:avLst/>
            </a:prstGeom>
            <a:solidFill>
              <a:schemeClr val="bg1"/>
            </a:solidFill>
            <a:ln w="6350" algn="ctr">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0" tIns="46800" rIns="0" bIns="46800" anchor="ctr"/>
            <a:lstStyle/>
            <a:p>
              <a:pPr algn="ctr"/>
              <a:endParaRPr lang="ja-JP" altLang="en-US" sz="900" b="1">
                <a:solidFill>
                  <a:schemeClr val="bg1"/>
                </a:solidFill>
                <a:latin typeface="游ゴシック" panose="020B0400000000000000" pitchFamily="50" charset="-128"/>
                <a:ea typeface="游ゴシック" panose="020B0400000000000000" pitchFamily="50" charset="-128"/>
              </a:endParaRPr>
            </a:p>
          </p:txBody>
        </p:sp>
        <p:sp>
          <p:nvSpPr>
            <p:cNvPr id="20" name="Oval 10"/>
            <p:cNvSpPr>
              <a:spLocks noChangeArrowheads="1"/>
            </p:cNvSpPr>
            <p:nvPr/>
          </p:nvSpPr>
          <p:spPr bwMode="auto">
            <a:xfrm>
              <a:off x="759" y="3920"/>
              <a:ext cx="199" cy="199"/>
            </a:xfrm>
            <a:prstGeom prst="ellipse">
              <a:avLst/>
            </a:prstGeom>
            <a:solidFill>
              <a:schemeClr val="bg2"/>
            </a:solidFill>
            <a:ln w="6350" algn="ctr">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0" tIns="46800" rIns="0" bIns="46800" anchor="ctr"/>
            <a:lstStyle/>
            <a:p>
              <a:pPr algn="ctr"/>
              <a:r>
                <a:rPr lang="ja-JP" altLang="en-US" sz="900" b="1" dirty="0">
                  <a:solidFill>
                    <a:schemeClr val="bg1"/>
                  </a:solidFill>
                  <a:latin typeface="游ゴシック" panose="020B0400000000000000" pitchFamily="50" charset="-128"/>
                  <a:ea typeface="游ゴシック" panose="020B0400000000000000" pitchFamily="50" charset="-128"/>
                </a:rPr>
                <a:t>目的</a:t>
              </a:r>
            </a:p>
          </p:txBody>
        </p:sp>
      </p:grpSp>
      <p:sp>
        <p:nvSpPr>
          <p:cNvPr id="21" name="Rectangle 11"/>
          <p:cNvSpPr>
            <a:spLocks noChangeArrowheads="1"/>
          </p:cNvSpPr>
          <p:nvPr/>
        </p:nvSpPr>
        <p:spPr bwMode="auto">
          <a:xfrm>
            <a:off x="323529" y="5031212"/>
            <a:ext cx="3096344" cy="5100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square" lIns="0" tIns="46800" rIns="0" bIns="46800">
            <a:spAutoFit/>
          </a:bodyPr>
          <a:lstStyle/>
          <a:p>
            <a:pPr marL="177800" indent="-177800" algn="l">
              <a:buClr>
                <a:srgbClr val="6666FF"/>
              </a:buClr>
              <a:buFont typeface="Wingdings" pitchFamily="2" charset="2"/>
              <a:buChar char="l"/>
            </a:pPr>
            <a:r>
              <a:rPr lang="ja-JP" altLang="en-US" sz="900" dirty="0">
                <a:latin typeface="游ゴシック" panose="020B0400000000000000" pitchFamily="50" charset="-128"/>
                <a:ea typeface="游ゴシック" panose="020B0400000000000000" pitchFamily="50" charset="-128"/>
              </a:rPr>
              <a:t>要求事項（機能、非機能等）に対し、各事業者が製品導入・役務提供した場合の、初期費用・運用保守費用を収集</a:t>
            </a:r>
            <a:endParaRPr lang="en-US" altLang="ja-JP" sz="900" dirty="0">
              <a:latin typeface="游ゴシック" panose="020B0400000000000000" pitchFamily="50" charset="-128"/>
              <a:ea typeface="游ゴシック" panose="020B0400000000000000" pitchFamily="50" charset="-128"/>
            </a:endParaRPr>
          </a:p>
        </p:txBody>
      </p:sp>
      <p:sp>
        <p:nvSpPr>
          <p:cNvPr id="22" name="Rectangle 12"/>
          <p:cNvSpPr>
            <a:spLocks noChangeArrowheads="1"/>
          </p:cNvSpPr>
          <p:nvPr/>
        </p:nvSpPr>
        <p:spPr bwMode="auto">
          <a:xfrm>
            <a:off x="776355" y="4564495"/>
            <a:ext cx="2272733" cy="446327"/>
          </a:xfrm>
          <a:prstGeom prst="rect">
            <a:avLst/>
          </a:prstGeom>
          <a:solidFill>
            <a:srgbClr val="E3ECF1"/>
          </a:solidFill>
          <a:ln w="9525" algn="ctr">
            <a:solidFill>
              <a:schemeClr val="tx1"/>
            </a:solidFill>
            <a:miter lim="800000"/>
            <a:headEnd/>
            <a:tailEnd/>
          </a:ln>
          <a:effectLst>
            <a:outerShdw dist="35921" dir="2700000" algn="ctr" rotWithShape="0">
              <a:schemeClr val="bg2">
                <a:alpha val="53998"/>
              </a:schemeClr>
            </a:outerShdw>
          </a:effectLst>
        </p:spPr>
        <p:txBody>
          <a:bodyPr lIns="36000" tIns="36000" rIns="36000" bIns="36000" anchor="ctr"/>
          <a:lstStyle/>
          <a:p>
            <a:pPr algn="ctr">
              <a:buClr>
                <a:srgbClr val="CC0000"/>
              </a:buClr>
              <a:buFont typeface="Wingdings" pitchFamily="2" charset="2"/>
              <a:buNone/>
            </a:pPr>
            <a:r>
              <a:rPr lang="ja-JP" altLang="en-US" sz="900" dirty="0">
                <a:latin typeface="游ゴシック" panose="020B0400000000000000" pitchFamily="50" charset="-128"/>
                <a:ea typeface="游ゴシック" panose="020B0400000000000000" pitchFamily="50" charset="-128"/>
              </a:rPr>
              <a:t>費用情報の確認</a:t>
            </a:r>
          </a:p>
        </p:txBody>
      </p:sp>
      <p:grpSp>
        <p:nvGrpSpPr>
          <p:cNvPr id="23" name="Group 13"/>
          <p:cNvGrpSpPr>
            <a:grpSpLocks/>
          </p:cNvGrpSpPr>
          <p:nvPr/>
        </p:nvGrpSpPr>
        <p:grpSpPr bwMode="auto">
          <a:xfrm>
            <a:off x="618476" y="4455536"/>
            <a:ext cx="396875" cy="417910"/>
            <a:chOff x="734" y="3895"/>
            <a:chExt cx="250" cy="250"/>
          </a:xfrm>
        </p:grpSpPr>
        <p:sp>
          <p:nvSpPr>
            <p:cNvPr id="24" name="Oval 14"/>
            <p:cNvSpPr>
              <a:spLocks noChangeArrowheads="1"/>
            </p:cNvSpPr>
            <p:nvPr/>
          </p:nvSpPr>
          <p:spPr bwMode="auto">
            <a:xfrm>
              <a:off x="734" y="3895"/>
              <a:ext cx="250" cy="250"/>
            </a:xfrm>
            <a:prstGeom prst="ellipse">
              <a:avLst/>
            </a:prstGeom>
            <a:solidFill>
              <a:schemeClr val="bg1"/>
            </a:solidFill>
            <a:ln w="6350" algn="ctr">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0" tIns="46800" rIns="0" bIns="46800" anchor="ctr"/>
            <a:lstStyle/>
            <a:p>
              <a:pPr algn="ctr"/>
              <a:endParaRPr lang="ja-JP" altLang="en-US" sz="900" b="1">
                <a:solidFill>
                  <a:schemeClr val="bg1"/>
                </a:solidFill>
                <a:latin typeface="游ゴシック" panose="020B0400000000000000" pitchFamily="50" charset="-128"/>
                <a:ea typeface="游ゴシック" panose="020B0400000000000000" pitchFamily="50" charset="-128"/>
              </a:endParaRPr>
            </a:p>
          </p:txBody>
        </p:sp>
        <p:sp>
          <p:nvSpPr>
            <p:cNvPr id="25" name="Oval 15"/>
            <p:cNvSpPr>
              <a:spLocks noChangeArrowheads="1"/>
            </p:cNvSpPr>
            <p:nvPr/>
          </p:nvSpPr>
          <p:spPr bwMode="auto">
            <a:xfrm>
              <a:off x="759" y="3920"/>
              <a:ext cx="199" cy="199"/>
            </a:xfrm>
            <a:prstGeom prst="ellipse">
              <a:avLst/>
            </a:prstGeom>
            <a:solidFill>
              <a:schemeClr val="bg2"/>
            </a:solidFill>
            <a:ln w="6350" algn="ctr">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0" tIns="46800" rIns="0" bIns="46800" anchor="ctr"/>
            <a:lstStyle/>
            <a:p>
              <a:pPr algn="ctr"/>
              <a:r>
                <a:rPr lang="ja-JP" altLang="en-US" sz="900" b="1" dirty="0">
                  <a:solidFill>
                    <a:schemeClr val="bg1"/>
                  </a:solidFill>
                  <a:latin typeface="游ゴシック" panose="020B0400000000000000" pitchFamily="50" charset="-128"/>
                  <a:ea typeface="游ゴシック" panose="020B0400000000000000" pitchFamily="50" charset="-128"/>
                </a:rPr>
                <a:t>目的</a:t>
              </a:r>
            </a:p>
          </p:txBody>
        </p:sp>
      </p:grpSp>
      <p:sp>
        <p:nvSpPr>
          <p:cNvPr id="28" name="Rectangle 48"/>
          <p:cNvSpPr>
            <a:spLocks noChangeArrowheads="1"/>
          </p:cNvSpPr>
          <p:nvPr/>
        </p:nvSpPr>
        <p:spPr bwMode="gray">
          <a:xfrm>
            <a:off x="4018226" y="6021288"/>
            <a:ext cx="4698722" cy="307777"/>
          </a:xfrm>
          <a:prstGeom prst="rect">
            <a:avLst/>
          </a:prstGeom>
          <a:noFill/>
          <a:extLst/>
        </p:spPr>
        <p:txBody>
          <a:bodyPr wrap="none" rtlCol="0">
            <a:spAutoFit/>
          </a:bodyPr>
          <a:lstStyle/>
          <a:p>
            <a:r>
              <a:rPr lang="en-US" altLang="ja-JP" sz="1400" dirty="0">
                <a:solidFill>
                  <a:schemeClr val="tx1"/>
                </a:solidFill>
                <a:latin typeface="游ゴシック" panose="020B0400000000000000" pitchFamily="50" charset="-128"/>
                <a:ea typeface="游ゴシック" panose="020B0400000000000000" pitchFamily="50" charset="-128"/>
              </a:rPr>
              <a:t>RFI</a:t>
            </a:r>
            <a:r>
              <a:rPr lang="ja-JP" altLang="en-US" sz="1400" dirty="0" smtClean="0">
                <a:solidFill>
                  <a:schemeClr val="tx1"/>
                </a:solidFill>
                <a:latin typeface="游ゴシック" panose="020B0400000000000000" pitchFamily="50" charset="-128"/>
                <a:ea typeface="游ゴシック" panose="020B0400000000000000" pitchFamily="50" charset="-128"/>
              </a:rPr>
              <a:t>の実施結果の詳細</a:t>
            </a:r>
            <a:r>
              <a:rPr lang="ja-JP" altLang="en-US" sz="1400" dirty="0">
                <a:solidFill>
                  <a:schemeClr val="tx1"/>
                </a:solidFill>
                <a:latin typeface="游ゴシック" panose="020B0400000000000000" pitchFamily="50" charset="-128"/>
                <a:ea typeface="游ゴシック" panose="020B0400000000000000" pitchFamily="50" charset="-128"/>
              </a:rPr>
              <a:t>については、</a:t>
            </a:r>
            <a:r>
              <a:rPr lang="en-US" altLang="ja-JP" sz="1400" dirty="0">
                <a:solidFill>
                  <a:schemeClr val="tx1"/>
                </a:solidFill>
                <a:latin typeface="游ゴシック" panose="020B0400000000000000" pitchFamily="50" charset="-128"/>
                <a:ea typeface="游ゴシック" panose="020B0400000000000000" pitchFamily="50" charset="-128"/>
              </a:rPr>
              <a:t>RFI</a:t>
            </a:r>
            <a:r>
              <a:rPr lang="ja-JP" altLang="en-US" sz="1400" dirty="0">
                <a:solidFill>
                  <a:schemeClr val="tx1"/>
                </a:solidFill>
                <a:latin typeface="游ゴシック" panose="020B0400000000000000" pitchFamily="50" charset="-128"/>
                <a:ea typeface="游ゴシック" panose="020B0400000000000000" pitchFamily="50" charset="-128"/>
              </a:rPr>
              <a:t>結果報告書を</a:t>
            </a:r>
            <a:r>
              <a:rPr lang="ja-JP" altLang="en-US" sz="1400" dirty="0" smtClean="0">
                <a:solidFill>
                  <a:schemeClr val="tx1"/>
                </a:solidFill>
                <a:latin typeface="游ゴシック" panose="020B0400000000000000" pitchFamily="50" charset="-128"/>
                <a:ea typeface="游ゴシック" panose="020B0400000000000000" pitchFamily="50" charset="-128"/>
              </a:rPr>
              <a:t>参照</a:t>
            </a:r>
            <a:endParaRPr lang="en-US" altLang="ja-JP" sz="1400" dirty="0">
              <a:solidFill>
                <a:schemeClr val="tx1"/>
              </a:solidFill>
              <a:latin typeface="游ゴシック" panose="020B0400000000000000" pitchFamily="50" charset="-128"/>
              <a:ea typeface="游ゴシック" panose="020B0400000000000000" pitchFamily="50" charset="-128"/>
            </a:endParaRPr>
          </a:p>
        </p:txBody>
      </p:sp>
      <p:sp>
        <p:nvSpPr>
          <p:cNvPr id="27" name="テキスト ボックス 26"/>
          <p:cNvSpPr txBox="1"/>
          <p:nvPr/>
        </p:nvSpPr>
        <p:spPr>
          <a:xfrm>
            <a:off x="90914" y="6609115"/>
            <a:ext cx="288032" cy="184666"/>
          </a:xfrm>
          <a:prstGeom prst="rect">
            <a:avLst/>
          </a:prstGeom>
          <a:noFill/>
        </p:spPr>
        <p:txBody>
          <a:bodyPr wrap="square" lIns="0" tIns="0" rIns="0" bIns="0" rtlCol="0" anchor="ctr" anchorCtr="0">
            <a:spAutoFit/>
          </a:bodyPr>
          <a:lstStyle/>
          <a:p>
            <a:pPr algn="r"/>
            <a:r>
              <a:rPr kumimoji="1" lang="en-US" altLang="ja-JP" sz="1200" dirty="0" smtClean="0"/>
              <a:t>27</a:t>
            </a:r>
            <a:endParaRPr kumimoji="1" lang="ja-JP" altLang="en-US" sz="1200" dirty="0"/>
          </a:p>
        </p:txBody>
      </p:sp>
      <p:sp>
        <p:nvSpPr>
          <p:cNvPr id="29" name="タイトル 1"/>
          <p:cNvSpPr>
            <a:spLocks noGrp="1"/>
          </p:cNvSpPr>
          <p:nvPr>
            <p:ph type="title"/>
          </p:nvPr>
        </p:nvSpPr>
        <p:spPr>
          <a:xfrm>
            <a:off x="228204" y="139700"/>
            <a:ext cx="8686800" cy="685800"/>
          </a:xfrm>
        </p:spPr>
        <p:txBody>
          <a:bodyPr/>
          <a:lstStyle/>
          <a:p>
            <a:r>
              <a:rPr lang="en-US" altLang="ja-JP" sz="1600" kern="1200" dirty="0" smtClean="0">
                <a:latin typeface="游ゴシック" panose="020B0400000000000000" pitchFamily="50" charset="-128"/>
                <a:ea typeface="游ゴシック" panose="020B0400000000000000" pitchFamily="50" charset="-128"/>
                <a:cs typeface="+mn-cs"/>
              </a:rPr>
              <a:t>【</a:t>
            </a:r>
            <a:r>
              <a:rPr lang="ja-JP" altLang="en-US" sz="1600" kern="1200" dirty="0">
                <a:latin typeface="游ゴシック" panose="020B0400000000000000" pitchFamily="50" charset="-128"/>
                <a:ea typeface="游ゴシック" panose="020B0400000000000000" pitchFamily="50" charset="-128"/>
                <a:cs typeface="+mn-cs"/>
              </a:rPr>
              <a:t>参考</a:t>
            </a:r>
            <a:r>
              <a:rPr lang="en-US" altLang="ja-JP" sz="1600" kern="1200" dirty="0">
                <a:latin typeface="游ゴシック" panose="020B0400000000000000" pitchFamily="50" charset="-128"/>
                <a:ea typeface="游ゴシック" panose="020B0400000000000000" pitchFamily="50" charset="-128"/>
                <a:cs typeface="+mn-cs"/>
              </a:rPr>
              <a:t>】RFI</a:t>
            </a:r>
            <a:r>
              <a:rPr lang="ja-JP" altLang="en-US" sz="1600" kern="1200" dirty="0">
                <a:latin typeface="游ゴシック" panose="020B0400000000000000" pitchFamily="50" charset="-128"/>
                <a:ea typeface="游ゴシック" panose="020B0400000000000000" pitchFamily="50" charset="-128"/>
                <a:cs typeface="+mn-cs"/>
              </a:rPr>
              <a:t>の実施概要</a:t>
            </a:r>
          </a:p>
        </p:txBody>
      </p:sp>
    </p:spTree>
    <p:extLst>
      <p:ext uri="{BB962C8B-B14F-4D97-AF65-F5344CB8AC3E}">
        <p14:creationId xmlns:p14="http://schemas.microsoft.com/office/powerpoint/2010/main" val="7714480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3188" y="981076"/>
            <a:ext cx="8950325" cy="647724"/>
          </a:xfrm>
        </p:spPr>
        <p:txBody>
          <a:bodyPr/>
          <a:lstStyle/>
          <a:p>
            <a:pPr eaLnBrk="1" hangingPunct="1"/>
            <a:r>
              <a:rPr lang="en-US" altLang="ja-JP" sz="1200" dirty="0" smtClean="0">
                <a:latin typeface="游ゴシック" panose="020B0400000000000000" pitchFamily="50" charset="-128"/>
                <a:ea typeface="游ゴシック" panose="020B0400000000000000" pitchFamily="50" charset="-128"/>
              </a:rPr>
              <a:t>RFI</a:t>
            </a:r>
            <a:r>
              <a:rPr lang="ja-JP" altLang="en-US" sz="1200" dirty="0" smtClean="0">
                <a:latin typeface="游ゴシック" panose="020B0400000000000000" pitchFamily="50" charset="-128"/>
                <a:ea typeface="游ゴシック" panose="020B0400000000000000" pitchFamily="50" charset="-128"/>
              </a:rPr>
              <a:t>の結果に基づき、次期</a:t>
            </a:r>
            <a:r>
              <a:rPr lang="ja-JP" altLang="en-US" sz="1200" dirty="0">
                <a:latin typeface="游ゴシック" panose="020B0400000000000000" pitchFamily="50" charset="-128"/>
                <a:ea typeface="游ゴシック" panose="020B0400000000000000" pitchFamily="50" charset="-128"/>
              </a:rPr>
              <a:t>電子申請</a:t>
            </a:r>
            <a:r>
              <a:rPr lang="ja-JP" altLang="en-US" sz="1200" dirty="0" smtClean="0">
                <a:latin typeface="游ゴシック" panose="020B0400000000000000" pitchFamily="50" charset="-128"/>
                <a:ea typeface="游ゴシック" panose="020B0400000000000000" pitchFamily="50" charset="-128"/>
              </a:rPr>
              <a:t>システムで次の機能が実現可能と考える。</a:t>
            </a:r>
            <a:endParaRPr lang="en-US" altLang="ja-JP" sz="1200" dirty="0">
              <a:latin typeface="游ゴシック" panose="020B0400000000000000" pitchFamily="50" charset="-128"/>
              <a:ea typeface="游ゴシック" panose="020B0400000000000000" pitchFamily="50" charset="-128"/>
            </a:endParaRPr>
          </a:p>
        </p:txBody>
      </p:sp>
      <p:sp>
        <p:nvSpPr>
          <p:cNvPr id="7" name="正方形/長方形 6"/>
          <p:cNvSpPr/>
          <p:nvPr/>
        </p:nvSpPr>
        <p:spPr bwMode="auto">
          <a:xfrm>
            <a:off x="2626459" y="1844767"/>
            <a:ext cx="1440000" cy="303197"/>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dirty="0">
                <a:latin typeface="游ゴシック" panose="020B0400000000000000" pitchFamily="50" charset="-128"/>
                <a:ea typeface="游ゴシック" panose="020B0400000000000000" pitchFamily="50" charset="-128"/>
              </a:rPr>
              <a:t>手続き検索</a:t>
            </a:r>
            <a:endParaRPr kumimoji="1" lang="ja-JP" altLang="en-US" dirty="0">
              <a:latin typeface="游ゴシック" panose="020B0400000000000000" pitchFamily="50" charset="-128"/>
              <a:ea typeface="游ゴシック" panose="020B0400000000000000" pitchFamily="50" charset="-128"/>
            </a:endParaRPr>
          </a:p>
        </p:txBody>
      </p:sp>
      <p:sp>
        <p:nvSpPr>
          <p:cNvPr id="8" name="正方形/長方形 7"/>
          <p:cNvSpPr/>
          <p:nvPr/>
        </p:nvSpPr>
        <p:spPr bwMode="auto">
          <a:xfrm>
            <a:off x="4210635" y="1844767"/>
            <a:ext cx="3600000" cy="303197"/>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dirty="0">
                <a:latin typeface="游ゴシック" panose="020B0400000000000000" pitchFamily="50" charset="-128"/>
                <a:ea typeface="游ゴシック" panose="020B0400000000000000" pitchFamily="50" charset="-128"/>
              </a:rPr>
              <a:t>申請可能な手続きを検索する機能</a:t>
            </a:r>
            <a:endParaRPr lang="en-US" altLang="ja-JP" dirty="0">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2467430" y="1497609"/>
            <a:ext cx="569387" cy="246221"/>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機能群</a:t>
            </a:r>
          </a:p>
        </p:txBody>
      </p:sp>
      <p:cxnSp>
        <p:nvCxnSpPr>
          <p:cNvPr id="11" name="直線コネクタ 10"/>
          <p:cNvCxnSpPr/>
          <p:nvPr/>
        </p:nvCxnSpPr>
        <p:spPr bwMode="auto">
          <a:xfrm>
            <a:off x="1437787" y="1743830"/>
            <a:ext cx="2628672"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テキスト ボックス 11"/>
          <p:cNvSpPr txBox="1"/>
          <p:nvPr/>
        </p:nvSpPr>
        <p:spPr>
          <a:xfrm>
            <a:off x="5661822" y="1497609"/>
            <a:ext cx="697627" cy="246221"/>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機能概要</a:t>
            </a:r>
          </a:p>
        </p:txBody>
      </p:sp>
      <p:sp>
        <p:nvSpPr>
          <p:cNvPr id="13" name="正方形/長方形 12"/>
          <p:cNvSpPr/>
          <p:nvPr/>
        </p:nvSpPr>
        <p:spPr bwMode="auto">
          <a:xfrm>
            <a:off x="2624574" y="2182923"/>
            <a:ext cx="1440000" cy="303197"/>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dirty="0" smtClean="0">
                <a:latin typeface="游ゴシック" panose="020B0400000000000000" pitchFamily="50" charset="-128"/>
                <a:ea typeface="游ゴシック" panose="020B0400000000000000" pitchFamily="50" charset="-128"/>
              </a:rPr>
              <a:t>個人認証（</a:t>
            </a:r>
            <a:r>
              <a:rPr lang="ja-JP" altLang="en-US" dirty="0">
                <a:latin typeface="游ゴシック" panose="020B0400000000000000" pitchFamily="50" charset="-128"/>
                <a:ea typeface="游ゴシック" panose="020B0400000000000000" pitchFamily="50" charset="-128"/>
              </a:rPr>
              <a:t>ログイン）</a:t>
            </a:r>
            <a:endParaRPr kumimoji="1" lang="ja-JP" altLang="en-US" dirty="0">
              <a:latin typeface="游ゴシック" panose="020B0400000000000000" pitchFamily="50" charset="-128"/>
              <a:ea typeface="游ゴシック" panose="020B0400000000000000" pitchFamily="50" charset="-128"/>
            </a:endParaRPr>
          </a:p>
        </p:txBody>
      </p:sp>
      <p:sp>
        <p:nvSpPr>
          <p:cNvPr id="14" name="正方形/長方形 13"/>
          <p:cNvSpPr/>
          <p:nvPr/>
        </p:nvSpPr>
        <p:spPr bwMode="auto">
          <a:xfrm>
            <a:off x="4210634" y="2182923"/>
            <a:ext cx="3598115" cy="303197"/>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dirty="0" smtClean="0">
                <a:latin typeface="游ゴシック" panose="020B0400000000000000" pitchFamily="50" charset="-128"/>
                <a:ea typeface="游ゴシック" panose="020B0400000000000000" pitchFamily="50" charset="-128"/>
              </a:rPr>
              <a:t>個人</a:t>
            </a:r>
            <a:r>
              <a:rPr lang="ja-JP" altLang="en-US" dirty="0">
                <a:latin typeface="游ゴシック" panose="020B0400000000000000" pitchFamily="50" charset="-128"/>
                <a:ea typeface="游ゴシック" panose="020B0400000000000000" pitchFamily="50" charset="-128"/>
              </a:rPr>
              <a:t>を特定してログインする機能</a:t>
            </a:r>
            <a:endParaRPr lang="en-US" altLang="ja-JP" dirty="0">
              <a:latin typeface="游ゴシック" panose="020B0400000000000000" pitchFamily="50" charset="-128"/>
              <a:ea typeface="游ゴシック" panose="020B0400000000000000" pitchFamily="50" charset="-128"/>
            </a:endParaRPr>
          </a:p>
        </p:txBody>
      </p:sp>
      <p:sp>
        <p:nvSpPr>
          <p:cNvPr id="15" name="正方形/長方形 14"/>
          <p:cNvSpPr/>
          <p:nvPr/>
        </p:nvSpPr>
        <p:spPr bwMode="auto">
          <a:xfrm>
            <a:off x="2626459" y="2848544"/>
            <a:ext cx="1440000" cy="303197"/>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dirty="0">
                <a:latin typeface="游ゴシック" panose="020B0400000000000000" pitchFamily="50" charset="-128"/>
                <a:ea typeface="游ゴシック" panose="020B0400000000000000" pitchFamily="50" charset="-128"/>
              </a:rPr>
              <a:t>申請情報入力・送信</a:t>
            </a:r>
            <a:endParaRPr kumimoji="1" lang="ja-JP" altLang="en-US" dirty="0">
              <a:latin typeface="游ゴシック" panose="020B0400000000000000" pitchFamily="50" charset="-128"/>
              <a:ea typeface="游ゴシック" panose="020B0400000000000000" pitchFamily="50" charset="-128"/>
            </a:endParaRPr>
          </a:p>
        </p:txBody>
      </p:sp>
      <p:sp>
        <p:nvSpPr>
          <p:cNvPr id="16" name="正方形/長方形 15"/>
          <p:cNvSpPr/>
          <p:nvPr/>
        </p:nvSpPr>
        <p:spPr bwMode="auto">
          <a:xfrm>
            <a:off x="4210635" y="2848544"/>
            <a:ext cx="3600000" cy="303197"/>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dirty="0">
                <a:latin typeface="游ゴシック" panose="020B0400000000000000" pitchFamily="50" charset="-128"/>
                <a:ea typeface="游ゴシック" panose="020B0400000000000000" pitchFamily="50" charset="-128"/>
              </a:rPr>
              <a:t>各手続きの申請情報や面談予約情報を送信（申請）する機能</a:t>
            </a:r>
            <a:endParaRPr lang="en-US" altLang="ja-JP" dirty="0">
              <a:latin typeface="游ゴシック" panose="020B0400000000000000" pitchFamily="50" charset="-128"/>
              <a:ea typeface="游ゴシック" panose="020B0400000000000000" pitchFamily="50" charset="-128"/>
            </a:endParaRPr>
          </a:p>
        </p:txBody>
      </p:sp>
      <p:sp>
        <p:nvSpPr>
          <p:cNvPr id="17" name="正方形/長方形 16"/>
          <p:cNvSpPr/>
          <p:nvPr/>
        </p:nvSpPr>
        <p:spPr bwMode="auto">
          <a:xfrm>
            <a:off x="2626459" y="3185601"/>
            <a:ext cx="1440000" cy="303197"/>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dirty="0">
                <a:latin typeface="游ゴシック" panose="020B0400000000000000" pitchFamily="50" charset="-128"/>
                <a:ea typeface="游ゴシック" panose="020B0400000000000000" pitchFamily="50" charset="-128"/>
              </a:rPr>
              <a:t>資料添付</a:t>
            </a:r>
            <a:endParaRPr kumimoji="1" lang="ja-JP" altLang="en-US" dirty="0">
              <a:latin typeface="游ゴシック" panose="020B0400000000000000" pitchFamily="50" charset="-128"/>
              <a:ea typeface="游ゴシック" panose="020B0400000000000000" pitchFamily="50" charset="-128"/>
            </a:endParaRPr>
          </a:p>
        </p:txBody>
      </p:sp>
      <p:sp>
        <p:nvSpPr>
          <p:cNvPr id="18" name="正方形/長方形 17"/>
          <p:cNvSpPr/>
          <p:nvPr/>
        </p:nvSpPr>
        <p:spPr bwMode="auto">
          <a:xfrm>
            <a:off x="4210635" y="3185600"/>
            <a:ext cx="3600000" cy="303197"/>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dirty="0">
                <a:latin typeface="游ゴシック" panose="020B0400000000000000" pitchFamily="50" charset="-128"/>
                <a:ea typeface="游ゴシック" panose="020B0400000000000000" pitchFamily="50" charset="-128"/>
              </a:rPr>
              <a:t>各手続きに必要な添付書類を送信（提出）する機能</a:t>
            </a:r>
            <a:endParaRPr lang="en-US" altLang="ja-JP" dirty="0">
              <a:latin typeface="游ゴシック" panose="020B0400000000000000" pitchFamily="50" charset="-128"/>
              <a:ea typeface="游ゴシック" panose="020B0400000000000000" pitchFamily="50" charset="-128"/>
            </a:endParaRPr>
          </a:p>
        </p:txBody>
      </p:sp>
      <p:sp>
        <p:nvSpPr>
          <p:cNvPr id="19" name="正方形/長方形 18"/>
          <p:cNvSpPr/>
          <p:nvPr/>
        </p:nvSpPr>
        <p:spPr bwMode="auto">
          <a:xfrm>
            <a:off x="2624574" y="3524856"/>
            <a:ext cx="1440000" cy="303197"/>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dirty="0">
                <a:latin typeface="游ゴシック" panose="020B0400000000000000" pitchFamily="50" charset="-128"/>
                <a:ea typeface="游ゴシック" panose="020B0400000000000000" pitchFamily="50" charset="-128"/>
              </a:rPr>
              <a:t>決済</a:t>
            </a:r>
            <a:endParaRPr kumimoji="1" lang="ja-JP" altLang="en-US" dirty="0">
              <a:latin typeface="游ゴシック" panose="020B0400000000000000" pitchFamily="50" charset="-128"/>
              <a:ea typeface="游ゴシック" panose="020B0400000000000000" pitchFamily="50" charset="-128"/>
            </a:endParaRPr>
          </a:p>
        </p:txBody>
      </p:sp>
      <p:sp>
        <p:nvSpPr>
          <p:cNvPr id="20" name="正方形/長方形 19"/>
          <p:cNvSpPr/>
          <p:nvPr/>
        </p:nvSpPr>
        <p:spPr bwMode="auto">
          <a:xfrm>
            <a:off x="4210635" y="3524856"/>
            <a:ext cx="3600000" cy="303197"/>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dirty="0">
                <a:latin typeface="游ゴシック" panose="020B0400000000000000" pitchFamily="50" charset="-128"/>
                <a:ea typeface="游ゴシック" panose="020B0400000000000000" pitchFamily="50" charset="-128"/>
              </a:rPr>
              <a:t>各手続きの手数料の支払いを行う機能</a:t>
            </a:r>
            <a:endParaRPr lang="en-US" altLang="ja-JP" dirty="0">
              <a:latin typeface="游ゴシック" panose="020B0400000000000000" pitchFamily="50" charset="-128"/>
              <a:ea typeface="游ゴシック" panose="020B0400000000000000" pitchFamily="50" charset="-128"/>
            </a:endParaRPr>
          </a:p>
        </p:txBody>
      </p:sp>
      <p:cxnSp>
        <p:nvCxnSpPr>
          <p:cNvPr id="25" name="直線コネクタ 24"/>
          <p:cNvCxnSpPr/>
          <p:nvPr/>
        </p:nvCxnSpPr>
        <p:spPr bwMode="auto">
          <a:xfrm>
            <a:off x="4210635" y="1743830"/>
            <a:ext cx="360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正方形/長方形 32"/>
          <p:cNvSpPr/>
          <p:nvPr/>
        </p:nvSpPr>
        <p:spPr bwMode="auto">
          <a:xfrm>
            <a:off x="1437787" y="1844767"/>
            <a:ext cx="1080000" cy="1983286"/>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dirty="0">
                <a:latin typeface="游ゴシック" panose="020B0400000000000000" pitchFamily="50" charset="-128"/>
                <a:ea typeface="游ゴシック" panose="020B0400000000000000" pitchFamily="50" charset="-128"/>
              </a:rPr>
              <a:t>受付機能</a:t>
            </a:r>
            <a:endParaRPr kumimoji="1" lang="ja-JP" altLang="en-US" dirty="0">
              <a:latin typeface="游ゴシック" panose="020B0400000000000000" pitchFamily="50" charset="-128"/>
              <a:ea typeface="游ゴシック" panose="020B0400000000000000" pitchFamily="50" charset="-128"/>
            </a:endParaRPr>
          </a:p>
        </p:txBody>
      </p:sp>
      <p:sp>
        <p:nvSpPr>
          <p:cNvPr id="21" name="正方形/長方形 20"/>
          <p:cNvSpPr/>
          <p:nvPr/>
        </p:nvSpPr>
        <p:spPr bwMode="auto">
          <a:xfrm>
            <a:off x="2626459" y="4277590"/>
            <a:ext cx="1440000" cy="303197"/>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dirty="0">
                <a:latin typeface="游ゴシック" panose="020B0400000000000000" pitchFamily="50" charset="-128"/>
                <a:ea typeface="游ゴシック" panose="020B0400000000000000" pitchFamily="50" charset="-128"/>
              </a:rPr>
              <a:t>審査後処理</a:t>
            </a:r>
            <a:endParaRPr kumimoji="1" lang="ja-JP" altLang="en-US" dirty="0">
              <a:latin typeface="游ゴシック" panose="020B0400000000000000" pitchFamily="50" charset="-128"/>
              <a:ea typeface="游ゴシック" panose="020B0400000000000000" pitchFamily="50" charset="-128"/>
            </a:endParaRPr>
          </a:p>
        </p:txBody>
      </p:sp>
      <p:sp>
        <p:nvSpPr>
          <p:cNvPr id="22" name="正方形/長方形 21"/>
          <p:cNvSpPr/>
          <p:nvPr/>
        </p:nvSpPr>
        <p:spPr bwMode="auto">
          <a:xfrm>
            <a:off x="4210635" y="4277590"/>
            <a:ext cx="3600000" cy="303197"/>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dirty="0">
                <a:latin typeface="游ゴシック" panose="020B0400000000000000" pitchFamily="50" charset="-128"/>
                <a:ea typeface="游ゴシック" panose="020B0400000000000000" pitchFamily="50" charset="-128"/>
              </a:rPr>
              <a:t>申請情報の審査結果を管理・通知する機能</a:t>
            </a:r>
            <a:endParaRPr lang="en-US" altLang="ja-JP" dirty="0">
              <a:latin typeface="游ゴシック" panose="020B0400000000000000" pitchFamily="50" charset="-128"/>
              <a:ea typeface="游ゴシック" panose="020B0400000000000000" pitchFamily="50" charset="-128"/>
            </a:endParaRPr>
          </a:p>
        </p:txBody>
      </p:sp>
      <p:sp>
        <p:nvSpPr>
          <p:cNvPr id="23" name="正方形/長方形 22"/>
          <p:cNvSpPr/>
          <p:nvPr/>
        </p:nvSpPr>
        <p:spPr bwMode="auto">
          <a:xfrm>
            <a:off x="2626459" y="4610984"/>
            <a:ext cx="1440000" cy="303197"/>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dirty="0">
                <a:latin typeface="游ゴシック" panose="020B0400000000000000" pitchFamily="50" charset="-128"/>
                <a:ea typeface="游ゴシック" panose="020B0400000000000000" pitchFamily="50" charset="-128"/>
              </a:rPr>
              <a:t>進捗管理</a:t>
            </a:r>
            <a:endParaRPr kumimoji="1" lang="ja-JP" altLang="en-US" dirty="0">
              <a:latin typeface="游ゴシック" panose="020B0400000000000000" pitchFamily="50" charset="-128"/>
              <a:ea typeface="游ゴシック" panose="020B0400000000000000" pitchFamily="50" charset="-128"/>
            </a:endParaRPr>
          </a:p>
        </p:txBody>
      </p:sp>
      <p:sp>
        <p:nvSpPr>
          <p:cNvPr id="24" name="正方形/長方形 23"/>
          <p:cNvSpPr/>
          <p:nvPr/>
        </p:nvSpPr>
        <p:spPr bwMode="auto">
          <a:xfrm>
            <a:off x="4210635" y="4609118"/>
            <a:ext cx="3600000" cy="303197"/>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dirty="0">
                <a:latin typeface="游ゴシック" panose="020B0400000000000000" pitchFamily="50" charset="-128"/>
                <a:ea typeface="游ゴシック" panose="020B0400000000000000" pitchFamily="50" charset="-128"/>
              </a:rPr>
              <a:t>申請情報の処理状況等を管理する機能</a:t>
            </a:r>
            <a:endParaRPr lang="en-US" altLang="ja-JP" dirty="0">
              <a:latin typeface="游ゴシック" panose="020B0400000000000000" pitchFamily="50" charset="-128"/>
              <a:ea typeface="游ゴシック" panose="020B0400000000000000" pitchFamily="50" charset="-128"/>
            </a:endParaRPr>
          </a:p>
        </p:txBody>
      </p:sp>
      <p:sp>
        <p:nvSpPr>
          <p:cNvPr id="26" name="正方形/長方形 25"/>
          <p:cNvSpPr/>
          <p:nvPr/>
        </p:nvSpPr>
        <p:spPr bwMode="auto">
          <a:xfrm>
            <a:off x="2626459" y="5026001"/>
            <a:ext cx="1440000" cy="303197"/>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dirty="0">
                <a:latin typeface="游ゴシック" panose="020B0400000000000000" pitchFamily="50" charset="-128"/>
                <a:ea typeface="游ゴシック" panose="020B0400000000000000" pitchFamily="50" charset="-128"/>
              </a:rPr>
              <a:t>交付</a:t>
            </a:r>
            <a:endParaRPr kumimoji="1" lang="ja-JP" altLang="en-US" dirty="0">
              <a:latin typeface="游ゴシック" panose="020B0400000000000000" pitchFamily="50" charset="-128"/>
              <a:ea typeface="游ゴシック" panose="020B0400000000000000" pitchFamily="50" charset="-128"/>
            </a:endParaRPr>
          </a:p>
        </p:txBody>
      </p:sp>
      <p:sp>
        <p:nvSpPr>
          <p:cNvPr id="27" name="正方形/長方形 26"/>
          <p:cNvSpPr/>
          <p:nvPr/>
        </p:nvSpPr>
        <p:spPr bwMode="auto">
          <a:xfrm>
            <a:off x="4210635" y="5026001"/>
            <a:ext cx="3600000" cy="303197"/>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dirty="0" smtClean="0">
                <a:latin typeface="游ゴシック" panose="020B0400000000000000" pitchFamily="50" charset="-128"/>
                <a:ea typeface="游ゴシック" panose="020B0400000000000000" pitchFamily="50" charset="-128"/>
              </a:rPr>
              <a:t>現物性が不要な交付物</a:t>
            </a:r>
            <a:r>
              <a:rPr lang="ja-JP" altLang="en-US" dirty="0">
                <a:latin typeface="游ゴシック" panose="020B0400000000000000" pitchFamily="50" charset="-128"/>
                <a:ea typeface="游ゴシック" panose="020B0400000000000000" pitchFamily="50" charset="-128"/>
              </a:rPr>
              <a:t>を管理・送信（交付）する機能</a:t>
            </a:r>
            <a:endParaRPr lang="en-US" altLang="ja-JP" dirty="0">
              <a:latin typeface="游ゴシック" panose="020B0400000000000000" pitchFamily="50" charset="-128"/>
              <a:ea typeface="游ゴシック" panose="020B0400000000000000" pitchFamily="50" charset="-128"/>
            </a:endParaRPr>
          </a:p>
        </p:txBody>
      </p:sp>
      <p:sp>
        <p:nvSpPr>
          <p:cNvPr id="28" name="正方形/長方形 27"/>
          <p:cNvSpPr/>
          <p:nvPr/>
        </p:nvSpPr>
        <p:spPr bwMode="auto">
          <a:xfrm>
            <a:off x="2626459" y="5442884"/>
            <a:ext cx="1440000" cy="303197"/>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dirty="0">
                <a:latin typeface="游ゴシック" panose="020B0400000000000000" pitchFamily="50" charset="-128"/>
                <a:ea typeface="游ゴシック" panose="020B0400000000000000" pitchFamily="50" charset="-128"/>
              </a:rPr>
              <a:t>通知</a:t>
            </a:r>
            <a:endParaRPr kumimoji="1" lang="ja-JP" altLang="en-US" dirty="0">
              <a:latin typeface="游ゴシック" panose="020B0400000000000000" pitchFamily="50" charset="-128"/>
              <a:ea typeface="游ゴシック" panose="020B0400000000000000" pitchFamily="50" charset="-128"/>
            </a:endParaRPr>
          </a:p>
        </p:txBody>
      </p:sp>
      <p:sp>
        <p:nvSpPr>
          <p:cNvPr id="29" name="正方形/長方形 28"/>
          <p:cNvSpPr/>
          <p:nvPr/>
        </p:nvSpPr>
        <p:spPr bwMode="auto">
          <a:xfrm>
            <a:off x="4210635" y="5442884"/>
            <a:ext cx="3600000" cy="303197"/>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dirty="0">
                <a:latin typeface="游ゴシック" panose="020B0400000000000000" pitchFamily="50" charset="-128"/>
                <a:ea typeface="游ゴシック" panose="020B0400000000000000" pitchFamily="50" charset="-128"/>
              </a:rPr>
              <a:t>市民にお知らせ情報を送信（通知）する機能</a:t>
            </a:r>
            <a:endParaRPr lang="en-US" altLang="ja-JP" dirty="0">
              <a:latin typeface="游ゴシック" panose="020B0400000000000000" pitchFamily="50" charset="-128"/>
              <a:ea typeface="游ゴシック" panose="020B0400000000000000" pitchFamily="50" charset="-128"/>
            </a:endParaRPr>
          </a:p>
        </p:txBody>
      </p:sp>
      <p:sp>
        <p:nvSpPr>
          <p:cNvPr id="30" name="正方形/長方形 29"/>
          <p:cNvSpPr/>
          <p:nvPr/>
        </p:nvSpPr>
        <p:spPr bwMode="auto">
          <a:xfrm>
            <a:off x="2626459" y="5776278"/>
            <a:ext cx="1440000" cy="303197"/>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dirty="0" smtClean="0">
                <a:latin typeface="游ゴシック" panose="020B0400000000000000" pitchFamily="50" charset="-128"/>
                <a:ea typeface="游ゴシック" panose="020B0400000000000000" pitchFamily="50" charset="-128"/>
              </a:rPr>
              <a:t>ヘルプ（職員向け）</a:t>
            </a:r>
            <a:endParaRPr kumimoji="1" lang="ja-JP" altLang="en-US" dirty="0">
              <a:latin typeface="游ゴシック" panose="020B0400000000000000" pitchFamily="50" charset="-128"/>
              <a:ea typeface="游ゴシック" panose="020B0400000000000000" pitchFamily="50" charset="-128"/>
            </a:endParaRPr>
          </a:p>
        </p:txBody>
      </p:sp>
      <p:sp>
        <p:nvSpPr>
          <p:cNvPr id="31" name="正方形/長方形 30"/>
          <p:cNvSpPr/>
          <p:nvPr/>
        </p:nvSpPr>
        <p:spPr bwMode="auto">
          <a:xfrm>
            <a:off x="4210635" y="5776278"/>
            <a:ext cx="3600000" cy="303197"/>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dirty="0">
                <a:latin typeface="游ゴシック" panose="020B0400000000000000" pitchFamily="50" charset="-128"/>
                <a:ea typeface="游ゴシック" panose="020B0400000000000000" pitchFamily="50" charset="-128"/>
              </a:rPr>
              <a:t>電子申請システムやその他の問い合わせを行う機能</a:t>
            </a:r>
            <a:endParaRPr lang="en-US" altLang="ja-JP" dirty="0">
              <a:latin typeface="游ゴシック" panose="020B0400000000000000" pitchFamily="50" charset="-128"/>
              <a:ea typeface="游ゴシック" panose="020B0400000000000000" pitchFamily="50" charset="-128"/>
            </a:endParaRPr>
          </a:p>
        </p:txBody>
      </p:sp>
      <p:sp>
        <p:nvSpPr>
          <p:cNvPr id="34" name="正方形/長方形 33"/>
          <p:cNvSpPr/>
          <p:nvPr/>
        </p:nvSpPr>
        <p:spPr bwMode="auto">
          <a:xfrm>
            <a:off x="2626459" y="3941739"/>
            <a:ext cx="1440000" cy="303197"/>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dirty="0">
                <a:latin typeface="游ゴシック" panose="020B0400000000000000" pitchFamily="50" charset="-128"/>
                <a:ea typeface="游ゴシック" panose="020B0400000000000000" pitchFamily="50" charset="-128"/>
              </a:rPr>
              <a:t>審査前処理</a:t>
            </a:r>
          </a:p>
        </p:txBody>
      </p:sp>
      <p:sp>
        <p:nvSpPr>
          <p:cNvPr id="35" name="正方形/長方形 34"/>
          <p:cNvSpPr/>
          <p:nvPr/>
        </p:nvSpPr>
        <p:spPr bwMode="auto">
          <a:xfrm>
            <a:off x="4210635" y="3941738"/>
            <a:ext cx="3600000" cy="303197"/>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dirty="0">
                <a:latin typeface="游ゴシック" panose="020B0400000000000000" pitchFamily="50" charset="-128"/>
                <a:ea typeface="游ゴシック" panose="020B0400000000000000" pitchFamily="50" charset="-128"/>
              </a:rPr>
              <a:t>申請情報を照会・管理する機能</a:t>
            </a:r>
            <a:endParaRPr lang="en-US" altLang="ja-JP" dirty="0">
              <a:latin typeface="游ゴシック" panose="020B0400000000000000" pitchFamily="50" charset="-128"/>
              <a:ea typeface="游ゴシック" panose="020B0400000000000000" pitchFamily="50" charset="-128"/>
            </a:endParaRPr>
          </a:p>
        </p:txBody>
      </p:sp>
      <p:sp>
        <p:nvSpPr>
          <p:cNvPr id="36" name="正方形/長方形 35"/>
          <p:cNvSpPr/>
          <p:nvPr/>
        </p:nvSpPr>
        <p:spPr bwMode="auto">
          <a:xfrm>
            <a:off x="1437787" y="3941739"/>
            <a:ext cx="1080000" cy="970576"/>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dirty="0">
                <a:latin typeface="游ゴシック" panose="020B0400000000000000" pitchFamily="50" charset="-128"/>
                <a:ea typeface="游ゴシック" panose="020B0400000000000000" pitchFamily="50" charset="-128"/>
              </a:rPr>
              <a:t>処理・審査</a:t>
            </a:r>
            <a:endParaRPr kumimoji="1" lang="ja-JP" altLang="en-US" dirty="0">
              <a:latin typeface="游ゴシック" panose="020B0400000000000000" pitchFamily="50" charset="-128"/>
              <a:ea typeface="游ゴシック" panose="020B0400000000000000" pitchFamily="50" charset="-128"/>
            </a:endParaRPr>
          </a:p>
        </p:txBody>
      </p:sp>
      <p:sp>
        <p:nvSpPr>
          <p:cNvPr id="37" name="正方形/長方形 36"/>
          <p:cNvSpPr/>
          <p:nvPr/>
        </p:nvSpPr>
        <p:spPr bwMode="auto">
          <a:xfrm>
            <a:off x="1437787" y="5442883"/>
            <a:ext cx="1080000" cy="636591"/>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dirty="0">
                <a:latin typeface="游ゴシック" panose="020B0400000000000000" pitchFamily="50" charset="-128"/>
                <a:ea typeface="游ゴシック" panose="020B0400000000000000" pitchFamily="50" charset="-128"/>
              </a:rPr>
              <a:t>サポート機能</a:t>
            </a:r>
            <a:endParaRPr kumimoji="1" lang="ja-JP" altLang="en-US" dirty="0">
              <a:latin typeface="游ゴシック" panose="020B0400000000000000" pitchFamily="50" charset="-128"/>
              <a:ea typeface="游ゴシック" panose="020B0400000000000000" pitchFamily="50" charset="-128"/>
            </a:endParaRPr>
          </a:p>
        </p:txBody>
      </p:sp>
      <p:sp>
        <p:nvSpPr>
          <p:cNvPr id="38" name="正方形/長方形 37"/>
          <p:cNvSpPr/>
          <p:nvPr/>
        </p:nvSpPr>
        <p:spPr bwMode="auto">
          <a:xfrm>
            <a:off x="1437787" y="5026001"/>
            <a:ext cx="1080000" cy="303197"/>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dirty="0">
                <a:latin typeface="游ゴシック" panose="020B0400000000000000" pitchFamily="50" charset="-128"/>
                <a:ea typeface="游ゴシック" panose="020B0400000000000000" pitchFamily="50" charset="-128"/>
              </a:rPr>
              <a:t>交付</a:t>
            </a:r>
            <a:endParaRPr kumimoji="1" lang="ja-JP" altLang="en-US" dirty="0">
              <a:latin typeface="游ゴシック" panose="020B0400000000000000" pitchFamily="50" charset="-128"/>
              <a:ea typeface="游ゴシック" panose="020B0400000000000000" pitchFamily="50" charset="-128"/>
            </a:endParaRPr>
          </a:p>
        </p:txBody>
      </p:sp>
      <p:sp>
        <p:nvSpPr>
          <p:cNvPr id="40" name="正方形/長方形 39"/>
          <p:cNvSpPr/>
          <p:nvPr/>
        </p:nvSpPr>
        <p:spPr bwMode="auto">
          <a:xfrm>
            <a:off x="2626459" y="2521079"/>
            <a:ext cx="1440000" cy="303197"/>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dirty="0" smtClean="0">
                <a:latin typeface="游ゴシック" panose="020B0400000000000000" pitchFamily="50" charset="-128"/>
                <a:ea typeface="游ゴシック" panose="020B0400000000000000" pitchFamily="50" charset="-128"/>
              </a:rPr>
              <a:t>本人確認</a:t>
            </a:r>
            <a:endParaRPr kumimoji="1" lang="ja-JP" altLang="en-US" dirty="0">
              <a:latin typeface="游ゴシック" panose="020B0400000000000000" pitchFamily="50" charset="-128"/>
              <a:ea typeface="游ゴシック" panose="020B0400000000000000" pitchFamily="50" charset="-128"/>
            </a:endParaRPr>
          </a:p>
        </p:txBody>
      </p:sp>
      <p:sp>
        <p:nvSpPr>
          <p:cNvPr id="41" name="正方形/長方形 40"/>
          <p:cNvSpPr/>
          <p:nvPr/>
        </p:nvSpPr>
        <p:spPr bwMode="auto">
          <a:xfrm>
            <a:off x="4210635" y="2521078"/>
            <a:ext cx="3600000" cy="303197"/>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dirty="0" smtClean="0">
                <a:latin typeface="游ゴシック" panose="020B0400000000000000" pitchFamily="50" charset="-128"/>
                <a:ea typeface="游ゴシック" panose="020B0400000000000000" pitchFamily="50" charset="-128"/>
              </a:rPr>
              <a:t>各手続きに電子署名を添付する機能</a:t>
            </a:r>
            <a:endParaRPr lang="en-US" altLang="ja-JP" dirty="0">
              <a:latin typeface="游ゴシック" panose="020B0400000000000000" pitchFamily="50" charset="-128"/>
              <a:ea typeface="游ゴシック" panose="020B0400000000000000" pitchFamily="50" charset="-128"/>
            </a:endParaRPr>
          </a:p>
        </p:txBody>
      </p:sp>
      <p:sp>
        <p:nvSpPr>
          <p:cNvPr id="2" name="正方形/長方形 1"/>
          <p:cNvSpPr/>
          <p:nvPr/>
        </p:nvSpPr>
        <p:spPr>
          <a:xfrm>
            <a:off x="3524181" y="6226224"/>
            <a:ext cx="5391219" cy="307777"/>
          </a:xfrm>
          <a:prstGeom prst="rect">
            <a:avLst/>
          </a:prstGeom>
        </p:spPr>
        <p:txBody>
          <a:bodyPr wrap="none">
            <a:spAutoFit/>
          </a:bodyPr>
          <a:lstStyle/>
          <a:p>
            <a:pPr eaLnBrk="1" hangingPunct="1"/>
            <a:r>
              <a:rPr lang="ja-JP" altLang="en-US" sz="1400" dirty="0" smtClean="0">
                <a:latin typeface="游ゴシック" panose="020B0400000000000000" pitchFamily="50" charset="-128"/>
                <a:ea typeface="游ゴシック" panose="020B0400000000000000" pitchFamily="50" charset="-128"/>
              </a:rPr>
              <a:t>機能</a:t>
            </a:r>
            <a:r>
              <a:rPr lang="ja-JP" altLang="en-US" sz="1400" dirty="0">
                <a:latin typeface="游ゴシック" panose="020B0400000000000000" pitchFamily="50" charset="-128"/>
                <a:ea typeface="游ゴシック" panose="020B0400000000000000" pitchFamily="50" charset="-128"/>
              </a:rPr>
              <a:t>要件の</a:t>
            </a:r>
            <a:r>
              <a:rPr lang="ja-JP" altLang="en-US" sz="1400" dirty="0" smtClean="0">
                <a:latin typeface="游ゴシック" panose="020B0400000000000000" pitchFamily="50" charset="-128"/>
                <a:ea typeface="游ゴシック" panose="020B0400000000000000" pitchFamily="50" charset="-128"/>
              </a:rPr>
              <a:t>詳細については</a:t>
            </a:r>
            <a:r>
              <a:rPr lang="ja-JP" altLang="en-US" sz="1400" dirty="0">
                <a:latin typeface="游ゴシック" panose="020B0400000000000000" pitchFamily="50" charset="-128"/>
                <a:ea typeface="游ゴシック" panose="020B0400000000000000" pitchFamily="50" charset="-128"/>
              </a:rPr>
              <a:t>、別紙「機能要件一覧（案）」を</a:t>
            </a:r>
            <a:r>
              <a:rPr lang="ja-JP" altLang="en-US" sz="1400" dirty="0" smtClean="0">
                <a:latin typeface="游ゴシック" panose="020B0400000000000000" pitchFamily="50" charset="-128"/>
                <a:ea typeface="游ゴシック" panose="020B0400000000000000" pitchFamily="50" charset="-128"/>
              </a:rPr>
              <a:t>参照</a:t>
            </a:r>
            <a:endParaRPr lang="en-US" altLang="ja-JP" sz="1400" dirty="0">
              <a:latin typeface="游ゴシック" panose="020B0400000000000000" pitchFamily="50" charset="-128"/>
              <a:ea typeface="游ゴシック" panose="020B0400000000000000" pitchFamily="50" charset="-128"/>
            </a:endParaRPr>
          </a:p>
        </p:txBody>
      </p:sp>
      <p:sp>
        <p:nvSpPr>
          <p:cNvPr id="39" name="テキスト ボックス 38"/>
          <p:cNvSpPr txBox="1"/>
          <p:nvPr/>
        </p:nvSpPr>
        <p:spPr>
          <a:xfrm>
            <a:off x="90914" y="6609115"/>
            <a:ext cx="288032" cy="184666"/>
          </a:xfrm>
          <a:prstGeom prst="rect">
            <a:avLst/>
          </a:prstGeom>
          <a:noFill/>
        </p:spPr>
        <p:txBody>
          <a:bodyPr wrap="square" lIns="0" tIns="0" rIns="0" bIns="0" rtlCol="0" anchor="ctr" anchorCtr="0">
            <a:spAutoFit/>
          </a:bodyPr>
          <a:lstStyle/>
          <a:p>
            <a:pPr algn="r"/>
            <a:r>
              <a:rPr lang="en-US" altLang="ja-JP" sz="1200" dirty="0"/>
              <a:t>2</a:t>
            </a:r>
            <a:r>
              <a:rPr lang="en-US" altLang="ja-JP" sz="1200" dirty="0" smtClean="0"/>
              <a:t>8</a:t>
            </a:r>
            <a:endParaRPr kumimoji="1" lang="ja-JP" altLang="en-US" sz="1200" dirty="0"/>
          </a:p>
        </p:txBody>
      </p:sp>
      <p:sp>
        <p:nvSpPr>
          <p:cNvPr id="42" name="タイトル 1"/>
          <p:cNvSpPr>
            <a:spLocks noGrp="1"/>
          </p:cNvSpPr>
          <p:nvPr>
            <p:ph type="title"/>
          </p:nvPr>
        </p:nvSpPr>
        <p:spPr>
          <a:xfrm>
            <a:off x="228204" y="139700"/>
            <a:ext cx="8686800" cy="685800"/>
          </a:xfrm>
        </p:spPr>
        <p:txBody>
          <a:bodyPr/>
          <a:lstStyle/>
          <a:p>
            <a:r>
              <a:rPr lang="en-US" altLang="ja-JP" sz="1600" kern="1200" dirty="0" smtClean="0">
                <a:latin typeface="游ゴシック" panose="020B0400000000000000" pitchFamily="50" charset="-128"/>
                <a:ea typeface="游ゴシック" panose="020B0400000000000000" pitchFamily="50" charset="-128"/>
                <a:cs typeface="+mn-cs"/>
              </a:rPr>
              <a:t>【</a:t>
            </a:r>
            <a:r>
              <a:rPr lang="ja-JP" altLang="en-US" sz="1600" kern="1200" dirty="0">
                <a:latin typeface="游ゴシック" panose="020B0400000000000000" pitchFamily="50" charset="-128"/>
                <a:ea typeface="游ゴシック" panose="020B0400000000000000" pitchFamily="50" charset="-128"/>
                <a:cs typeface="+mn-cs"/>
              </a:rPr>
              <a:t>参考</a:t>
            </a:r>
            <a:r>
              <a:rPr lang="en-US" altLang="ja-JP" sz="1600" kern="1200" dirty="0">
                <a:latin typeface="游ゴシック" panose="020B0400000000000000" pitchFamily="50" charset="-128"/>
                <a:ea typeface="游ゴシック" panose="020B0400000000000000" pitchFamily="50" charset="-128"/>
                <a:cs typeface="+mn-cs"/>
              </a:rPr>
              <a:t>】</a:t>
            </a:r>
            <a:r>
              <a:rPr lang="ja-JP" altLang="en-US" sz="1600" kern="1200" dirty="0">
                <a:latin typeface="游ゴシック" panose="020B0400000000000000" pitchFamily="50" charset="-128"/>
                <a:ea typeface="游ゴシック" panose="020B0400000000000000" pitchFamily="50" charset="-128"/>
                <a:cs typeface="+mn-cs"/>
              </a:rPr>
              <a:t>システム構築方針　－機能概要－</a:t>
            </a:r>
          </a:p>
        </p:txBody>
      </p:sp>
    </p:spTree>
    <p:extLst>
      <p:ext uri="{BB962C8B-B14F-4D97-AF65-F5344CB8AC3E}">
        <p14:creationId xmlns:p14="http://schemas.microsoft.com/office/powerpoint/2010/main" val="1800443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コンテンツ プレースホルダー 2"/>
          <p:cNvSpPr>
            <a:spLocks noGrp="1"/>
          </p:cNvSpPr>
          <p:nvPr>
            <p:ph idx="1"/>
          </p:nvPr>
        </p:nvSpPr>
        <p:spPr>
          <a:xfrm>
            <a:off x="103188" y="981076"/>
            <a:ext cx="8950325" cy="647724"/>
          </a:xfrm>
        </p:spPr>
        <p:txBody>
          <a:bodyPr/>
          <a:lstStyle/>
          <a:p>
            <a:pPr eaLnBrk="1" hangingPunct="1"/>
            <a:r>
              <a:rPr lang="ja-JP" altLang="en-US" sz="1200" dirty="0">
                <a:latin typeface="游ゴシック" panose="020B0400000000000000" pitchFamily="50" charset="-128"/>
                <a:ea typeface="游ゴシック" panose="020B0400000000000000" pitchFamily="50" charset="-128"/>
              </a:rPr>
              <a:t>前述の機能要件の最終化にあたって、検討の段階で削除した機能要件に</a:t>
            </a:r>
            <a:r>
              <a:rPr lang="ja-JP" altLang="en-US" sz="1200" dirty="0" smtClean="0">
                <a:latin typeface="游ゴシック" panose="020B0400000000000000" pitchFamily="50" charset="-128"/>
                <a:ea typeface="游ゴシック" panose="020B0400000000000000" pitchFamily="50" charset="-128"/>
              </a:rPr>
              <a:t>ついては次のとおりである。</a:t>
            </a:r>
            <a:endParaRPr lang="en-US" altLang="ja-JP" sz="1200" dirty="0">
              <a:latin typeface="游ゴシック" panose="020B0400000000000000" pitchFamily="50" charset="-128"/>
              <a:ea typeface="游ゴシック" panose="020B0400000000000000" pitchFamily="50" charset="-128"/>
            </a:endParaRPr>
          </a:p>
        </p:txBody>
      </p:sp>
      <p:sp>
        <p:nvSpPr>
          <p:cNvPr id="38" name="正方形/長方形 37"/>
          <p:cNvSpPr/>
          <p:nvPr/>
        </p:nvSpPr>
        <p:spPr bwMode="auto">
          <a:xfrm>
            <a:off x="1512200" y="1974070"/>
            <a:ext cx="1080000" cy="720000"/>
          </a:xfrm>
          <a:prstGeom prst="rect">
            <a:avLst/>
          </a:prstGeom>
          <a:solidFill>
            <a:srgbClr val="ECECEC"/>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u="sng" dirty="0">
                <a:latin typeface="游ゴシック" panose="020B0400000000000000" pitchFamily="50" charset="-128"/>
                <a:ea typeface="游ゴシック" panose="020B0400000000000000" pitchFamily="50" charset="-128"/>
              </a:rPr>
              <a:t>自動</a:t>
            </a:r>
            <a:r>
              <a:rPr lang="ja-JP" altLang="en-US" sz="900" u="sng" dirty="0" smtClean="0">
                <a:latin typeface="游ゴシック" panose="020B0400000000000000" pitchFamily="50" charset="-128"/>
                <a:ea typeface="游ゴシック" panose="020B0400000000000000" pitchFamily="50" charset="-128"/>
              </a:rPr>
              <a:t>検索</a:t>
            </a:r>
            <a:endParaRPr lang="en-US" altLang="ja-JP" sz="900" u="sng" dirty="0">
              <a:latin typeface="游ゴシック" panose="020B0400000000000000" pitchFamily="50" charset="-128"/>
              <a:ea typeface="游ゴシック" panose="020B0400000000000000" pitchFamily="50" charset="-128"/>
            </a:endParaRPr>
          </a:p>
        </p:txBody>
      </p:sp>
      <p:sp>
        <p:nvSpPr>
          <p:cNvPr id="44" name="正方形/長方形 43"/>
          <p:cNvSpPr/>
          <p:nvPr/>
        </p:nvSpPr>
        <p:spPr bwMode="auto">
          <a:xfrm>
            <a:off x="2771800" y="1974070"/>
            <a:ext cx="3060000" cy="72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smtClean="0">
                <a:latin typeface="游ゴシック" panose="020B0400000000000000" pitchFamily="50" charset="-128"/>
                <a:ea typeface="游ゴシック" panose="020B0400000000000000" pitchFamily="50" charset="-128"/>
              </a:rPr>
              <a:t>業務</a:t>
            </a:r>
            <a:r>
              <a:rPr lang="ja-JP" altLang="en-US" sz="900" dirty="0">
                <a:latin typeface="游ゴシック" panose="020B0400000000000000" pitchFamily="50" charset="-128"/>
                <a:ea typeface="游ゴシック" panose="020B0400000000000000" pitchFamily="50" charset="-128"/>
              </a:rPr>
              <a:t>システムに登録されている個人の属性情報（年齢、家族構成、資格情報等）をもとに、申請可能な手続きを自動抽出する機能</a:t>
            </a:r>
            <a:endParaRPr lang="en-US" altLang="ja-JP" sz="900" dirty="0">
              <a:latin typeface="游ゴシック" panose="020B0400000000000000" pitchFamily="50" charset="-128"/>
              <a:ea typeface="游ゴシック" panose="020B0400000000000000" pitchFamily="50" charset="-128"/>
            </a:endParaRPr>
          </a:p>
        </p:txBody>
      </p:sp>
      <p:sp>
        <p:nvSpPr>
          <p:cNvPr id="45" name="テキスト ボックス 44"/>
          <p:cNvSpPr txBox="1"/>
          <p:nvPr/>
        </p:nvSpPr>
        <p:spPr>
          <a:xfrm>
            <a:off x="1173171" y="1629543"/>
            <a:ext cx="530915" cy="230832"/>
          </a:xfrm>
          <a:prstGeom prst="rect">
            <a:avLst/>
          </a:prstGeom>
          <a:noFill/>
        </p:spPr>
        <p:txBody>
          <a:bodyPr wrap="none" rtlCol="0">
            <a:spAutoFit/>
          </a:bodyPr>
          <a:lstStyle/>
          <a:p>
            <a:r>
              <a:rPr kumimoji="1" lang="ja-JP" altLang="en-US" sz="900" dirty="0">
                <a:latin typeface="游ゴシック" panose="020B0400000000000000" pitchFamily="50" charset="-128"/>
                <a:ea typeface="游ゴシック" panose="020B0400000000000000" pitchFamily="50" charset="-128"/>
              </a:rPr>
              <a:t>機能群</a:t>
            </a:r>
          </a:p>
        </p:txBody>
      </p:sp>
      <p:cxnSp>
        <p:nvCxnSpPr>
          <p:cNvPr id="46" name="直線コネクタ 45"/>
          <p:cNvCxnSpPr/>
          <p:nvPr/>
        </p:nvCxnSpPr>
        <p:spPr bwMode="auto">
          <a:xfrm>
            <a:off x="323528" y="1875764"/>
            <a:ext cx="2268672"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テキスト ボックス 46"/>
          <p:cNvSpPr txBox="1"/>
          <p:nvPr/>
        </p:nvSpPr>
        <p:spPr>
          <a:xfrm>
            <a:off x="3952987" y="1629543"/>
            <a:ext cx="646331" cy="230832"/>
          </a:xfrm>
          <a:prstGeom prst="rect">
            <a:avLst/>
          </a:prstGeom>
          <a:noFill/>
        </p:spPr>
        <p:txBody>
          <a:bodyPr wrap="none" rtlCol="0">
            <a:spAutoFit/>
          </a:bodyPr>
          <a:lstStyle/>
          <a:p>
            <a:r>
              <a:rPr kumimoji="1" lang="ja-JP" altLang="en-US" sz="900" dirty="0">
                <a:latin typeface="游ゴシック" panose="020B0400000000000000" pitchFamily="50" charset="-128"/>
                <a:ea typeface="游ゴシック" panose="020B0400000000000000" pitchFamily="50" charset="-128"/>
              </a:rPr>
              <a:t>機能概要</a:t>
            </a:r>
          </a:p>
        </p:txBody>
      </p:sp>
      <p:sp>
        <p:nvSpPr>
          <p:cNvPr id="48" name="正方形/長方形 47"/>
          <p:cNvSpPr/>
          <p:nvPr/>
        </p:nvSpPr>
        <p:spPr bwMode="auto">
          <a:xfrm>
            <a:off x="1512200" y="2738614"/>
            <a:ext cx="1080000" cy="540000"/>
          </a:xfrm>
          <a:prstGeom prst="rect">
            <a:avLst/>
          </a:prstGeom>
          <a:solidFill>
            <a:srgbClr val="ECECEC"/>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u="sng" dirty="0">
                <a:latin typeface="游ゴシック" panose="020B0400000000000000" pitchFamily="50" charset="-128"/>
                <a:ea typeface="游ゴシック" panose="020B0400000000000000" pitchFamily="50" charset="-128"/>
              </a:rPr>
              <a:t>金額設定</a:t>
            </a:r>
            <a:endParaRPr lang="en-US" altLang="ja-JP" sz="900" u="sng" dirty="0">
              <a:latin typeface="游ゴシック" panose="020B0400000000000000" pitchFamily="50" charset="-128"/>
              <a:ea typeface="游ゴシック" panose="020B0400000000000000" pitchFamily="50" charset="-128"/>
            </a:endParaRPr>
          </a:p>
        </p:txBody>
      </p:sp>
      <p:sp>
        <p:nvSpPr>
          <p:cNvPr id="49" name="正方形/長方形 48"/>
          <p:cNvSpPr/>
          <p:nvPr/>
        </p:nvSpPr>
        <p:spPr bwMode="auto">
          <a:xfrm>
            <a:off x="2771800" y="2738614"/>
            <a:ext cx="3060000" cy="5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smtClean="0">
                <a:latin typeface="游ゴシック" panose="020B0400000000000000" pitchFamily="50" charset="-128"/>
                <a:ea typeface="游ゴシック" panose="020B0400000000000000" pitchFamily="50" charset="-128"/>
              </a:rPr>
              <a:t>業務</a:t>
            </a:r>
            <a:r>
              <a:rPr lang="ja-JP" altLang="en-US" sz="900" dirty="0">
                <a:latin typeface="游ゴシック" panose="020B0400000000000000" pitchFamily="50" charset="-128"/>
                <a:ea typeface="游ゴシック" panose="020B0400000000000000" pitchFamily="50" charset="-128"/>
              </a:rPr>
              <a:t>システムに登録されている個人情報や資格情報をもとに、金額情報を自動的に算出・設定する機能</a:t>
            </a:r>
            <a:endParaRPr lang="en-US" altLang="ja-JP" sz="900" dirty="0">
              <a:latin typeface="游ゴシック" panose="020B0400000000000000" pitchFamily="50" charset="-128"/>
              <a:ea typeface="游ゴシック" panose="020B0400000000000000" pitchFamily="50" charset="-128"/>
            </a:endParaRPr>
          </a:p>
        </p:txBody>
      </p:sp>
      <p:cxnSp>
        <p:nvCxnSpPr>
          <p:cNvPr id="56" name="直線コネクタ 55"/>
          <p:cNvCxnSpPr/>
          <p:nvPr/>
        </p:nvCxnSpPr>
        <p:spPr bwMode="auto">
          <a:xfrm>
            <a:off x="2771800" y="1875764"/>
            <a:ext cx="306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正方形/長方形 56"/>
          <p:cNvSpPr/>
          <p:nvPr/>
        </p:nvSpPr>
        <p:spPr bwMode="auto">
          <a:xfrm>
            <a:off x="323528" y="1974069"/>
            <a:ext cx="1080000" cy="1304545"/>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受付機能</a:t>
            </a:r>
            <a:endParaRPr kumimoji="1" lang="ja-JP" altLang="en-US" sz="900" dirty="0">
              <a:latin typeface="游ゴシック" panose="020B0400000000000000" pitchFamily="50" charset="-128"/>
              <a:ea typeface="游ゴシック" panose="020B0400000000000000" pitchFamily="50" charset="-128"/>
            </a:endParaRPr>
          </a:p>
        </p:txBody>
      </p:sp>
      <p:sp>
        <p:nvSpPr>
          <p:cNvPr id="60" name="正方形/長方形 59"/>
          <p:cNvSpPr/>
          <p:nvPr/>
        </p:nvSpPr>
        <p:spPr bwMode="auto">
          <a:xfrm>
            <a:off x="1512200" y="3323158"/>
            <a:ext cx="1080000" cy="540000"/>
          </a:xfrm>
          <a:prstGeom prst="rect">
            <a:avLst/>
          </a:prstGeom>
          <a:solidFill>
            <a:srgbClr val="ECECEC"/>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zh-TW" altLang="en-US" sz="900" u="sng" dirty="0">
                <a:latin typeface="游ゴシック" panose="020B0400000000000000" pitchFamily="50" charset="-128"/>
                <a:ea typeface="游ゴシック" panose="020B0400000000000000" pitchFamily="50" charset="-128"/>
              </a:rPr>
              <a:t>申請情報連携</a:t>
            </a:r>
            <a:endParaRPr lang="en-US" altLang="ja-JP" sz="900" u="sng" dirty="0">
              <a:latin typeface="游ゴシック" panose="020B0400000000000000" pitchFamily="50" charset="-128"/>
              <a:ea typeface="游ゴシック" panose="020B0400000000000000" pitchFamily="50" charset="-128"/>
            </a:endParaRPr>
          </a:p>
        </p:txBody>
      </p:sp>
      <p:sp>
        <p:nvSpPr>
          <p:cNvPr id="61" name="正方形/長方形 60"/>
          <p:cNvSpPr/>
          <p:nvPr/>
        </p:nvSpPr>
        <p:spPr bwMode="auto">
          <a:xfrm>
            <a:off x="2771800" y="3323158"/>
            <a:ext cx="3060000" cy="5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smtClean="0">
                <a:latin typeface="游ゴシック" panose="020B0400000000000000" pitchFamily="50" charset="-128"/>
                <a:ea typeface="游ゴシック" panose="020B0400000000000000" pitchFamily="50" charset="-128"/>
              </a:rPr>
              <a:t>審査</a:t>
            </a:r>
            <a:r>
              <a:rPr lang="ja-JP" altLang="en-US" sz="900" dirty="0">
                <a:latin typeface="游ゴシック" panose="020B0400000000000000" pitchFamily="50" charset="-128"/>
                <a:ea typeface="游ゴシック" panose="020B0400000000000000" pitchFamily="50" charset="-128"/>
              </a:rPr>
              <a:t>が完了した申請情報について、業務システムへ申請情報を登録する機能</a:t>
            </a:r>
            <a:endParaRPr lang="en-US" altLang="ja-JP" sz="900" dirty="0">
              <a:latin typeface="游ゴシック" panose="020B0400000000000000" pitchFamily="50" charset="-128"/>
              <a:ea typeface="游ゴシック" panose="020B0400000000000000" pitchFamily="50" charset="-128"/>
            </a:endParaRPr>
          </a:p>
        </p:txBody>
      </p:sp>
      <p:sp>
        <p:nvSpPr>
          <p:cNvPr id="64" name="正方形/長方形 63"/>
          <p:cNvSpPr/>
          <p:nvPr/>
        </p:nvSpPr>
        <p:spPr bwMode="auto">
          <a:xfrm>
            <a:off x="1512200" y="3907702"/>
            <a:ext cx="1080000" cy="540000"/>
          </a:xfrm>
          <a:prstGeom prst="rect">
            <a:avLst/>
          </a:prstGeom>
          <a:solidFill>
            <a:srgbClr val="ECECEC"/>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zh-TW" altLang="en-US" sz="900" u="sng" dirty="0">
                <a:latin typeface="游ゴシック" panose="020B0400000000000000" pitchFamily="50" charset="-128"/>
                <a:ea typeface="游ゴシック" panose="020B0400000000000000" pitchFamily="50" charset="-128"/>
              </a:rPr>
              <a:t>交付資料</a:t>
            </a:r>
            <a:r>
              <a:rPr lang="zh-TW" altLang="en-US" sz="900" u="sng" dirty="0" smtClean="0">
                <a:latin typeface="游ゴシック" panose="020B0400000000000000" pitchFamily="50" charset="-128"/>
                <a:ea typeface="游ゴシック" panose="020B0400000000000000" pitchFamily="50" charset="-128"/>
              </a:rPr>
              <a:t>取得</a:t>
            </a:r>
            <a:endParaRPr lang="en-US" altLang="zh-TW" sz="900" u="sng" dirty="0" smtClean="0">
              <a:latin typeface="游ゴシック" panose="020B0400000000000000" pitchFamily="50" charset="-128"/>
              <a:ea typeface="游ゴシック" panose="020B0400000000000000" pitchFamily="50" charset="-128"/>
            </a:endParaRPr>
          </a:p>
          <a:p>
            <a:pPr algn="ctr">
              <a:spcBef>
                <a:spcPts val="0"/>
              </a:spcBef>
            </a:pPr>
            <a:r>
              <a:rPr lang="zh-TW" altLang="en-US" sz="900" u="sng" dirty="0" smtClean="0">
                <a:latin typeface="游ゴシック" panose="020B0400000000000000" pitchFamily="50" charset="-128"/>
                <a:ea typeface="游ゴシック" panose="020B0400000000000000" pitchFamily="50" charset="-128"/>
              </a:rPr>
              <a:t>（</a:t>
            </a:r>
            <a:r>
              <a:rPr lang="zh-TW" altLang="en-US" sz="900" u="sng" dirty="0">
                <a:latin typeface="游ゴシック" panose="020B0400000000000000" pitchFamily="50" charset="-128"/>
                <a:ea typeface="游ゴシック" panose="020B0400000000000000" pitchFamily="50" charset="-128"/>
              </a:rPr>
              <a:t>別端末</a:t>
            </a:r>
            <a:r>
              <a:rPr lang="zh-TW" altLang="en-US" sz="900" u="sng" dirty="0" smtClean="0">
                <a:latin typeface="游ゴシック" panose="020B0400000000000000" pitchFamily="50" charset="-128"/>
                <a:ea typeface="游ゴシック" panose="020B0400000000000000" pitchFamily="50" charset="-128"/>
              </a:rPr>
              <a:t>）</a:t>
            </a:r>
            <a:endParaRPr lang="en-US" altLang="zh-TW" sz="900" u="sng" dirty="0" smtClean="0">
              <a:latin typeface="游ゴシック" panose="020B0400000000000000" pitchFamily="50" charset="-128"/>
              <a:ea typeface="游ゴシック" panose="020B0400000000000000" pitchFamily="50" charset="-128"/>
            </a:endParaRPr>
          </a:p>
        </p:txBody>
      </p:sp>
      <p:sp>
        <p:nvSpPr>
          <p:cNvPr id="65" name="正方形/長方形 64"/>
          <p:cNvSpPr/>
          <p:nvPr/>
        </p:nvSpPr>
        <p:spPr bwMode="auto">
          <a:xfrm>
            <a:off x="2771800" y="3907702"/>
            <a:ext cx="3060000" cy="5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smtClean="0">
                <a:latin typeface="游ゴシック" panose="020B0400000000000000" pitchFamily="50" charset="-128"/>
                <a:ea typeface="游ゴシック" panose="020B0400000000000000" pitchFamily="50" charset="-128"/>
              </a:rPr>
              <a:t>コンビ</a:t>
            </a:r>
            <a:r>
              <a:rPr lang="ja-JP" altLang="en-US" sz="900" dirty="0">
                <a:latin typeface="游ゴシック" panose="020B0400000000000000" pitchFamily="50" charset="-128"/>
                <a:ea typeface="游ゴシック" panose="020B0400000000000000" pitchFamily="50" charset="-128"/>
              </a:rPr>
              <a:t>二で交付物を出力できる機能</a:t>
            </a:r>
            <a:endParaRPr lang="en-US" altLang="ja-JP" sz="900" dirty="0">
              <a:latin typeface="游ゴシック" panose="020B0400000000000000" pitchFamily="50" charset="-128"/>
              <a:ea typeface="游ゴシック" panose="020B0400000000000000" pitchFamily="50" charset="-128"/>
            </a:endParaRPr>
          </a:p>
        </p:txBody>
      </p:sp>
      <p:sp>
        <p:nvSpPr>
          <p:cNvPr id="72" name="正方形/長方形 71"/>
          <p:cNvSpPr/>
          <p:nvPr/>
        </p:nvSpPr>
        <p:spPr bwMode="auto">
          <a:xfrm>
            <a:off x="1512200" y="5913336"/>
            <a:ext cx="1080000" cy="540000"/>
          </a:xfrm>
          <a:prstGeom prst="rect">
            <a:avLst/>
          </a:prstGeom>
          <a:solidFill>
            <a:srgbClr val="ECECEC"/>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u="sng" dirty="0">
                <a:latin typeface="游ゴシック" panose="020B0400000000000000" pitchFamily="50" charset="-128"/>
                <a:ea typeface="游ゴシック" panose="020B0400000000000000" pitchFamily="50" charset="-128"/>
              </a:rPr>
              <a:t>ヘルプデスク</a:t>
            </a:r>
            <a:endParaRPr lang="en-US" altLang="ja-JP" sz="900" u="sng" dirty="0">
              <a:latin typeface="游ゴシック" panose="020B0400000000000000" pitchFamily="50" charset="-128"/>
              <a:ea typeface="游ゴシック" panose="020B0400000000000000" pitchFamily="50" charset="-128"/>
            </a:endParaRPr>
          </a:p>
        </p:txBody>
      </p:sp>
      <p:sp>
        <p:nvSpPr>
          <p:cNvPr id="81" name="正方形/長方形 80"/>
          <p:cNvSpPr/>
          <p:nvPr/>
        </p:nvSpPr>
        <p:spPr bwMode="auto">
          <a:xfrm>
            <a:off x="2771800" y="5913336"/>
            <a:ext cx="3060000" cy="5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smtClean="0">
                <a:latin typeface="游ゴシック" panose="020B0400000000000000" pitchFamily="50" charset="-128"/>
                <a:ea typeface="游ゴシック" panose="020B0400000000000000" pitchFamily="50" charset="-128"/>
              </a:rPr>
              <a:t>オペレーター</a:t>
            </a:r>
            <a:r>
              <a:rPr lang="ja-JP" altLang="en-US" sz="900" dirty="0">
                <a:latin typeface="游ゴシック" panose="020B0400000000000000" pitchFamily="50" charset="-128"/>
                <a:ea typeface="游ゴシック" panose="020B0400000000000000" pitchFamily="50" charset="-128"/>
              </a:rPr>
              <a:t>による遠隔操作できる機能</a:t>
            </a:r>
            <a:endParaRPr lang="en-US" altLang="ja-JP" sz="900" dirty="0">
              <a:latin typeface="游ゴシック" panose="020B0400000000000000" pitchFamily="50" charset="-128"/>
              <a:ea typeface="游ゴシック" panose="020B0400000000000000" pitchFamily="50" charset="-128"/>
            </a:endParaRPr>
          </a:p>
        </p:txBody>
      </p:sp>
      <p:sp>
        <p:nvSpPr>
          <p:cNvPr id="82" name="正方形/長方形 81"/>
          <p:cNvSpPr/>
          <p:nvPr/>
        </p:nvSpPr>
        <p:spPr bwMode="auto">
          <a:xfrm>
            <a:off x="323528" y="3323158"/>
            <a:ext cx="1080000" cy="5400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処理・審査</a:t>
            </a:r>
            <a:endParaRPr kumimoji="1" lang="ja-JP" altLang="en-US" sz="900" dirty="0">
              <a:latin typeface="游ゴシック" panose="020B0400000000000000" pitchFamily="50" charset="-128"/>
              <a:ea typeface="游ゴシック" panose="020B0400000000000000" pitchFamily="50" charset="-128"/>
            </a:endParaRPr>
          </a:p>
        </p:txBody>
      </p:sp>
      <p:sp>
        <p:nvSpPr>
          <p:cNvPr id="85" name="正方形/長方形 84"/>
          <p:cNvSpPr/>
          <p:nvPr/>
        </p:nvSpPr>
        <p:spPr bwMode="auto">
          <a:xfrm>
            <a:off x="323528" y="5328789"/>
            <a:ext cx="1080000" cy="1124547"/>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サポート機能</a:t>
            </a:r>
            <a:endParaRPr kumimoji="1" lang="ja-JP" altLang="en-US" sz="900" dirty="0">
              <a:latin typeface="游ゴシック" panose="020B0400000000000000" pitchFamily="50" charset="-128"/>
              <a:ea typeface="游ゴシック" panose="020B0400000000000000" pitchFamily="50" charset="-128"/>
            </a:endParaRPr>
          </a:p>
        </p:txBody>
      </p:sp>
      <p:sp>
        <p:nvSpPr>
          <p:cNvPr id="86" name="正方形/長方形 85"/>
          <p:cNvSpPr/>
          <p:nvPr/>
        </p:nvSpPr>
        <p:spPr bwMode="auto">
          <a:xfrm>
            <a:off x="323528" y="3907702"/>
            <a:ext cx="1080000" cy="1376544"/>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交付</a:t>
            </a:r>
            <a:endParaRPr kumimoji="1" lang="ja-JP" altLang="en-US" sz="900" dirty="0">
              <a:latin typeface="游ゴシック" panose="020B0400000000000000" pitchFamily="50" charset="-128"/>
              <a:ea typeface="游ゴシック" panose="020B0400000000000000" pitchFamily="50" charset="-128"/>
            </a:endParaRPr>
          </a:p>
        </p:txBody>
      </p:sp>
      <p:sp>
        <p:nvSpPr>
          <p:cNvPr id="87" name="正方形/長方形 86"/>
          <p:cNvSpPr/>
          <p:nvPr/>
        </p:nvSpPr>
        <p:spPr bwMode="auto">
          <a:xfrm>
            <a:off x="6012480" y="1974070"/>
            <a:ext cx="2880000" cy="72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a:latin typeface="游ゴシック" panose="020B0400000000000000" pitchFamily="50" charset="-128"/>
                <a:ea typeface="游ゴシック" panose="020B0400000000000000" pitchFamily="50" charset="-128"/>
              </a:rPr>
              <a:t>業務システムとの連携は費用が非常に高額なため、連携が必要な要件は実現性が低いと判断。</a:t>
            </a:r>
            <a:endParaRPr lang="en-US" altLang="ja-JP" sz="900" dirty="0">
              <a:latin typeface="游ゴシック" panose="020B0400000000000000" pitchFamily="50" charset="-128"/>
              <a:ea typeface="游ゴシック" panose="020B0400000000000000" pitchFamily="50" charset="-128"/>
            </a:endParaRPr>
          </a:p>
        </p:txBody>
      </p:sp>
      <p:sp>
        <p:nvSpPr>
          <p:cNvPr id="88" name="正方形/長方形 87"/>
          <p:cNvSpPr/>
          <p:nvPr/>
        </p:nvSpPr>
        <p:spPr bwMode="auto">
          <a:xfrm>
            <a:off x="6012480" y="3907702"/>
            <a:ext cx="2880000" cy="5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a:latin typeface="游ゴシック" panose="020B0400000000000000" pitchFamily="50" charset="-128"/>
                <a:ea typeface="游ゴシック" panose="020B0400000000000000" pitchFamily="50" charset="-128"/>
              </a:rPr>
              <a:t>複数事業者が対応不可と回答している。</a:t>
            </a:r>
            <a:endParaRPr lang="en-US" altLang="ja-JP" sz="900" dirty="0">
              <a:latin typeface="游ゴシック" panose="020B0400000000000000" pitchFamily="50" charset="-128"/>
              <a:ea typeface="游ゴシック" panose="020B0400000000000000" pitchFamily="50" charset="-128"/>
            </a:endParaRPr>
          </a:p>
          <a:p>
            <a:pPr>
              <a:spcBef>
                <a:spcPts val="0"/>
              </a:spcBef>
            </a:pPr>
            <a:r>
              <a:rPr lang="ja-JP" altLang="en-US" sz="900" dirty="0">
                <a:latin typeface="游ゴシック" panose="020B0400000000000000" pitchFamily="50" charset="-128"/>
                <a:ea typeface="游ゴシック" panose="020B0400000000000000" pitchFamily="50" charset="-128"/>
              </a:rPr>
              <a:t>また、</a:t>
            </a:r>
            <a:r>
              <a:rPr lang="en-US" altLang="ja-JP" sz="900" dirty="0" smtClean="0">
                <a:latin typeface="游ゴシック" panose="020B0400000000000000" pitchFamily="50" charset="-128"/>
                <a:ea typeface="游ゴシック" panose="020B0400000000000000" pitchFamily="50" charset="-128"/>
              </a:rPr>
              <a:t>J-LIS</a:t>
            </a:r>
            <a:r>
              <a:rPr lang="ja-JP" altLang="en-US" sz="900" dirty="0" smtClean="0">
                <a:latin typeface="游ゴシック" panose="020B0400000000000000" pitchFamily="50" charset="-128"/>
                <a:ea typeface="游ゴシック" panose="020B0400000000000000" pitchFamily="50" charset="-128"/>
              </a:rPr>
              <a:t>の今後の対応に影響されることから要件化</a:t>
            </a:r>
            <a:r>
              <a:rPr lang="ja-JP" altLang="en-US" sz="900" dirty="0">
                <a:latin typeface="游ゴシック" panose="020B0400000000000000" pitchFamily="50" charset="-128"/>
                <a:ea typeface="游ゴシック" panose="020B0400000000000000" pitchFamily="50" charset="-128"/>
              </a:rPr>
              <a:t>は難しいと判断。</a:t>
            </a:r>
            <a:endParaRPr lang="en-US" altLang="ja-JP" sz="900" dirty="0">
              <a:latin typeface="游ゴシック" panose="020B0400000000000000" pitchFamily="50" charset="-128"/>
              <a:ea typeface="游ゴシック" panose="020B0400000000000000" pitchFamily="50" charset="-128"/>
            </a:endParaRPr>
          </a:p>
        </p:txBody>
      </p:sp>
      <p:sp>
        <p:nvSpPr>
          <p:cNvPr id="89" name="正方形/長方形 88"/>
          <p:cNvSpPr/>
          <p:nvPr/>
        </p:nvSpPr>
        <p:spPr bwMode="auto">
          <a:xfrm>
            <a:off x="6012480" y="2738614"/>
            <a:ext cx="2880000" cy="5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a:latin typeface="游ゴシック" panose="020B0400000000000000" pitchFamily="50" charset="-128"/>
                <a:ea typeface="游ゴシック" panose="020B0400000000000000" pitchFamily="50" charset="-128"/>
              </a:rPr>
              <a:t>業務システムとの連携は費用が非常に高額なため、連携が必要な要件は実現性が低いと判断。</a:t>
            </a:r>
            <a:endParaRPr lang="en-US" altLang="ja-JP" sz="900" dirty="0">
              <a:latin typeface="游ゴシック" panose="020B0400000000000000" pitchFamily="50" charset="-128"/>
              <a:ea typeface="游ゴシック" panose="020B0400000000000000" pitchFamily="50" charset="-128"/>
            </a:endParaRPr>
          </a:p>
        </p:txBody>
      </p:sp>
      <p:sp>
        <p:nvSpPr>
          <p:cNvPr id="90" name="正方形/長方形 89"/>
          <p:cNvSpPr/>
          <p:nvPr/>
        </p:nvSpPr>
        <p:spPr bwMode="auto">
          <a:xfrm>
            <a:off x="6012480" y="3323158"/>
            <a:ext cx="2880000" cy="5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a:latin typeface="游ゴシック" panose="020B0400000000000000" pitchFamily="50" charset="-128"/>
                <a:ea typeface="游ゴシック" panose="020B0400000000000000" pitchFamily="50" charset="-128"/>
              </a:rPr>
              <a:t>業務システムとの連携は費用が非常に高額なため、連携が必要な要件は実現性が低いと判断。</a:t>
            </a:r>
            <a:endParaRPr lang="en-US" altLang="ja-JP" sz="900" dirty="0">
              <a:latin typeface="游ゴシック" panose="020B0400000000000000" pitchFamily="50" charset="-128"/>
              <a:ea typeface="游ゴシック" panose="020B0400000000000000" pitchFamily="50" charset="-128"/>
            </a:endParaRPr>
          </a:p>
        </p:txBody>
      </p:sp>
      <p:sp>
        <p:nvSpPr>
          <p:cNvPr id="91" name="正方形/長方形 90"/>
          <p:cNvSpPr/>
          <p:nvPr/>
        </p:nvSpPr>
        <p:spPr bwMode="auto">
          <a:xfrm>
            <a:off x="2771800" y="4492246"/>
            <a:ext cx="3060000" cy="792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smtClean="0">
                <a:latin typeface="游ゴシック" panose="020B0400000000000000" pitchFamily="50" charset="-128"/>
                <a:ea typeface="游ゴシック" panose="020B0400000000000000" pitchFamily="50" charset="-128"/>
              </a:rPr>
              <a:t>証明書</a:t>
            </a:r>
            <a:r>
              <a:rPr lang="ja-JP" altLang="en-US" sz="900" dirty="0">
                <a:latin typeface="游ゴシック" panose="020B0400000000000000" pitchFamily="50" charset="-128"/>
                <a:ea typeface="游ゴシック" panose="020B0400000000000000" pitchFamily="50" charset="-128"/>
              </a:rPr>
              <a:t>等の公的な交付資料を、電子データでアップロード／ダウンロードできる機能（改変不可制御、印刷制御、操作制御など）</a:t>
            </a:r>
            <a:endParaRPr lang="en-US" altLang="ja-JP" sz="900" dirty="0">
              <a:latin typeface="游ゴシック" panose="020B0400000000000000" pitchFamily="50" charset="-128"/>
              <a:ea typeface="游ゴシック" panose="020B0400000000000000" pitchFamily="50" charset="-128"/>
            </a:endParaRPr>
          </a:p>
        </p:txBody>
      </p:sp>
      <p:sp>
        <p:nvSpPr>
          <p:cNvPr id="92" name="正方形/長方形 91"/>
          <p:cNvSpPr/>
          <p:nvPr/>
        </p:nvSpPr>
        <p:spPr bwMode="auto">
          <a:xfrm>
            <a:off x="6012480" y="4492246"/>
            <a:ext cx="2880000" cy="792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a:latin typeface="游ゴシック" panose="020B0400000000000000" pitchFamily="50" charset="-128"/>
                <a:ea typeface="游ゴシック" panose="020B0400000000000000" pitchFamily="50" charset="-128"/>
              </a:rPr>
              <a:t>複数事業者が対応不可と回答している。</a:t>
            </a:r>
            <a:endParaRPr lang="en-US" altLang="ja-JP" sz="900" dirty="0">
              <a:latin typeface="游ゴシック" panose="020B0400000000000000" pitchFamily="50" charset="-128"/>
              <a:ea typeface="游ゴシック" panose="020B0400000000000000" pitchFamily="50" charset="-128"/>
            </a:endParaRPr>
          </a:p>
          <a:p>
            <a:pPr>
              <a:spcBef>
                <a:spcPts val="0"/>
              </a:spcBef>
            </a:pPr>
            <a:r>
              <a:rPr lang="ja-JP" altLang="en-US" sz="900" dirty="0">
                <a:latin typeface="游ゴシック" panose="020B0400000000000000" pitchFamily="50" charset="-128"/>
                <a:ea typeface="游ゴシック" panose="020B0400000000000000" pitchFamily="50" charset="-128"/>
              </a:rPr>
              <a:t>また、当該機能の実現においては、技術的な課題以外にも、世間一般の認識として電子データの交付が許容される風潮となる必要がある。</a:t>
            </a:r>
            <a:endParaRPr lang="en-US" altLang="ja-JP" sz="900" dirty="0">
              <a:latin typeface="游ゴシック" panose="020B0400000000000000" pitchFamily="50" charset="-128"/>
              <a:ea typeface="游ゴシック" panose="020B0400000000000000" pitchFamily="50" charset="-128"/>
            </a:endParaRPr>
          </a:p>
        </p:txBody>
      </p:sp>
      <p:sp>
        <p:nvSpPr>
          <p:cNvPr id="93" name="正方形/長方形 92"/>
          <p:cNvSpPr/>
          <p:nvPr/>
        </p:nvSpPr>
        <p:spPr bwMode="auto">
          <a:xfrm>
            <a:off x="6012480" y="5913336"/>
            <a:ext cx="2880000" cy="5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a:latin typeface="游ゴシック" panose="020B0400000000000000" pitchFamily="50" charset="-128"/>
                <a:ea typeface="游ゴシック" panose="020B0400000000000000" pitchFamily="50" charset="-128"/>
              </a:rPr>
              <a:t>複数事業者が対応不可と回答している。</a:t>
            </a:r>
            <a:endParaRPr lang="en-US" altLang="ja-JP" sz="900" dirty="0">
              <a:latin typeface="游ゴシック" panose="020B0400000000000000" pitchFamily="50" charset="-128"/>
              <a:ea typeface="游ゴシック" panose="020B0400000000000000" pitchFamily="50" charset="-128"/>
            </a:endParaRPr>
          </a:p>
          <a:p>
            <a:pPr>
              <a:spcBef>
                <a:spcPts val="0"/>
              </a:spcBef>
            </a:pPr>
            <a:r>
              <a:rPr lang="ja-JP" altLang="en-US" sz="900" dirty="0">
                <a:latin typeface="游ゴシック" panose="020B0400000000000000" pitchFamily="50" charset="-128"/>
                <a:ea typeface="游ゴシック" panose="020B0400000000000000" pitchFamily="50" charset="-128"/>
              </a:rPr>
              <a:t>また、当該機能の実現によりハッキング行為につながるリスクがある。</a:t>
            </a:r>
            <a:endParaRPr lang="en-US" altLang="ja-JP" sz="900" dirty="0">
              <a:latin typeface="游ゴシック" panose="020B0400000000000000" pitchFamily="50" charset="-128"/>
              <a:ea typeface="游ゴシック" panose="020B0400000000000000" pitchFamily="50" charset="-128"/>
            </a:endParaRPr>
          </a:p>
        </p:txBody>
      </p:sp>
      <p:sp>
        <p:nvSpPr>
          <p:cNvPr id="94" name="正方形/長方形 93"/>
          <p:cNvSpPr/>
          <p:nvPr/>
        </p:nvSpPr>
        <p:spPr bwMode="auto">
          <a:xfrm>
            <a:off x="1512200" y="5328790"/>
            <a:ext cx="1080000" cy="540000"/>
          </a:xfrm>
          <a:prstGeom prst="rect">
            <a:avLst/>
          </a:prstGeom>
          <a:solidFill>
            <a:srgbClr val="ECECEC"/>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u="sng" dirty="0">
                <a:latin typeface="游ゴシック" panose="020B0400000000000000" pitchFamily="50" charset="-128"/>
                <a:ea typeface="游ゴシック" panose="020B0400000000000000" pitchFamily="50" charset="-128"/>
              </a:rPr>
              <a:t>お知らせ情報作成</a:t>
            </a:r>
            <a:endParaRPr lang="en-US" altLang="ja-JP" sz="900" u="sng" dirty="0">
              <a:latin typeface="游ゴシック" panose="020B0400000000000000" pitchFamily="50" charset="-128"/>
              <a:ea typeface="游ゴシック" panose="020B0400000000000000" pitchFamily="50" charset="-128"/>
            </a:endParaRPr>
          </a:p>
        </p:txBody>
      </p:sp>
      <p:sp>
        <p:nvSpPr>
          <p:cNvPr id="95" name="正方形/長方形 94"/>
          <p:cNvSpPr/>
          <p:nvPr/>
        </p:nvSpPr>
        <p:spPr bwMode="auto">
          <a:xfrm>
            <a:off x="2771800" y="5328790"/>
            <a:ext cx="3060000" cy="5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smtClean="0">
                <a:latin typeface="游ゴシック" panose="020B0400000000000000" pitchFamily="50" charset="-128"/>
                <a:ea typeface="游ゴシック" panose="020B0400000000000000" pitchFamily="50" charset="-128"/>
              </a:rPr>
              <a:t>業務</a:t>
            </a:r>
            <a:r>
              <a:rPr lang="ja-JP" altLang="en-US" sz="900" dirty="0">
                <a:latin typeface="游ゴシック" panose="020B0400000000000000" pitchFamily="50" charset="-128"/>
                <a:ea typeface="游ゴシック" panose="020B0400000000000000" pitchFamily="50" charset="-128"/>
              </a:rPr>
              <a:t>システムとの連携により、お知らせ情報が自動作成される機能</a:t>
            </a:r>
            <a:endParaRPr lang="en-US" altLang="ja-JP" sz="900" dirty="0">
              <a:latin typeface="游ゴシック" panose="020B0400000000000000" pitchFamily="50" charset="-128"/>
              <a:ea typeface="游ゴシック" panose="020B0400000000000000" pitchFamily="50" charset="-128"/>
            </a:endParaRPr>
          </a:p>
        </p:txBody>
      </p:sp>
      <p:sp>
        <p:nvSpPr>
          <p:cNvPr id="96" name="正方形/長方形 95"/>
          <p:cNvSpPr/>
          <p:nvPr/>
        </p:nvSpPr>
        <p:spPr bwMode="auto">
          <a:xfrm>
            <a:off x="6012480" y="5328790"/>
            <a:ext cx="2880000" cy="5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900" dirty="0">
                <a:latin typeface="游ゴシック" panose="020B0400000000000000" pitchFamily="50" charset="-128"/>
                <a:ea typeface="游ゴシック" panose="020B0400000000000000" pitchFamily="50" charset="-128"/>
              </a:rPr>
              <a:t>業務システムとの連携は費用が非常に高額なため、連携が必要な要件は実現性が低いと判断。</a:t>
            </a:r>
            <a:endParaRPr lang="en-US" altLang="ja-JP" sz="900" dirty="0">
              <a:latin typeface="游ゴシック" panose="020B0400000000000000" pitchFamily="50" charset="-128"/>
              <a:ea typeface="游ゴシック" panose="020B0400000000000000" pitchFamily="50" charset="-128"/>
            </a:endParaRPr>
          </a:p>
        </p:txBody>
      </p:sp>
      <p:sp>
        <p:nvSpPr>
          <p:cNvPr id="97" name="テキスト ボックス 96"/>
          <p:cNvSpPr txBox="1"/>
          <p:nvPr/>
        </p:nvSpPr>
        <p:spPr>
          <a:xfrm>
            <a:off x="7103667" y="1629543"/>
            <a:ext cx="646331" cy="230832"/>
          </a:xfrm>
          <a:prstGeom prst="rect">
            <a:avLst/>
          </a:prstGeom>
          <a:noFill/>
        </p:spPr>
        <p:txBody>
          <a:bodyPr wrap="none" rtlCol="0">
            <a:spAutoFit/>
          </a:bodyPr>
          <a:lstStyle/>
          <a:p>
            <a:r>
              <a:rPr kumimoji="1" lang="ja-JP" altLang="en-US" sz="900" dirty="0">
                <a:latin typeface="游ゴシック" panose="020B0400000000000000" pitchFamily="50" charset="-128"/>
                <a:ea typeface="游ゴシック" panose="020B0400000000000000" pitchFamily="50" charset="-128"/>
              </a:rPr>
              <a:t>削除理由</a:t>
            </a:r>
          </a:p>
        </p:txBody>
      </p:sp>
      <p:cxnSp>
        <p:nvCxnSpPr>
          <p:cNvPr id="98" name="直線コネクタ 97"/>
          <p:cNvCxnSpPr/>
          <p:nvPr/>
        </p:nvCxnSpPr>
        <p:spPr bwMode="auto">
          <a:xfrm>
            <a:off x="6012480" y="1875764"/>
            <a:ext cx="28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正方形/長方形 33"/>
          <p:cNvSpPr/>
          <p:nvPr/>
        </p:nvSpPr>
        <p:spPr bwMode="auto">
          <a:xfrm>
            <a:off x="1521024" y="4492246"/>
            <a:ext cx="1080000" cy="791998"/>
          </a:xfrm>
          <a:prstGeom prst="rect">
            <a:avLst/>
          </a:prstGeom>
          <a:solidFill>
            <a:srgbClr val="ECECEC"/>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900" u="sng" dirty="0" smtClean="0">
                <a:latin typeface="游ゴシック" panose="020B0400000000000000" pitchFamily="50" charset="-128"/>
                <a:ea typeface="游ゴシック" panose="020B0400000000000000" pitchFamily="50" charset="-128"/>
              </a:rPr>
              <a:t>交付資料</a:t>
            </a:r>
            <a:endParaRPr lang="en-US" altLang="ja-JP" sz="900" u="sng" dirty="0" smtClean="0">
              <a:latin typeface="游ゴシック" panose="020B0400000000000000" pitchFamily="50" charset="-128"/>
              <a:ea typeface="游ゴシック" panose="020B0400000000000000" pitchFamily="50" charset="-128"/>
            </a:endParaRPr>
          </a:p>
          <a:p>
            <a:pPr algn="ctr">
              <a:spcBef>
                <a:spcPts val="0"/>
              </a:spcBef>
            </a:pPr>
            <a:r>
              <a:rPr lang="ja-JP" altLang="en-US" sz="900" u="sng" dirty="0" smtClean="0">
                <a:latin typeface="游ゴシック" panose="020B0400000000000000" pitchFamily="50" charset="-128"/>
                <a:ea typeface="游ゴシック" panose="020B0400000000000000" pitchFamily="50" charset="-128"/>
              </a:rPr>
              <a:t>登録</a:t>
            </a:r>
            <a:r>
              <a:rPr lang="ja-JP" altLang="en-US" sz="900" u="sng" dirty="0">
                <a:latin typeface="游ゴシック" panose="020B0400000000000000" pitchFamily="50" charset="-128"/>
                <a:ea typeface="游ゴシック" panose="020B0400000000000000" pitchFamily="50" charset="-128"/>
              </a:rPr>
              <a:t>・</a:t>
            </a:r>
            <a:r>
              <a:rPr lang="ja-JP" altLang="en-US" sz="900" u="sng" dirty="0" smtClean="0">
                <a:latin typeface="游ゴシック" panose="020B0400000000000000" pitchFamily="50" charset="-128"/>
                <a:ea typeface="游ゴシック" panose="020B0400000000000000" pitchFamily="50" charset="-128"/>
              </a:rPr>
              <a:t>取得</a:t>
            </a:r>
            <a:endParaRPr lang="en-US" altLang="ja-JP" sz="900" u="sng" dirty="0">
              <a:latin typeface="游ゴシック" panose="020B0400000000000000" pitchFamily="50" charset="-128"/>
              <a:ea typeface="游ゴシック" panose="020B0400000000000000" pitchFamily="50" charset="-128"/>
            </a:endParaRPr>
          </a:p>
        </p:txBody>
      </p:sp>
      <p:sp>
        <p:nvSpPr>
          <p:cNvPr id="35" name="テキスト ボックス 34"/>
          <p:cNvSpPr txBox="1"/>
          <p:nvPr/>
        </p:nvSpPr>
        <p:spPr>
          <a:xfrm>
            <a:off x="90914" y="6609115"/>
            <a:ext cx="288032" cy="184666"/>
          </a:xfrm>
          <a:prstGeom prst="rect">
            <a:avLst/>
          </a:prstGeom>
          <a:noFill/>
        </p:spPr>
        <p:txBody>
          <a:bodyPr wrap="square" lIns="0" tIns="0" rIns="0" bIns="0" rtlCol="0" anchor="ctr" anchorCtr="0">
            <a:spAutoFit/>
          </a:bodyPr>
          <a:lstStyle/>
          <a:p>
            <a:pPr algn="r"/>
            <a:r>
              <a:rPr kumimoji="1" lang="en-US" altLang="ja-JP" sz="1200" dirty="0" smtClean="0"/>
              <a:t>29</a:t>
            </a:r>
            <a:endParaRPr kumimoji="1" lang="ja-JP" altLang="en-US" sz="1200" dirty="0"/>
          </a:p>
        </p:txBody>
      </p:sp>
      <p:sp>
        <p:nvSpPr>
          <p:cNvPr id="36" name="タイトル 1"/>
          <p:cNvSpPr>
            <a:spLocks noGrp="1"/>
          </p:cNvSpPr>
          <p:nvPr>
            <p:ph type="title"/>
          </p:nvPr>
        </p:nvSpPr>
        <p:spPr>
          <a:xfrm>
            <a:off x="228204" y="139700"/>
            <a:ext cx="8686800" cy="685800"/>
          </a:xfrm>
        </p:spPr>
        <p:txBody>
          <a:bodyPr/>
          <a:lstStyle/>
          <a:p>
            <a:r>
              <a:rPr lang="en-US" altLang="ja-JP" sz="1600" kern="1200" dirty="0" smtClean="0">
                <a:latin typeface="游ゴシック" panose="020B0400000000000000" pitchFamily="50" charset="-128"/>
                <a:ea typeface="游ゴシック" panose="020B0400000000000000" pitchFamily="50" charset="-128"/>
                <a:cs typeface="+mn-cs"/>
              </a:rPr>
              <a:t>【</a:t>
            </a:r>
            <a:r>
              <a:rPr lang="ja-JP" altLang="en-US" sz="1600" kern="1200" dirty="0">
                <a:latin typeface="游ゴシック" panose="020B0400000000000000" pitchFamily="50" charset="-128"/>
                <a:ea typeface="游ゴシック" panose="020B0400000000000000" pitchFamily="50" charset="-128"/>
                <a:cs typeface="+mn-cs"/>
              </a:rPr>
              <a:t>参考</a:t>
            </a:r>
            <a:r>
              <a:rPr lang="en-US" altLang="ja-JP" sz="1600" kern="1200" dirty="0">
                <a:latin typeface="游ゴシック" panose="020B0400000000000000" pitchFamily="50" charset="-128"/>
                <a:ea typeface="游ゴシック" panose="020B0400000000000000" pitchFamily="50" charset="-128"/>
                <a:cs typeface="+mn-cs"/>
              </a:rPr>
              <a:t>】</a:t>
            </a:r>
            <a:r>
              <a:rPr lang="ja-JP" altLang="en-US" sz="1600" kern="1200" dirty="0">
                <a:latin typeface="游ゴシック" panose="020B0400000000000000" pitchFamily="50" charset="-128"/>
                <a:ea typeface="游ゴシック" panose="020B0400000000000000" pitchFamily="50" charset="-128"/>
                <a:cs typeface="+mn-cs"/>
              </a:rPr>
              <a:t>システム構築方針　－削除した要件－</a:t>
            </a:r>
          </a:p>
        </p:txBody>
      </p:sp>
    </p:spTree>
    <p:extLst>
      <p:ext uri="{BB962C8B-B14F-4D97-AF65-F5344CB8AC3E}">
        <p14:creationId xmlns:p14="http://schemas.microsoft.com/office/powerpoint/2010/main" val="1621838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8204" y="139700"/>
            <a:ext cx="8686800" cy="685800"/>
          </a:xfrm>
        </p:spPr>
        <p:txBody>
          <a:bodyPr/>
          <a:lstStyle/>
          <a:p>
            <a:r>
              <a:rPr lang="en-US" altLang="ja-JP" sz="1600" dirty="0">
                <a:latin typeface="游ゴシック" panose="020B0400000000000000" pitchFamily="50" charset="-128"/>
                <a:ea typeface="游ゴシック" panose="020B0400000000000000" pitchFamily="50" charset="-128"/>
              </a:rPr>
              <a:t>【</a:t>
            </a:r>
            <a:r>
              <a:rPr lang="ja-JP" altLang="en-US" sz="1600" dirty="0">
                <a:latin typeface="游ゴシック" panose="020B0400000000000000" pitchFamily="50" charset="-128"/>
                <a:ea typeface="游ゴシック" panose="020B0400000000000000" pitchFamily="50" charset="-128"/>
              </a:rPr>
              <a:t>参考</a:t>
            </a:r>
            <a:r>
              <a:rPr lang="en-US" altLang="ja-JP" sz="1600" dirty="0" smtClean="0">
                <a:latin typeface="游ゴシック" panose="020B0400000000000000" pitchFamily="50" charset="-128"/>
                <a:ea typeface="游ゴシック" panose="020B0400000000000000" pitchFamily="50" charset="-128"/>
              </a:rPr>
              <a:t>】</a:t>
            </a:r>
            <a:r>
              <a:rPr lang="ja-JP" altLang="en-US" sz="1600" kern="1200" dirty="0" smtClean="0">
                <a:latin typeface="游ゴシック" panose="020B0400000000000000" pitchFamily="50" charset="-128"/>
                <a:ea typeface="游ゴシック" panose="020B0400000000000000" pitchFamily="50" charset="-128"/>
                <a:cs typeface="+mn-cs"/>
              </a:rPr>
              <a:t>行政</a:t>
            </a:r>
            <a:r>
              <a:rPr lang="ja-JP" altLang="en-US" sz="1600" kern="1200" dirty="0">
                <a:latin typeface="游ゴシック" panose="020B0400000000000000" pitchFamily="50" charset="-128"/>
                <a:ea typeface="游ゴシック" panose="020B0400000000000000" pitchFamily="50" charset="-128"/>
                <a:cs typeface="+mn-cs"/>
              </a:rPr>
              <a:t>手続きオンライン化の実現イメージ　－第１段階－</a:t>
            </a:r>
          </a:p>
        </p:txBody>
      </p:sp>
      <p:pic>
        <p:nvPicPr>
          <p:cNvPr id="134" name="図 133"/>
          <p:cNvPicPr>
            <a:picLocks noChangeAspect="1"/>
          </p:cNvPicPr>
          <p:nvPr/>
        </p:nvPicPr>
        <p:blipFill>
          <a:blip r:embed="rId2"/>
          <a:stretch>
            <a:fillRect/>
          </a:stretch>
        </p:blipFill>
        <p:spPr>
          <a:xfrm>
            <a:off x="107504" y="1039620"/>
            <a:ext cx="8369711" cy="5433907"/>
          </a:xfrm>
          <a:prstGeom prst="rect">
            <a:avLst/>
          </a:prstGeom>
        </p:spPr>
      </p:pic>
      <p:sp>
        <p:nvSpPr>
          <p:cNvPr id="4" name="テキスト ボックス 3"/>
          <p:cNvSpPr txBox="1"/>
          <p:nvPr/>
        </p:nvSpPr>
        <p:spPr>
          <a:xfrm>
            <a:off x="90914" y="6609115"/>
            <a:ext cx="288032" cy="184666"/>
          </a:xfrm>
          <a:prstGeom prst="rect">
            <a:avLst/>
          </a:prstGeom>
          <a:noFill/>
        </p:spPr>
        <p:txBody>
          <a:bodyPr wrap="square" lIns="0" tIns="0" rIns="0" bIns="0" rtlCol="0" anchor="ctr" anchorCtr="0">
            <a:spAutoFit/>
          </a:bodyPr>
          <a:lstStyle/>
          <a:p>
            <a:pPr algn="r"/>
            <a:r>
              <a:rPr lang="en-US" altLang="ja-JP" sz="1200" dirty="0" smtClean="0"/>
              <a:t>13</a:t>
            </a:r>
            <a:endParaRPr kumimoji="1" lang="ja-JP" altLang="en-US" sz="1200" dirty="0"/>
          </a:p>
        </p:txBody>
      </p:sp>
    </p:spTree>
    <p:extLst>
      <p:ext uri="{BB962C8B-B14F-4D97-AF65-F5344CB8AC3E}">
        <p14:creationId xmlns:p14="http://schemas.microsoft.com/office/powerpoint/2010/main" val="1845697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07504" y="934573"/>
            <a:ext cx="8807896" cy="5574001"/>
          </a:xfrm>
          <a:prstGeom prst="rect">
            <a:avLst/>
          </a:prstGeom>
        </p:spPr>
      </p:pic>
      <p:sp>
        <p:nvSpPr>
          <p:cNvPr id="5" name="テキスト ボックス 4"/>
          <p:cNvSpPr txBox="1"/>
          <p:nvPr/>
        </p:nvSpPr>
        <p:spPr>
          <a:xfrm>
            <a:off x="90914" y="6609115"/>
            <a:ext cx="288032" cy="184666"/>
          </a:xfrm>
          <a:prstGeom prst="rect">
            <a:avLst/>
          </a:prstGeom>
          <a:noFill/>
        </p:spPr>
        <p:txBody>
          <a:bodyPr wrap="square" lIns="0" tIns="0" rIns="0" bIns="0" rtlCol="0" anchor="ctr" anchorCtr="0">
            <a:spAutoFit/>
          </a:bodyPr>
          <a:lstStyle/>
          <a:p>
            <a:pPr algn="r"/>
            <a:r>
              <a:rPr lang="en-US" altLang="ja-JP" sz="1200" dirty="0" smtClean="0"/>
              <a:t>14</a:t>
            </a:r>
            <a:endParaRPr kumimoji="1" lang="ja-JP" altLang="en-US" sz="1200" dirty="0"/>
          </a:p>
        </p:txBody>
      </p:sp>
      <p:sp>
        <p:nvSpPr>
          <p:cNvPr id="6" name="タイトル 1"/>
          <p:cNvSpPr>
            <a:spLocks noGrp="1"/>
          </p:cNvSpPr>
          <p:nvPr>
            <p:ph type="title"/>
          </p:nvPr>
        </p:nvSpPr>
        <p:spPr>
          <a:xfrm>
            <a:off x="228204" y="139700"/>
            <a:ext cx="8686800" cy="685800"/>
          </a:xfrm>
        </p:spPr>
        <p:txBody>
          <a:bodyPr/>
          <a:lstStyle/>
          <a:p>
            <a:r>
              <a:rPr lang="en-US" altLang="ja-JP" sz="1600" kern="1200" dirty="0" smtClean="0">
                <a:latin typeface="游ゴシック" panose="020B0400000000000000" pitchFamily="50" charset="-128"/>
                <a:ea typeface="游ゴシック" panose="020B0400000000000000" pitchFamily="50" charset="-128"/>
                <a:cs typeface="+mn-cs"/>
              </a:rPr>
              <a:t>【</a:t>
            </a:r>
            <a:r>
              <a:rPr lang="ja-JP" altLang="en-US" sz="1600" kern="1200" dirty="0">
                <a:latin typeface="游ゴシック" panose="020B0400000000000000" pitchFamily="50" charset="-128"/>
                <a:ea typeface="游ゴシック" panose="020B0400000000000000" pitchFamily="50" charset="-128"/>
                <a:cs typeface="+mn-cs"/>
              </a:rPr>
              <a:t>参考</a:t>
            </a:r>
            <a:r>
              <a:rPr lang="en-US" altLang="ja-JP" sz="1600" kern="1200" dirty="0">
                <a:latin typeface="游ゴシック" panose="020B0400000000000000" pitchFamily="50" charset="-128"/>
                <a:ea typeface="游ゴシック" panose="020B0400000000000000" pitchFamily="50" charset="-128"/>
                <a:cs typeface="+mn-cs"/>
              </a:rPr>
              <a:t>】</a:t>
            </a:r>
            <a:r>
              <a:rPr lang="ja-JP" altLang="en-US" sz="1600" kern="1200" dirty="0">
                <a:latin typeface="游ゴシック" panose="020B0400000000000000" pitchFamily="50" charset="-128"/>
                <a:ea typeface="游ゴシック" panose="020B0400000000000000" pitchFamily="50" charset="-128"/>
                <a:cs typeface="+mn-cs"/>
              </a:rPr>
              <a:t>行政手続きオンライン化の実現イメージ　－第２段階－</a:t>
            </a:r>
          </a:p>
        </p:txBody>
      </p:sp>
    </p:spTree>
    <p:extLst>
      <p:ext uri="{BB962C8B-B14F-4D97-AF65-F5344CB8AC3E}">
        <p14:creationId xmlns:p14="http://schemas.microsoft.com/office/powerpoint/2010/main" val="2019935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07504" y="1046894"/>
            <a:ext cx="8807896" cy="5334434"/>
          </a:xfrm>
          <a:prstGeom prst="rect">
            <a:avLst/>
          </a:prstGeom>
        </p:spPr>
      </p:pic>
      <p:sp>
        <p:nvSpPr>
          <p:cNvPr id="5" name="テキスト ボックス 4"/>
          <p:cNvSpPr txBox="1"/>
          <p:nvPr/>
        </p:nvSpPr>
        <p:spPr>
          <a:xfrm>
            <a:off x="90914" y="6609115"/>
            <a:ext cx="288032" cy="184666"/>
          </a:xfrm>
          <a:prstGeom prst="rect">
            <a:avLst/>
          </a:prstGeom>
          <a:noFill/>
        </p:spPr>
        <p:txBody>
          <a:bodyPr wrap="square" lIns="0" tIns="0" rIns="0" bIns="0" rtlCol="0" anchor="ctr" anchorCtr="0">
            <a:spAutoFit/>
          </a:bodyPr>
          <a:lstStyle/>
          <a:p>
            <a:pPr algn="r"/>
            <a:r>
              <a:rPr lang="en-US" altLang="ja-JP" sz="1200" dirty="0" smtClean="0"/>
              <a:t>15</a:t>
            </a:r>
            <a:endParaRPr kumimoji="1" lang="ja-JP" altLang="en-US" sz="1200" dirty="0"/>
          </a:p>
        </p:txBody>
      </p:sp>
      <p:sp>
        <p:nvSpPr>
          <p:cNvPr id="6" name="タイトル 1"/>
          <p:cNvSpPr>
            <a:spLocks noGrp="1"/>
          </p:cNvSpPr>
          <p:nvPr>
            <p:ph type="title"/>
          </p:nvPr>
        </p:nvSpPr>
        <p:spPr>
          <a:xfrm>
            <a:off x="228204" y="139700"/>
            <a:ext cx="8686800" cy="685800"/>
          </a:xfrm>
        </p:spPr>
        <p:txBody>
          <a:bodyPr/>
          <a:lstStyle/>
          <a:p>
            <a:r>
              <a:rPr lang="en-US" altLang="ja-JP" sz="1600" kern="1200" dirty="0" smtClean="0">
                <a:latin typeface="游ゴシック" panose="020B0400000000000000" pitchFamily="50" charset="-128"/>
                <a:ea typeface="游ゴシック" panose="020B0400000000000000" pitchFamily="50" charset="-128"/>
                <a:cs typeface="+mn-cs"/>
              </a:rPr>
              <a:t>【</a:t>
            </a:r>
            <a:r>
              <a:rPr lang="ja-JP" altLang="en-US" sz="1600" kern="1200" dirty="0">
                <a:latin typeface="游ゴシック" panose="020B0400000000000000" pitchFamily="50" charset="-128"/>
                <a:ea typeface="游ゴシック" panose="020B0400000000000000" pitchFamily="50" charset="-128"/>
                <a:cs typeface="+mn-cs"/>
              </a:rPr>
              <a:t>参考</a:t>
            </a:r>
            <a:r>
              <a:rPr lang="en-US" altLang="ja-JP" sz="1600" kern="1200" dirty="0">
                <a:latin typeface="游ゴシック" panose="020B0400000000000000" pitchFamily="50" charset="-128"/>
                <a:ea typeface="游ゴシック" panose="020B0400000000000000" pitchFamily="50" charset="-128"/>
                <a:cs typeface="+mn-cs"/>
              </a:rPr>
              <a:t>】</a:t>
            </a:r>
            <a:r>
              <a:rPr lang="ja-JP" altLang="en-US" sz="1600" kern="1200" dirty="0">
                <a:latin typeface="游ゴシック" panose="020B0400000000000000" pitchFamily="50" charset="-128"/>
                <a:ea typeface="游ゴシック" panose="020B0400000000000000" pitchFamily="50" charset="-128"/>
                <a:cs typeface="+mn-cs"/>
              </a:rPr>
              <a:t>行政手続きオンライン化の実現イメージ　－第３段階－</a:t>
            </a:r>
          </a:p>
        </p:txBody>
      </p:sp>
    </p:spTree>
    <p:extLst>
      <p:ext uri="{BB962C8B-B14F-4D97-AF65-F5344CB8AC3E}">
        <p14:creationId xmlns:p14="http://schemas.microsoft.com/office/powerpoint/2010/main" val="1553518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3" name="図 4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504" y="1052737"/>
            <a:ext cx="8807896" cy="5334434"/>
          </a:xfrm>
          <a:prstGeom prst="rect">
            <a:avLst/>
          </a:prstGeom>
        </p:spPr>
      </p:pic>
      <p:sp>
        <p:nvSpPr>
          <p:cNvPr id="5" name="テキスト ボックス 4"/>
          <p:cNvSpPr txBox="1"/>
          <p:nvPr/>
        </p:nvSpPr>
        <p:spPr>
          <a:xfrm>
            <a:off x="90914" y="6609115"/>
            <a:ext cx="288032" cy="184666"/>
          </a:xfrm>
          <a:prstGeom prst="rect">
            <a:avLst/>
          </a:prstGeom>
          <a:noFill/>
        </p:spPr>
        <p:txBody>
          <a:bodyPr wrap="square" lIns="0" tIns="0" rIns="0" bIns="0" rtlCol="0" anchor="ctr" anchorCtr="0">
            <a:spAutoFit/>
          </a:bodyPr>
          <a:lstStyle/>
          <a:p>
            <a:pPr algn="r"/>
            <a:r>
              <a:rPr lang="en-US" altLang="ja-JP" sz="1200" dirty="0" smtClean="0"/>
              <a:t>16</a:t>
            </a:r>
            <a:endParaRPr kumimoji="1" lang="ja-JP" altLang="en-US" sz="1200" dirty="0"/>
          </a:p>
        </p:txBody>
      </p:sp>
      <p:sp>
        <p:nvSpPr>
          <p:cNvPr id="6" name="タイトル 1"/>
          <p:cNvSpPr>
            <a:spLocks noGrp="1"/>
          </p:cNvSpPr>
          <p:nvPr>
            <p:ph type="title"/>
          </p:nvPr>
        </p:nvSpPr>
        <p:spPr>
          <a:xfrm>
            <a:off x="228204" y="139700"/>
            <a:ext cx="8686800" cy="685800"/>
          </a:xfrm>
        </p:spPr>
        <p:txBody>
          <a:bodyPr/>
          <a:lstStyle/>
          <a:p>
            <a:r>
              <a:rPr lang="en-US" altLang="ja-JP" sz="1600" kern="1200" dirty="0" smtClean="0">
                <a:latin typeface="游ゴシック" panose="020B0400000000000000" pitchFamily="50" charset="-128"/>
                <a:ea typeface="游ゴシック" panose="020B0400000000000000" pitchFamily="50" charset="-128"/>
                <a:cs typeface="+mn-cs"/>
              </a:rPr>
              <a:t>【</a:t>
            </a:r>
            <a:r>
              <a:rPr lang="ja-JP" altLang="en-US" sz="1600" kern="1200" dirty="0">
                <a:latin typeface="游ゴシック" panose="020B0400000000000000" pitchFamily="50" charset="-128"/>
                <a:ea typeface="游ゴシック" panose="020B0400000000000000" pitchFamily="50" charset="-128"/>
                <a:cs typeface="+mn-cs"/>
              </a:rPr>
              <a:t>参考</a:t>
            </a:r>
            <a:r>
              <a:rPr lang="en-US" altLang="ja-JP" sz="1600" kern="1200" dirty="0">
                <a:latin typeface="游ゴシック" panose="020B0400000000000000" pitchFamily="50" charset="-128"/>
                <a:ea typeface="游ゴシック" panose="020B0400000000000000" pitchFamily="50" charset="-128"/>
                <a:cs typeface="+mn-cs"/>
              </a:rPr>
              <a:t>】</a:t>
            </a:r>
            <a:r>
              <a:rPr lang="ja-JP" altLang="en-US" sz="1600" kern="1200" dirty="0">
                <a:latin typeface="游ゴシック" panose="020B0400000000000000" pitchFamily="50" charset="-128"/>
                <a:ea typeface="游ゴシック" panose="020B0400000000000000" pitchFamily="50" charset="-128"/>
                <a:cs typeface="+mn-cs"/>
              </a:rPr>
              <a:t>行政手続きオンライン化の実現イメージ　－第４段階－</a:t>
            </a:r>
          </a:p>
        </p:txBody>
      </p:sp>
    </p:spTree>
    <p:extLst>
      <p:ext uri="{BB962C8B-B14F-4D97-AF65-F5344CB8AC3E}">
        <p14:creationId xmlns:p14="http://schemas.microsoft.com/office/powerpoint/2010/main" val="3605395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739" y="1053604"/>
            <a:ext cx="8872522" cy="5328592"/>
          </a:xfrm>
          <a:prstGeom prst="rect">
            <a:avLst/>
          </a:prstGeom>
        </p:spPr>
      </p:pic>
      <p:sp>
        <p:nvSpPr>
          <p:cNvPr id="4" name="テキスト ボックス 3"/>
          <p:cNvSpPr txBox="1"/>
          <p:nvPr/>
        </p:nvSpPr>
        <p:spPr>
          <a:xfrm>
            <a:off x="90914" y="6609115"/>
            <a:ext cx="288032" cy="184666"/>
          </a:xfrm>
          <a:prstGeom prst="rect">
            <a:avLst/>
          </a:prstGeom>
          <a:noFill/>
        </p:spPr>
        <p:txBody>
          <a:bodyPr wrap="square" lIns="0" tIns="0" rIns="0" bIns="0" rtlCol="0" anchor="ctr" anchorCtr="0">
            <a:spAutoFit/>
          </a:bodyPr>
          <a:lstStyle/>
          <a:p>
            <a:pPr algn="r"/>
            <a:r>
              <a:rPr lang="en-US" altLang="ja-JP" sz="1200" dirty="0" smtClean="0"/>
              <a:t>17</a:t>
            </a:r>
            <a:endParaRPr kumimoji="1" lang="ja-JP" altLang="en-US" sz="1200" dirty="0"/>
          </a:p>
        </p:txBody>
      </p:sp>
      <p:sp>
        <p:nvSpPr>
          <p:cNvPr id="5" name="タイトル 1"/>
          <p:cNvSpPr>
            <a:spLocks noGrp="1"/>
          </p:cNvSpPr>
          <p:nvPr>
            <p:ph type="title"/>
          </p:nvPr>
        </p:nvSpPr>
        <p:spPr>
          <a:xfrm>
            <a:off x="228204" y="139700"/>
            <a:ext cx="8686800" cy="685800"/>
          </a:xfrm>
        </p:spPr>
        <p:txBody>
          <a:bodyPr/>
          <a:lstStyle/>
          <a:p>
            <a:r>
              <a:rPr lang="en-US" altLang="ja-JP" sz="1600" kern="1200" dirty="0" smtClean="0">
                <a:latin typeface="游ゴシック" panose="020B0400000000000000" pitchFamily="50" charset="-128"/>
                <a:ea typeface="游ゴシック" panose="020B0400000000000000" pitchFamily="50" charset="-128"/>
                <a:cs typeface="+mn-cs"/>
              </a:rPr>
              <a:t>【</a:t>
            </a:r>
            <a:r>
              <a:rPr lang="ja-JP" altLang="en-US" sz="1600" kern="1200" dirty="0">
                <a:latin typeface="游ゴシック" panose="020B0400000000000000" pitchFamily="50" charset="-128"/>
                <a:ea typeface="游ゴシック" panose="020B0400000000000000" pitchFamily="50" charset="-128"/>
                <a:cs typeface="+mn-cs"/>
              </a:rPr>
              <a:t>参考</a:t>
            </a:r>
            <a:r>
              <a:rPr lang="en-US" altLang="ja-JP" sz="1600" kern="1200" dirty="0">
                <a:latin typeface="游ゴシック" panose="020B0400000000000000" pitchFamily="50" charset="-128"/>
                <a:ea typeface="游ゴシック" panose="020B0400000000000000" pitchFamily="50" charset="-128"/>
                <a:cs typeface="+mn-cs"/>
              </a:rPr>
              <a:t>】</a:t>
            </a:r>
            <a:r>
              <a:rPr lang="ja-JP" altLang="en-US" sz="1600" kern="1200" dirty="0">
                <a:latin typeface="游ゴシック" panose="020B0400000000000000" pitchFamily="50" charset="-128"/>
                <a:ea typeface="游ゴシック" panose="020B0400000000000000" pitchFamily="50" charset="-128"/>
                <a:cs typeface="+mn-cs"/>
              </a:rPr>
              <a:t>主要工程における段階的な運用イメージー</a:t>
            </a:r>
          </a:p>
        </p:txBody>
      </p:sp>
    </p:spTree>
    <p:extLst>
      <p:ext uri="{BB962C8B-B14F-4D97-AF65-F5344CB8AC3E}">
        <p14:creationId xmlns:p14="http://schemas.microsoft.com/office/powerpoint/2010/main" val="290476143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179512" y="260648"/>
            <a:ext cx="7056437" cy="431800"/>
          </a:xfrm>
          <a:prstGeom prst="parallelogram">
            <a:avLst>
              <a:gd name="adj" fmla="val 118025"/>
            </a:avLst>
          </a:prstGeom>
          <a:solidFill>
            <a:schemeClr val="bg1"/>
          </a:solidFill>
          <a:ln>
            <a:noFill/>
          </a:ln>
          <a:effectLst>
            <a:outerShdw dist="136783" dir="9491915" algn="ctr" rotWithShape="0">
              <a:schemeClr val="bg2"/>
            </a:outerShdw>
          </a:effectLst>
          <a:extLst>
            <a:ext uri="{91240B29-F687-4F45-9708-019B960494DF}">
              <a14:hiddenLine xmlns:a14="http://schemas.microsoft.com/office/drawing/2010/main" w="12700" algn="ctr">
                <a:solidFill>
                  <a:srgbClr val="000000"/>
                </a:solidFill>
                <a:miter lim="800000"/>
                <a:headEnd/>
                <a:tailEnd type="none" w="med" len="sm"/>
              </a14:hiddenLine>
            </a:ext>
          </a:extLst>
        </p:spPr>
        <p:txBody>
          <a:bodyPr wrap="none" lIns="90000" tIns="46800" rIns="90000" bIns="46800" anchor="ctr"/>
          <a:lstStyle/>
          <a:p>
            <a:pPr eaLnBrk="0" hangingPunct="0"/>
            <a:r>
              <a:rPr lang="ja-JP" altLang="en-US" sz="1800" b="1" dirty="0" smtClean="0">
                <a:solidFill>
                  <a:schemeClr val="bg2"/>
                </a:solidFill>
                <a:latin typeface="游ゴシック" panose="020B0400000000000000" pitchFamily="50" charset="-128"/>
                <a:ea typeface="游ゴシック" panose="020B0400000000000000" pitchFamily="50" charset="-128"/>
              </a:rPr>
              <a:t>５．本市の業務におけるオンライン化の余地について</a:t>
            </a:r>
            <a:endParaRPr kumimoji="0" lang="ja-JP" altLang="en-US" sz="1800" b="1" dirty="0">
              <a:solidFill>
                <a:schemeClr val="bg2"/>
              </a:solidFill>
              <a:latin typeface="游ゴシック" panose="020B0400000000000000" pitchFamily="50" charset="-128"/>
              <a:ea typeface="游ゴシック" panose="020B0400000000000000" pitchFamily="50" charset="-128"/>
            </a:endParaRPr>
          </a:p>
        </p:txBody>
      </p:sp>
      <p:sp>
        <p:nvSpPr>
          <p:cNvPr id="6" name="コンテンツ プレースホルダー 2"/>
          <p:cNvSpPr txBox="1">
            <a:spLocks/>
          </p:cNvSpPr>
          <p:nvPr/>
        </p:nvSpPr>
        <p:spPr bwMode="gray">
          <a:xfrm>
            <a:off x="0" y="958461"/>
            <a:ext cx="9144000" cy="3448528"/>
          </a:xfrm>
          <a:prstGeom prst="rect">
            <a:avLst/>
          </a:prstGeom>
          <a:solidFill>
            <a:schemeClr val="bg1"/>
          </a:solidFill>
          <a:ln w="9525" cap="flat" cmpd="sng" algn="ctr">
            <a:noFill/>
            <a:prstDash val="solid"/>
            <a:round/>
            <a:headEnd type="none" w="med" len="med"/>
            <a:tailEnd type="none" w="med" len="med"/>
          </a:ln>
          <a:effectLst/>
        </p:spPr>
        <p:txBody>
          <a:bodyPr vert="horz" wrap="square" lIns="72000" tIns="45720" rIns="72000" bIns="45720" numCol="1" rtlCol="0" anchor="t" anchorCtr="0" compatLnSpc="1">
            <a:prstTxWarp prst="textNoShape">
              <a:avLst/>
            </a:prstTxWarp>
          </a:bodyPr>
          <a:lstStyle>
            <a:lvl1pPr marL="0" indent="0" eaLnBrk="0" hangingPunct="0">
              <a:buClr>
                <a:srgbClr val="FFCC66"/>
              </a:buClr>
              <a:buFont typeface="Wingdings" pitchFamily="2" charset="2"/>
              <a:buNone/>
              <a:defRPr sz="2400"/>
            </a:lvl1pPr>
            <a:lvl2pPr marL="742950" indent="-285750" eaLnBrk="0" hangingPunct="0">
              <a:spcBef>
                <a:spcPct val="20000"/>
              </a:spcBef>
              <a:buClr>
                <a:srgbClr val="FFCC66"/>
              </a:buClr>
              <a:buFont typeface="Wingdings" pitchFamily="2" charset="2"/>
              <a:buChar char="n"/>
              <a:defRPr sz="1400">
                <a:latin typeface="+mn-lt"/>
                <a:ea typeface="+mn-ea"/>
              </a:defRPr>
            </a:lvl2pPr>
            <a:lvl3pPr marL="1143000" indent="-228600" eaLnBrk="0" hangingPunct="0">
              <a:spcBef>
                <a:spcPct val="20000"/>
              </a:spcBef>
              <a:buClr>
                <a:srgbClr val="FFCC66"/>
              </a:buClr>
              <a:buFont typeface="Wingdings" pitchFamily="2" charset="2"/>
              <a:buChar char="n"/>
              <a:defRPr sz="1400">
                <a:latin typeface="+mn-lt"/>
                <a:ea typeface="+mn-ea"/>
              </a:defRPr>
            </a:lvl3pPr>
            <a:lvl4pPr marL="1600200" indent="-228600" eaLnBrk="0" hangingPunct="0">
              <a:spcBef>
                <a:spcPct val="20000"/>
              </a:spcBef>
              <a:buClr>
                <a:srgbClr val="FFCC66"/>
              </a:buClr>
              <a:buFont typeface="Wingdings" pitchFamily="2" charset="2"/>
              <a:buChar char="n"/>
              <a:defRPr sz="1400">
                <a:latin typeface="+mn-lt"/>
                <a:ea typeface="+mn-ea"/>
              </a:defRPr>
            </a:lvl4pPr>
            <a:lvl5pPr marL="2057400" indent="-228600" eaLnBrk="0" hangingPunct="0">
              <a:spcBef>
                <a:spcPct val="20000"/>
              </a:spcBef>
              <a:buClr>
                <a:srgbClr val="FFCC66"/>
              </a:buClr>
              <a:buFont typeface="Wingdings" pitchFamily="2" charset="2"/>
              <a:buChar char="n"/>
              <a:defRPr sz="1400">
                <a:latin typeface="+mn-lt"/>
                <a:ea typeface="+mn-ea"/>
              </a:defRPr>
            </a:lvl5pPr>
            <a:lvl6pPr marL="2514600" indent="-228600" fontAlgn="base">
              <a:spcBef>
                <a:spcPct val="20000"/>
              </a:spcBef>
              <a:spcAft>
                <a:spcPct val="0"/>
              </a:spcAft>
              <a:buClr>
                <a:srgbClr val="FFCC66"/>
              </a:buClr>
              <a:buFont typeface="Wingdings" pitchFamily="2" charset="2"/>
              <a:buChar char="n"/>
              <a:defRPr sz="1400">
                <a:latin typeface="+mn-lt"/>
                <a:ea typeface="+mn-ea"/>
              </a:defRPr>
            </a:lvl6pPr>
            <a:lvl7pPr marL="2971800" indent="-228600" fontAlgn="base">
              <a:spcBef>
                <a:spcPct val="20000"/>
              </a:spcBef>
              <a:spcAft>
                <a:spcPct val="0"/>
              </a:spcAft>
              <a:buClr>
                <a:srgbClr val="FFCC66"/>
              </a:buClr>
              <a:buFont typeface="Wingdings" pitchFamily="2" charset="2"/>
              <a:buChar char="n"/>
              <a:defRPr sz="1400">
                <a:latin typeface="+mn-lt"/>
                <a:ea typeface="+mn-ea"/>
              </a:defRPr>
            </a:lvl7pPr>
            <a:lvl8pPr marL="3429000" indent="-228600" fontAlgn="base">
              <a:spcBef>
                <a:spcPct val="20000"/>
              </a:spcBef>
              <a:spcAft>
                <a:spcPct val="0"/>
              </a:spcAft>
              <a:buClr>
                <a:srgbClr val="FFCC66"/>
              </a:buClr>
              <a:buFont typeface="Wingdings" pitchFamily="2" charset="2"/>
              <a:buChar char="n"/>
              <a:defRPr sz="1400">
                <a:latin typeface="+mn-lt"/>
                <a:ea typeface="+mn-ea"/>
              </a:defRPr>
            </a:lvl8pPr>
            <a:lvl9pPr marL="3886200" indent="-228600" fontAlgn="base">
              <a:spcBef>
                <a:spcPct val="20000"/>
              </a:spcBef>
              <a:spcAft>
                <a:spcPct val="0"/>
              </a:spcAft>
              <a:buClr>
                <a:srgbClr val="FFCC66"/>
              </a:buClr>
              <a:buFont typeface="Wingdings" pitchFamily="2" charset="2"/>
              <a:buChar char="n"/>
              <a:defRPr sz="1400">
                <a:latin typeface="+mn-lt"/>
                <a:ea typeface="+mn-ea"/>
              </a:defRPr>
            </a:lvl9pPr>
          </a:lstStyle>
          <a:p>
            <a:r>
              <a:rPr lang="ja-JP" altLang="en-US" dirty="0">
                <a:latin typeface="游ゴシック" panose="020B0400000000000000" pitchFamily="50" charset="-128"/>
                <a:ea typeface="游ゴシック" panose="020B0400000000000000" pitchFamily="50" charset="-128"/>
              </a:rPr>
              <a:t>　</a:t>
            </a:r>
            <a:r>
              <a:rPr lang="ja-JP" altLang="en-US" dirty="0" smtClean="0">
                <a:latin typeface="游ゴシック" panose="020B0400000000000000" pitchFamily="50" charset="-128"/>
                <a:ea typeface="游ゴシック" panose="020B0400000000000000" pitchFamily="50" charset="-128"/>
              </a:rPr>
              <a:t>業務調査の結果、</a:t>
            </a:r>
            <a:r>
              <a:rPr lang="ja-JP" altLang="en-US" dirty="0">
                <a:latin typeface="游ゴシック" panose="020B0400000000000000" pitchFamily="50" charset="-128"/>
                <a:ea typeface="游ゴシック" panose="020B0400000000000000" pitchFamily="50" charset="-128"/>
              </a:rPr>
              <a:t>次期電子申請システムの導入により</a:t>
            </a:r>
            <a:r>
              <a:rPr lang="ja-JP" altLang="en-US" dirty="0" smtClean="0">
                <a:latin typeface="游ゴシック" panose="020B0400000000000000" pitchFamily="50" charset="-128"/>
                <a:ea typeface="游ゴシック" panose="020B0400000000000000" pitchFamily="50" charset="-128"/>
              </a:rPr>
              <a:t>、行政</a:t>
            </a:r>
            <a:r>
              <a:rPr lang="ja-JP" altLang="en-US" dirty="0">
                <a:latin typeface="游ゴシック" panose="020B0400000000000000" pitchFamily="50" charset="-128"/>
                <a:ea typeface="游ゴシック" panose="020B0400000000000000" pitchFamily="50" charset="-128"/>
              </a:rPr>
              <a:t>手続き</a:t>
            </a:r>
            <a:r>
              <a:rPr lang="ja-JP" altLang="en-US" dirty="0" smtClean="0">
                <a:latin typeface="游ゴシック" panose="020B0400000000000000" pitchFamily="50" charset="-128"/>
                <a:ea typeface="游ゴシック" panose="020B0400000000000000" pitchFamily="50" charset="-128"/>
              </a:rPr>
              <a:t>の</a:t>
            </a:r>
            <a:r>
              <a:rPr lang="ja-JP" altLang="en-US" u="sng" dirty="0" smtClean="0">
                <a:latin typeface="游ゴシック" panose="020B0400000000000000" pitchFamily="50" charset="-128"/>
                <a:ea typeface="游ゴシック" panose="020B0400000000000000" pitchFamily="50" charset="-128"/>
              </a:rPr>
              <a:t>約</a:t>
            </a:r>
            <a:r>
              <a:rPr lang="en-US" altLang="ja-JP" u="sng" dirty="0">
                <a:latin typeface="游ゴシック" panose="020B0400000000000000" pitchFamily="50" charset="-128"/>
                <a:ea typeface="游ゴシック" panose="020B0400000000000000" pitchFamily="50" charset="-128"/>
              </a:rPr>
              <a:t>27</a:t>
            </a:r>
            <a:r>
              <a:rPr lang="ja-JP" altLang="en-US" u="sng" dirty="0" smtClean="0">
                <a:latin typeface="游ゴシック" panose="020B0400000000000000" pitchFamily="50" charset="-128"/>
                <a:ea typeface="游ゴシック" panose="020B0400000000000000" pitchFamily="50" charset="-128"/>
              </a:rPr>
              <a:t>％</a:t>
            </a:r>
            <a:r>
              <a:rPr lang="ja-JP" altLang="en-US" dirty="0" smtClean="0">
                <a:latin typeface="游ゴシック" panose="020B0400000000000000" pitchFamily="50" charset="-128"/>
                <a:ea typeface="游ゴシック" panose="020B0400000000000000" pitchFamily="50" charset="-128"/>
              </a:rPr>
              <a:t>が</a:t>
            </a:r>
            <a:r>
              <a:rPr lang="ja-JP" altLang="en-US" dirty="0">
                <a:latin typeface="游ゴシック" panose="020B0400000000000000" pitchFamily="50" charset="-128"/>
                <a:ea typeface="游ゴシック" panose="020B0400000000000000" pitchFamily="50" charset="-128"/>
              </a:rPr>
              <a:t>オンライン上で完結できる余地が</a:t>
            </a:r>
            <a:r>
              <a:rPr lang="ja-JP" altLang="en-US" dirty="0" smtClean="0">
                <a:latin typeface="游ゴシック" panose="020B0400000000000000" pitchFamily="50" charset="-128"/>
                <a:ea typeface="游ゴシック" panose="020B0400000000000000" pitchFamily="50" charset="-128"/>
              </a:rPr>
              <a:t>ある。</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　今後</a:t>
            </a:r>
            <a:r>
              <a:rPr lang="ja-JP" altLang="en-US" dirty="0" smtClean="0">
                <a:latin typeface="游ゴシック" panose="020B0400000000000000" pitchFamily="50" charset="-128"/>
                <a:ea typeface="游ゴシック" panose="020B0400000000000000" pitchFamily="50" charset="-128"/>
              </a:rPr>
              <a:t>、各行政</a:t>
            </a:r>
            <a:r>
              <a:rPr lang="ja-JP" altLang="en-US" dirty="0">
                <a:latin typeface="游ゴシック" panose="020B0400000000000000" pitchFamily="50" charset="-128"/>
                <a:ea typeface="游ゴシック" panose="020B0400000000000000" pitchFamily="50" charset="-128"/>
              </a:rPr>
              <a:t>手続きの運用上の課題等を洗い出し、オンライン化の実現性について精査</a:t>
            </a:r>
            <a:r>
              <a:rPr lang="ja-JP" altLang="en-US" dirty="0" smtClean="0">
                <a:latin typeface="游ゴシック" panose="020B0400000000000000" pitchFamily="50" charset="-128"/>
                <a:ea typeface="游ゴシック" panose="020B0400000000000000" pitchFamily="50" charset="-128"/>
              </a:rPr>
              <a:t>を進める必要</a:t>
            </a:r>
            <a:r>
              <a:rPr lang="ja-JP" altLang="en-US" dirty="0">
                <a:latin typeface="游ゴシック" panose="020B0400000000000000" pitchFamily="50" charset="-128"/>
                <a:ea typeface="游ゴシック" panose="020B0400000000000000" pitchFamily="50" charset="-128"/>
              </a:rPr>
              <a:t>がある。</a:t>
            </a:r>
            <a:endParaRPr lang="en-US" altLang="ja-JP" dirty="0">
              <a:latin typeface="游ゴシック" panose="020B0400000000000000" pitchFamily="50" charset="-128"/>
              <a:ea typeface="游ゴシック" panose="020B0400000000000000" pitchFamily="50" charset="-128"/>
            </a:endParaRPr>
          </a:p>
          <a:p>
            <a:endParaRPr lang="ja-JP" altLang="en-US" dirty="0">
              <a:latin typeface="游ゴシック" panose="020B0400000000000000" pitchFamily="50" charset="-128"/>
              <a:ea typeface="游ゴシック" panose="020B0400000000000000" pitchFamily="50" charset="-128"/>
            </a:endParaRPr>
          </a:p>
        </p:txBody>
      </p:sp>
      <p:graphicFrame>
        <p:nvGraphicFramePr>
          <p:cNvPr id="19" name="グラフ 18"/>
          <p:cNvGraphicFramePr/>
          <p:nvPr>
            <p:extLst/>
          </p:nvPr>
        </p:nvGraphicFramePr>
        <p:xfrm>
          <a:off x="-387738" y="2204863"/>
          <a:ext cx="5322242" cy="4696503"/>
        </p:xfrm>
        <a:graphic>
          <a:graphicData uri="http://schemas.openxmlformats.org/drawingml/2006/chart">
            <c:chart xmlns:c="http://schemas.openxmlformats.org/drawingml/2006/chart" xmlns:r="http://schemas.openxmlformats.org/officeDocument/2006/relationships" r:id="rId2"/>
          </a:graphicData>
        </a:graphic>
      </p:graphicFrame>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6766" y="3452382"/>
            <a:ext cx="536997" cy="536997"/>
          </a:xfrm>
          <a:prstGeom prst="rect">
            <a:avLst/>
          </a:prstGeom>
        </p:spPr>
      </p:pic>
      <p:pic>
        <p:nvPicPr>
          <p:cNvPr id="21" name="図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2354" y="5431780"/>
            <a:ext cx="720080" cy="392444"/>
          </a:xfrm>
          <a:prstGeom prst="rect">
            <a:avLst/>
          </a:prstGeom>
        </p:spPr>
      </p:pic>
      <p:cxnSp>
        <p:nvCxnSpPr>
          <p:cNvPr id="27" name="直線コネクタ 26"/>
          <p:cNvCxnSpPr/>
          <p:nvPr/>
        </p:nvCxnSpPr>
        <p:spPr bwMode="auto">
          <a:xfrm>
            <a:off x="3563888" y="3717032"/>
            <a:ext cx="1202335" cy="381484"/>
          </a:xfrm>
          <a:prstGeom prst="line">
            <a:avLst/>
          </a:prstGeom>
          <a:solidFill>
            <a:schemeClr val="bg1"/>
          </a:solidFill>
          <a:ln w="9525"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直線コネクタ 56"/>
          <p:cNvCxnSpPr/>
          <p:nvPr/>
        </p:nvCxnSpPr>
        <p:spPr bwMode="auto">
          <a:xfrm>
            <a:off x="4709635" y="4098516"/>
            <a:ext cx="2842342" cy="0"/>
          </a:xfrm>
          <a:prstGeom prst="line">
            <a:avLst/>
          </a:prstGeom>
          <a:solidFill>
            <a:schemeClr val="bg1"/>
          </a:solidFill>
          <a:ln w="9525"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線コネクタ 57"/>
          <p:cNvCxnSpPr/>
          <p:nvPr/>
        </p:nvCxnSpPr>
        <p:spPr bwMode="auto">
          <a:xfrm>
            <a:off x="3165295" y="5794796"/>
            <a:ext cx="1296908" cy="129614"/>
          </a:xfrm>
          <a:prstGeom prst="line">
            <a:avLst/>
          </a:prstGeom>
          <a:solidFill>
            <a:schemeClr val="bg1"/>
          </a:solid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線コネクタ 58"/>
          <p:cNvCxnSpPr/>
          <p:nvPr/>
        </p:nvCxnSpPr>
        <p:spPr bwMode="auto">
          <a:xfrm>
            <a:off x="4404260" y="5923111"/>
            <a:ext cx="3104913" cy="0"/>
          </a:xfrm>
          <a:prstGeom prst="line">
            <a:avLst/>
          </a:prstGeom>
          <a:solidFill>
            <a:schemeClr val="bg1"/>
          </a:solid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テキスト ボックス 39"/>
          <p:cNvSpPr txBox="1"/>
          <p:nvPr/>
        </p:nvSpPr>
        <p:spPr>
          <a:xfrm>
            <a:off x="1441746" y="4312608"/>
            <a:ext cx="1723549" cy="400110"/>
          </a:xfrm>
          <a:prstGeom prst="rect">
            <a:avLst/>
          </a:prstGeom>
          <a:noFill/>
        </p:spPr>
        <p:txBody>
          <a:bodyPr wrap="none" rtlCol="0">
            <a:spAutoFit/>
          </a:bodyPr>
          <a:lstStyle/>
          <a:p>
            <a:r>
              <a:rPr kumimoji="1" lang="ja-JP" altLang="en-US" sz="2000" dirty="0" smtClean="0">
                <a:latin typeface="游ゴシック" panose="020B0400000000000000" pitchFamily="50" charset="-128"/>
                <a:ea typeface="游ゴシック" panose="020B0400000000000000" pitchFamily="50" charset="-128"/>
              </a:rPr>
              <a:t>全行政手続き</a:t>
            </a:r>
            <a:endParaRPr kumimoji="1" lang="ja-JP" altLang="en-US" sz="2000" dirty="0">
              <a:latin typeface="游ゴシック" panose="020B0400000000000000" pitchFamily="50" charset="-128"/>
              <a:ea typeface="游ゴシック" panose="020B0400000000000000" pitchFamily="50" charset="-128"/>
            </a:endParaRPr>
          </a:p>
        </p:txBody>
      </p:sp>
      <p:sp>
        <p:nvSpPr>
          <p:cNvPr id="60" name="テキスト ボックス 59"/>
          <p:cNvSpPr txBox="1"/>
          <p:nvPr/>
        </p:nvSpPr>
        <p:spPr>
          <a:xfrm>
            <a:off x="5036385" y="3527714"/>
            <a:ext cx="2646878" cy="461665"/>
          </a:xfrm>
          <a:prstGeom prst="rect">
            <a:avLst/>
          </a:prstGeom>
          <a:noFill/>
        </p:spPr>
        <p:txBody>
          <a:bodyPr wrap="none" rtlCol="0">
            <a:spAutoFit/>
          </a:bodyPr>
          <a:lstStyle/>
          <a:p>
            <a:r>
              <a:rPr kumimoji="1" lang="ja-JP" altLang="en-US" sz="2400" dirty="0" smtClean="0">
                <a:latin typeface="游ゴシック" panose="020B0400000000000000" pitchFamily="50" charset="-128"/>
                <a:ea typeface="游ゴシック" panose="020B0400000000000000" pitchFamily="50" charset="-128"/>
              </a:rPr>
              <a:t>オンラインで完結</a:t>
            </a:r>
            <a:endParaRPr kumimoji="1" lang="ja-JP" altLang="en-US" sz="2400" dirty="0">
              <a:latin typeface="游ゴシック" panose="020B0400000000000000" pitchFamily="50" charset="-128"/>
              <a:ea typeface="游ゴシック" panose="020B0400000000000000" pitchFamily="50" charset="-128"/>
            </a:endParaRPr>
          </a:p>
        </p:txBody>
      </p:sp>
      <p:sp>
        <p:nvSpPr>
          <p:cNvPr id="61" name="テキスト ボックス 60"/>
          <p:cNvSpPr txBox="1"/>
          <p:nvPr/>
        </p:nvSpPr>
        <p:spPr>
          <a:xfrm>
            <a:off x="5200528" y="5356324"/>
            <a:ext cx="3570208" cy="461665"/>
          </a:xfrm>
          <a:prstGeom prst="rect">
            <a:avLst/>
          </a:prstGeom>
          <a:noFill/>
        </p:spPr>
        <p:txBody>
          <a:bodyPr wrap="none" rtlCol="0">
            <a:spAutoFit/>
          </a:bodyPr>
          <a:lstStyle/>
          <a:p>
            <a:r>
              <a:rPr kumimoji="1" lang="ja-JP" altLang="en-US" sz="2400" dirty="0" smtClean="0">
                <a:latin typeface="游ゴシック" panose="020B0400000000000000" pitchFamily="50" charset="-128"/>
                <a:ea typeface="游ゴシック" panose="020B0400000000000000" pitchFamily="50" charset="-128"/>
              </a:rPr>
              <a:t>郵送交付導入で来庁不要</a:t>
            </a:r>
            <a:endParaRPr kumimoji="1" lang="ja-JP" altLang="en-US" sz="2400" dirty="0">
              <a:latin typeface="游ゴシック" panose="020B0400000000000000" pitchFamily="50" charset="-128"/>
              <a:ea typeface="游ゴシック" panose="020B0400000000000000" pitchFamily="50" charset="-128"/>
            </a:endParaRPr>
          </a:p>
        </p:txBody>
      </p:sp>
      <p:sp>
        <p:nvSpPr>
          <p:cNvPr id="2" name="テキスト ボックス 1"/>
          <p:cNvSpPr txBox="1"/>
          <p:nvPr/>
        </p:nvSpPr>
        <p:spPr>
          <a:xfrm>
            <a:off x="90914" y="6609115"/>
            <a:ext cx="288032" cy="184666"/>
          </a:xfrm>
          <a:prstGeom prst="rect">
            <a:avLst/>
          </a:prstGeom>
          <a:noFill/>
        </p:spPr>
        <p:txBody>
          <a:bodyPr wrap="square" lIns="0" tIns="0" rIns="0" bIns="0" rtlCol="0" anchor="ctr" anchorCtr="0">
            <a:spAutoFit/>
          </a:bodyPr>
          <a:lstStyle/>
          <a:p>
            <a:pPr algn="r"/>
            <a:r>
              <a:rPr lang="en-US" altLang="ja-JP" sz="1200" dirty="0" smtClean="0"/>
              <a:t>18</a:t>
            </a:r>
            <a:endParaRPr kumimoji="1" lang="ja-JP" altLang="en-US" sz="1200" dirty="0"/>
          </a:p>
        </p:txBody>
      </p:sp>
    </p:spTree>
    <p:extLst>
      <p:ext uri="{BB962C8B-B14F-4D97-AF65-F5344CB8AC3E}">
        <p14:creationId xmlns:p14="http://schemas.microsoft.com/office/powerpoint/2010/main" val="3054252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3188" y="981075"/>
            <a:ext cx="8950325" cy="647725"/>
          </a:xfrm>
        </p:spPr>
        <p:txBody>
          <a:bodyPr/>
          <a:lstStyle/>
          <a:p>
            <a:pPr eaLnBrk="1" hangingPunct="1"/>
            <a:r>
              <a:rPr lang="ja-JP" altLang="en-US" sz="1200" dirty="0">
                <a:latin typeface="游ゴシック" panose="020B0400000000000000" pitchFamily="50" charset="-128"/>
                <a:ea typeface="游ゴシック" panose="020B0400000000000000" pitchFamily="50" charset="-128"/>
              </a:rPr>
              <a:t>本調査において、業務特性調査票を用いて、大阪市の全行政手続き（個人向け／法人向け）を対象に、各手続きの特性（</a:t>
            </a:r>
            <a:r>
              <a:rPr lang="ja-JP" altLang="en-US" sz="1200" dirty="0">
                <a:solidFill>
                  <a:srgbClr val="000000"/>
                </a:solidFill>
                <a:latin typeface="游ゴシック" panose="020B0400000000000000" pitchFamily="50" charset="-128"/>
                <a:ea typeface="游ゴシック" panose="020B0400000000000000" pitchFamily="50" charset="-128"/>
              </a:rPr>
              <a:t>取り扱う情報・資料、対応内容、対応方法、実施タイミング等</a:t>
            </a:r>
            <a:r>
              <a:rPr lang="ja-JP" altLang="en-US" sz="1200" dirty="0">
                <a:latin typeface="游ゴシック" panose="020B0400000000000000" pitchFamily="50" charset="-128"/>
                <a:ea typeface="游ゴシック" panose="020B0400000000000000" pitchFamily="50" charset="-128"/>
              </a:rPr>
              <a:t>）を調査</a:t>
            </a:r>
            <a:r>
              <a:rPr lang="ja-JP" altLang="en-US" sz="1200" dirty="0" smtClean="0">
                <a:latin typeface="游ゴシック" panose="020B0400000000000000" pitchFamily="50" charset="-128"/>
                <a:ea typeface="游ゴシック" panose="020B0400000000000000" pitchFamily="50" charset="-128"/>
              </a:rPr>
              <a:t>した</a:t>
            </a:r>
            <a:r>
              <a:rPr lang="ja-JP" altLang="en-US" sz="1200" dirty="0">
                <a:latin typeface="游ゴシック" panose="020B0400000000000000" pitchFamily="50" charset="-128"/>
                <a:ea typeface="游ゴシック" panose="020B0400000000000000" pitchFamily="50" charset="-128"/>
              </a:rPr>
              <a:t>。</a:t>
            </a:r>
            <a:r>
              <a:rPr lang="en-US" altLang="ja-JP" sz="1200" dirty="0">
                <a:latin typeface="游ゴシック" panose="020B0400000000000000" pitchFamily="50" charset="-128"/>
                <a:ea typeface="游ゴシック" panose="020B0400000000000000" pitchFamily="50" charset="-128"/>
              </a:rPr>
              <a:t/>
            </a:r>
            <a:br>
              <a:rPr lang="en-US" altLang="ja-JP" sz="1200" dirty="0">
                <a:latin typeface="游ゴシック" panose="020B0400000000000000" pitchFamily="50" charset="-128"/>
                <a:ea typeface="游ゴシック" panose="020B0400000000000000" pitchFamily="50" charset="-128"/>
              </a:rPr>
            </a:br>
            <a:r>
              <a:rPr lang="ja-JP" altLang="en-US" sz="1200" dirty="0">
                <a:latin typeface="游ゴシック" panose="020B0400000000000000" pitchFamily="50" charset="-128"/>
                <a:ea typeface="游ゴシック" panose="020B0400000000000000" pitchFamily="50" charset="-128"/>
              </a:rPr>
              <a:t>本調査においては、調査票の回答に対し、必要に応じて追加質問を行い、各回答内容の精査を実施して</a:t>
            </a:r>
            <a:r>
              <a:rPr lang="ja-JP" altLang="en-US" sz="1200" dirty="0" smtClean="0">
                <a:latin typeface="游ゴシック" panose="020B0400000000000000" pitchFamily="50" charset="-128"/>
                <a:ea typeface="游ゴシック" panose="020B0400000000000000" pitchFamily="50" charset="-128"/>
              </a:rPr>
              <a:t>いる。</a:t>
            </a:r>
            <a:endParaRPr lang="en-US" altLang="ja-JP" sz="1200" dirty="0">
              <a:latin typeface="游ゴシック" panose="020B0400000000000000" pitchFamily="50" charset="-128"/>
              <a:ea typeface="游ゴシック" panose="020B0400000000000000" pitchFamily="50" charset="-128"/>
            </a:endParaRPr>
          </a:p>
        </p:txBody>
      </p:sp>
      <p:sp>
        <p:nvSpPr>
          <p:cNvPr id="9" name="正方形/長方形 8"/>
          <p:cNvSpPr/>
          <p:nvPr/>
        </p:nvSpPr>
        <p:spPr bwMode="auto">
          <a:xfrm>
            <a:off x="812800" y="2277051"/>
            <a:ext cx="8172000" cy="360000"/>
          </a:xfrm>
          <a:prstGeom prst="rect">
            <a:avLst/>
          </a:prstGeom>
          <a:solidFill>
            <a:schemeClr val="bg1"/>
          </a:solidFill>
          <a:ln w="9525" cap="flat" cmpd="sng" algn="ctr">
            <a:solidFill>
              <a:schemeClr val="bg2"/>
            </a:solid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171450" indent="-171450">
              <a:buClr>
                <a:srgbClr val="0D2B88"/>
              </a:buClr>
              <a:buFont typeface="Wingdings" pitchFamily="2" charset="2"/>
              <a:buChar char="l"/>
            </a:pPr>
            <a:r>
              <a:rPr lang="ja-JP" altLang="en-US" sz="900" dirty="0">
                <a:solidFill>
                  <a:srgbClr val="000000"/>
                </a:solidFill>
                <a:latin typeface="游ゴシック" panose="020B0400000000000000" pitchFamily="50" charset="-128"/>
                <a:ea typeface="游ゴシック" panose="020B0400000000000000" pitchFamily="50" charset="-128"/>
              </a:rPr>
              <a:t>法改正や運用面での制限を可視化し、手続きの電子化に向けた手法や電子化へ向けた調整の優先順位を分析する</a:t>
            </a:r>
            <a:endParaRPr lang="en-US" altLang="ja-JP" sz="900" dirty="0">
              <a:solidFill>
                <a:srgbClr val="000000"/>
              </a:solidFill>
              <a:latin typeface="游ゴシック" panose="020B0400000000000000" pitchFamily="50" charset="-128"/>
              <a:ea typeface="游ゴシック" panose="020B0400000000000000" pitchFamily="50" charset="-128"/>
            </a:endParaRPr>
          </a:p>
        </p:txBody>
      </p:sp>
      <p:sp>
        <p:nvSpPr>
          <p:cNvPr id="10" name="Rectangle 8"/>
          <p:cNvSpPr>
            <a:spLocks noChangeArrowheads="1"/>
          </p:cNvSpPr>
          <p:nvPr/>
        </p:nvSpPr>
        <p:spPr bwMode="gray">
          <a:xfrm>
            <a:off x="107504" y="2277052"/>
            <a:ext cx="612000" cy="360000"/>
          </a:xfrm>
          <a:prstGeom prst="rect">
            <a:avLst/>
          </a:prstGeom>
          <a:solidFill>
            <a:schemeClr val="bg2">
              <a:lumMod val="20000"/>
              <a:lumOff val="80000"/>
            </a:schemeClr>
          </a:solidFill>
          <a:ln w="9525" algn="ctr">
            <a:solidFill>
              <a:schemeClr val="bg2"/>
            </a:solidFill>
            <a:miter lim="800000"/>
            <a:headEnd/>
            <a:tailEnd/>
          </a:ln>
          <a:effectLst/>
          <a:extLst/>
        </p:spPr>
        <p:txBody>
          <a:bodyPr wrap="square" anchor="ctr"/>
          <a:lstStyle/>
          <a:p>
            <a:pPr algn="ctr"/>
            <a:r>
              <a:rPr lang="ja-JP" altLang="en-US" sz="900" dirty="0">
                <a:solidFill>
                  <a:srgbClr val="000000"/>
                </a:solidFill>
                <a:latin typeface="游ゴシック" panose="020B0400000000000000" pitchFamily="50" charset="-128"/>
                <a:ea typeface="游ゴシック" panose="020B0400000000000000" pitchFamily="50" charset="-128"/>
              </a:rPr>
              <a:t>目的</a:t>
            </a:r>
          </a:p>
        </p:txBody>
      </p:sp>
      <p:sp>
        <p:nvSpPr>
          <p:cNvPr id="11" name="Rectangle 8"/>
          <p:cNvSpPr>
            <a:spLocks noChangeArrowheads="1"/>
          </p:cNvSpPr>
          <p:nvPr/>
        </p:nvSpPr>
        <p:spPr bwMode="gray">
          <a:xfrm>
            <a:off x="118779" y="4166065"/>
            <a:ext cx="8856665" cy="180000"/>
          </a:xfrm>
          <a:prstGeom prst="rect">
            <a:avLst/>
          </a:prstGeom>
          <a:solidFill>
            <a:schemeClr val="bg2"/>
          </a:solidFill>
          <a:ln w="9525" algn="ctr">
            <a:solidFill>
              <a:schemeClr val="bg2"/>
            </a:solidFill>
            <a:miter lim="800000"/>
            <a:headEnd/>
            <a:tailEnd/>
          </a:ln>
          <a:effectLst/>
          <a:extLst/>
        </p:spPr>
        <p:txBody>
          <a:bodyPr wrap="none" anchor="ctr"/>
          <a:lstStyle/>
          <a:p>
            <a:pPr algn="ctr"/>
            <a:r>
              <a:rPr lang="ja-JP" altLang="en-US" sz="900" dirty="0">
                <a:solidFill>
                  <a:srgbClr val="FFFFFF"/>
                </a:solidFill>
                <a:latin typeface="游ゴシック" panose="020B0400000000000000" pitchFamily="50" charset="-128"/>
                <a:ea typeface="游ゴシック" panose="020B0400000000000000" pitchFamily="50" charset="-128"/>
              </a:rPr>
              <a:t>調査プロセス</a:t>
            </a:r>
          </a:p>
        </p:txBody>
      </p:sp>
      <p:sp>
        <p:nvSpPr>
          <p:cNvPr id="13" name="正方形/長方形 12"/>
          <p:cNvSpPr/>
          <p:nvPr/>
        </p:nvSpPr>
        <p:spPr bwMode="auto">
          <a:xfrm>
            <a:off x="118779" y="4396679"/>
            <a:ext cx="612000" cy="465589"/>
          </a:xfrm>
          <a:prstGeom prst="rect">
            <a:avLst/>
          </a:prstGeom>
          <a:solidFill>
            <a:schemeClr val="bg2">
              <a:lumMod val="20000"/>
              <a:lumOff val="80000"/>
            </a:schemeClr>
          </a:solidFill>
          <a:ln w="9525" cap="flat" cmpd="sng" algn="ctr">
            <a:solidFill>
              <a:schemeClr val="bg2"/>
            </a:solid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algn="ctr">
              <a:spcBef>
                <a:spcPts val="0"/>
              </a:spcBef>
              <a:buClr>
                <a:srgbClr val="0D2B88"/>
              </a:buClr>
            </a:pPr>
            <a:r>
              <a:rPr lang="ja-JP" altLang="en-US" sz="900" dirty="0">
                <a:solidFill>
                  <a:srgbClr val="000000"/>
                </a:solidFill>
                <a:latin typeface="游ゴシック" panose="020B0400000000000000" pitchFamily="50" charset="-128"/>
                <a:ea typeface="游ゴシック" panose="020B0400000000000000" pitchFamily="50" charset="-128"/>
              </a:rPr>
              <a:t>プロセス</a:t>
            </a:r>
          </a:p>
        </p:txBody>
      </p:sp>
      <p:sp>
        <p:nvSpPr>
          <p:cNvPr id="14" name="正方形/長方形 13"/>
          <p:cNvSpPr/>
          <p:nvPr/>
        </p:nvSpPr>
        <p:spPr bwMode="auto">
          <a:xfrm>
            <a:off x="118779" y="5697280"/>
            <a:ext cx="612000" cy="252000"/>
          </a:xfrm>
          <a:prstGeom prst="rect">
            <a:avLst/>
          </a:prstGeom>
          <a:solidFill>
            <a:schemeClr val="bg2">
              <a:lumMod val="20000"/>
              <a:lumOff val="80000"/>
            </a:schemeClr>
          </a:solidFill>
          <a:ln w="9525" cap="flat" cmpd="sng" algn="ctr">
            <a:solidFill>
              <a:schemeClr val="bg2"/>
            </a:solid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algn="ctr">
              <a:spcBef>
                <a:spcPts val="0"/>
              </a:spcBef>
              <a:buClr>
                <a:srgbClr val="0D2B88"/>
              </a:buClr>
            </a:pPr>
            <a:r>
              <a:rPr lang="ja-JP" altLang="en-US" sz="900" dirty="0">
                <a:solidFill>
                  <a:srgbClr val="000000"/>
                </a:solidFill>
                <a:latin typeface="游ゴシック" panose="020B0400000000000000" pitchFamily="50" charset="-128"/>
                <a:ea typeface="游ゴシック" panose="020B0400000000000000" pitchFamily="50" charset="-128"/>
              </a:rPr>
              <a:t>期間</a:t>
            </a:r>
          </a:p>
        </p:txBody>
      </p:sp>
      <p:sp>
        <p:nvSpPr>
          <p:cNvPr id="15" name="正方形/長方形 14"/>
          <p:cNvSpPr/>
          <p:nvPr/>
        </p:nvSpPr>
        <p:spPr bwMode="auto">
          <a:xfrm>
            <a:off x="812800" y="2690693"/>
            <a:ext cx="8172000" cy="360000"/>
          </a:xfrm>
          <a:prstGeom prst="rect">
            <a:avLst/>
          </a:prstGeom>
          <a:solidFill>
            <a:schemeClr val="bg1"/>
          </a:solidFill>
          <a:ln w="9525" cap="flat" cmpd="sng" algn="ctr">
            <a:solidFill>
              <a:schemeClr val="bg2"/>
            </a:solid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171450" indent="-171450">
              <a:buClr>
                <a:srgbClr val="0D2B88"/>
              </a:buClr>
              <a:buFont typeface="Wingdings" pitchFamily="2" charset="2"/>
              <a:buChar char="l"/>
            </a:pPr>
            <a:r>
              <a:rPr lang="ja-JP" altLang="en-US" sz="900" dirty="0">
                <a:solidFill>
                  <a:srgbClr val="000000"/>
                </a:solidFill>
                <a:latin typeface="游ゴシック" panose="020B0400000000000000" pitchFamily="50" charset="-128"/>
                <a:ea typeface="游ゴシック" panose="020B0400000000000000" pitchFamily="50" charset="-128"/>
              </a:rPr>
              <a:t>業務特性調査表及びその記載マニュアルを用い、各手続きで発生する一連の作業について、取り扱う情報・資料、対応内容、対応方法、実施タイミング等について、調査を行う</a:t>
            </a:r>
            <a:endParaRPr lang="en-US" altLang="ja-JP" sz="900" dirty="0">
              <a:solidFill>
                <a:srgbClr val="000000"/>
              </a:solidFill>
              <a:latin typeface="游ゴシック" panose="020B0400000000000000" pitchFamily="50" charset="-128"/>
              <a:ea typeface="游ゴシック" panose="020B0400000000000000" pitchFamily="50" charset="-128"/>
            </a:endParaRPr>
          </a:p>
        </p:txBody>
      </p:sp>
      <p:sp>
        <p:nvSpPr>
          <p:cNvPr id="16" name="Rectangle 8"/>
          <p:cNvSpPr>
            <a:spLocks noChangeArrowheads="1"/>
          </p:cNvSpPr>
          <p:nvPr/>
        </p:nvSpPr>
        <p:spPr bwMode="gray">
          <a:xfrm>
            <a:off x="107504" y="2690694"/>
            <a:ext cx="612000" cy="360000"/>
          </a:xfrm>
          <a:prstGeom prst="rect">
            <a:avLst/>
          </a:prstGeom>
          <a:solidFill>
            <a:schemeClr val="bg2">
              <a:lumMod val="20000"/>
              <a:lumOff val="80000"/>
            </a:schemeClr>
          </a:solidFill>
          <a:ln w="9525" algn="ctr">
            <a:solidFill>
              <a:schemeClr val="bg2"/>
            </a:solidFill>
            <a:miter lim="800000"/>
            <a:headEnd/>
            <a:tailEnd/>
          </a:ln>
          <a:effectLst/>
          <a:extLst/>
        </p:spPr>
        <p:txBody>
          <a:bodyPr wrap="square" anchor="ctr"/>
          <a:lstStyle/>
          <a:p>
            <a:pPr algn="ctr"/>
            <a:r>
              <a:rPr lang="ja-JP" altLang="en-US" sz="900" dirty="0">
                <a:solidFill>
                  <a:srgbClr val="000000"/>
                </a:solidFill>
                <a:latin typeface="游ゴシック" panose="020B0400000000000000" pitchFamily="50" charset="-128"/>
                <a:ea typeface="游ゴシック" panose="020B0400000000000000" pitchFamily="50" charset="-128"/>
              </a:rPr>
              <a:t>概要</a:t>
            </a:r>
          </a:p>
        </p:txBody>
      </p:sp>
      <p:sp>
        <p:nvSpPr>
          <p:cNvPr id="17" name="Rectangle 8"/>
          <p:cNvSpPr>
            <a:spLocks noChangeArrowheads="1"/>
          </p:cNvSpPr>
          <p:nvPr/>
        </p:nvSpPr>
        <p:spPr bwMode="gray">
          <a:xfrm>
            <a:off x="107504" y="2043897"/>
            <a:ext cx="8877296" cy="180000"/>
          </a:xfrm>
          <a:prstGeom prst="rect">
            <a:avLst/>
          </a:prstGeom>
          <a:solidFill>
            <a:schemeClr val="bg2"/>
          </a:solidFill>
          <a:ln w="9525" algn="ctr">
            <a:solidFill>
              <a:schemeClr val="bg2"/>
            </a:solidFill>
            <a:miter lim="800000"/>
            <a:headEnd/>
            <a:tailEnd/>
          </a:ln>
          <a:effectLst/>
          <a:extLst/>
        </p:spPr>
        <p:txBody>
          <a:bodyPr wrap="none" anchor="ctr"/>
          <a:lstStyle/>
          <a:p>
            <a:pPr algn="ctr"/>
            <a:r>
              <a:rPr lang="ja-JP" altLang="en-US" sz="900" dirty="0">
                <a:solidFill>
                  <a:srgbClr val="FFFFFF"/>
                </a:solidFill>
                <a:latin typeface="游ゴシック" panose="020B0400000000000000" pitchFamily="50" charset="-128"/>
                <a:ea typeface="游ゴシック" panose="020B0400000000000000" pitchFamily="50" charset="-128"/>
              </a:rPr>
              <a:t>調査概要</a:t>
            </a:r>
          </a:p>
        </p:txBody>
      </p:sp>
      <p:sp>
        <p:nvSpPr>
          <p:cNvPr id="18" name="ホームベース 17"/>
          <p:cNvSpPr/>
          <p:nvPr/>
        </p:nvSpPr>
        <p:spPr bwMode="auto">
          <a:xfrm>
            <a:off x="812800" y="4396679"/>
            <a:ext cx="1620000" cy="465589"/>
          </a:xfrm>
          <a:prstGeom prst="homePlate">
            <a:avLst>
              <a:gd name="adj" fmla="val 21398"/>
            </a:avLst>
          </a:prstGeom>
          <a:solidFill>
            <a:schemeClr val="accent1">
              <a:lumMod val="20000"/>
              <a:lumOff val="80000"/>
            </a:schemeClr>
          </a:solidFill>
          <a:ln w="9525" cap="flat" cmpd="sng" algn="ctr">
            <a:solidFill>
              <a:schemeClr val="bg2"/>
            </a:solidFill>
            <a:prstDash val="solid"/>
            <a:round/>
            <a:headEnd type="none" w="med" len="med"/>
            <a:tailEnd type="none" w="med" len="med"/>
          </a:ln>
          <a:effectLst/>
          <a:extLst/>
        </p:spPr>
        <p:txBody>
          <a:bodyPr vert="horz" wrap="square" lIns="72000" tIns="36000" rIns="36000" bIns="36000" numCol="1" rtlCol="0" anchor="ctr" anchorCtr="0" compatLnSpc="1">
            <a:prstTxWarp prst="textNoShape">
              <a:avLst/>
            </a:prstTxWarp>
          </a:bodyPr>
          <a:lstStyle/>
          <a:p>
            <a:pPr marL="171450" indent="-171450">
              <a:buClr>
                <a:srgbClr val="0D2B88"/>
              </a:buClr>
              <a:buFont typeface="Wingdings" pitchFamily="2" charset="2"/>
              <a:buChar char="l"/>
            </a:pPr>
            <a:r>
              <a:rPr lang="ja-JP" altLang="en-US" sz="900" dirty="0">
                <a:solidFill>
                  <a:srgbClr val="000000"/>
                </a:solidFill>
                <a:latin typeface="游ゴシック" panose="020B0400000000000000" pitchFamily="50" charset="-128"/>
                <a:ea typeface="游ゴシック" panose="020B0400000000000000" pitchFamily="50" charset="-128"/>
              </a:rPr>
              <a:t>調査準備</a:t>
            </a:r>
          </a:p>
        </p:txBody>
      </p:sp>
      <p:sp>
        <p:nvSpPr>
          <p:cNvPr id="19" name="ホームベース 18"/>
          <p:cNvSpPr/>
          <p:nvPr/>
        </p:nvSpPr>
        <p:spPr bwMode="auto">
          <a:xfrm>
            <a:off x="2525681" y="4396679"/>
            <a:ext cx="2088000" cy="465589"/>
          </a:xfrm>
          <a:prstGeom prst="homePlate">
            <a:avLst>
              <a:gd name="adj" fmla="val 23305"/>
            </a:avLst>
          </a:prstGeom>
          <a:solidFill>
            <a:schemeClr val="accent1">
              <a:lumMod val="20000"/>
              <a:lumOff val="80000"/>
            </a:schemeClr>
          </a:solidFill>
          <a:ln w="9525" cap="flat" cmpd="sng" algn="ctr">
            <a:solidFill>
              <a:schemeClr val="bg2"/>
            </a:solidFill>
            <a:prstDash val="solid"/>
            <a:round/>
            <a:headEnd type="none" w="med" len="med"/>
            <a:tailEnd type="none" w="med" len="med"/>
          </a:ln>
          <a:effectLst/>
          <a:extLst/>
        </p:spPr>
        <p:txBody>
          <a:bodyPr vert="horz" wrap="square" lIns="72000" tIns="36000" rIns="36000" bIns="36000" numCol="1" rtlCol="0" anchor="ctr" anchorCtr="0" compatLnSpc="1">
            <a:prstTxWarp prst="textNoShape">
              <a:avLst/>
            </a:prstTxWarp>
          </a:bodyPr>
          <a:lstStyle/>
          <a:p>
            <a:pPr marL="171450" indent="-171450">
              <a:buClr>
                <a:srgbClr val="0D2B88"/>
              </a:buClr>
              <a:buFont typeface="Wingdings" pitchFamily="2" charset="2"/>
              <a:buChar char="l"/>
            </a:pPr>
            <a:r>
              <a:rPr lang="ja-JP" altLang="en-US" sz="900" dirty="0">
                <a:solidFill>
                  <a:srgbClr val="000000"/>
                </a:solidFill>
                <a:latin typeface="游ゴシック" panose="020B0400000000000000" pitchFamily="50" charset="-128"/>
                <a:ea typeface="游ゴシック" panose="020B0400000000000000" pitchFamily="50" charset="-128"/>
              </a:rPr>
              <a:t>業務特性調査実施</a:t>
            </a:r>
          </a:p>
        </p:txBody>
      </p:sp>
      <p:sp>
        <p:nvSpPr>
          <p:cNvPr id="20" name="ホームベース 19"/>
          <p:cNvSpPr/>
          <p:nvPr/>
        </p:nvSpPr>
        <p:spPr bwMode="auto">
          <a:xfrm>
            <a:off x="4706562" y="4396679"/>
            <a:ext cx="2160000" cy="465589"/>
          </a:xfrm>
          <a:prstGeom prst="homePlate">
            <a:avLst>
              <a:gd name="adj" fmla="val 21398"/>
            </a:avLst>
          </a:prstGeom>
          <a:solidFill>
            <a:schemeClr val="accent1">
              <a:lumMod val="20000"/>
              <a:lumOff val="80000"/>
            </a:schemeClr>
          </a:solidFill>
          <a:ln w="9525" cap="flat" cmpd="sng" algn="ctr">
            <a:solidFill>
              <a:schemeClr val="bg2"/>
            </a:solidFill>
            <a:prstDash val="solid"/>
            <a:round/>
            <a:headEnd type="none" w="med" len="med"/>
            <a:tailEnd type="none" w="med" len="med"/>
          </a:ln>
          <a:effectLst/>
          <a:extLst/>
        </p:spPr>
        <p:txBody>
          <a:bodyPr vert="horz" wrap="square" lIns="72000" tIns="36000" rIns="36000" bIns="36000" numCol="1" rtlCol="0" anchor="ctr" anchorCtr="0" compatLnSpc="1">
            <a:prstTxWarp prst="textNoShape">
              <a:avLst/>
            </a:prstTxWarp>
          </a:bodyPr>
          <a:lstStyle/>
          <a:p>
            <a:pPr marL="171450" indent="-171450">
              <a:buClr>
                <a:srgbClr val="0D2B88"/>
              </a:buClr>
              <a:buFont typeface="Wingdings" pitchFamily="2" charset="2"/>
              <a:buChar char="l"/>
            </a:pPr>
            <a:r>
              <a:rPr lang="ja-JP" altLang="en-US" sz="900" dirty="0">
                <a:solidFill>
                  <a:srgbClr val="000000"/>
                </a:solidFill>
                <a:latin typeface="游ゴシック" panose="020B0400000000000000" pitchFamily="50" charset="-128"/>
                <a:ea typeface="游ゴシック" panose="020B0400000000000000" pitchFamily="50" charset="-128"/>
              </a:rPr>
              <a:t>調査結果確認、追加質問実施</a:t>
            </a:r>
          </a:p>
        </p:txBody>
      </p:sp>
      <p:sp>
        <p:nvSpPr>
          <p:cNvPr id="24" name="正方形/長方形 23"/>
          <p:cNvSpPr/>
          <p:nvPr/>
        </p:nvSpPr>
        <p:spPr bwMode="auto">
          <a:xfrm>
            <a:off x="812800" y="5697280"/>
            <a:ext cx="1620000" cy="252000"/>
          </a:xfrm>
          <a:prstGeom prst="rect">
            <a:avLst/>
          </a:prstGeom>
          <a:solidFill>
            <a:schemeClr val="bg1"/>
          </a:solidFill>
          <a:ln w="9525" cap="flat" cmpd="sng" algn="ctr">
            <a:solidFill>
              <a:schemeClr val="bg2"/>
            </a:solid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171450" indent="-171450">
              <a:buClr>
                <a:srgbClr val="0D2B88"/>
              </a:buClr>
              <a:buFont typeface="Wingdings" pitchFamily="2" charset="2"/>
              <a:buChar char="l"/>
            </a:pPr>
            <a:r>
              <a:rPr lang="en-US" altLang="ja-JP" sz="900" dirty="0">
                <a:solidFill>
                  <a:srgbClr val="000000"/>
                </a:solidFill>
                <a:latin typeface="游ゴシック" panose="020B0400000000000000" pitchFamily="50" charset="-128"/>
                <a:ea typeface="游ゴシック" panose="020B0400000000000000" pitchFamily="50" charset="-128"/>
              </a:rPr>
              <a:t>6</a:t>
            </a:r>
            <a:r>
              <a:rPr lang="ja-JP" altLang="en-US" sz="900" dirty="0">
                <a:solidFill>
                  <a:srgbClr val="000000"/>
                </a:solidFill>
                <a:latin typeface="游ゴシック" panose="020B0400000000000000" pitchFamily="50" charset="-128"/>
                <a:ea typeface="游ゴシック" panose="020B0400000000000000" pitchFamily="50" charset="-128"/>
              </a:rPr>
              <a:t>月</a:t>
            </a:r>
          </a:p>
        </p:txBody>
      </p:sp>
      <p:sp>
        <p:nvSpPr>
          <p:cNvPr id="25" name="正方形/長方形 24"/>
          <p:cNvSpPr/>
          <p:nvPr/>
        </p:nvSpPr>
        <p:spPr bwMode="auto">
          <a:xfrm>
            <a:off x="2525681" y="5697280"/>
            <a:ext cx="2088000" cy="252000"/>
          </a:xfrm>
          <a:prstGeom prst="rect">
            <a:avLst/>
          </a:prstGeom>
          <a:solidFill>
            <a:schemeClr val="bg1"/>
          </a:solidFill>
          <a:ln w="9525" cap="flat" cmpd="sng" algn="ctr">
            <a:solidFill>
              <a:schemeClr val="bg2"/>
            </a:solid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171450" indent="-171450">
              <a:spcBef>
                <a:spcPts val="0"/>
              </a:spcBef>
              <a:buClr>
                <a:srgbClr val="0D2B88"/>
              </a:buClr>
              <a:buFont typeface="Wingdings" pitchFamily="2" charset="2"/>
              <a:buChar char="l"/>
            </a:pPr>
            <a:r>
              <a:rPr lang="en-US" altLang="ja-JP" sz="900" dirty="0">
                <a:solidFill>
                  <a:srgbClr val="000000"/>
                </a:solidFill>
                <a:latin typeface="游ゴシック" panose="020B0400000000000000" pitchFamily="50" charset="-128"/>
                <a:ea typeface="游ゴシック" panose="020B0400000000000000" pitchFamily="50" charset="-128"/>
              </a:rPr>
              <a:t>7</a:t>
            </a:r>
            <a:r>
              <a:rPr lang="ja-JP" altLang="en-US" sz="900" dirty="0">
                <a:solidFill>
                  <a:srgbClr val="000000"/>
                </a:solidFill>
                <a:latin typeface="游ゴシック" panose="020B0400000000000000" pitchFamily="50" charset="-128"/>
                <a:ea typeface="游ゴシック" panose="020B0400000000000000" pitchFamily="50" charset="-128"/>
              </a:rPr>
              <a:t>月～</a:t>
            </a:r>
            <a:r>
              <a:rPr lang="en-US" altLang="ja-JP" sz="900" dirty="0">
                <a:solidFill>
                  <a:srgbClr val="000000"/>
                </a:solidFill>
                <a:latin typeface="游ゴシック" panose="020B0400000000000000" pitchFamily="50" charset="-128"/>
                <a:ea typeface="游ゴシック" panose="020B0400000000000000" pitchFamily="50" charset="-128"/>
              </a:rPr>
              <a:t>9</a:t>
            </a:r>
            <a:r>
              <a:rPr lang="ja-JP" altLang="en-US" sz="900" dirty="0">
                <a:solidFill>
                  <a:srgbClr val="000000"/>
                </a:solidFill>
                <a:latin typeface="游ゴシック" panose="020B0400000000000000" pitchFamily="50" charset="-128"/>
                <a:ea typeface="游ゴシック" panose="020B0400000000000000" pitchFamily="50" charset="-128"/>
              </a:rPr>
              <a:t>月中旬</a:t>
            </a:r>
            <a:endParaRPr lang="en-US" altLang="ja-JP" sz="900" dirty="0">
              <a:solidFill>
                <a:srgbClr val="000000"/>
              </a:solidFill>
              <a:latin typeface="游ゴシック" panose="020B0400000000000000" pitchFamily="50" charset="-128"/>
              <a:ea typeface="游ゴシック" panose="020B0400000000000000" pitchFamily="50" charset="-128"/>
            </a:endParaRPr>
          </a:p>
        </p:txBody>
      </p:sp>
      <p:sp>
        <p:nvSpPr>
          <p:cNvPr id="26" name="正方形/長方形 25"/>
          <p:cNvSpPr/>
          <p:nvPr/>
        </p:nvSpPr>
        <p:spPr bwMode="auto">
          <a:xfrm>
            <a:off x="4706562" y="5697280"/>
            <a:ext cx="2160000" cy="252000"/>
          </a:xfrm>
          <a:prstGeom prst="rect">
            <a:avLst/>
          </a:prstGeom>
          <a:solidFill>
            <a:schemeClr val="bg1"/>
          </a:solidFill>
          <a:ln w="9525" cap="flat" cmpd="sng" algn="ctr">
            <a:solidFill>
              <a:schemeClr val="bg2"/>
            </a:solid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171450" indent="-171450">
              <a:spcBef>
                <a:spcPts val="0"/>
              </a:spcBef>
              <a:buClr>
                <a:srgbClr val="0D2B88"/>
              </a:buClr>
              <a:buFont typeface="Wingdings" pitchFamily="2" charset="2"/>
              <a:buChar char="l"/>
            </a:pPr>
            <a:r>
              <a:rPr lang="en-US" altLang="ja-JP" sz="900" dirty="0">
                <a:solidFill>
                  <a:srgbClr val="000000"/>
                </a:solidFill>
                <a:latin typeface="游ゴシック" panose="020B0400000000000000" pitchFamily="50" charset="-128"/>
                <a:ea typeface="游ゴシック" panose="020B0400000000000000" pitchFamily="50" charset="-128"/>
              </a:rPr>
              <a:t>8</a:t>
            </a:r>
            <a:r>
              <a:rPr lang="ja-JP" altLang="en-US" sz="900" dirty="0">
                <a:solidFill>
                  <a:srgbClr val="000000"/>
                </a:solidFill>
                <a:latin typeface="游ゴシック" panose="020B0400000000000000" pitchFamily="50" charset="-128"/>
                <a:ea typeface="游ゴシック" panose="020B0400000000000000" pitchFamily="50" charset="-128"/>
              </a:rPr>
              <a:t>月～</a:t>
            </a:r>
            <a:r>
              <a:rPr lang="en-US" altLang="ja-JP" sz="900" dirty="0">
                <a:solidFill>
                  <a:srgbClr val="000000"/>
                </a:solidFill>
                <a:latin typeface="游ゴシック" panose="020B0400000000000000" pitchFamily="50" charset="-128"/>
                <a:ea typeface="游ゴシック" panose="020B0400000000000000" pitchFamily="50" charset="-128"/>
              </a:rPr>
              <a:t>12</a:t>
            </a:r>
            <a:r>
              <a:rPr lang="ja-JP" altLang="en-US" sz="900" dirty="0">
                <a:solidFill>
                  <a:srgbClr val="000000"/>
                </a:solidFill>
                <a:latin typeface="游ゴシック" panose="020B0400000000000000" pitchFamily="50" charset="-128"/>
                <a:ea typeface="游ゴシック" panose="020B0400000000000000" pitchFamily="50" charset="-128"/>
              </a:rPr>
              <a:t>月</a:t>
            </a:r>
            <a:endParaRPr lang="en-US" altLang="ja-JP" sz="900" dirty="0">
              <a:solidFill>
                <a:srgbClr val="000000"/>
              </a:solidFill>
              <a:latin typeface="游ゴシック" panose="020B0400000000000000" pitchFamily="50" charset="-128"/>
              <a:ea typeface="游ゴシック" panose="020B0400000000000000" pitchFamily="50" charset="-128"/>
            </a:endParaRPr>
          </a:p>
        </p:txBody>
      </p:sp>
      <p:sp>
        <p:nvSpPr>
          <p:cNvPr id="30" name="正方形/長方形 29"/>
          <p:cNvSpPr/>
          <p:nvPr/>
        </p:nvSpPr>
        <p:spPr bwMode="auto">
          <a:xfrm>
            <a:off x="812800" y="3104334"/>
            <a:ext cx="8172000" cy="339167"/>
          </a:xfrm>
          <a:prstGeom prst="rect">
            <a:avLst/>
          </a:prstGeom>
          <a:solidFill>
            <a:schemeClr val="bg1"/>
          </a:solidFill>
          <a:ln w="9525" cap="flat" cmpd="sng" algn="ctr">
            <a:solidFill>
              <a:schemeClr val="bg2"/>
            </a:solid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171450" indent="-171450">
              <a:buClr>
                <a:srgbClr val="0D2B88"/>
              </a:buClr>
              <a:buFont typeface="Wingdings" pitchFamily="2" charset="2"/>
              <a:buChar char="l"/>
            </a:pPr>
            <a:r>
              <a:rPr lang="ja-JP" altLang="en-US" sz="900" dirty="0" smtClean="0">
                <a:solidFill>
                  <a:srgbClr val="000000"/>
                </a:solidFill>
                <a:latin typeface="游ゴシック" panose="020B0400000000000000" pitchFamily="50" charset="-128"/>
                <a:ea typeface="游ゴシック" panose="020B0400000000000000" pitchFamily="50" charset="-128"/>
              </a:rPr>
              <a:t>本市が実施する全行政</a:t>
            </a:r>
            <a:r>
              <a:rPr lang="ja-JP" altLang="en-US" sz="900" dirty="0">
                <a:solidFill>
                  <a:srgbClr val="000000"/>
                </a:solidFill>
                <a:latin typeface="游ゴシック" panose="020B0400000000000000" pitchFamily="50" charset="-128"/>
                <a:ea typeface="游ゴシック" panose="020B0400000000000000" pitchFamily="50" charset="-128"/>
              </a:rPr>
              <a:t>手続き（個人向け／法人向け）</a:t>
            </a:r>
            <a:endParaRPr lang="en-US" altLang="ja-JP" sz="900" dirty="0">
              <a:solidFill>
                <a:srgbClr val="000000"/>
              </a:solidFill>
              <a:latin typeface="游ゴシック" panose="020B0400000000000000" pitchFamily="50" charset="-128"/>
              <a:ea typeface="游ゴシック" panose="020B0400000000000000" pitchFamily="50" charset="-128"/>
            </a:endParaRPr>
          </a:p>
        </p:txBody>
      </p:sp>
      <p:sp>
        <p:nvSpPr>
          <p:cNvPr id="31" name="Rectangle 8"/>
          <p:cNvSpPr>
            <a:spLocks noChangeArrowheads="1"/>
          </p:cNvSpPr>
          <p:nvPr/>
        </p:nvSpPr>
        <p:spPr bwMode="gray">
          <a:xfrm>
            <a:off x="107504" y="3104335"/>
            <a:ext cx="612000" cy="339167"/>
          </a:xfrm>
          <a:prstGeom prst="rect">
            <a:avLst/>
          </a:prstGeom>
          <a:solidFill>
            <a:schemeClr val="bg2">
              <a:lumMod val="20000"/>
              <a:lumOff val="80000"/>
            </a:schemeClr>
          </a:solidFill>
          <a:ln w="9525" algn="ctr">
            <a:solidFill>
              <a:schemeClr val="bg2"/>
            </a:solidFill>
            <a:miter lim="800000"/>
            <a:headEnd/>
            <a:tailEnd/>
          </a:ln>
          <a:effectLst/>
          <a:extLst/>
        </p:spPr>
        <p:txBody>
          <a:bodyPr wrap="square" lIns="36000" rIns="36000" anchor="ctr"/>
          <a:lstStyle/>
          <a:p>
            <a:pPr algn="ctr"/>
            <a:r>
              <a:rPr lang="ja-JP" altLang="en-US" sz="900" dirty="0">
                <a:solidFill>
                  <a:srgbClr val="000000"/>
                </a:solidFill>
                <a:latin typeface="游ゴシック" panose="020B0400000000000000" pitchFamily="50" charset="-128"/>
                <a:ea typeface="游ゴシック" panose="020B0400000000000000" pitchFamily="50" charset="-128"/>
              </a:rPr>
              <a:t>調査対象</a:t>
            </a:r>
          </a:p>
        </p:txBody>
      </p:sp>
      <p:sp>
        <p:nvSpPr>
          <p:cNvPr id="39" name="正方形/長方形 38"/>
          <p:cNvSpPr/>
          <p:nvPr/>
        </p:nvSpPr>
        <p:spPr bwMode="auto">
          <a:xfrm>
            <a:off x="119192" y="4919774"/>
            <a:ext cx="612000" cy="720000"/>
          </a:xfrm>
          <a:prstGeom prst="rect">
            <a:avLst/>
          </a:prstGeom>
          <a:solidFill>
            <a:schemeClr val="bg2">
              <a:lumMod val="20000"/>
              <a:lumOff val="80000"/>
            </a:schemeClr>
          </a:solidFill>
          <a:ln w="9525" cap="flat" cmpd="sng" algn="ctr">
            <a:solidFill>
              <a:schemeClr val="bg2"/>
            </a:solid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algn="ctr">
              <a:spcBef>
                <a:spcPts val="0"/>
              </a:spcBef>
              <a:buClr>
                <a:srgbClr val="0D2B88"/>
              </a:buClr>
            </a:pPr>
            <a:r>
              <a:rPr lang="ja-JP" altLang="en-US" sz="900" dirty="0">
                <a:solidFill>
                  <a:srgbClr val="000000"/>
                </a:solidFill>
                <a:latin typeface="游ゴシック" panose="020B0400000000000000" pitchFamily="50" charset="-128"/>
                <a:ea typeface="游ゴシック" panose="020B0400000000000000" pitchFamily="50" charset="-128"/>
              </a:rPr>
              <a:t>作業</a:t>
            </a:r>
            <a:r>
              <a:rPr lang="en-US" altLang="ja-JP" sz="900" dirty="0">
                <a:solidFill>
                  <a:srgbClr val="000000"/>
                </a:solidFill>
                <a:latin typeface="游ゴシック" panose="020B0400000000000000" pitchFamily="50" charset="-128"/>
                <a:ea typeface="游ゴシック" panose="020B0400000000000000" pitchFamily="50" charset="-128"/>
              </a:rPr>
              <a:t/>
            </a:r>
            <a:br>
              <a:rPr lang="en-US" altLang="ja-JP" sz="900" dirty="0">
                <a:solidFill>
                  <a:srgbClr val="000000"/>
                </a:solidFill>
                <a:latin typeface="游ゴシック" panose="020B0400000000000000" pitchFamily="50" charset="-128"/>
                <a:ea typeface="游ゴシック" panose="020B0400000000000000" pitchFamily="50" charset="-128"/>
              </a:rPr>
            </a:br>
            <a:r>
              <a:rPr lang="ja-JP" altLang="en-US" sz="900" dirty="0">
                <a:solidFill>
                  <a:srgbClr val="000000"/>
                </a:solidFill>
                <a:latin typeface="游ゴシック" panose="020B0400000000000000" pitchFamily="50" charset="-128"/>
                <a:ea typeface="游ゴシック" panose="020B0400000000000000" pitchFamily="50" charset="-128"/>
              </a:rPr>
              <a:t>内容</a:t>
            </a:r>
          </a:p>
        </p:txBody>
      </p:sp>
      <p:sp>
        <p:nvSpPr>
          <p:cNvPr id="40" name="正方形/長方形 39"/>
          <p:cNvSpPr/>
          <p:nvPr/>
        </p:nvSpPr>
        <p:spPr bwMode="auto">
          <a:xfrm>
            <a:off x="813213" y="4919774"/>
            <a:ext cx="1620000" cy="720000"/>
          </a:xfrm>
          <a:prstGeom prst="rect">
            <a:avLst/>
          </a:prstGeom>
          <a:solidFill>
            <a:schemeClr val="bg1"/>
          </a:solidFill>
          <a:ln w="9525" cap="flat" cmpd="sng" algn="ctr">
            <a:solidFill>
              <a:schemeClr val="bg2"/>
            </a:solid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171450" indent="-171450">
              <a:buClr>
                <a:srgbClr val="0D2B88"/>
              </a:buClr>
              <a:buFont typeface="Wingdings" pitchFamily="2" charset="2"/>
              <a:buChar char="l"/>
            </a:pPr>
            <a:r>
              <a:rPr lang="ja-JP" altLang="en-US" sz="900" dirty="0">
                <a:solidFill>
                  <a:srgbClr val="000000"/>
                </a:solidFill>
                <a:latin typeface="游ゴシック" panose="020B0400000000000000" pitchFamily="50" charset="-128"/>
                <a:ea typeface="游ゴシック" panose="020B0400000000000000" pitchFamily="50" charset="-128"/>
              </a:rPr>
              <a:t>調査票、記載マニュアルの作成</a:t>
            </a:r>
            <a:endParaRPr lang="en-US" altLang="ja-JP" sz="900" dirty="0">
              <a:solidFill>
                <a:srgbClr val="000000"/>
              </a:solidFill>
              <a:latin typeface="游ゴシック" panose="020B0400000000000000" pitchFamily="50" charset="-128"/>
              <a:ea typeface="游ゴシック" panose="020B0400000000000000" pitchFamily="50" charset="-128"/>
            </a:endParaRPr>
          </a:p>
          <a:p>
            <a:pPr marL="171450" indent="-171450">
              <a:buClr>
                <a:srgbClr val="0D2B88"/>
              </a:buClr>
              <a:buFont typeface="Wingdings" pitchFamily="2" charset="2"/>
              <a:buChar char="l"/>
            </a:pPr>
            <a:r>
              <a:rPr lang="ja-JP" altLang="en-US" sz="900" dirty="0">
                <a:solidFill>
                  <a:srgbClr val="000000"/>
                </a:solidFill>
                <a:latin typeface="游ゴシック" panose="020B0400000000000000" pitchFamily="50" charset="-128"/>
                <a:ea typeface="游ゴシック" panose="020B0400000000000000" pitchFamily="50" charset="-128"/>
              </a:rPr>
              <a:t>手続き名の転機</a:t>
            </a:r>
          </a:p>
        </p:txBody>
      </p:sp>
      <p:sp>
        <p:nvSpPr>
          <p:cNvPr id="41" name="正方形/長方形 40"/>
          <p:cNvSpPr/>
          <p:nvPr/>
        </p:nvSpPr>
        <p:spPr bwMode="auto">
          <a:xfrm>
            <a:off x="2525957" y="4919774"/>
            <a:ext cx="2088000" cy="720000"/>
          </a:xfrm>
          <a:prstGeom prst="rect">
            <a:avLst/>
          </a:prstGeom>
          <a:solidFill>
            <a:schemeClr val="bg1"/>
          </a:solidFill>
          <a:ln w="9525" cap="flat" cmpd="sng" algn="ctr">
            <a:solidFill>
              <a:schemeClr val="bg2"/>
            </a:solid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171450" indent="-171450">
              <a:spcBef>
                <a:spcPts val="0"/>
              </a:spcBef>
              <a:buClr>
                <a:srgbClr val="0D2B88"/>
              </a:buClr>
              <a:buFont typeface="Wingdings" pitchFamily="2" charset="2"/>
              <a:buChar char="l"/>
            </a:pPr>
            <a:r>
              <a:rPr lang="ja-JP" altLang="en-US" sz="900" dirty="0">
                <a:solidFill>
                  <a:srgbClr val="000000"/>
                </a:solidFill>
                <a:latin typeface="游ゴシック" panose="020B0400000000000000" pitchFamily="50" charset="-128"/>
                <a:ea typeface="游ゴシック" panose="020B0400000000000000" pitchFamily="50" charset="-128"/>
              </a:rPr>
              <a:t>業務所管課への調査資料配布</a:t>
            </a:r>
            <a:endParaRPr lang="en-US" altLang="ja-JP" sz="900" dirty="0">
              <a:solidFill>
                <a:srgbClr val="000000"/>
              </a:solidFill>
              <a:latin typeface="游ゴシック" panose="020B0400000000000000" pitchFamily="50" charset="-128"/>
              <a:ea typeface="游ゴシック" panose="020B0400000000000000" pitchFamily="50" charset="-128"/>
            </a:endParaRPr>
          </a:p>
          <a:p>
            <a:pPr marL="171450" indent="-171450">
              <a:spcBef>
                <a:spcPts val="0"/>
              </a:spcBef>
              <a:buClr>
                <a:srgbClr val="0D2B88"/>
              </a:buClr>
              <a:buFont typeface="Wingdings" pitchFamily="2" charset="2"/>
              <a:buChar char="l"/>
            </a:pPr>
            <a:r>
              <a:rPr lang="ja-JP" altLang="en-US" sz="900" dirty="0">
                <a:solidFill>
                  <a:srgbClr val="000000"/>
                </a:solidFill>
                <a:latin typeface="游ゴシック" panose="020B0400000000000000" pitchFamily="50" charset="-128"/>
                <a:ea typeface="游ゴシック" panose="020B0400000000000000" pitchFamily="50" charset="-128"/>
              </a:rPr>
              <a:t>業務所管課での回答記入</a:t>
            </a:r>
            <a:endParaRPr lang="en-US" altLang="ja-JP" sz="900" dirty="0">
              <a:solidFill>
                <a:srgbClr val="000000"/>
              </a:solidFill>
              <a:latin typeface="游ゴシック" panose="020B0400000000000000" pitchFamily="50" charset="-128"/>
              <a:ea typeface="游ゴシック" panose="020B0400000000000000" pitchFamily="50" charset="-128"/>
            </a:endParaRPr>
          </a:p>
        </p:txBody>
      </p:sp>
      <p:sp>
        <p:nvSpPr>
          <p:cNvPr id="42" name="正方形/長方形 41"/>
          <p:cNvSpPr/>
          <p:nvPr/>
        </p:nvSpPr>
        <p:spPr bwMode="auto">
          <a:xfrm>
            <a:off x="4706701" y="4919774"/>
            <a:ext cx="2160000" cy="720000"/>
          </a:xfrm>
          <a:prstGeom prst="rect">
            <a:avLst/>
          </a:prstGeom>
          <a:solidFill>
            <a:schemeClr val="bg1"/>
          </a:solidFill>
          <a:ln w="9525" cap="flat" cmpd="sng" algn="ctr">
            <a:solidFill>
              <a:schemeClr val="bg2"/>
            </a:solid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171450" indent="-171450">
              <a:spcBef>
                <a:spcPts val="0"/>
              </a:spcBef>
              <a:buClr>
                <a:srgbClr val="0D2B88"/>
              </a:buClr>
              <a:buFont typeface="Wingdings" pitchFamily="2" charset="2"/>
              <a:buChar char="l"/>
            </a:pPr>
            <a:r>
              <a:rPr lang="ja-JP" altLang="en-US" sz="900" dirty="0">
                <a:solidFill>
                  <a:srgbClr val="000000"/>
                </a:solidFill>
                <a:latin typeface="游ゴシック" panose="020B0400000000000000" pitchFamily="50" charset="-128"/>
                <a:ea typeface="游ゴシック" panose="020B0400000000000000" pitchFamily="50" charset="-128"/>
              </a:rPr>
              <a:t>回収した調査票の回答の確認</a:t>
            </a:r>
            <a:endParaRPr lang="en-US" altLang="ja-JP" sz="900" dirty="0">
              <a:solidFill>
                <a:srgbClr val="000000"/>
              </a:solidFill>
              <a:latin typeface="游ゴシック" panose="020B0400000000000000" pitchFamily="50" charset="-128"/>
              <a:ea typeface="游ゴシック" panose="020B0400000000000000" pitchFamily="50" charset="-128"/>
            </a:endParaRPr>
          </a:p>
          <a:p>
            <a:pPr marL="171450" indent="-171450">
              <a:spcBef>
                <a:spcPts val="0"/>
              </a:spcBef>
              <a:buClr>
                <a:srgbClr val="0D2B88"/>
              </a:buClr>
              <a:buFont typeface="Wingdings" pitchFamily="2" charset="2"/>
              <a:buChar char="l"/>
            </a:pPr>
            <a:r>
              <a:rPr lang="ja-JP" altLang="en-US" sz="900" dirty="0">
                <a:solidFill>
                  <a:srgbClr val="000000"/>
                </a:solidFill>
                <a:latin typeface="游ゴシック" panose="020B0400000000000000" pitchFamily="50" charset="-128"/>
                <a:ea typeface="游ゴシック" panose="020B0400000000000000" pitchFamily="50" charset="-128"/>
              </a:rPr>
              <a:t>追加質問作成</a:t>
            </a:r>
            <a:endParaRPr lang="en-US" altLang="ja-JP" sz="900" dirty="0">
              <a:solidFill>
                <a:srgbClr val="000000"/>
              </a:solidFill>
              <a:latin typeface="游ゴシック" panose="020B0400000000000000" pitchFamily="50" charset="-128"/>
              <a:ea typeface="游ゴシック" panose="020B0400000000000000" pitchFamily="50" charset="-128"/>
            </a:endParaRPr>
          </a:p>
          <a:p>
            <a:pPr marL="171450" indent="-171450">
              <a:spcBef>
                <a:spcPts val="0"/>
              </a:spcBef>
              <a:buClr>
                <a:srgbClr val="0D2B88"/>
              </a:buClr>
              <a:buFont typeface="Wingdings" pitchFamily="2" charset="2"/>
              <a:buChar char="l"/>
            </a:pPr>
            <a:r>
              <a:rPr lang="ja-JP" altLang="en-US" sz="900" dirty="0">
                <a:solidFill>
                  <a:srgbClr val="000000"/>
                </a:solidFill>
                <a:latin typeface="游ゴシック" panose="020B0400000000000000" pitchFamily="50" charset="-128"/>
                <a:ea typeface="游ゴシック" panose="020B0400000000000000" pitchFamily="50" charset="-128"/>
              </a:rPr>
              <a:t>業務所管課への追加質問の配布</a:t>
            </a:r>
          </a:p>
        </p:txBody>
      </p:sp>
      <p:sp>
        <p:nvSpPr>
          <p:cNvPr id="50" name="Rectangle 8"/>
          <p:cNvSpPr>
            <a:spLocks noChangeArrowheads="1"/>
          </p:cNvSpPr>
          <p:nvPr/>
        </p:nvSpPr>
        <p:spPr bwMode="gray">
          <a:xfrm>
            <a:off x="107917" y="3501008"/>
            <a:ext cx="612000" cy="616871"/>
          </a:xfrm>
          <a:prstGeom prst="rect">
            <a:avLst/>
          </a:prstGeom>
          <a:solidFill>
            <a:schemeClr val="bg2">
              <a:lumMod val="20000"/>
              <a:lumOff val="80000"/>
            </a:schemeClr>
          </a:solidFill>
          <a:ln w="9525" algn="ctr">
            <a:solidFill>
              <a:schemeClr val="bg2"/>
            </a:solidFill>
            <a:miter lim="800000"/>
            <a:headEnd/>
            <a:tailEnd/>
          </a:ln>
          <a:effectLst/>
          <a:extLst/>
        </p:spPr>
        <p:txBody>
          <a:bodyPr wrap="square" lIns="36000" rIns="36000" anchor="ctr"/>
          <a:lstStyle/>
          <a:p>
            <a:pPr algn="ctr"/>
            <a:r>
              <a:rPr lang="ja-JP" altLang="en-US" sz="900" dirty="0">
                <a:solidFill>
                  <a:srgbClr val="000000"/>
                </a:solidFill>
                <a:latin typeface="游ゴシック" panose="020B0400000000000000" pitchFamily="50" charset="-128"/>
                <a:ea typeface="游ゴシック" panose="020B0400000000000000" pitchFamily="50" charset="-128"/>
              </a:rPr>
              <a:t>調査依頼先組織</a:t>
            </a:r>
          </a:p>
        </p:txBody>
      </p:sp>
      <p:sp>
        <p:nvSpPr>
          <p:cNvPr id="51" name="ホームベース 50"/>
          <p:cNvSpPr/>
          <p:nvPr/>
        </p:nvSpPr>
        <p:spPr bwMode="auto">
          <a:xfrm>
            <a:off x="6959444" y="4396679"/>
            <a:ext cx="2016000" cy="465589"/>
          </a:xfrm>
          <a:prstGeom prst="homePlate">
            <a:avLst>
              <a:gd name="adj" fmla="val 25212"/>
            </a:avLst>
          </a:prstGeom>
          <a:solidFill>
            <a:schemeClr val="accent1">
              <a:lumMod val="20000"/>
              <a:lumOff val="80000"/>
            </a:schemeClr>
          </a:solidFill>
          <a:ln w="9525" cap="flat" cmpd="sng" algn="ctr">
            <a:solidFill>
              <a:schemeClr val="bg2"/>
            </a:solidFill>
            <a:prstDash val="solid"/>
            <a:round/>
            <a:headEnd type="none" w="med" len="med"/>
            <a:tailEnd type="none" w="med" len="med"/>
          </a:ln>
          <a:effectLst/>
          <a:extLst/>
        </p:spPr>
        <p:txBody>
          <a:bodyPr vert="horz" wrap="square" lIns="72000" tIns="36000" rIns="36000" bIns="36000" numCol="1" rtlCol="0" anchor="ctr" anchorCtr="0" compatLnSpc="1">
            <a:prstTxWarp prst="textNoShape">
              <a:avLst/>
            </a:prstTxWarp>
          </a:bodyPr>
          <a:lstStyle/>
          <a:p>
            <a:pPr marL="171450" indent="-171450">
              <a:buClr>
                <a:srgbClr val="0D2B88"/>
              </a:buClr>
              <a:buFont typeface="Wingdings" pitchFamily="2" charset="2"/>
              <a:buChar char="l"/>
            </a:pPr>
            <a:r>
              <a:rPr lang="ja-JP" altLang="en-US" sz="900" dirty="0">
                <a:solidFill>
                  <a:srgbClr val="000000"/>
                </a:solidFill>
                <a:latin typeface="游ゴシック" panose="020B0400000000000000" pitchFamily="50" charset="-128"/>
                <a:ea typeface="游ゴシック" panose="020B0400000000000000" pitchFamily="50" charset="-128"/>
              </a:rPr>
              <a:t>追加質問結果反映</a:t>
            </a:r>
          </a:p>
        </p:txBody>
      </p:sp>
      <p:sp>
        <p:nvSpPr>
          <p:cNvPr id="52" name="正方形/長方形 51"/>
          <p:cNvSpPr/>
          <p:nvPr/>
        </p:nvSpPr>
        <p:spPr bwMode="auto">
          <a:xfrm>
            <a:off x="6959444" y="5697280"/>
            <a:ext cx="2016000" cy="252000"/>
          </a:xfrm>
          <a:prstGeom prst="rect">
            <a:avLst/>
          </a:prstGeom>
          <a:solidFill>
            <a:schemeClr val="bg1"/>
          </a:solidFill>
          <a:ln w="9525" cap="flat" cmpd="sng" algn="ctr">
            <a:solidFill>
              <a:schemeClr val="bg2"/>
            </a:solid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171450" indent="-171450">
              <a:spcBef>
                <a:spcPts val="0"/>
              </a:spcBef>
              <a:buClr>
                <a:srgbClr val="0D2B88"/>
              </a:buClr>
              <a:buFont typeface="Wingdings" pitchFamily="2" charset="2"/>
              <a:buChar char="l"/>
            </a:pPr>
            <a:r>
              <a:rPr lang="en-US" altLang="ja-JP" sz="900" dirty="0">
                <a:solidFill>
                  <a:srgbClr val="000000"/>
                </a:solidFill>
                <a:latin typeface="游ゴシック" panose="020B0400000000000000" pitchFamily="50" charset="-128"/>
                <a:ea typeface="游ゴシック" panose="020B0400000000000000" pitchFamily="50" charset="-128"/>
              </a:rPr>
              <a:t>9</a:t>
            </a:r>
            <a:r>
              <a:rPr lang="ja-JP" altLang="en-US" sz="900" dirty="0">
                <a:solidFill>
                  <a:srgbClr val="000000"/>
                </a:solidFill>
                <a:latin typeface="游ゴシック" panose="020B0400000000000000" pitchFamily="50" charset="-128"/>
                <a:ea typeface="游ゴシック" panose="020B0400000000000000" pitchFamily="50" charset="-128"/>
              </a:rPr>
              <a:t>月中旬～</a:t>
            </a:r>
            <a:r>
              <a:rPr lang="en-US" altLang="ja-JP" sz="900" dirty="0">
                <a:solidFill>
                  <a:srgbClr val="000000"/>
                </a:solidFill>
                <a:latin typeface="游ゴシック" panose="020B0400000000000000" pitchFamily="50" charset="-128"/>
                <a:ea typeface="游ゴシック" panose="020B0400000000000000" pitchFamily="50" charset="-128"/>
              </a:rPr>
              <a:t>1</a:t>
            </a:r>
            <a:r>
              <a:rPr lang="ja-JP" altLang="en-US" sz="900" dirty="0">
                <a:solidFill>
                  <a:srgbClr val="000000"/>
                </a:solidFill>
                <a:latin typeface="游ゴシック" panose="020B0400000000000000" pitchFamily="50" charset="-128"/>
                <a:ea typeface="游ゴシック" panose="020B0400000000000000" pitchFamily="50" charset="-128"/>
              </a:rPr>
              <a:t>月</a:t>
            </a:r>
            <a:endParaRPr lang="en-US" altLang="ja-JP" sz="900" dirty="0">
              <a:solidFill>
                <a:srgbClr val="000000"/>
              </a:solidFill>
              <a:latin typeface="游ゴシック" panose="020B0400000000000000" pitchFamily="50" charset="-128"/>
              <a:ea typeface="游ゴシック" panose="020B0400000000000000" pitchFamily="50" charset="-128"/>
            </a:endParaRPr>
          </a:p>
        </p:txBody>
      </p:sp>
      <p:sp>
        <p:nvSpPr>
          <p:cNvPr id="53" name="正方形/長方形 52"/>
          <p:cNvSpPr/>
          <p:nvPr/>
        </p:nvSpPr>
        <p:spPr bwMode="auto">
          <a:xfrm>
            <a:off x="6959444" y="4919774"/>
            <a:ext cx="2016000" cy="720000"/>
          </a:xfrm>
          <a:prstGeom prst="rect">
            <a:avLst/>
          </a:prstGeom>
          <a:solidFill>
            <a:schemeClr val="bg1"/>
          </a:solidFill>
          <a:ln w="9525" cap="flat" cmpd="sng" algn="ctr">
            <a:solidFill>
              <a:schemeClr val="bg2"/>
            </a:solid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171450" indent="-171450">
              <a:spcBef>
                <a:spcPts val="0"/>
              </a:spcBef>
              <a:buClr>
                <a:srgbClr val="0D2B88"/>
              </a:buClr>
              <a:buFont typeface="Wingdings" pitchFamily="2" charset="2"/>
              <a:buChar char="l"/>
            </a:pPr>
            <a:r>
              <a:rPr lang="ja-JP" altLang="en-US" sz="900" dirty="0">
                <a:solidFill>
                  <a:srgbClr val="000000"/>
                </a:solidFill>
                <a:latin typeface="游ゴシック" panose="020B0400000000000000" pitchFamily="50" charset="-128"/>
                <a:ea typeface="游ゴシック" panose="020B0400000000000000" pitchFamily="50" charset="-128"/>
              </a:rPr>
              <a:t>回収した追加質問の回答の確認</a:t>
            </a:r>
            <a:endParaRPr lang="en-US" altLang="ja-JP" sz="900" dirty="0">
              <a:solidFill>
                <a:srgbClr val="000000"/>
              </a:solidFill>
              <a:latin typeface="游ゴシック" panose="020B0400000000000000" pitchFamily="50" charset="-128"/>
              <a:ea typeface="游ゴシック" panose="020B0400000000000000" pitchFamily="50" charset="-128"/>
            </a:endParaRPr>
          </a:p>
          <a:p>
            <a:pPr marL="171450" indent="-171450">
              <a:spcBef>
                <a:spcPts val="0"/>
              </a:spcBef>
              <a:buClr>
                <a:srgbClr val="0D2B88"/>
              </a:buClr>
              <a:buFont typeface="Wingdings" pitchFamily="2" charset="2"/>
              <a:buChar char="l"/>
            </a:pPr>
            <a:r>
              <a:rPr lang="ja-JP" altLang="en-US" sz="900" dirty="0">
                <a:solidFill>
                  <a:srgbClr val="000000"/>
                </a:solidFill>
                <a:latin typeface="游ゴシック" panose="020B0400000000000000" pitchFamily="50" charset="-128"/>
                <a:ea typeface="游ゴシック" panose="020B0400000000000000" pitchFamily="50" charset="-128"/>
              </a:rPr>
              <a:t>調査票回答への反映</a:t>
            </a:r>
          </a:p>
        </p:txBody>
      </p:sp>
      <p:sp>
        <p:nvSpPr>
          <p:cNvPr id="49" name="正方形/長方形 48"/>
          <p:cNvSpPr/>
          <p:nvPr/>
        </p:nvSpPr>
        <p:spPr bwMode="auto">
          <a:xfrm>
            <a:off x="813213" y="3501008"/>
            <a:ext cx="8172000" cy="616871"/>
          </a:xfrm>
          <a:prstGeom prst="rect">
            <a:avLst/>
          </a:prstGeom>
          <a:solidFill>
            <a:schemeClr val="bg1"/>
          </a:solidFill>
          <a:ln w="9525" cap="flat" cmpd="sng" algn="ctr">
            <a:solidFill>
              <a:schemeClr val="bg2"/>
            </a:solidFill>
            <a:prstDash val="solid"/>
            <a:round/>
            <a:headEnd type="none" w="med" len="med"/>
            <a:tailEnd type="none" w="med" len="med"/>
          </a:ln>
          <a:effectLst/>
          <a:extLst/>
        </p:spPr>
        <p:txBody>
          <a:bodyPr vert="horz" wrap="square" lIns="72000" tIns="36000" rIns="72000" bIns="36000" numCol="1" rtlCol="0" anchor="ctr" anchorCtr="0" compatLnSpc="1">
            <a:prstTxWarp prst="textNoShape">
              <a:avLst/>
            </a:prstTxWarp>
          </a:bodyPr>
          <a:lstStyle/>
          <a:p>
            <a:pPr marL="171450" indent="-171450">
              <a:buClr>
                <a:srgbClr val="0D2B88"/>
              </a:buClr>
              <a:buFont typeface="Wingdings" pitchFamily="2" charset="2"/>
              <a:buChar char="l"/>
            </a:pPr>
            <a:r>
              <a:rPr lang="ja-JP" altLang="en-US" sz="900" dirty="0">
                <a:solidFill>
                  <a:srgbClr val="000000"/>
                </a:solidFill>
                <a:latin typeface="游ゴシック" panose="020B0400000000000000" pitchFamily="50" charset="-128"/>
                <a:ea typeface="游ゴシック" panose="020B0400000000000000" pitchFamily="50" charset="-128"/>
              </a:rPr>
              <a:t>全所属</a:t>
            </a:r>
            <a:endParaRPr lang="zh-TW" altLang="en-US" sz="900" dirty="0">
              <a:solidFill>
                <a:srgbClr val="000000"/>
              </a:solidFill>
              <a:latin typeface="游ゴシック" panose="020B0400000000000000" pitchFamily="50" charset="-128"/>
              <a:ea typeface="游ゴシック" panose="020B0400000000000000" pitchFamily="50" charset="-128"/>
            </a:endParaRPr>
          </a:p>
        </p:txBody>
      </p:sp>
      <p:sp>
        <p:nvSpPr>
          <p:cNvPr id="2" name="テキスト ボックス 1"/>
          <p:cNvSpPr txBox="1"/>
          <p:nvPr/>
        </p:nvSpPr>
        <p:spPr>
          <a:xfrm>
            <a:off x="3768716" y="6162368"/>
            <a:ext cx="5262979" cy="461665"/>
          </a:xfrm>
          <a:prstGeom prst="rect">
            <a:avLst/>
          </a:prstGeom>
          <a:noFill/>
        </p:spPr>
        <p:txBody>
          <a:bodyPr wrap="none" rtlCol="0">
            <a:spAutoFit/>
          </a:bodyPr>
          <a:lstStyle/>
          <a:p>
            <a:r>
              <a:rPr kumimoji="1" lang="ja-JP" altLang="en-US" sz="1200" dirty="0" smtClean="0">
                <a:latin typeface="游ゴシック" panose="020B0400000000000000" pitchFamily="50" charset="-128"/>
                <a:ea typeface="游ゴシック" panose="020B0400000000000000" pitchFamily="50" charset="-128"/>
              </a:rPr>
              <a:t>業務特性調査結果の詳細については、「</a:t>
            </a:r>
            <a:r>
              <a:rPr lang="zh-TW" altLang="en-US" sz="1200" dirty="0" smtClean="0">
                <a:latin typeface="游ゴシック" panose="020B0400000000000000" pitchFamily="50" charset="-128"/>
                <a:ea typeface="游ゴシック" panose="020B0400000000000000" pitchFamily="50" charset="-128"/>
              </a:rPr>
              <a:t>現状</a:t>
            </a:r>
            <a:r>
              <a:rPr lang="zh-TW" altLang="en-US" sz="1200" dirty="0">
                <a:latin typeface="游ゴシック" panose="020B0400000000000000" pitchFamily="50" charset="-128"/>
                <a:ea typeface="游ゴシック" panose="020B0400000000000000" pitchFamily="50" charset="-128"/>
              </a:rPr>
              <a:t>業務分析結果</a:t>
            </a:r>
            <a:r>
              <a:rPr lang="zh-TW" altLang="en-US" sz="1200" dirty="0" smtClean="0">
                <a:latin typeface="游ゴシック" panose="020B0400000000000000" pitchFamily="50" charset="-128"/>
                <a:ea typeface="游ゴシック" panose="020B0400000000000000" pitchFamily="50" charset="-128"/>
              </a:rPr>
              <a:t>報告書</a:t>
            </a:r>
            <a:r>
              <a:rPr lang="ja-JP" altLang="en-US" sz="1200" dirty="0" smtClean="0">
                <a:latin typeface="游ゴシック" panose="020B0400000000000000" pitchFamily="50" charset="-128"/>
                <a:ea typeface="游ゴシック" panose="020B0400000000000000" pitchFamily="50" charset="-128"/>
              </a:rPr>
              <a:t>」を参照</a:t>
            </a:r>
            <a:endParaRPr lang="zh-TW" altLang="en-US" sz="1200" dirty="0">
              <a:latin typeface="游ゴシック" panose="020B0400000000000000" pitchFamily="50" charset="-128"/>
              <a:ea typeface="游ゴシック" panose="020B0400000000000000" pitchFamily="50" charset="-128"/>
            </a:endParaRPr>
          </a:p>
          <a:p>
            <a:endParaRPr kumimoji="1" lang="ja-JP" altLang="en-US" sz="1200" dirty="0">
              <a:latin typeface="游ゴシック" panose="020B0400000000000000" pitchFamily="50" charset="-128"/>
              <a:ea typeface="游ゴシック" panose="020B0400000000000000" pitchFamily="50" charset="-128"/>
            </a:endParaRPr>
          </a:p>
        </p:txBody>
      </p:sp>
      <p:sp>
        <p:nvSpPr>
          <p:cNvPr id="32" name="テキスト ボックス 31"/>
          <p:cNvSpPr txBox="1"/>
          <p:nvPr/>
        </p:nvSpPr>
        <p:spPr>
          <a:xfrm>
            <a:off x="90914" y="6609115"/>
            <a:ext cx="288032" cy="184666"/>
          </a:xfrm>
          <a:prstGeom prst="rect">
            <a:avLst/>
          </a:prstGeom>
          <a:noFill/>
        </p:spPr>
        <p:txBody>
          <a:bodyPr wrap="square" lIns="0" tIns="0" rIns="0" bIns="0" rtlCol="0" anchor="ctr" anchorCtr="0">
            <a:spAutoFit/>
          </a:bodyPr>
          <a:lstStyle/>
          <a:p>
            <a:pPr algn="r"/>
            <a:r>
              <a:rPr lang="en-US" altLang="ja-JP" sz="1200" dirty="0" smtClean="0"/>
              <a:t>19</a:t>
            </a:r>
            <a:endParaRPr kumimoji="1" lang="ja-JP" altLang="en-US" sz="1200" dirty="0"/>
          </a:p>
        </p:txBody>
      </p:sp>
      <p:sp>
        <p:nvSpPr>
          <p:cNvPr id="33" name="タイトル 1"/>
          <p:cNvSpPr>
            <a:spLocks noGrp="1"/>
          </p:cNvSpPr>
          <p:nvPr>
            <p:ph type="title"/>
          </p:nvPr>
        </p:nvSpPr>
        <p:spPr>
          <a:xfrm>
            <a:off x="228204" y="139700"/>
            <a:ext cx="8686800" cy="685800"/>
          </a:xfrm>
        </p:spPr>
        <p:txBody>
          <a:bodyPr/>
          <a:lstStyle/>
          <a:p>
            <a:r>
              <a:rPr lang="en-US" altLang="ja-JP" sz="1600" kern="1200" dirty="0" smtClean="0">
                <a:latin typeface="游ゴシック" panose="020B0400000000000000" pitchFamily="50" charset="-128"/>
                <a:ea typeface="游ゴシック" panose="020B0400000000000000" pitchFamily="50" charset="-128"/>
                <a:cs typeface="+mn-cs"/>
              </a:rPr>
              <a:t>【</a:t>
            </a:r>
            <a:r>
              <a:rPr lang="ja-JP" altLang="en-US" sz="1600" kern="1200" dirty="0">
                <a:latin typeface="游ゴシック" panose="020B0400000000000000" pitchFamily="50" charset="-128"/>
                <a:ea typeface="游ゴシック" panose="020B0400000000000000" pitchFamily="50" charset="-128"/>
                <a:cs typeface="+mn-cs"/>
              </a:rPr>
              <a:t>参考</a:t>
            </a:r>
            <a:r>
              <a:rPr lang="en-US" altLang="ja-JP" sz="1600" kern="1200" dirty="0">
                <a:latin typeface="游ゴシック" panose="020B0400000000000000" pitchFamily="50" charset="-128"/>
                <a:ea typeface="游ゴシック" panose="020B0400000000000000" pitchFamily="50" charset="-128"/>
                <a:cs typeface="+mn-cs"/>
              </a:rPr>
              <a:t>】</a:t>
            </a:r>
            <a:r>
              <a:rPr lang="ja-JP" altLang="en-US" sz="1600" kern="1200" dirty="0">
                <a:latin typeface="游ゴシック" panose="020B0400000000000000" pitchFamily="50" charset="-128"/>
                <a:ea typeface="游ゴシック" panose="020B0400000000000000" pitchFamily="50" charset="-128"/>
                <a:cs typeface="+mn-cs"/>
              </a:rPr>
              <a:t>業務特性調査の</a:t>
            </a:r>
            <a:r>
              <a:rPr lang="ja-JP" altLang="en-US" sz="1600" kern="1200" dirty="0" smtClean="0">
                <a:latin typeface="游ゴシック" panose="020B0400000000000000" pitchFamily="50" charset="-128"/>
                <a:ea typeface="游ゴシック" panose="020B0400000000000000" pitchFamily="50" charset="-128"/>
                <a:cs typeface="+mn-cs"/>
              </a:rPr>
              <a:t>概要</a:t>
            </a:r>
            <a:endParaRPr lang="ja-JP" altLang="en-US" sz="1600" kern="1200" dirty="0">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89167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2"/>
          <p:cNvSpPr>
            <a:spLocks noGrp="1"/>
          </p:cNvSpPr>
          <p:nvPr>
            <p:ph idx="1"/>
          </p:nvPr>
        </p:nvSpPr>
        <p:spPr>
          <a:xfrm>
            <a:off x="103188" y="981076"/>
            <a:ext cx="8950325" cy="1007764"/>
          </a:xfrm>
        </p:spPr>
        <p:txBody>
          <a:bodyPr/>
          <a:lstStyle/>
          <a:p>
            <a:pPr>
              <a:spcBef>
                <a:spcPts val="0"/>
              </a:spcBef>
            </a:pPr>
            <a:r>
              <a:rPr lang="ja-JP" altLang="en-US" sz="1200" dirty="0">
                <a:latin typeface="游ゴシック" panose="020B0400000000000000" pitchFamily="50" charset="-128"/>
                <a:ea typeface="游ゴシック" panose="020B0400000000000000" pitchFamily="50" charset="-128"/>
              </a:rPr>
              <a:t>業務特性調査</a:t>
            </a:r>
            <a:r>
              <a:rPr lang="ja-JP" altLang="en-US" sz="1200" dirty="0" smtClean="0">
                <a:latin typeface="游ゴシック" panose="020B0400000000000000" pitchFamily="50" charset="-128"/>
                <a:ea typeface="游ゴシック" panose="020B0400000000000000" pitchFamily="50" charset="-128"/>
              </a:rPr>
              <a:t>の整理結果は次のとおりである。</a:t>
            </a:r>
            <a:endParaRPr lang="en-US" altLang="ja-JP" sz="1200" dirty="0">
              <a:latin typeface="游ゴシック" panose="020B0400000000000000" pitchFamily="50" charset="-128"/>
              <a:ea typeface="游ゴシック" panose="020B0400000000000000" pitchFamily="50" charset="-128"/>
            </a:endParaRPr>
          </a:p>
        </p:txBody>
      </p:sp>
      <p:graphicFrame>
        <p:nvGraphicFramePr>
          <p:cNvPr id="10" name="表 9"/>
          <p:cNvGraphicFramePr>
            <a:graphicFrameLocks noGrp="1"/>
          </p:cNvGraphicFramePr>
          <p:nvPr>
            <p:extLst/>
          </p:nvPr>
        </p:nvGraphicFramePr>
        <p:xfrm>
          <a:off x="107984" y="1628800"/>
          <a:ext cx="8856504" cy="4464496"/>
        </p:xfrm>
        <a:graphic>
          <a:graphicData uri="http://schemas.openxmlformats.org/drawingml/2006/table">
            <a:tbl>
              <a:tblPr>
                <a:tableStyleId>{5C22544A-7EE6-4342-B048-85BDC9FD1C3A}</a:tableStyleId>
              </a:tblPr>
              <a:tblGrid>
                <a:gridCol w="576064">
                  <a:extLst>
                    <a:ext uri="{9D8B030D-6E8A-4147-A177-3AD203B41FA5}">
                      <a16:colId xmlns="" xmlns:a16="http://schemas.microsoft.com/office/drawing/2014/main" val="1557819194"/>
                    </a:ext>
                  </a:extLst>
                </a:gridCol>
                <a:gridCol w="2088440">
                  <a:extLst>
                    <a:ext uri="{9D8B030D-6E8A-4147-A177-3AD203B41FA5}">
                      <a16:colId xmlns="" xmlns:a16="http://schemas.microsoft.com/office/drawing/2014/main" val="107939405"/>
                    </a:ext>
                  </a:extLst>
                </a:gridCol>
                <a:gridCol w="1728000">
                  <a:extLst>
                    <a:ext uri="{9D8B030D-6E8A-4147-A177-3AD203B41FA5}">
                      <a16:colId xmlns="" xmlns:a16="http://schemas.microsoft.com/office/drawing/2014/main" val="4024096850"/>
                    </a:ext>
                  </a:extLst>
                </a:gridCol>
                <a:gridCol w="1008000">
                  <a:extLst>
                    <a:ext uri="{9D8B030D-6E8A-4147-A177-3AD203B41FA5}">
                      <a16:colId xmlns="" xmlns:a16="http://schemas.microsoft.com/office/drawing/2014/main" val="2022041486"/>
                    </a:ext>
                  </a:extLst>
                </a:gridCol>
                <a:gridCol w="864000">
                  <a:extLst>
                    <a:ext uri="{9D8B030D-6E8A-4147-A177-3AD203B41FA5}">
                      <a16:colId xmlns="" xmlns:a16="http://schemas.microsoft.com/office/drawing/2014/main" val="4073843267"/>
                    </a:ext>
                  </a:extLst>
                </a:gridCol>
                <a:gridCol w="864000">
                  <a:extLst>
                    <a:ext uri="{9D8B030D-6E8A-4147-A177-3AD203B41FA5}">
                      <a16:colId xmlns="" xmlns:a16="http://schemas.microsoft.com/office/drawing/2014/main" val="4088358979"/>
                    </a:ext>
                  </a:extLst>
                </a:gridCol>
                <a:gridCol w="864000">
                  <a:extLst>
                    <a:ext uri="{9D8B030D-6E8A-4147-A177-3AD203B41FA5}">
                      <a16:colId xmlns="" xmlns:a16="http://schemas.microsoft.com/office/drawing/2014/main" val="421722541"/>
                    </a:ext>
                  </a:extLst>
                </a:gridCol>
                <a:gridCol w="864000">
                  <a:extLst>
                    <a:ext uri="{9D8B030D-6E8A-4147-A177-3AD203B41FA5}">
                      <a16:colId xmlns="" xmlns:a16="http://schemas.microsoft.com/office/drawing/2014/main" val="2449741078"/>
                    </a:ext>
                  </a:extLst>
                </a:gridCol>
              </a:tblGrid>
              <a:tr h="180000">
                <a:tc rowSpan="2">
                  <a:txBody>
                    <a:bodyPr/>
                    <a:lstStyle/>
                    <a:p>
                      <a:pPr algn="ctr" fontAlgn="ctr"/>
                      <a:r>
                        <a:rPr lang="ja-JP" altLang="en-US" sz="900" u="none" strike="noStrike" dirty="0">
                          <a:effectLst/>
                          <a:latin typeface="游ゴシック" panose="020B0400000000000000" pitchFamily="50" charset="-128"/>
                          <a:ea typeface="游ゴシック" panose="020B0400000000000000" pitchFamily="50" charset="-128"/>
                        </a:rPr>
                        <a:t>実現段階</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rowSpan="2">
                  <a:txBody>
                    <a:bodyPr/>
                    <a:lstStyle/>
                    <a:p>
                      <a:pPr algn="ctr" fontAlgn="ct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実現内容</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gridSpan="2">
                  <a:txBody>
                    <a:bodyPr/>
                    <a:lstStyle/>
                    <a:p>
                      <a:pPr algn="ctr" fontAlgn="ctr"/>
                      <a:r>
                        <a:rPr lang="ja-JP" altLang="en-US" sz="900" u="none" strike="noStrike" dirty="0">
                          <a:effectLst/>
                          <a:latin typeface="游ゴシック" panose="020B0400000000000000" pitchFamily="50" charset="-128"/>
                          <a:ea typeface="游ゴシック" panose="020B0400000000000000" pitchFamily="50" charset="-128"/>
                        </a:rPr>
                        <a:t>市民の動き</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hMerge="1">
                  <a:txBody>
                    <a:bodyPr/>
                    <a:lstStyle/>
                    <a:p>
                      <a:endParaRPr kumimoji="1" lang="ja-JP" altLang="en-US"/>
                    </a:p>
                  </a:txBody>
                  <a:tcPr/>
                </a:tc>
                <a:tc gridSpan="2">
                  <a:txBody>
                    <a:bodyPr/>
                    <a:lstStyle/>
                    <a:p>
                      <a:pPr algn="ctr">
                        <a:spcBef>
                          <a:spcPts val="0"/>
                        </a:spcBef>
                      </a:pPr>
                      <a:r>
                        <a:rPr lang="ja-JP" altLang="en-US" sz="900" dirty="0">
                          <a:latin typeface="游ゴシック" panose="020B0400000000000000" pitchFamily="50" charset="-128"/>
                          <a:ea typeface="游ゴシック" panose="020B0400000000000000" pitchFamily="50" charset="-128"/>
                        </a:rPr>
                        <a:t>個人向け手続き</a:t>
                      </a: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E4E3"/>
                    </a:solidFill>
                  </a:tcPr>
                </a:tc>
                <a:tc hMerge="1">
                  <a:txBody>
                    <a:bodyPr/>
                    <a:lstStyle/>
                    <a:p>
                      <a:pPr algn="ctr" fontAlgn="ct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gridSpan="2">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法人向け手続き</a:t>
                      </a: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E4E3"/>
                    </a:solidFill>
                  </a:tcPr>
                </a:tc>
                <a:tc hMerge="1">
                  <a:txBody>
                    <a:bodyPr/>
                    <a:lstStyle/>
                    <a:p>
                      <a:pPr algn="ctr" fontAlgn="ct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extLst>
                  <a:ext uri="{0D108BD9-81ED-4DB2-BD59-A6C34878D82A}">
                    <a16:rowId xmlns="" xmlns:a16="http://schemas.microsoft.com/office/drawing/2014/main" val="3693416002"/>
                  </a:ext>
                </a:extLst>
              </a:tr>
              <a:tr h="180000">
                <a:tc vMerge="1">
                  <a:txBody>
                    <a:bodyPr/>
                    <a:lstStyle/>
                    <a:p>
                      <a:endParaRPr kumimoji="1" lang="ja-JP" altLang="en-US"/>
                    </a:p>
                  </a:txBody>
                  <a:tcPr/>
                </a:tc>
                <a:tc v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ja-JP" altLang="en-US" sz="900" u="none" strike="noStrike" dirty="0">
                          <a:effectLst/>
                          <a:latin typeface="游ゴシック" panose="020B0400000000000000" pitchFamily="50" charset="-128"/>
                          <a:ea typeface="游ゴシック" panose="020B0400000000000000" pitchFamily="50" charset="-128"/>
                        </a:rPr>
                        <a:t>受付</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ja-JP" altLang="en-US" sz="900" u="none" strike="noStrike" dirty="0">
                          <a:effectLst/>
                          <a:latin typeface="游ゴシック" panose="020B0400000000000000" pitchFamily="50" charset="-128"/>
                          <a:ea typeface="游ゴシック" panose="020B0400000000000000" pitchFamily="50" charset="-128"/>
                        </a:rPr>
                        <a:t>交付</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手続き数</a:t>
                      </a: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E4E3"/>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年間件数</a:t>
                      </a: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E4E3"/>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手続き数</a:t>
                      </a: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E4E3"/>
                    </a:solidFill>
                  </a:tcPr>
                </a:tc>
                <a:tc>
                  <a:txBody>
                    <a:bodyPr/>
                    <a:lstStyle/>
                    <a:p>
                      <a:pPr algn="ctr"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年間件数</a:t>
                      </a: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E4E3"/>
                    </a:solidFill>
                  </a:tcPr>
                </a:tc>
                <a:extLst>
                  <a:ext uri="{0D108BD9-81ED-4DB2-BD59-A6C34878D82A}">
                    <a16:rowId xmlns="" xmlns:a16="http://schemas.microsoft.com/office/drawing/2014/main" val="1331493750"/>
                  </a:ext>
                </a:extLst>
              </a:tr>
              <a:tr h="216000">
                <a:tc rowSpan="5">
                  <a:txBody>
                    <a:bodyPr/>
                    <a:lstStyle/>
                    <a:p>
                      <a:pPr algn="ctr" fontAlgn="ctr"/>
                      <a:r>
                        <a:rPr lang="ja-JP" altLang="en-US" sz="900" u="none" strike="noStrike" dirty="0">
                          <a:effectLst/>
                          <a:latin typeface="游ゴシック" panose="020B0400000000000000" pitchFamily="50" charset="-128"/>
                          <a:ea typeface="游ゴシック" panose="020B0400000000000000" pitchFamily="50" charset="-128"/>
                        </a:rPr>
                        <a:t>第１段階</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E6ED"/>
                    </a:solidFill>
                  </a:tcPr>
                </a:tc>
                <a:tc rowSpan="4">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現在の仕組み</a:t>
                      </a: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で実現可能</a:t>
                      </a: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な手続き</a:t>
                      </a: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のオンライン化</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4">
                  <a:txBody>
                    <a:bodyPr/>
                    <a:lstStyle/>
                    <a:p>
                      <a:pPr algn="l" fontAlgn="ctr"/>
                      <a:r>
                        <a:rPr lang="ja-JP" altLang="en-US" sz="900" u="none" strike="noStrike" dirty="0">
                          <a:effectLst/>
                          <a:latin typeface="游ゴシック" panose="020B0400000000000000" pitchFamily="50" charset="-128"/>
                          <a:ea typeface="游ゴシック" panose="020B0400000000000000" pitchFamily="50" charset="-128"/>
                        </a:rPr>
                        <a:t>電子申請</a:t>
                      </a:r>
                      <a:r>
                        <a:rPr lang="ja-JP" altLang="en-US" sz="900" u="none" strike="noStrike" dirty="0" smtClean="0">
                          <a:effectLst/>
                          <a:latin typeface="游ゴシック" panose="020B0400000000000000" pitchFamily="50" charset="-128"/>
                          <a:ea typeface="游ゴシック" panose="020B0400000000000000" pitchFamily="50" charset="-128"/>
                        </a:rPr>
                        <a:t>システムで受付</a:t>
                      </a:r>
                      <a:r>
                        <a:rPr lang="ja-JP" altLang="en-US" sz="900" u="none" strike="noStrike" dirty="0">
                          <a:effectLst/>
                          <a:latin typeface="游ゴシック" panose="020B0400000000000000" pitchFamily="50" charset="-128"/>
                          <a:ea typeface="游ゴシック" panose="020B0400000000000000" pitchFamily="50" charset="-128"/>
                        </a:rPr>
                        <a:t/>
                      </a:r>
                      <a:br>
                        <a:rPr lang="ja-JP" altLang="en-US" sz="900" u="none" strike="noStrike" dirty="0">
                          <a:effectLst/>
                          <a:latin typeface="游ゴシック" panose="020B0400000000000000" pitchFamily="50" charset="-128"/>
                          <a:ea typeface="游ゴシック" panose="020B0400000000000000" pitchFamily="50" charset="-128"/>
                        </a:rPr>
                      </a:br>
                      <a:r>
                        <a:rPr lang="ja-JP" altLang="en-US" sz="900" u="none" strike="noStrike" dirty="0">
                          <a:effectLst/>
                          <a:latin typeface="游ゴシック" panose="020B0400000000000000" pitchFamily="50" charset="-128"/>
                          <a:ea typeface="游ゴシック" panose="020B0400000000000000" pitchFamily="50" charset="-128"/>
                        </a:rPr>
                        <a:t>添付書類は一部郵送</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900" u="none" strike="noStrike" dirty="0">
                          <a:effectLst/>
                          <a:latin typeface="游ゴシック" panose="020B0400000000000000" pitchFamily="50" charset="-128"/>
                          <a:ea typeface="游ゴシック" panose="020B0400000000000000" pitchFamily="50" charset="-128"/>
                        </a:rPr>
                        <a:t>無</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250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948,630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326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4,741,936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179032292"/>
                  </a:ext>
                </a:extLst>
              </a:tr>
              <a:tr h="216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900" u="none" strike="noStrike" dirty="0">
                          <a:effectLst/>
                          <a:latin typeface="游ゴシック" panose="020B0400000000000000" pitchFamily="50" charset="-128"/>
                          <a:ea typeface="游ゴシック" panose="020B0400000000000000" pitchFamily="50" charset="-128"/>
                        </a:rPr>
                        <a:t>電子にて交付</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18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11,163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9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11,526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871823594"/>
                  </a:ext>
                </a:extLst>
              </a:tr>
              <a:tr h="216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900" u="none" strike="noStrike" dirty="0">
                          <a:effectLst/>
                          <a:latin typeface="游ゴシック" panose="020B0400000000000000" pitchFamily="50" charset="-128"/>
                          <a:ea typeface="游ゴシック" panose="020B0400000000000000" pitchFamily="50" charset="-128"/>
                        </a:rPr>
                        <a:t>郵送にて交付</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152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3,282,998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258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3,346,555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308463726"/>
                  </a:ext>
                </a:extLst>
              </a:tr>
              <a:tr h="216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900" u="none" strike="noStrike" dirty="0">
                          <a:effectLst/>
                          <a:latin typeface="游ゴシック" panose="020B0400000000000000" pitchFamily="50" charset="-128"/>
                          <a:ea typeface="游ゴシック" panose="020B0400000000000000" pitchFamily="50" charset="-128"/>
                        </a:rPr>
                        <a:t>後日来庁して交付</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29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86,390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113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66,628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062746236"/>
                  </a:ext>
                </a:extLst>
              </a:tr>
              <a:tr h="216000">
                <a:tc vMerge="1">
                  <a:txBody>
                    <a:bodyPr/>
                    <a:lstStyle/>
                    <a:p>
                      <a:pPr algn="ctr"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E6ED"/>
                    </a:solidFill>
                  </a:tcPr>
                </a:tc>
                <a:tc gridSpan="3">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小計</a:t>
                      </a: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l"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gn="l"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449</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4,329,181</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706</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8,166,645</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932098370"/>
                  </a:ext>
                </a:extLst>
              </a:tr>
              <a:tr h="216000">
                <a:tc rowSpan="5">
                  <a:txBody>
                    <a:bodyPr/>
                    <a:lstStyle/>
                    <a:p>
                      <a:pPr algn="ctr" fontAlgn="ctr"/>
                      <a:r>
                        <a:rPr lang="ja-JP" altLang="en-US" sz="900" u="none" strike="noStrike" dirty="0">
                          <a:effectLst/>
                          <a:latin typeface="游ゴシック" panose="020B0400000000000000" pitchFamily="50" charset="-128"/>
                          <a:ea typeface="游ゴシック" panose="020B0400000000000000" pitchFamily="50" charset="-128"/>
                        </a:rPr>
                        <a:t>第２段階</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DCCF9"/>
                    </a:solidFill>
                  </a:tcPr>
                </a:tc>
                <a:tc rowSpan="4">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電子署名と電子決済の導入により実現可能な手続き</a:t>
                      </a: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のオンライン化</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4">
                  <a:txBody>
                    <a:bodyPr/>
                    <a:lstStyle/>
                    <a:p>
                      <a:pPr algn="l" fontAlgn="ctr"/>
                      <a:r>
                        <a:rPr lang="ja-JP" altLang="en-US" sz="900" u="none" strike="noStrike" dirty="0">
                          <a:effectLst/>
                          <a:latin typeface="游ゴシック" panose="020B0400000000000000" pitchFamily="50" charset="-128"/>
                          <a:ea typeface="游ゴシック" panose="020B0400000000000000" pitchFamily="50" charset="-128"/>
                        </a:rPr>
                        <a:t>電子申請</a:t>
                      </a:r>
                      <a:r>
                        <a:rPr lang="ja-JP" altLang="en-US" sz="900" u="none" strike="noStrike" dirty="0" smtClean="0">
                          <a:effectLst/>
                          <a:latin typeface="游ゴシック" panose="020B0400000000000000" pitchFamily="50" charset="-128"/>
                          <a:ea typeface="游ゴシック" panose="020B0400000000000000" pitchFamily="50" charset="-128"/>
                        </a:rPr>
                        <a:t>システムで受付</a:t>
                      </a:r>
                      <a:r>
                        <a:rPr lang="ja-JP" altLang="en-US" sz="900" u="none" strike="noStrike" dirty="0">
                          <a:effectLst/>
                          <a:latin typeface="游ゴシック" panose="020B0400000000000000" pitchFamily="50" charset="-128"/>
                          <a:ea typeface="游ゴシック" panose="020B0400000000000000" pitchFamily="50" charset="-128"/>
                        </a:rPr>
                        <a:t>、決済</a:t>
                      </a:r>
                      <a:br>
                        <a:rPr lang="ja-JP" altLang="en-US" sz="900" u="none" strike="noStrike" dirty="0">
                          <a:effectLst/>
                          <a:latin typeface="游ゴシック" panose="020B0400000000000000" pitchFamily="50" charset="-128"/>
                          <a:ea typeface="游ゴシック" panose="020B0400000000000000" pitchFamily="50" charset="-128"/>
                        </a:rPr>
                      </a:br>
                      <a:r>
                        <a:rPr lang="ja-JP" altLang="en-US" sz="900" u="none" strike="noStrike" dirty="0">
                          <a:effectLst/>
                          <a:latin typeface="游ゴシック" panose="020B0400000000000000" pitchFamily="50" charset="-128"/>
                          <a:ea typeface="游ゴシック" panose="020B0400000000000000" pitchFamily="50" charset="-128"/>
                        </a:rPr>
                        <a:t>添付書類は一部郵送</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900" u="none" strike="noStrike" dirty="0">
                          <a:effectLst/>
                          <a:latin typeface="游ゴシック" panose="020B0400000000000000" pitchFamily="50" charset="-128"/>
                          <a:ea typeface="游ゴシック" panose="020B0400000000000000" pitchFamily="50" charset="-128"/>
                        </a:rPr>
                        <a:t>無</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183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3,611,854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116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23,973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22200799"/>
                  </a:ext>
                </a:extLst>
              </a:tr>
              <a:tr h="216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900" u="none" strike="noStrike" dirty="0">
                          <a:effectLst/>
                          <a:latin typeface="游ゴシック" panose="020B0400000000000000" pitchFamily="50" charset="-128"/>
                          <a:ea typeface="游ゴシック" panose="020B0400000000000000" pitchFamily="50" charset="-128"/>
                        </a:rPr>
                        <a:t>電子にて交付</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12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2,928,185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17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249,442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36339463"/>
                  </a:ext>
                </a:extLst>
              </a:tr>
              <a:tr h="216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900" u="none" strike="noStrike" dirty="0">
                          <a:effectLst/>
                          <a:latin typeface="游ゴシック" panose="020B0400000000000000" pitchFamily="50" charset="-128"/>
                          <a:ea typeface="游ゴシック" panose="020B0400000000000000" pitchFamily="50" charset="-128"/>
                        </a:rPr>
                        <a:t>郵送にて交付</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327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5,429,582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372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265,409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664117074"/>
                  </a:ext>
                </a:extLst>
              </a:tr>
              <a:tr h="216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900" u="none" strike="noStrike" dirty="0">
                          <a:effectLst/>
                          <a:latin typeface="游ゴシック" panose="020B0400000000000000" pitchFamily="50" charset="-128"/>
                          <a:ea typeface="游ゴシック" panose="020B0400000000000000" pitchFamily="50" charset="-128"/>
                        </a:rPr>
                        <a:t>後日来庁して交付</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39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205,907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116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183,627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22103275"/>
                  </a:ext>
                </a:extLst>
              </a:tr>
              <a:tr h="216000">
                <a:tc vMerge="1">
                  <a:txBody>
                    <a:bodyPr/>
                    <a:lstStyle/>
                    <a:p>
                      <a:pPr algn="ctr"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DCCF9"/>
                    </a:solidFill>
                  </a:tcPr>
                </a:tc>
                <a:tc grid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小計</a:t>
                      </a: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l"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gn="l"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561</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12,175,528</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621</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722,451</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932523430"/>
                  </a:ext>
                </a:extLst>
              </a:tr>
              <a:tr h="504336">
                <a:tc>
                  <a:txBody>
                    <a:bodyPr/>
                    <a:lstStyle/>
                    <a:p>
                      <a:pPr algn="ctr" fontAlgn="ctr"/>
                      <a:r>
                        <a:rPr lang="ja-JP" altLang="en-US" sz="900" u="none" strike="noStrike" dirty="0">
                          <a:solidFill>
                            <a:schemeClr val="bg1"/>
                          </a:solidFill>
                          <a:effectLst/>
                          <a:latin typeface="游ゴシック" panose="020B0400000000000000" pitchFamily="50" charset="-128"/>
                          <a:ea typeface="游ゴシック" panose="020B0400000000000000" pitchFamily="50" charset="-128"/>
                        </a:rPr>
                        <a:t>第３段階</a:t>
                      </a:r>
                      <a:endParaRPr lang="ja-JP" altLang="en-US" sz="9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965EC"/>
                    </a:solid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証明書等の電子交付の導入により、第１・２段階</a:t>
                      </a: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の郵送交付対応をオンライン化</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900" u="none" strike="noStrike" dirty="0">
                          <a:effectLst/>
                          <a:latin typeface="游ゴシック" panose="020B0400000000000000" pitchFamily="50" charset="-128"/>
                          <a:ea typeface="游ゴシック" panose="020B0400000000000000" pitchFamily="50" charset="-128"/>
                        </a:rPr>
                        <a:t>電子申請</a:t>
                      </a:r>
                      <a:r>
                        <a:rPr lang="ja-JP" altLang="en-US" sz="900" u="none" strike="noStrike" dirty="0" smtClean="0">
                          <a:effectLst/>
                          <a:latin typeface="游ゴシック" panose="020B0400000000000000" pitchFamily="50" charset="-128"/>
                          <a:ea typeface="游ゴシック" panose="020B0400000000000000" pitchFamily="50" charset="-128"/>
                        </a:rPr>
                        <a:t>システムで受付</a:t>
                      </a:r>
                      <a:r>
                        <a:rPr lang="ja-JP" altLang="en-US" sz="900" u="none" strike="noStrike" dirty="0">
                          <a:effectLst/>
                          <a:latin typeface="游ゴシック" panose="020B0400000000000000" pitchFamily="50" charset="-128"/>
                          <a:ea typeface="游ゴシック" panose="020B0400000000000000" pitchFamily="50" charset="-128"/>
                        </a:rPr>
                        <a:t>、決済</a:t>
                      </a:r>
                      <a:br>
                        <a:rPr lang="ja-JP" altLang="en-US" sz="900" u="none" strike="noStrike" dirty="0">
                          <a:effectLst/>
                          <a:latin typeface="游ゴシック" panose="020B0400000000000000" pitchFamily="50" charset="-128"/>
                          <a:ea typeface="游ゴシック" panose="020B0400000000000000" pitchFamily="50" charset="-128"/>
                        </a:rPr>
                      </a:br>
                      <a:r>
                        <a:rPr lang="ja-JP" altLang="en-US" sz="900" u="none" strike="noStrike" dirty="0">
                          <a:effectLst/>
                          <a:latin typeface="游ゴシック" panose="020B0400000000000000" pitchFamily="50" charset="-128"/>
                          <a:ea typeface="游ゴシック" panose="020B0400000000000000" pitchFamily="50" charset="-128"/>
                        </a:rPr>
                        <a:t>添付書類は一部郵送</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900" u="none" strike="noStrike" dirty="0">
                          <a:effectLst/>
                          <a:latin typeface="游ゴシック" panose="020B0400000000000000" pitchFamily="50" charset="-128"/>
                          <a:ea typeface="游ゴシック" panose="020B0400000000000000" pitchFamily="50" charset="-128"/>
                        </a:rPr>
                        <a:t>電子にて交付</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479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8,712,580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630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3,611,964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69682497"/>
                  </a:ext>
                </a:extLst>
              </a:tr>
              <a:tr h="360040">
                <a:tc rowSpan="4">
                  <a:txBody>
                    <a:bodyPr/>
                    <a:lstStyle/>
                    <a:p>
                      <a:pPr algn="ctr" fontAlgn="ctr"/>
                      <a:r>
                        <a:rPr lang="ja-JP" altLang="en-US" sz="900" u="none" strike="noStrike" dirty="0">
                          <a:solidFill>
                            <a:schemeClr val="bg1"/>
                          </a:solidFill>
                          <a:effectLst/>
                          <a:latin typeface="游ゴシック" panose="020B0400000000000000" pitchFamily="50" charset="-128"/>
                          <a:ea typeface="游ゴシック" panose="020B0400000000000000" pitchFamily="50" charset="-128"/>
                        </a:rPr>
                        <a:t>第４段階</a:t>
                      </a:r>
                      <a:endParaRPr lang="ja-JP" altLang="en-US" sz="9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D2B88"/>
                    </a:solidFill>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運用やルールの見直しによる手続き</a:t>
                      </a: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のオンライン化</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altLang="ja-JP" sz="900" u="none" strike="noStrike" dirty="0">
                          <a:effectLst/>
                          <a:latin typeface="游ゴシック" panose="020B0400000000000000" pitchFamily="50" charset="-128"/>
                          <a:ea typeface="游ゴシック" panose="020B0400000000000000" pitchFamily="50" charset="-128"/>
                        </a:rPr>
                        <a:t>-</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altLang="ja-JP" sz="900" u="none" strike="noStrike" dirty="0">
                          <a:effectLst/>
                          <a:latin typeface="游ゴシック" panose="020B0400000000000000" pitchFamily="50" charset="-128"/>
                          <a:ea typeface="游ゴシック" panose="020B0400000000000000" pitchFamily="50" charset="-128"/>
                        </a:rPr>
                        <a:t>-</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384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1,909,218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213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148,707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757520799"/>
                  </a:ext>
                </a:extLst>
              </a:tr>
              <a:tr h="216000">
                <a:tc vMerge="1">
                  <a:txBody>
                    <a:bodyPr/>
                    <a:lstStyle/>
                    <a:p>
                      <a:endParaRPr kumimoji="1" lang="ja-JP" altLang="en-US"/>
                    </a:p>
                  </a:txBody>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条例改正による手続き</a:t>
                      </a: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のオンライン化</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altLang="ja-JP" sz="900" u="none" strike="noStrike" dirty="0">
                          <a:effectLst/>
                          <a:latin typeface="游ゴシック" panose="020B0400000000000000" pitchFamily="50" charset="-128"/>
                          <a:ea typeface="游ゴシック" panose="020B0400000000000000" pitchFamily="50" charset="-128"/>
                        </a:rPr>
                        <a:t>-</a:t>
                      </a: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altLang="ja-JP" sz="900" u="none" strike="noStrike" dirty="0">
                          <a:effectLst/>
                          <a:latin typeface="游ゴシック" panose="020B0400000000000000" pitchFamily="50" charset="-128"/>
                          <a:ea typeface="游ゴシック" panose="020B0400000000000000" pitchFamily="50" charset="-128"/>
                        </a:rPr>
                        <a:t>-</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78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974,276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72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21,306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606057649"/>
                  </a:ext>
                </a:extLst>
              </a:tr>
              <a:tr h="216000">
                <a:tc vMerge="1">
                  <a:txBody>
                    <a:bodyPr/>
                    <a:lstStyle/>
                    <a:p>
                      <a:endParaRPr kumimoji="1" lang="ja-JP" altLang="en-US"/>
                    </a:p>
                  </a:txBody>
                  <a:tcPr/>
                </a:tc>
                <a:tc>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法改正による手続き</a:t>
                      </a:r>
                      <a:r>
                        <a:rPr lang="ja-JP" altLang="en-US" sz="900" b="0" i="0" u="none" strike="noStrike" dirty="0" smtClean="0">
                          <a:solidFill>
                            <a:srgbClr val="000000"/>
                          </a:solidFill>
                          <a:effectLst/>
                          <a:latin typeface="游ゴシック" panose="020B0400000000000000" pitchFamily="50" charset="-128"/>
                          <a:ea typeface="游ゴシック" panose="020B0400000000000000" pitchFamily="50" charset="-128"/>
                        </a:rPr>
                        <a:t>のオンライン化</a:t>
                      </a:r>
                      <a:endPar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altLang="ja-JP" sz="900" u="none" strike="noStrike" dirty="0">
                          <a:effectLst/>
                          <a:latin typeface="游ゴシック" panose="020B0400000000000000" pitchFamily="50" charset="-128"/>
                          <a:ea typeface="游ゴシック" panose="020B0400000000000000" pitchFamily="50" charset="-128"/>
                        </a:rPr>
                        <a:t>-</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altLang="ja-JP" sz="900" u="none" strike="noStrike" dirty="0">
                          <a:effectLst/>
                          <a:latin typeface="游ゴシック" panose="020B0400000000000000" pitchFamily="50" charset="-128"/>
                          <a:ea typeface="游ゴシック" panose="020B0400000000000000" pitchFamily="50" charset="-128"/>
                        </a:rPr>
                        <a:t>-</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110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763,522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144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493,774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9626545"/>
                  </a:ext>
                </a:extLst>
              </a:tr>
              <a:tr h="216000">
                <a:tc vMerge="1">
                  <a:txBody>
                    <a:bodyPr/>
                    <a:lstStyle/>
                    <a:p>
                      <a:pPr algn="ctr" fontAlgn="ctr"/>
                      <a:endParaRPr lang="ja-JP" altLang="en-US" sz="9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D2B88"/>
                    </a:solidFill>
                  </a:tcPr>
                </a:tc>
                <a:tc gridSpan="3">
                  <a:txBody>
                    <a:bodyPr/>
                    <a:lstStyle/>
                    <a:p>
                      <a:pPr algn="l" fontAlgn="ctr"/>
                      <a:r>
                        <a:rPr lang="ja-JP" altLang="en-US" sz="900" b="0" i="0" u="none" strike="noStrike" dirty="0">
                          <a:solidFill>
                            <a:srgbClr val="000000"/>
                          </a:solidFill>
                          <a:effectLst/>
                          <a:latin typeface="游ゴシック" panose="020B0400000000000000" pitchFamily="50" charset="-128"/>
                          <a:ea typeface="游ゴシック" panose="020B0400000000000000" pitchFamily="50" charset="-128"/>
                        </a:rPr>
                        <a:t>小計</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l" fontAlgn="ctr"/>
                      <a:endPar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gn="l" fontAlgn="ctr"/>
                      <a:endPar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572</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3,647,016</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429</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663,787</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3993765992"/>
                  </a:ext>
                </a:extLst>
              </a:tr>
              <a:tr h="432120">
                <a:tc>
                  <a:txBody>
                    <a:bodyPr/>
                    <a:lstStyle/>
                    <a:p>
                      <a:pPr algn="ctr" fontAlgn="ct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合計</a:t>
                      </a:r>
                      <a:r>
                        <a:rPr lang="en-US" altLang="ja-JP" sz="900" b="0" i="0" u="none" strike="noStrike" baseline="30000" dirty="0">
                          <a:solidFill>
                            <a:schemeClr val="tx1"/>
                          </a:solidFill>
                          <a:effectLst/>
                          <a:latin typeface="游ゴシック" panose="020B0400000000000000" pitchFamily="50" charset="-128"/>
                          <a:ea typeface="游ゴシック" panose="020B0400000000000000" pitchFamily="50" charset="-128"/>
                        </a:rPr>
                        <a:t>※1</a:t>
                      </a:r>
                      <a:endParaRPr lang="ja-JP" altLang="en-US" sz="900" b="0" i="0" u="none" strike="noStrike" baseline="30000" dirty="0">
                        <a:solidFill>
                          <a:schemeClr val="tx1"/>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l" fontAlgn="ct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1,636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a:solidFill>
                            <a:srgbClr val="000000"/>
                          </a:solidFill>
                          <a:effectLst/>
                          <a:latin typeface="游ゴシック" panose="020B0400000000000000" pitchFamily="50" charset="-128"/>
                          <a:ea typeface="游ゴシック" panose="020B0400000000000000" pitchFamily="50" charset="-128"/>
                        </a:rPr>
                        <a:t>20,151,800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1,763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9,552,883 </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13061437"/>
                  </a:ext>
                </a:extLst>
              </a:tr>
            </a:tbl>
          </a:graphicData>
        </a:graphic>
      </p:graphicFrame>
      <p:sp>
        <p:nvSpPr>
          <p:cNvPr id="11" name="テキスト ボックス 10"/>
          <p:cNvSpPr txBox="1"/>
          <p:nvPr/>
        </p:nvSpPr>
        <p:spPr>
          <a:xfrm>
            <a:off x="6702330" y="6226224"/>
            <a:ext cx="2262158" cy="230832"/>
          </a:xfrm>
          <a:prstGeom prst="rect">
            <a:avLst/>
          </a:prstGeom>
          <a:noFill/>
        </p:spPr>
        <p:txBody>
          <a:bodyPr wrap="none" rtlCol="0">
            <a:spAutoFit/>
          </a:bodyPr>
          <a:lstStyle/>
          <a:p>
            <a:r>
              <a:rPr kumimoji="1" lang="en-US" altLang="ja-JP" sz="900" dirty="0">
                <a:latin typeface="游ゴシック" panose="020B0400000000000000" pitchFamily="50" charset="-128"/>
                <a:ea typeface="游ゴシック" panose="020B0400000000000000" pitchFamily="50" charset="-128"/>
              </a:rPr>
              <a:t>※</a:t>
            </a:r>
            <a:r>
              <a:rPr kumimoji="1" lang="ja-JP" altLang="en-US" sz="900" dirty="0">
                <a:latin typeface="游ゴシック" panose="020B0400000000000000" pitchFamily="50" charset="-128"/>
                <a:ea typeface="游ゴシック" panose="020B0400000000000000" pitchFamily="50" charset="-128"/>
              </a:rPr>
              <a:t>１　未回答（未分類）の手続きを含む</a:t>
            </a:r>
          </a:p>
        </p:txBody>
      </p:sp>
      <p:sp>
        <p:nvSpPr>
          <p:cNvPr id="6" name="テキスト ボックス 5"/>
          <p:cNvSpPr txBox="1"/>
          <p:nvPr/>
        </p:nvSpPr>
        <p:spPr>
          <a:xfrm>
            <a:off x="90914" y="6609115"/>
            <a:ext cx="288032" cy="184666"/>
          </a:xfrm>
          <a:prstGeom prst="rect">
            <a:avLst/>
          </a:prstGeom>
          <a:noFill/>
        </p:spPr>
        <p:txBody>
          <a:bodyPr wrap="square" lIns="0" tIns="0" rIns="0" bIns="0" rtlCol="0" anchor="ctr" anchorCtr="0">
            <a:spAutoFit/>
          </a:bodyPr>
          <a:lstStyle/>
          <a:p>
            <a:pPr algn="r"/>
            <a:r>
              <a:rPr kumimoji="1" lang="en-US" altLang="ja-JP" sz="1200" dirty="0" smtClean="0"/>
              <a:t>20</a:t>
            </a:r>
            <a:endParaRPr kumimoji="1" lang="ja-JP" altLang="en-US" sz="1200" dirty="0"/>
          </a:p>
        </p:txBody>
      </p:sp>
      <p:sp>
        <p:nvSpPr>
          <p:cNvPr id="8" name="タイトル 1"/>
          <p:cNvSpPr>
            <a:spLocks noGrp="1"/>
          </p:cNvSpPr>
          <p:nvPr>
            <p:ph type="title"/>
          </p:nvPr>
        </p:nvSpPr>
        <p:spPr>
          <a:xfrm>
            <a:off x="228204" y="139700"/>
            <a:ext cx="8686800" cy="685800"/>
          </a:xfrm>
        </p:spPr>
        <p:txBody>
          <a:bodyPr/>
          <a:lstStyle/>
          <a:p>
            <a:r>
              <a:rPr lang="en-US" altLang="ja-JP" sz="1600" kern="1200" dirty="0" smtClean="0">
                <a:latin typeface="游ゴシック" panose="020B0400000000000000" pitchFamily="50" charset="-128"/>
                <a:ea typeface="游ゴシック" panose="020B0400000000000000" pitchFamily="50" charset="-128"/>
                <a:cs typeface="+mn-cs"/>
              </a:rPr>
              <a:t>【</a:t>
            </a:r>
            <a:r>
              <a:rPr lang="ja-JP" altLang="en-US" sz="1600" kern="1200" dirty="0">
                <a:latin typeface="游ゴシック" panose="020B0400000000000000" pitchFamily="50" charset="-128"/>
                <a:ea typeface="游ゴシック" panose="020B0400000000000000" pitchFamily="50" charset="-128"/>
                <a:cs typeface="+mn-cs"/>
              </a:rPr>
              <a:t>参考</a:t>
            </a:r>
            <a:r>
              <a:rPr lang="en-US" altLang="ja-JP" sz="1600" kern="1200" dirty="0">
                <a:latin typeface="游ゴシック" panose="020B0400000000000000" pitchFamily="50" charset="-128"/>
                <a:ea typeface="游ゴシック" panose="020B0400000000000000" pitchFamily="50" charset="-128"/>
                <a:cs typeface="+mn-cs"/>
              </a:rPr>
              <a:t>】</a:t>
            </a:r>
            <a:r>
              <a:rPr lang="ja-JP" altLang="en-US" sz="1600" kern="1200" dirty="0">
                <a:latin typeface="游ゴシック" panose="020B0400000000000000" pitchFamily="50" charset="-128"/>
                <a:ea typeface="游ゴシック" panose="020B0400000000000000" pitchFamily="50" charset="-128"/>
                <a:cs typeface="+mn-cs"/>
              </a:rPr>
              <a:t>行政手続きの整理結果　－実現段階の整理結果－</a:t>
            </a:r>
          </a:p>
        </p:txBody>
      </p:sp>
    </p:spTree>
    <p:extLst>
      <p:ext uri="{BB962C8B-B14F-4D97-AF65-F5344CB8AC3E}">
        <p14:creationId xmlns:p14="http://schemas.microsoft.com/office/powerpoint/2010/main" val="1779555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ABeam_PPT_white">
  <a:themeElements>
    <a:clrScheme name="ABeam_PPT_white 1">
      <a:dk1>
        <a:srgbClr val="000000"/>
      </a:dk1>
      <a:lt1>
        <a:srgbClr val="FFFFFF"/>
      </a:lt1>
      <a:dk2>
        <a:srgbClr val="FFFFFF"/>
      </a:dk2>
      <a:lt2>
        <a:srgbClr val="0D2B88"/>
      </a:lt2>
      <a:accent1>
        <a:srgbClr val="A1C0D2"/>
      </a:accent1>
      <a:accent2>
        <a:srgbClr val="DA7972"/>
      </a:accent2>
      <a:accent3>
        <a:srgbClr val="FFFFFF"/>
      </a:accent3>
      <a:accent4>
        <a:srgbClr val="000000"/>
      </a:accent4>
      <a:accent5>
        <a:srgbClr val="CDDCE5"/>
      </a:accent5>
      <a:accent6>
        <a:srgbClr val="C56D67"/>
      </a:accent6>
      <a:hlink>
        <a:srgbClr val="96B074"/>
      </a:hlink>
      <a:folHlink>
        <a:srgbClr val="FBD87E"/>
      </a:folHlink>
    </a:clrScheme>
    <a:fontScheme name="ABeam_PPT_whi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extLst/>
      </a:spPr>
      <a:bodyPr wrap="none" lIns="72000" rIns="72000" anchor="ctr"/>
      <a:lstStyle>
        <a:defPPr marL="85725" indent="-85725">
          <a:spcBef>
            <a:spcPts val="0"/>
          </a:spcBef>
          <a:buFont typeface="Arial" panose="020B0604020202020204" pitchFamily="34" charset="0"/>
          <a:buChar char="•"/>
          <a:defRPr dirty="0"/>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ABeam_PPT_white 1">
        <a:dk1>
          <a:srgbClr val="000000"/>
        </a:dk1>
        <a:lt1>
          <a:srgbClr val="FFFFFF"/>
        </a:lt1>
        <a:dk2>
          <a:srgbClr val="FFFFFF"/>
        </a:dk2>
        <a:lt2>
          <a:srgbClr val="0D2B88"/>
        </a:lt2>
        <a:accent1>
          <a:srgbClr val="A1C0D2"/>
        </a:accent1>
        <a:accent2>
          <a:srgbClr val="DA7972"/>
        </a:accent2>
        <a:accent3>
          <a:srgbClr val="FFFFFF"/>
        </a:accent3>
        <a:accent4>
          <a:srgbClr val="000000"/>
        </a:accent4>
        <a:accent5>
          <a:srgbClr val="CDDCE5"/>
        </a:accent5>
        <a:accent6>
          <a:srgbClr val="C56D67"/>
        </a:accent6>
        <a:hlink>
          <a:srgbClr val="96B074"/>
        </a:hlink>
        <a:folHlink>
          <a:srgbClr val="FBD87E"/>
        </a:folHlink>
      </a:clrScheme>
      <a:clrMap bg1="lt1" tx1="dk1" bg2="lt2" tx2="dk2" accent1="accent1" accent2="accent2" accent3="accent3" accent4="accent4" accent5="accent5" accent6="accent6" hlink="hlink" folHlink="folHlink"/>
    </a:extraClrScheme>
    <a:extraClrScheme>
      <a:clrScheme name="ABeam_PPT_white 2">
        <a:dk1>
          <a:srgbClr val="000000"/>
        </a:dk1>
        <a:lt1>
          <a:srgbClr val="FFFFFF"/>
        </a:lt1>
        <a:dk2>
          <a:srgbClr val="FFFFFF"/>
        </a:dk2>
        <a:lt2>
          <a:srgbClr val="0D2B88"/>
        </a:lt2>
        <a:accent1>
          <a:srgbClr val="3FA6CC"/>
        </a:accent1>
        <a:accent2>
          <a:srgbClr val="B80019"/>
        </a:accent2>
        <a:accent3>
          <a:srgbClr val="FFFFFF"/>
        </a:accent3>
        <a:accent4>
          <a:srgbClr val="000000"/>
        </a:accent4>
        <a:accent5>
          <a:srgbClr val="AFD0E2"/>
        </a:accent5>
        <a:accent6>
          <a:srgbClr val="A60016"/>
        </a:accent6>
        <a:hlink>
          <a:srgbClr val="2E691E"/>
        </a:hlink>
        <a:folHlink>
          <a:srgbClr val="FAB1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Beam_PPT_white">
  <a:themeElements>
    <a:clrScheme name="1_ABeam_PPT_white 1">
      <a:dk1>
        <a:srgbClr val="000000"/>
      </a:dk1>
      <a:lt1>
        <a:srgbClr val="FFFFFF"/>
      </a:lt1>
      <a:dk2>
        <a:srgbClr val="FFFFFF"/>
      </a:dk2>
      <a:lt2>
        <a:srgbClr val="0D2B88"/>
      </a:lt2>
      <a:accent1>
        <a:srgbClr val="A1C0D2"/>
      </a:accent1>
      <a:accent2>
        <a:srgbClr val="DA7972"/>
      </a:accent2>
      <a:accent3>
        <a:srgbClr val="FFFFFF"/>
      </a:accent3>
      <a:accent4>
        <a:srgbClr val="000000"/>
      </a:accent4>
      <a:accent5>
        <a:srgbClr val="CDDCE5"/>
      </a:accent5>
      <a:accent6>
        <a:srgbClr val="C56D67"/>
      </a:accent6>
      <a:hlink>
        <a:srgbClr val="96B074"/>
      </a:hlink>
      <a:folHlink>
        <a:srgbClr val="FBD87E"/>
      </a:folHlink>
    </a:clrScheme>
    <a:fontScheme name="1_ABeam_PPT_white">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1_ABeam_PPT_white 1">
        <a:dk1>
          <a:srgbClr val="000000"/>
        </a:dk1>
        <a:lt1>
          <a:srgbClr val="FFFFFF"/>
        </a:lt1>
        <a:dk2>
          <a:srgbClr val="FFFFFF"/>
        </a:dk2>
        <a:lt2>
          <a:srgbClr val="0D2B88"/>
        </a:lt2>
        <a:accent1>
          <a:srgbClr val="A1C0D2"/>
        </a:accent1>
        <a:accent2>
          <a:srgbClr val="DA7972"/>
        </a:accent2>
        <a:accent3>
          <a:srgbClr val="FFFFFF"/>
        </a:accent3>
        <a:accent4>
          <a:srgbClr val="000000"/>
        </a:accent4>
        <a:accent5>
          <a:srgbClr val="CDDCE5"/>
        </a:accent5>
        <a:accent6>
          <a:srgbClr val="C56D67"/>
        </a:accent6>
        <a:hlink>
          <a:srgbClr val="96B074"/>
        </a:hlink>
        <a:folHlink>
          <a:srgbClr val="FBD87E"/>
        </a:folHlink>
      </a:clrScheme>
      <a:clrMap bg1="lt1" tx1="dk1" bg2="lt2" tx2="dk2" accent1="accent1" accent2="accent2" accent3="accent3" accent4="accent4" accent5="accent5" accent6="accent6" hlink="hlink" folHlink="folHlink"/>
    </a:extraClrScheme>
    <a:extraClrScheme>
      <a:clrScheme name="1_ABeam_PPT_white 2">
        <a:dk1>
          <a:srgbClr val="000000"/>
        </a:dk1>
        <a:lt1>
          <a:srgbClr val="FFFFFF"/>
        </a:lt1>
        <a:dk2>
          <a:srgbClr val="FFFFFF"/>
        </a:dk2>
        <a:lt2>
          <a:srgbClr val="0D2B88"/>
        </a:lt2>
        <a:accent1>
          <a:srgbClr val="3FA6CC"/>
        </a:accent1>
        <a:accent2>
          <a:srgbClr val="B80019"/>
        </a:accent2>
        <a:accent3>
          <a:srgbClr val="FFFFFF"/>
        </a:accent3>
        <a:accent4>
          <a:srgbClr val="000000"/>
        </a:accent4>
        <a:accent5>
          <a:srgbClr val="AFD0E2"/>
        </a:accent5>
        <a:accent6>
          <a:srgbClr val="A60016"/>
        </a:accent6>
        <a:hlink>
          <a:srgbClr val="2E691E"/>
        </a:hlink>
        <a:folHlink>
          <a:srgbClr val="FAB11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3234</Words>
  <Application>Microsoft Office PowerPoint</Application>
  <PresentationFormat>画面に合わせる (4:3)</PresentationFormat>
  <Paragraphs>999</Paragraphs>
  <Slides>18</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18</vt:i4>
      </vt:variant>
    </vt:vector>
  </HeadingPairs>
  <TitlesOfParts>
    <vt:vector size="24" baseType="lpstr">
      <vt:lpstr>ＭＳ Ｐゴシック</vt:lpstr>
      <vt:lpstr>游ゴシック</vt:lpstr>
      <vt:lpstr>Arial</vt:lpstr>
      <vt:lpstr>Wingdings</vt:lpstr>
      <vt:lpstr>ABeam_PPT_white</vt:lpstr>
      <vt:lpstr>1_ABeam_PPT_white</vt:lpstr>
      <vt:lpstr>PowerPoint プレゼンテーション</vt:lpstr>
      <vt:lpstr>【参考】行政手続きオンライン化の実現イメージ　－第１段階－</vt:lpstr>
      <vt:lpstr>【参考】行政手続きオンライン化の実現イメージ　－第２段階－</vt:lpstr>
      <vt:lpstr>【参考】行政手続きオンライン化の実現イメージ　－第３段階－</vt:lpstr>
      <vt:lpstr>【参考】行政手続きオンライン化の実現イメージ　－第４段階－</vt:lpstr>
      <vt:lpstr>【参考】主要工程における段階的な運用イメージー</vt:lpstr>
      <vt:lpstr>PowerPoint プレゼンテーション</vt:lpstr>
      <vt:lpstr>【参考】業務特性調査の概要</vt:lpstr>
      <vt:lpstr>【参考】行政手続きの整理結果　－実現段階の整理結果－</vt:lpstr>
      <vt:lpstr>【参考】行政手続きの整理結果　－所属ごとの詳細　1/3－</vt:lpstr>
      <vt:lpstr>【参考】行政手続きの整理結果　－所属ごとの詳細　2/3－</vt:lpstr>
      <vt:lpstr>【参考】行政手続きの整理結果　－所属ごとの詳細　3/3－</vt:lpstr>
      <vt:lpstr>【参考】行政手続きの整理結果　－手続きカテゴリの整理結果　1/2 －</vt:lpstr>
      <vt:lpstr>【参考】行政手続きの整理結果　－手続きカテゴリの整理結果　2/2－</vt:lpstr>
      <vt:lpstr>PowerPoint プレゼンテーション</vt:lpstr>
      <vt:lpstr>【参考】RFIの実施概要</vt:lpstr>
      <vt:lpstr>【参考】システム構築方針　－機能概要－</vt:lpstr>
      <vt:lpstr>【参考】システム構築方針　－削除した要件－</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2018-05-24T01:24:27Z</dcterms:created>
  <dcterms:modified xsi:type="dcterms:W3CDTF">2018-05-24T02:14:23Z</dcterms:modified>
</cp:coreProperties>
</file>