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002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52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97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17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32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08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11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00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FCCD-B81F-4718-BA50-CFE83F3B12E7}" type="datetimeFigureOut">
              <a:rPr kumimoji="1" lang="ja-JP" altLang="en-US" smtClean="0"/>
              <a:t>2018/8/27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C991C-B4C4-40F8-926A-B7CA7A0192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2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140"/>
          <p:cNvSpPr txBox="1">
            <a:spLocks noChangeAspect="1" noChangeArrowheads="1"/>
          </p:cNvSpPr>
          <p:nvPr/>
        </p:nvSpPr>
        <p:spPr bwMode="auto">
          <a:xfrm>
            <a:off x="3468877" y="6117830"/>
            <a:ext cx="3259190" cy="629844"/>
          </a:xfrm>
          <a:prstGeom prst="roundRect">
            <a:avLst>
              <a:gd name="adj" fmla="val 7776"/>
            </a:avLst>
          </a:prstGeom>
          <a:solidFill>
            <a:srgbClr val="66CCFF">
              <a:alpha val="30000"/>
            </a:srgbClr>
          </a:solidFill>
          <a:ln w="19050">
            <a:noFill/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2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Text Box 138"/>
          <p:cNvSpPr txBox="1">
            <a:spLocks noChangeAspect="1" noChangeArrowheads="1"/>
          </p:cNvSpPr>
          <p:nvPr/>
        </p:nvSpPr>
        <p:spPr bwMode="auto">
          <a:xfrm>
            <a:off x="3462741" y="6823618"/>
            <a:ext cx="3265326" cy="670717"/>
          </a:xfrm>
          <a:prstGeom prst="roundRect">
            <a:avLst>
              <a:gd name="adj" fmla="val 5483"/>
            </a:avLst>
          </a:prstGeom>
          <a:solidFill>
            <a:srgbClr val="FFC000">
              <a:alpha val="30000"/>
            </a:srgbClr>
          </a:solidFill>
          <a:ln w="19050">
            <a:noFill/>
            <a:miter lim="800000"/>
            <a:headEnd/>
            <a:tailEnd/>
          </a:ln>
        </p:spPr>
        <p:txBody>
          <a:bodyPr rot="0" vert="horz" wrap="square" lIns="74295" tIns="7200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Text Box 139"/>
          <p:cNvSpPr txBox="1">
            <a:spLocks noChangeAspect="1" noChangeArrowheads="1"/>
          </p:cNvSpPr>
          <p:nvPr/>
        </p:nvSpPr>
        <p:spPr bwMode="auto">
          <a:xfrm>
            <a:off x="3452351" y="7553092"/>
            <a:ext cx="3275716" cy="968452"/>
          </a:xfrm>
          <a:prstGeom prst="roundRect">
            <a:avLst>
              <a:gd name="adj" fmla="val 8631"/>
            </a:avLst>
          </a:prstGeom>
          <a:solidFill>
            <a:srgbClr val="00FF00">
              <a:alpha val="30000"/>
            </a:srgbClr>
          </a:solidFill>
          <a:ln w="19050">
            <a:noFill/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141" y="209913"/>
            <a:ext cx="6654083" cy="32316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ja-JP" sz="1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「中之島アゴラ構想」の実現に</a:t>
            </a:r>
            <a:r>
              <a:rPr lang="ja-JP" altLang="ja-JP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向けた</a:t>
            </a:r>
            <a:r>
              <a:rPr lang="ja-JP" altLang="en-US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大阪大学から</a:t>
            </a:r>
            <a:r>
              <a:rPr lang="ja-JP" altLang="ja-JP" sz="1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ja-JP" sz="1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</a:t>
            </a:r>
            <a:r>
              <a:rPr lang="ja-JP" altLang="ja-JP" sz="15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ja-JP" sz="15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ついて</a:t>
            </a:r>
            <a:endParaRPr lang="ja-JP" altLang="ja-JP" sz="1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8656" y="1384077"/>
            <a:ext cx="1524000" cy="285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　コンセプト</a:t>
            </a:r>
            <a:endParaRPr kumimoji="1" lang="ja-JP" altLang="en-US" sz="14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9141" y="1803878"/>
            <a:ext cx="6553200" cy="646331"/>
          </a:xfrm>
          <a:prstGeom prst="rect">
            <a:avLst/>
          </a:prstGeom>
          <a:noFill/>
          <a:ln w="12700" cmpd="dbl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大学が有する中之島センターを改修、機能強化し、「大阪大学共創機構」のシンボルタワーとして、産学官民の連携により、文化・芸術・学術・技術の新たな交流・発信拠点となる“中之島アゴラ”の形成を推進する。</a:t>
            </a:r>
            <a:endParaRPr kumimoji="1" lang="ja-JP" altLang="en-US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0" y="2665627"/>
            <a:ext cx="1524000" cy="285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　拠点形成</a:t>
            </a:r>
            <a:endParaRPr kumimoji="1" lang="ja-JP" altLang="en-US" sz="14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590" y="3120351"/>
            <a:ext cx="67722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133350" defTabSz="914400">
              <a:lnSpc>
                <a:spcPct val="150000"/>
              </a:lnSpc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◎　世界に向けた社会的価値の創造</a:t>
            </a:r>
            <a:r>
              <a:rPr lang="en-US" altLang="ja-JP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…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大阪大学中之島センターでの蓄積を活かした、さら</a:t>
            </a:r>
            <a:r>
              <a:rPr lang="ja-JP" altLang="en-US" sz="12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なる</a:t>
            </a:r>
            <a:endParaRPr lang="en-US" altLang="ja-JP" sz="1200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indent="133350" defTabSz="914400">
              <a:lnSpc>
                <a:spcPct val="150000"/>
              </a:lnSpc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社学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連携の展開</a:t>
            </a:r>
            <a:endParaRPr lang="ja-JP" altLang="en-US" sz="1200" kern="1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400050" lvl="0" indent="-266700" defTabSz="914400">
              <a:lnSpc>
                <a:spcPct val="150000"/>
              </a:lnSpc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◎　中之島エリアのブランド化とシビックプライドの強化</a:t>
            </a:r>
            <a:r>
              <a:rPr lang="en-US" altLang="ja-JP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…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国立国際美術館・市立科学館・</a:t>
            </a:r>
            <a:r>
              <a:rPr lang="en-US" altLang="ja-JP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仮称</a:t>
            </a:r>
            <a:r>
              <a:rPr lang="en-US" altLang="ja-JP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大阪新美術館の形成する“ミュージアムトライアングル”との連携・調和</a:t>
            </a:r>
            <a:endParaRPr lang="ja-JP" altLang="en-US" sz="1200" kern="1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indent="133350" defTabSz="914400">
              <a:lnSpc>
                <a:spcPct val="150000"/>
              </a:lnSpc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◎　後続するまちづくり計画への波及</a:t>
            </a:r>
            <a:r>
              <a:rPr lang="en-US" altLang="ja-JP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…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中之島エリアにとどまらず、関西全体のまちづくり</a:t>
            </a:r>
            <a:r>
              <a:rPr lang="ja-JP" altLang="en-US" sz="12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endParaRPr lang="en-US" altLang="ja-JP" sz="1200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lvl="0" indent="133350" defTabSz="914400">
              <a:lnSpc>
                <a:spcPct val="150000"/>
              </a:lnSpc>
              <a:defRPr/>
            </a:pP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産業</a:t>
            </a:r>
            <a:r>
              <a:rPr lang="ja-JP" altLang="en-US" sz="1200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創出に寄与</a:t>
            </a:r>
            <a:endParaRPr lang="ja-JP" altLang="en-US" sz="1200" kern="1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27242" y="3080532"/>
            <a:ext cx="6600825" cy="1790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 Box 138"/>
          <p:cNvSpPr txBox="1">
            <a:spLocks noChangeAspect="1" noChangeArrowheads="1"/>
          </p:cNvSpPr>
          <p:nvPr/>
        </p:nvSpPr>
        <p:spPr bwMode="auto">
          <a:xfrm>
            <a:off x="127242" y="6813408"/>
            <a:ext cx="2938768" cy="739684"/>
          </a:xfrm>
          <a:prstGeom prst="roundRect">
            <a:avLst>
              <a:gd name="adj" fmla="val 5483"/>
            </a:avLst>
          </a:prstGeom>
          <a:solidFill>
            <a:srgbClr val="FFC000">
              <a:alpha val="30000"/>
            </a:srgbClr>
          </a:solidFill>
          <a:ln w="19050">
            <a:solidFill>
              <a:srgbClr val="FFC000"/>
            </a:solidFill>
            <a:miter lim="800000"/>
            <a:headEnd/>
            <a:tailEnd/>
          </a:ln>
        </p:spPr>
        <p:txBody>
          <a:bodyPr rot="0" vert="horz" wrap="square" lIns="74295" tIns="7200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ミュージアム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展示場、交流スペース、</a:t>
            </a:r>
            <a:endParaRPr lang="en-US" altLang="ja-JP" sz="12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多目的室、講義室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など</a:t>
            </a:r>
            <a:endParaRPr lang="en-US" altLang="ja-JP" sz="1200" kern="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Text Box 139"/>
          <p:cNvSpPr txBox="1">
            <a:spLocks noChangeAspect="1" noChangeArrowheads="1"/>
          </p:cNvSpPr>
          <p:nvPr/>
        </p:nvSpPr>
        <p:spPr bwMode="auto">
          <a:xfrm>
            <a:off x="136972" y="7610904"/>
            <a:ext cx="2938769" cy="725303"/>
          </a:xfrm>
          <a:prstGeom prst="roundRect">
            <a:avLst>
              <a:gd name="adj" fmla="val 8631"/>
            </a:avLst>
          </a:prstGeom>
          <a:solidFill>
            <a:srgbClr val="00FF00">
              <a:alpha val="30000"/>
            </a:srgbClr>
          </a:solidFill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多目的ホール、</a:t>
            </a:r>
            <a:r>
              <a:rPr lang="ja-JP" altLang="en-US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アートスタジオ</a:t>
            </a:r>
            <a:endParaRPr lang="en-US" altLang="ja-JP" sz="1200" kern="100" dirty="0" smtClean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多目的スペース、教室など</a:t>
            </a:r>
            <a:endParaRPr lang="en-US" altLang="ja-JP" sz="1200" kern="100" dirty="0" smtClean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" name="Text Box 140"/>
          <p:cNvSpPr txBox="1">
            <a:spLocks noChangeAspect="1" noChangeArrowheads="1"/>
          </p:cNvSpPr>
          <p:nvPr/>
        </p:nvSpPr>
        <p:spPr bwMode="auto">
          <a:xfrm>
            <a:off x="127242" y="6092617"/>
            <a:ext cx="2958231" cy="686443"/>
          </a:xfrm>
          <a:prstGeom prst="roundRect">
            <a:avLst>
              <a:gd name="adj" fmla="val 7776"/>
            </a:avLst>
          </a:prstGeom>
          <a:solidFill>
            <a:srgbClr val="66CCFF">
              <a:alpha val="30000"/>
            </a:srgbClr>
          </a:solidFill>
          <a:ln w="19050">
            <a:solidFill>
              <a:srgbClr val="66CCFF"/>
            </a:solidFill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2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共同研究室、コーディネータ室</a:t>
            </a: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産学交流スペースなど</a:t>
            </a:r>
            <a:endParaRPr lang="en-US" altLang="ja-JP" sz="12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9142" y="5342951"/>
            <a:ext cx="3014431" cy="37349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AutoShape 164"/>
          <p:cNvSpPr>
            <a:spLocks noChangeArrowheads="1"/>
          </p:cNvSpPr>
          <p:nvPr/>
        </p:nvSpPr>
        <p:spPr bwMode="auto">
          <a:xfrm>
            <a:off x="1155875" y="7662254"/>
            <a:ext cx="900960" cy="288000"/>
          </a:xfrm>
          <a:prstGeom prst="roundRect">
            <a:avLst>
              <a:gd name="adj" fmla="val 50000"/>
            </a:avLst>
          </a:prstGeom>
          <a:solidFill>
            <a:srgbClr val="00FF00"/>
          </a:solidFill>
          <a:ln>
            <a:noFill/>
          </a:ln>
          <a:extLst/>
        </p:spPr>
        <p:txBody>
          <a:bodyPr rot="0" vert="horz" wrap="none" lIns="74295" tIns="72000" rIns="74295" bIns="0" anchor="ctr" anchorCtr="0" upright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アート拠点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AutoShape 164"/>
          <p:cNvSpPr>
            <a:spLocks noChangeArrowheads="1"/>
          </p:cNvSpPr>
          <p:nvPr/>
        </p:nvSpPr>
        <p:spPr bwMode="auto">
          <a:xfrm>
            <a:off x="1018416" y="6125058"/>
            <a:ext cx="1156417" cy="252000"/>
          </a:xfrm>
          <a:prstGeom prst="roundRect">
            <a:avLst>
              <a:gd name="adj" fmla="val 50000"/>
            </a:avLst>
          </a:prstGeom>
          <a:solidFill>
            <a:srgbClr val="33CCFF"/>
          </a:solidFill>
          <a:ln>
            <a:noFill/>
          </a:ln>
          <a:extLst/>
        </p:spPr>
        <p:txBody>
          <a:bodyPr rot="0" vert="horz" wrap="none" lIns="74295" tIns="72000" rIns="74295" bIns="0" anchor="ctr" anchorCtr="0" upright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産学共創拠点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AutoShape 164"/>
          <p:cNvSpPr>
            <a:spLocks noChangeArrowheads="1"/>
          </p:cNvSpPr>
          <p:nvPr/>
        </p:nvSpPr>
        <p:spPr bwMode="auto">
          <a:xfrm>
            <a:off x="1018417" y="6839709"/>
            <a:ext cx="1156417" cy="28800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  <a:extLst/>
        </p:spPr>
        <p:txBody>
          <a:bodyPr rot="0" vert="horz" wrap="none" lIns="74295" tIns="72000" rIns="74295" bIns="0" anchor="ctr" anchorCtr="0" upright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1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</a:t>
            </a:r>
            <a:r>
              <a:rPr kumimoji="0" lang="ja-JP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学共創拠点</a:t>
            </a:r>
            <a:endParaRPr kumimoji="0" lang="ja-JP" altLang="en-US" sz="12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Text Box 140"/>
          <p:cNvSpPr txBox="1">
            <a:spLocks noChangeAspect="1" noChangeArrowheads="1"/>
          </p:cNvSpPr>
          <p:nvPr/>
        </p:nvSpPr>
        <p:spPr bwMode="auto">
          <a:xfrm>
            <a:off x="136972" y="8358015"/>
            <a:ext cx="2958231" cy="686443"/>
          </a:xfrm>
          <a:prstGeom prst="roundRect">
            <a:avLst>
              <a:gd name="adj" fmla="val 7776"/>
            </a:avLst>
          </a:prstGeom>
          <a:solidFill>
            <a:schemeClr val="bg1">
              <a:alpha val="30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4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4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" name="AutoShape 164"/>
          <p:cNvSpPr>
            <a:spLocks noChangeArrowheads="1"/>
          </p:cNvSpPr>
          <p:nvPr/>
        </p:nvSpPr>
        <p:spPr bwMode="auto">
          <a:xfrm>
            <a:off x="513582" y="8422768"/>
            <a:ext cx="2205010" cy="52881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accent2"/>
            </a:solidFill>
          </a:ln>
          <a:extLst/>
        </p:spPr>
        <p:txBody>
          <a:bodyPr rot="0" vert="horz" wrap="square" lIns="74295" tIns="72000" rIns="74295" bIns="0" anchor="ctr" anchorCtr="0" upright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kern="1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オープンスペース</a:t>
            </a:r>
            <a:endParaRPr kumimoji="0" lang="en-US" altLang="ja-JP" sz="1600" kern="1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（交流の場）</a:t>
            </a:r>
            <a:endParaRPr kumimoji="0" lang="ja-JP" altLang="en-US" sz="16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Text Box 140"/>
          <p:cNvSpPr txBox="1">
            <a:spLocks noChangeAspect="1" noChangeArrowheads="1"/>
          </p:cNvSpPr>
          <p:nvPr/>
        </p:nvSpPr>
        <p:spPr bwMode="auto">
          <a:xfrm>
            <a:off x="127242" y="5383470"/>
            <a:ext cx="2958231" cy="681664"/>
          </a:xfrm>
          <a:prstGeom prst="roundRect">
            <a:avLst>
              <a:gd name="adj" fmla="val 7776"/>
            </a:avLst>
          </a:prstGeom>
          <a:solidFill>
            <a:schemeClr val="bg1">
              <a:alpha val="30000"/>
            </a:schemeClr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rot="0" vert="horz" wrap="square" lIns="74295" tIns="72000" rIns="74295" bIns="8890" anchor="b" anchorCtr="0" upright="1">
            <a:noAutofit/>
          </a:bodyPr>
          <a:lstStyle/>
          <a:p>
            <a:pPr algn="ctr">
              <a:spcAft>
                <a:spcPts val="0"/>
              </a:spcAft>
            </a:pPr>
            <a:endParaRPr lang="en-US" altLang="ja-JP" sz="14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400" kern="100" dirty="0"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US" altLang="ja-JP" sz="1400" kern="100" dirty="0" smtClean="0"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AutoShape 164"/>
          <p:cNvSpPr>
            <a:spLocks noChangeArrowheads="1"/>
          </p:cNvSpPr>
          <p:nvPr/>
        </p:nvSpPr>
        <p:spPr bwMode="auto">
          <a:xfrm>
            <a:off x="503852" y="5410331"/>
            <a:ext cx="2205010" cy="31863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2"/>
            </a:solidFill>
          </a:ln>
          <a:extLst/>
        </p:spPr>
        <p:txBody>
          <a:bodyPr rot="0" vert="horz" wrap="square" lIns="74295" tIns="72000" rIns="74295" bIns="0" anchor="ctr" anchorCtr="0" upright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1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佐治敬三メモリアルホール</a:t>
            </a:r>
            <a:endParaRPr kumimoji="0" lang="en-US" altLang="ja-JP" sz="1200" kern="1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85473" y="8466582"/>
            <a:ext cx="4285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093948" y="7750957"/>
            <a:ext cx="4602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</a:p>
          <a:p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99357" y="6963549"/>
            <a:ext cx="4349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</a:p>
          <a:p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105014" y="6202290"/>
            <a:ext cx="4367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88301" y="5465273"/>
            <a:ext cx="501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</a:p>
          <a:p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９</a:t>
            </a:r>
            <a:r>
              <a:rPr kumimoji="1"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</a:t>
            </a: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0" y="591223"/>
            <a:ext cx="1657006" cy="2857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　事業スキーム</a:t>
            </a:r>
            <a:endParaRPr kumimoji="1" lang="ja-JP" altLang="en-US" sz="14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9141" y="949872"/>
            <a:ext cx="6553200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大阪大学による中之島センター整備（整備費は募金活動により確保する予定）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93867" y="6126740"/>
            <a:ext cx="3424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・　都心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の強みを活かし、様々な企業に対して大阪大学の技術や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シーズ　</a:t>
            </a:r>
            <a:endParaRPr lang="en-US" altLang="ja-JP" sz="900" kern="100" dirty="0" smtClean="0">
              <a:solidFill>
                <a:srgbClr val="000000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発信しながら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、大阪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大学の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教員等によるコーディネート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により、企業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の　</a:t>
            </a:r>
            <a:endParaRPr lang="en-US" altLang="ja-JP" sz="900" kern="100" dirty="0" smtClean="0">
              <a:solidFill>
                <a:srgbClr val="000000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ソリューション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につなげて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いく</a:t>
            </a:r>
            <a:endParaRPr lang="en-US" altLang="ja-JP" sz="900" kern="100" dirty="0">
              <a:solidFill>
                <a:srgbClr val="000000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・　市民</a:t>
            </a:r>
            <a:r>
              <a:rPr lang="ja-JP" altLang="en-US" sz="900" kern="100" dirty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や企業のニーズをアンテナ機能と</a:t>
            </a:r>
            <a:r>
              <a:rPr lang="ja-JP" altLang="en-US" sz="900" kern="100" dirty="0" smtClean="0">
                <a:solidFill>
                  <a:srgbClr val="000000"/>
                </a:solidFill>
                <a:latin typeface="Century" panose="02040604050505020304" pitchFamily="18" charset="0"/>
                <a:ea typeface="Meiryo UI" panose="020B0604030504040204" pitchFamily="50" charset="-128"/>
                <a:cs typeface="Times New Roman" panose="02020603050405020304" pitchFamily="18" charset="0"/>
              </a:rPr>
              <a:t>して積極的に取り入れていく</a:t>
            </a:r>
            <a:endParaRPr lang="en-US" altLang="ja-JP" sz="900" kern="100" dirty="0">
              <a:solidFill>
                <a:srgbClr val="000000"/>
              </a:solidFill>
              <a:latin typeface="Century" panose="02040604050505020304" pitchFamily="18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00089" y="6851162"/>
            <a:ext cx="3534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懐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徳堂、適塾から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近い地の利を活かし、これら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を活かした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積　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極的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都心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の強みを活かし、府民市民が来やすく、一方通行では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ない相互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通行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の社学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連携を推進</a:t>
            </a:r>
            <a:endParaRPr lang="en-US" altLang="ja-JP" sz="9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00089" y="7506403"/>
            <a:ext cx="335313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大阪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大学の知を活かしたアート拠点と新美術館など近隣芸術系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諸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機関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や近隣自治体などとの社学共創的研究教育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連携を推進</a:t>
            </a:r>
            <a:endParaRPr lang="ja-JP" altLang="en-US" sz="9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劇場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・音楽堂・美術館の学芸員、キュレーターやそれらの来館者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　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することに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よる、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新しい芸術の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創出への期待</a:t>
            </a:r>
            <a:endParaRPr lang="ja-JP" altLang="en-US" sz="9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各種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の芸術系プログラムを通じ現代アートや芸術を活用した高度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　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アート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系ファシリテーター育成をおこない、関西のアート・芸術的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潜在</a:t>
            </a:r>
            <a:endParaRPr lang="en-US" altLang="ja-JP" sz="900" kern="1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力</a:t>
            </a:r>
            <a:r>
              <a:rPr lang="ja-JP" altLang="en-US" sz="9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向上に</a:t>
            </a:r>
            <a:r>
              <a:rPr lang="ja-JP" altLang="en-US" sz="900" kern="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繋げる</a:t>
            </a:r>
            <a:endParaRPr lang="ja-JP" altLang="en-US" sz="9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416728" y="8549087"/>
            <a:ext cx="344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市民のみなさんや企業の方々と学生、教職員が出合い、交流し、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新たなイノベーションが生まれる場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16729" y="5445838"/>
            <a:ext cx="34412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大阪大学の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新たな知とイノベーションを生み出す「知の協奏と共創」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呼ぶ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べき双方向の活動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を発信する場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 企業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経営者の方々、同窓生など各方面で活躍する方々が寛ぎ</a:t>
            </a:r>
            <a:r>
              <a:rPr kumimoji="1"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　　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ら交流する社交の場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8483" y="5053141"/>
            <a:ext cx="2610793" cy="305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■　新たな拠点イメージ</a:t>
            </a:r>
            <a:endParaRPr kumimoji="1" lang="ja-JP" altLang="en-US" sz="1400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594859" y="26499"/>
            <a:ext cx="2263140" cy="2244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50" dirty="0" smtClean="0">
                <a:solidFill>
                  <a:schemeClr val="tx1"/>
                </a:solidFill>
              </a:rPr>
              <a:t>平成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年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7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月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12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日（木）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34" name="AutoShape 164"/>
          <p:cNvSpPr>
            <a:spLocks noChangeArrowheads="1"/>
          </p:cNvSpPr>
          <p:nvPr/>
        </p:nvSpPr>
        <p:spPr bwMode="auto">
          <a:xfrm>
            <a:off x="501024" y="5716175"/>
            <a:ext cx="2205010" cy="31863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2"/>
            </a:solidFill>
          </a:ln>
          <a:extLst/>
        </p:spPr>
        <p:txBody>
          <a:bodyPr rot="0" vert="horz" wrap="square" lIns="74295" tIns="72000" rIns="74295" bIns="0" anchor="ctr" anchorCtr="0" upright="1">
            <a:spAutoFit/>
          </a:bodyPr>
          <a:lstStyle/>
          <a:p>
            <a:pPr algn="ctr" defTabSz="914400">
              <a:lnSpc>
                <a:spcPts val="1200"/>
              </a:lnSpc>
              <a:defRPr/>
            </a:pPr>
            <a:r>
              <a:rPr lang="ja-JP" altLang="en-US" sz="1200" kern="10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サロンスペース、</a:t>
            </a:r>
            <a:r>
              <a:rPr kumimoji="0" lang="ja-JP" altLang="en-US" sz="1200" kern="10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会議室</a:t>
            </a:r>
            <a:endParaRPr kumimoji="0" lang="en-US" altLang="ja-JP" sz="1200" kern="1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06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169</Words>
  <Application>Microsoft Office PowerPoint</Application>
  <PresentationFormat>画面に合わせる (4:3)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2018-08-27T02:47:35Z</dcterms:created>
  <dcterms:modified xsi:type="dcterms:W3CDTF">2018-08-27T02:47:57Z</dcterms:modified>
</cp:coreProperties>
</file>