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4660"/>
  </p:normalViewPr>
  <p:slideViewPr>
    <p:cSldViewPr snapToGrid="0">
      <p:cViewPr varScale="1">
        <p:scale>
          <a:sx n="53" d="100"/>
          <a:sy n="53" d="100"/>
        </p:scale>
        <p:origin x="14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4"/>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3312047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1697180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11177"/>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2" y="511177"/>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287741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365829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1674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6"/>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6"/>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3510460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80" y="2353630"/>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80" y="3507107"/>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2" y="2353630"/>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2" y="3507107"/>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4250478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261349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68936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9"/>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259686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9"/>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3C89F3-8624-4230-A68E-1484372A25E4}"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205231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6"/>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F3C89F3-8624-4230-A68E-1484372A25E4}"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4240530"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551E80F-FEEA-42DA-8084-BE5F8CD28E2A}" type="slidenum">
              <a:rPr kumimoji="1" lang="ja-JP" altLang="en-US" smtClean="0"/>
              <a:t>‹#›</a:t>
            </a:fld>
            <a:endParaRPr kumimoji="1" lang="ja-JP" altLang="en-US"/>
          </a:p>
        </p:txBody>
      </p:sp>
    </p:spTree>
    <p:extLst>
      <p:ext uri="{BB962C8B-B14F-4D97-AF65-F5344CB8AC3E}">
        <p14:creationId xmlns:p14="http://schemas.microsoft.com/office/powerpoint/2010/main" val="36349880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直線コネクタ 46">
            <a:extLst>
              <a:ext uri="{FF2B5EF4-FFF2-40B4-BE49-F238E27FC236}">
                <a16:creationId xmlns:a16="http://schemas.microsoft.com/office/drawing/2014/main" id="{B7F74A74-4F8F-AF50-5922-E48D170538C3}"/>
              </a:ext>
            </a:extLst>
          </p:cNvPr>
          <p:cNvCxnSpPr>
            <a:cxnSpLocks/>
          </p:cNvCxnSpPr>
          <p:nvPr/>
        </p:nvCxnSpPr>
        <p:spPr>
          <a:xfrm>
            <a:off x="8691294" y="3822075"/>
            <a:ext cx="0" cy="4335434"/>
          </a:xfrm>
          <a:prstGeom prst="line">
            <a:avLst/>
          </a:prstGeom>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9E808BEB-2B86-68E8-9B67-E2457CCB3B6B}"/>
              </a:ext>
            </a:extLst>
          </p:cNvPr>
          <p:cNvSpPr txBox="1"/>
          <p:nvPr/>
        </p:nvSpPr>
        <p:spPr>
          <a:xfrm>
            <a:off x="111029" y="503056"/>
            <a:ext cx="6254315" cy="261610"/>
          </a:xfrm>
          <a:prstGeom prst="rect">
            <a:avLst/>
          </a:prstGeom>
          <a:noFill/>
          <a:ln>
            <a:noFill/>
          </a:ln>
        </p:spPr>
        <p:txBody>
          <a:bodyPr wrap="square" rtlCol="0">
            <a:spAutoFit/>
          </a:bodyPr>
          <a:lstStyle/>
          <a:p>
            <a:r>
              <a:rPr kumimoji="1" lang="ja-JP" altLang="en-US" sz="1050" b="1" dirty="0">
                <a:latin typeface="ＭＳ ゴシック" panose="020B0609070205080204" pitchFamily="49" charset="-128"/>
                <a:ea typeface="ＭＳ ゴシック" panose="020B0609070205080204" pitchFamily="49" charset="-128"/>
              </a:rPr>
              <a:t>序章　計画策定の趣旨</a:t>
            </a:r>
            <a:endParaRPr kumimoji="1" lang="en-US" altLang="ja-JP" sz="1050" b="1"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5AB113D8-A808-F855-B5FA-5B8D329EA912}"/>
              </a:ext>
            </a:extLst>
          </p:cNvPr>
          <p:cNvCxnSpPr>
            <a:cxnSpLocks/>
          </p:cNvCxnSpPr>
          <p:nvPr/>
        </p:nvCxnSpPr>
        <p:spPr>
          <a:xfrm>
            <a:off x="111029" y="779472"/>
            <a:ext cx="5040000" cy="0"/>
          </a:xfrm>
          <a:prstGeom prst="line">
            <a:avLst/>
          </a:prstGeom>
          <a:ln w="38100" cmpd="thinThick"/>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722D600E-0D4D-B7F6-7CBA-D2EF4F0F48B0}"/>
              </a:ext>
            </a:extLst>
          </p:cNvPr>
          <p:cNvSpPr txBox="1"/>
          <p:nvPr/>
        </p:nvSpPr>
        <p:spPr>
          <a:xfrm>
            <a:off x="111029" y="895142"/>
            <a:ext cx="5400000" cy="1828001"/>
          </a:xfrm>
          <a:prstGeom prst="rect">
            <a:avLst/>
          </a:prstGeom>
          <a:noFill/>
          <a:ln>
            <a:noFill/>
          </a:ln>
        </p:spPr>
        <p:txBody>
          <a:bodyPr wrap="square" rtlCol="0">
            <a:spAutoFit/>
          </a:bodyPr>
          <a:lstStyle/>
          <a:p>
            <a:pPr>
              <a:lnSpc>
                <a:spcPct val="150000"/>
              </a:lnSpc>
              <a:spcAft>
                <a:spcPts val="600"/>
              </a:spcAft>
            </a:pPr>
            <a:r>
              <a:rPr kumimoji="1" lang="ja-JP" altLang="en-US" sz="1050" dirty="0">
                <a:latin typeface="ＭＳ 明朝" panose="02020609040205080304" pitchFamily="17" charset="-128"/>
                <a:ea typeface="ＭＳ 明朝" panose="02020609040205080304" pitchFamily="17" charset="-128"/>
              </a:rPr>
              <a:t>　大阪市では、ホームレスが自らの意思で安定した生活を営めるように支援することを目的として、第４期大阪市ホームレスの自立の支援等に関する実施計画を策定し取り組んできました。本市の実施計画は、「ホームレスの自立の支援等に関する特別措置法」及び国の「ホームレスの自立の支援等に関する基本方針」等に即して策定しています。</a:t>
            </a:r>
            <a:endParaRPr kumimoji="1" lang="en-US" altLang="ja-JP" sz="1050" dirty="0">
              <a:latin typeface="ＭＳ 明朝" panose="02020609040205080304" pitchFamily="17" charset="-128"/>
              <a:ea typeface="ＭＳ 明朝" panose="02020609040205080304" pitchFamily="17" charset="-128"/>
            </a:endParaRPr>
          </a:p>
          <a:p>
            <a:pPr>
              <a:lnSpc>
                <a:spcPct val="150000"/>
              </a:lnSpc>
            </a:pPr>
            <a:r>
              <a:rPr kumimoji="1" lang="ja-JP" altLang="en-US" sz="1050" dirty="0">
                <a:latin typeface="ＭＳ 明朝" panose="02020609040205080304" pitchFamily="17" charset="-128"/>
                <a:ea typeface="ＭＳ 明朝" panose="02020609040205080304" pitchFamily="17" charset="-128"/>
              </a:rPr>
              <a:t>　</a:t>
            </a:r>
            <a:r>
              <a:rPr kumimoji="1" lang="en-US" altLang="ja-JP" sz="1050" dirty="0">
                <a:latin typeface="ＭＳ 明朝" panose="02020609040205080304" pitchFamily="17" charset="-128"/>
                <a:ea typeface="ＭＳ 明朝" panose="02020609040205080304" pitchFamily="17" charset="-128"/>
              </a:rPr>
              <a:t>2023</a:t>
            </a:r>
            <a:r>
              <a:rPr kumimoji="1" lang="ja-JP" altLang="en-US" sz="1050" dirty="0">
                <a:latin typeface="ＭＳ 明朝" panose="02020609040205080304" pitchFamily="17" charset="-128"/>
                <a:ea typeface="ＭＳ 明朝" panose="02020609040205080304" pitchFamily="17" charset="-128"/>
              </a:rPr>
              <a:t>（令和５）年７月に国の基本方針の見直しが行われたことから、</a:t>
            </a:r>
            <a:r>
              <a:rPr kumimoji="1" lang="en-US" altLang="ja-JP" sz="1050" dirty="0">
                <a:latin typeface="ＭＳ 明朝" panose="02020609040205080304" pitchFamily="17" charset="-128"/>
                <a:ea typeface="ＭＳ 明朝" panose="02020609040205080304" pitchFamily="17" charset="-128"/>
              </a:rPr>
              <a:t> 2024</a:t>
            </a:r>
            <a:r>
              <a:rPr kumimoji="1" lang="ja-JP" altLang="en-US" sz="1050" dirty="0">
                <a:latin typeface="ＭＳ 明朝" panose="02020609040205080304" pitchFamily="17" charset="-128"/>
                <a:ea typeface="ＭＳ 明朝" panose="02020609040205080304" pitchFamily="17" charset="-128"/>
              </a:rPr>
              <a:t>（令和６）年度から</a:t>
            </a:r>
            <a:r>
              <a:rPr kumimoji="1" lang="en-US" altLang="ja-JP" sz="1050" dirty="0">
                <a:latin typeface="ＭＳ 明朝" panose="02020609040205080304" pitchFamily="17" charset="-128"/>
                <a:ea typeface="ＭＳ 明朝" panose="02020609040205080304" pitchFamily="17" charset="-128"/>
              </a:rPr>
              <a:t>2028</a:t>
            </a:r>
            <a:r>
              <a:rPr kumimoji="1" lang="ja-JP" altLang="en-US" sz="1050" dirty="0">
                <a:latin typeface="ＭＳ 明朝" panose="02020609040205080304" pitchFamily="17" charset="-128"/>
                <a:ea typeface="ＭＳ 明朝" panose="02020609040205080304" pitchFamily="17" charset="-128"/>
              </a:rPr>
              <a:t>（令和</a:t>
            </a:r>
            <a:r>
              <a:rPr kumimoji="1" lang="en-US" altLang="ja-JP" sz="1050" dirty="0">
                <a:latin typeface="ＭＳ 明朝" panose="02020609040205080304" pitchFamily="17" charset="-128"/>
                <a:ea typeface="ＭＳ 明朝" panose="02020609040205080304" pitchFamily="17" charset="-128"/>
              </a:rPr>
              <a:t>10</a:t>
            </a:r>
            <a:r>
              <a:rPr kumimoji="1" lang="ja-JP" altLang="en-US" sz="1050" dirty="0">
                <a:latin typeface="ＭＳ 明朝" panose="02020609040205080304" pitchFamily="17" charset="-128"/>
                <a:ea typeface="ＭＳ 明朝" panose="02020609040205080304" pitchFamily="17" charset="-128"/>
              </a:rPr>
              <a:t>）年度までの５年間を期間とする新たな第５期計画を策定します。</a:t>
            </a:r>
            <a:endParaRPr kumimoji="1" lang="en-US" altLang="ja-JP" sz="1050" dirty="0">
              <a:latin typeface="ＭＳ 明朝" panose="02020609040205080304" pitchFamily="17" charset="-128"/>
              <a:ea typeface="ＭＳ 明朝" panose="02020609040205080304" pitchFamily="17" charset="-128"/>
            </a:endParaRPr>
          </a:p>
        </p:txBody>
      </p:sp>
      <p:sp>
        <p:nvSpPr>
          <p:cNvPr id="10" name="テキスト ボックス 9">
            <a:extLst>
              <a:ext uri="{FF2B5EF4-FFF2-40B4-BE49-F238E27FC236}">
                <a16:creationId xmlns:a16="http://schemas.microsoft.com/office/drawing/2014/main" id="{46ADF136-7712-D76C-5211-E7A539086BEC}"/>
              </a:ext>
            </a:extLst>
          </p:cNvPr>
          <p:cNvSpPr txBox="1"/>
          <p:nvPr/>
        </p:nvSpPr>
        <p:spPr>
          <a:xfrm>
            <a:off x="111029" y="2815648"/>
            <a:ext cx="6254315" cy="261610"/>
          </a:xfrm>
          <a:prstGeom prst="rect">
            <a:avLst/>
          </a:prstGeom>
          <a:noFill/>
          <a:ln>
            <a:noFill/>
          </a:ln>
        </p:spPr>
        <p:txBody>
          <a:bodyPr wrap="square" rtlCol="0">
            <a:spAutoFit/>
          </a:bodyPr>
          <a:lstStyle/>
          <a:p>
            <a:r>
              <a:rPr kumimoji="1" lang="ja-JP" altLang="en-US" sz="1050" b="1" dirty="0">
                <a:latin typeface="ＭＳ ゴシック" panose="020B0609070205080204" pitchFamily="49" charset="-128"/>
                <a:ea typeface="ＭＳ ゴシック" panose="020B0609070205080204" pitchFamily="49" charset="-128"/>
              </a:rPr>
              <a:t>第１章　ホームレスの現状</a:t>
            </a:r>
            <a:endParaRPr kumimoji="1" lang="en-US" altLang="ja-JP" sz="1050" b="1" dirty="0">
              <a:latin typeface="ＭＳ ゴシック" panose="020B0609070205080204" pitchFamily="49" charset="-128"/>
              <a:ea typeface="ＭＳ ゴシック" panose="020B0609070205080204" pitchFamily="49" charset="-128"/>
            </a:endParaRPr>
          </a:p>
        </p:txBody>
      </p:sp>
      <p:cxnSp>
        <p:nvCxnSpPr>
          <p:cNvPr id="11" name="直線コネクタ 10">
            <a:extLst>
              <a:ext uri="{FF2B5EF4-FFF2-40B4-BE49-F238E27FC236}">
                <a16:creationId xmlns:a16="http://schemas.microsoft.com/office/drawing/2014/main" id="{E83AB286-C8A7-83D0-D07F-3053D84308C8}"/>
              </a:ext>
            </a:extLst>
          </p:cNvPr>
          <p:cNvCxnSpPr>
            <a:cxnSpLocks/>
          </p:cNvCxnSpPr>
          <p:nvPr/>
        </p:nvCxnSpPr>
        <p:spPr>
          <a:xfrm>
            <a:off x="111029" y="3099470"/>
            <a:ext cx="5040000" cy="0"/>
          </a:xfrm>
          <a:prstGeom prst="line">
            <a:avLst/>
          </a:prstGeom>
          <a:ln w="38100" cmpd="thinThick"/>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D7269139-1778-1994-C941-674969E745F0}"/>
              </a:ext>
            </a:extLst>
          </p:cNvPr>
          <p:cNvSpPr txBox="1"/>
          <p:nvPr/>
        </p:nvSpPr>
        <p:spPr>
          <a:xfrm>
            <a:off x="111029" y="3522647"/>
            <a:ext cx="2757980" cy="253916"/>
          </a:xfrm>
          <a:prstGeom prst="rect">
            <a:avLst/>
          </a:prstGeom>
          <a:noFill/>
          <a:ln>
            <a:noFill/>
          </a:ln>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rPr>
              <a:t>表１ 直近５カ年のホームレス数の推移</a:t>
            </a:r>
            <a:endParaRPr kumimoji="1" lang="en-US" altLang="ja-JP" sz="1050" dirty="0">
              <a:latin typeface="ＭＳ 明朝" panose="02020609040205080304" pitchFamily="17" charset="-128"/>
              <a:ea typeface="ＭＳ 明朝" panose="02020609040205080304" pitchFamily="17" charset="-128"/>
            </a:endParaRPr>
          </a:p>
        </p:txBody>
      </p:sp>
      <p:sp>
        <p:nvSpPr>
          <p:cNvPr id="14" name="テキスト ボックス 13">
            <a:extLst>
              <a:ext uri="{FF2B5EF4-FFF2-40B4-BE49-F238E27FC236}">
                <a16:creationId xmlns:a16="http://schemas.microsoft.com/office/drawing/2014/main" id="{9674CCD5-3343-88C3-830D-A54B695A7B03}"/>
              </a:ext>
            </a:extLst>
          </p:cNvPr>
          <p:cNvSpPr txBox="1"/>
          <p:nvPr/>
        </p:nvSpPr>
        <p:spPr>
          <a:xfrm>
            <a:off x="111029" y="4913722"/>
            <a:ext cx="2900407" cy="253916"/>
          </a:xfrm>
          <a:prstGeom prst="rect">
            <a:avLst/>
          </a:prstGeom>
          <a:noFill/>
          <a:ln>
            <a:noFill/>
          </a:ln>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rPr>
              <a:t>表３ 野宿生活期間の推移</a:t>
            </a:r>
            <a:endParaRPr kumimoji="1" lang="en-US" altLang="ja-JP" sz="1050" dirty="0">
              <a:latin typeface="ＭＳ 明朝" panose="02020609040205080304" pitchFamily="17" charset="-128"/>
              <a:ea typeface="ＭＳ 明朝" panose="02020609040205080304" pitchFamily="17" charset="-128"/>
            </a:endParaRPr>
          </a:p>
        </p:txBody>
      </p:sp>
      <p:sp>
        <p:nvSpPr>
          <p:cNvPr id="15" name="テキスト ボックス 14">
            <a:extLst>
              <a:ext uri="{FF2B5EF4-FFF2-40B4-BE49-F238E27FC236}">
                <a16:creationId xmlns:a16="http://schemas.microsoft.com/office/drawing/2014/main" id="{669262D9-1E90-DC20-8842-7F4D9420E87D}"/>
              </a:ext>
            </a:extLst>
          </p:cNvPr>
          <p:cNvSpPr txBox="1"/>
          <p:nvPr/>
        </p:nvSpPr>
        <p:spPr>
          <a:xfrm>
            <a:off x="3240396" y="3522647"/>
            <a:ext cx="3040856" cy="253916"/>
          </a:xfrm>
          <a:prstGeom prst="rect">
            <a:avLst/>
          </a:prstGeom>
          <a:noFill/>
          <a:ln>
            <a:noFill/>
          </a:ln>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rPr>
              <a:t>表２ ホームレスの年齢</a:t>
            </a:r>
            <a:endParaRPr kumimoji="1" lang="en-US" altLang="ja-JP" sz="1050" dirty="0">
              <a:latin typeface="ＭＳ 明朝" panose="02020609040205080304" pitchFamily="17" charset="-128"/>
              <a:ea typeface="ＭＳ 明朝" panose="02020609040205080304" pitchFamily="17" charset="-128"/>
            </a:endParaRPr>
          </a:p>
        </p:txBody>
      </p:sp>
      <p:sp>
        <p:nvSpPr>
          <p:cNvPr id="19" name="テキスト ボックス 18">
            <a:extLst>
              <a:ext uri="{FF2B5EF4-FFF2-40B4-BE49-F238E27FC236}">
                <a16:creationId xmlns:a16="http://schemas.microsoft.com/office/drawing/2014/main" id="{EC1B720B-6317-C6B4-F2A1-1A0AD48BDBA6}"/>
              </a:ext>
            </a:extLst>
          </p:cNvPr>
          <p:cNvSpPr txBox="1"/>
          <p:nvPr/>
        </p:nvSpPr>
        <p:spPr>
          <a:xfrm>
            <a:off x="3240396" y="7159069"/>
            <a:ext cx="3204832" cy="253916"/>
          </a:xfrm>
          <a:prstGeom prst="rect">
            <a:avLst/>
          </a:prstGeom>
          <a:noFill/>
          <a:ln>
            <a:noFill/>
          </a:ln>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rPr>
              <a:t>表６　自立支援センター退所後の職場定着率</a:t>
            </a:r>
            <a:endParaRPr kumimoji="1" lang="en-US" altLang="ja-JP" sz="1050" dirty="0">
              <a:latin typeface="ＭＳ 明朝" panose="02020609040205080304" pitchFamily="17" charset="-128"/>
              <a:ea typeface="ＭＳ 明朝" panose="02020609040205080304" pitchFamily="17" charset="-128"/>
            </a:endParaRPr>
          </a:p>
        </p:txBody>
      </p:sp>
      <p:graphicFrame>
        <p:nvGraphicFramePr>
          <p:cNvPr id="20" name="表 19">
            <a:extLst>
              <a:ext uri="{FF2B5EF4-FFF2-40B4-BE49-F238E27FC236}">
                <a16:creationId xmlns:a16="http://schemas.microsoft.com/office/drawing/2014/main" id="{C626ADD2-5F8D-0361-5BF8-E1D64AEDB48A}"/>
              </a:ext>
            </a:extLst>
          </p:cNvPr>
          <p:cNvGraphicFramePr>
            <a:graphicFrameLocks noGrp="1"/>
          </p:cNvGraphicFramePr>
          <p:nvPr>
            <p:extLst>
              <p:ext uri="{D42A27DB-BD31-4B8C-83A1-F6EECF244321}">
                <p14:modId xmlns:p14="http://schemas.microsoft.com/office/powerpoint/2010/main" val="3985301469"/>
              </p:ext>
            </p:extLst>
          </p:nvPr>
        </p:nvGraphicFramePr>
        <p:xfrm>
          <a:off x="3240396" y="7417843"/>
          <a:ext cx="2916001" cy="1620002"/>
        </p:xfrm>
        <a:graphic>
          <a:graphicData uri="http://schemas.openxmlformats.org/drawingml/2006/table">
            <a:tbl>
              <a:tblPr/>
              <a:tblGrid>
                <a:gridCol w="632865">
                  <a:extLst>
                    <a:ext uri="{9D8B030D-6E8A-4147-A177-3AD203B41FA5}">
                      <a16:colId xmlns:a16="http://schemas.microsoft.com/office/drawing/2014/main" val="2160539100"/>
                    </a:ext>
                  </a:extLst>
                </a:gridCol>
                <a:gridCol w="570784">
                  <a:extLst>
                    <a:ext uri="{9D8B030D-6E8A-4147-A177-3AD203B41FA5}">
                      <a16:colId xmlns:a16="http://schemas.microsoft.com/office/drawing/2014/main" val="458154235"/>
                    </a:ext>
                  </a:extLst>
                </a:gridCol>
                <a:gridCol w="570784">
                  <a:extLst>
                    <a:ext uri="{9D8B030D-6E8A-4147-A177-3AD203B41FA5}">
                      <a16:colId xmlns:a16="http://schemas.microsoft.com/office/drawing/2014/main" val="3629245132"/>
                    </a:ext>
                  </a:extLst>
                </a:gridCol>
                <a:gridCol w="570784">
                  <a:extLst>
                    <a:ext uri="{9D8B030D-6E8A-4147-A177-3AD203B41FA5}">
                      <a16:colId xmlns:a16="http://schemas.microsoft.com/office/drawing/2014/main" val="4103704112"/>
                    </a:ext>
                  </a:extLst>
                </a:gridCol>
                <a:gridCol w="570784">
                  <a:extLst>
                    <a:ext uri="{9D8B030D-6E8A-4147-A177-3AD203B41FA5}">
                      <a16:colId xmlns:a16="http://schemas.microsoft.com/office/drawing/2014/main" val="1884766589"/>
                    </a:ext>
                  </a:extLst>
                </a:gridCol>
              </a:tblGrid>
              <a:tr h="402802">
                <a:tc>
                  <a:txBody>
                    <a:bodyPr/>
                    <a:lstStyle/>
                    <a:p>
                      <a:pPr algn="r" fontAlgn="ctr"/>
                      <a:r>
                        <a:rPr lang="ja-JP" altLang="en-US" sz="700" b="0" i="0" u="none" strike="noStrike" dirty="0">
                          <a:solidFill>
                            <a:srgbClr val="000000"/>
                          </a:solidFill>
                          <a:effectLst/>
                          <a:latin typeface="ＭＳ 明朝" panose="02020609040205080304" pitchFamily="17" charset="-128"/>
                          <a:ea typeface="ＭＳ 明朝" panose="02020609040205080304" pitchFamily="17" charset="-128"/>
                        </a:rPr>
                        <a:t>定着率</a:t>
                      </a:r>
                      <a:endParaRPr lang="en-US" altLang="ja-JP" sz="700" b="0" i="0" u="none" strike="noStrike" dirty="0">
                        <a:solidFill>
                          <a:srgbClr val="000000"/>
                        </a:solidFill>
                        <a:effectLst/>
                        <a:latin typeface="ＭＳ 明朝" panose="02020609040205080304" pitchFamily="17" charset="-128"/>
                        <a:ea typeface="ＭＳ 明朝" panose="02020609040205080304" pitchFamily="17" charset="-128"/>
                      </a:endParaRPr>
                    </a:p>
                    <a:p>
                      <a:pPr algn="l" fontAlgn="ctr"/>
                      <a:r>
                        <a:rPr lang="ja-JP" altLang="en-US" sz="700" b="0" i="0" u="none" strike="noStrike" dirty="0">
                          <a:solidFill>
                            <a:srgbClr val="000000"/>
                          </a:solidFill>
                          <a:effectLst/>
                          <a:latin typeface="ＭＳ 明朝" panose="02020609040205080304" pitchFamily="17" charset="-128"/>
                          <a:ea typeface="ＭＳ 明朝" panose="02020609040205080304" pitchFamily="17" charset="-128"/>
                        </a:rPr>
                        <a:t>　</a:t>
                      </a:r>
                      <a:endParaRPr lang="en-US" altLang="ja-JP" sz="700" b="0" i="0" u="none" strike="noStrike" dirty="0">
                        <a:solidFill>
                          <a:srgbClr val="000000"/>
                        </a:solidFill>
                        <a:effectLst/>
                        <a:latin typeface="ＭＳ 明朝" panose="02020609040205080304" pitchFamily="17" charset="-128"/>
                        <a:ea typeface="ＭＳ 明朝" panose="02020609040205080304" pitchFamily="17" charset="-128"/>
                      </a:endParaRPr>
                    </a:p>
                    <a:p>
                      <a:pPr algn="l" fontAlgn="ctr"/>
                      <a:r>
                        <a:rPr lang="ja-JP" altLang="en-US" sz="700" b="0" i="0" u="none" strike="noStrike" dirty="0">
                          <a:solidFill>
                            <a:srgbClr val="000000"/>
                          </a:solidFill>
                          <a:effectLst/>
                          <a:latin typeface="ＭＳ 明朝" panose="02020609040205080304" pitchFamily="17" charset="-128"/>
                          <a:ea typeface="ＭＳ 明朝" panose="02020609040205080304" pitchFamily="17" charset="-128"/>
                        </a:rPr>
                        <a:t>退所年度</a:t>
                      </a:r>
                      <a:endParaRPr lang="en-US" altLang="ja-JP" sz="7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令和元年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令和２年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令和３年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令和４年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129233"/>
                  </a:ext>
                </a:extLst>
              </a:tr>
              <a:tr h="304300">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令和元年</a:t>
                      </a: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67.3%</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54.5%</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54.5%</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52.7%</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8572246"/>
                  </a:ext>
                </a:extLst>
              </a:tr>
              <a:tr h="304300">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令和２年</a:t>
                      </a: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79.2%</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79.2%</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75.0%</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873431"/>
                  </a:ext>
                </a:extLst>
              </a:tr>
              <a:tr h="304300">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令和３年</a:t>
                      </a: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en-US" sz="105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56.4%</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47.3%</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6330064"/>
                  </a:ext>
                </a:extLst>
              </a:tr>
              <a:tr h="304300">
                <a:tc>
                  <a:txBody>
                    <a:bodyPr/>
                    <a:lstStyle/>
                    <a:p>
                      <a:pPr algn="ctr" fontAlgn="ctr"/>
                      <a:r>
                        <a:rPr lang="ja-JP" sz="1050" b="0" i="0" u="none" strike="noStrike" dirty="0">
                          <a:solidFill>
                            <a:srgbClr val="000000"/>
                          </a:solidFill>
                          <a:effectLst/>
                          <a:latin typeface="ＭＳ 明朝" panose="02020609040205080304" pitchFamily="17" charset="-128"/>
                          <a:ea typeface="ＭＳ 明朝" panose="02020609040205080304" pitchFamily="17" charset="-128"/>
                        </a:rPr>
                        <a:t>令和４年</a:t>
                      </a: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en-US" sz="105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en-US" sz="105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r>
                        <a:rPr lang="en-US" sz="1050" b="0" i="0" u="none" strike="noStrike" dirty="0">
                          <a:solidFill>
                            <a:srgbClr val="000000"/>
                          </a:solidFill>
                          <a:effectLst/>
                          <a:latin typeface="ＭＳ 明朝" panose="02020609040205080304" pitchFamily="17" charset="-128"/>
                          <a:ea typeface="ＭＳ 明朝" panose="02020609040205080304" pitchFamily="17" charset="-128"/>
                        </a:rPr>
                        <a:t>78.8%</a:t>
                      </a:r>
                      <a:endParaRPr lang="ja-JP" sz="105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402289"/>
                  </a:ext>
                </a:extLst>
              </a:tr>
            </a:tbl>
          </a:graphicData>
        </a:graphic>
      </p:graphicFrame>
      <p:graphicFrame>
        <p:nvGraphicFramePr>
          <p:cNvPr id="21" name="表 20">
            <a:extLst>
              <a:ext uri="{FF2B5EF4-FFF2-40B4-BE49-F238E27FC236}">
                <a16:creationId xmlns:a16="http://schemas.microsoft.com/office/drawing/2014/main" id="{114C71E3-D6F2-F270-6E07-85B586D61D91}"/>
              </a:ext>
            </a:extLst>
          </p:cNvPr>
          <p:cNvGraphicFramePr>
            <a:graphicFrameLocks noGrp="1"/>
          </p:cNvGraphicFramePr>
          <p:nvPr>
            <p:extLst>
              <p:ext uri="{D42A27DB-BD31-4B8C-83A1-F6EECF244321}">
                <p14:modId xmlns:p14="http://schemas.microsoft.com/office/powerpoint/2010/main" val="1086875775"/>
              </p:ext>
            </p:extLst>
          </p:nvPr>
        </p:nvGraphicFramePr>
        <p:xfrm>
          <a:off x="111029" y="7417843"/>
          <a:ext cx="2916000" cy="1535280"/>
        </p:xfrm>
        <a:graphic>
          <a:graphicData uri="http://schemas.openxmlformats.org/drawingml/2006/table">
            <a:tbl>
              <a:tblPr/>
              <a:tblGrid>
                <a:gridCol w="651740">
                  <a:extLst>
                    <a:ext uri="{9D8B030D-6E8A-4147-A177-3AD203B41FA5}">
                      <a16:colId xmlns:a16="http://schemas.microsoft.com/office/drawing/2014/main" val="2104192711"/>
                    </a:ext>
                  </a:extLst>
                </a:gridCol>
                <a:gridCol w="1126991">
                  <a:extLst>
                    <a:ext uri="{9D8B030D-6E8A-4147-A177-3AD203B41FA5}">
                      <a16:colId xmlns:a16="http://schemas.microsoft.com/office/drawing/2014/main" val="2378854878"/>
                    </a:ext>
                  </a:extLst>
                </a:gridCol>
                <a:gridCol w="440257">
                  <a:extLst>
                    <a:ext uri="{9D8B030D-6E8A-4147-A177-3AD203B41FA5}">
                      <a16:colId xmlns:a16="http://schemas.microsoft.com/office/drawing/2014/main" val="3739379347"/>
                    </a:ext>
                  </a:extLst>
                </a:gridCol>
                <a:gridCol w="697012">
                  <a:extLst>
                    <a:ext uri="{9D8B030D-6E8A-4147-A177-3AD203B41FA5}">
                      <a16:colId xmlns:a16="http://schemas.microsoft.com/office/drawing/2014/main" val="1492201211"/>
                    </a:ext>
                  </a:extLst>
                </a:gridCol>
              </a:tblGrid>
              <a:tr h="297407">
                <a:tc rowSpan="2">
                  <a:txBody>
                    <a:bodyPr/>
                    <a:lstStyle/>
                    <a:p>
                      <a:pPr algn="ctr" fontAlgn="ctr"/>
                      <a:r>
                        <a:rPr lang="ja-JP" sz="1000" b="0" i="0" u="none" strike="noStrike" dirty="0">
                          <a:solidFill>
                            <a:srgbClr val="000000"/>
                          </a:solidFill>
                          <a:effectLst/>
                          <a:latin typeface="ＭＳ 明朝" panose="02020609040205080304" pitchFamily="17" charset="-128"/>
                          <a:ea typeface="ＭＳ 明朝" panose="02020609040205080304" pitchFamily="17"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ja-JP" sz="800" b="0" i="0" u="none" strike="noStrike" dirty="0">
                          <a:solidFill>
                            <a:srgbClr val="000000"/>
                          </a:solidFill>
                          <a:effectLst/>
                          <a:latin typeface="ＭＳ 明朝" panose="02020609040205080304" pitchFamily="17" charset="-128"/>
                          <a:ea typeface="ＭＳ 明朝" panose="02020609040205080304" pitchFamily="17" charset="-128"/>
                        </a:rPr>
                        <a:t>就労</a:t>
                      </a:r>
                      <a:r>
                        <a:rPr lang="ja-JP" altLang="en-US" sz="800" b="0" i="0" u="none" strike="noStrike" dirty="0">
                          <a:solidFill>
                            <a:srgbClr val="000000"/>
                          </a:solidFill>
                          <a:effectLst/>
                          <a:latin typeface="ＭＳ 明朝" panose="02020609040205080304" pitchFamily="17" charset="-128"/>
                          <a:ea typeface="ＭＳ 明朝" panose="02020609040205080304" pitchFamily="17" charset="-128"/>
                        </a:rPr>
                        <a:t>自</a:t>
                      </a:r>
                      <a:r>
                        <a:rPr lang="ja-JP" altLang="ja-JP" sz="800" b="0" i="0" u="none" strike="noStrike" dirty="0">
                          <a:solidFill>
                            <a:srgbClr val="000000"/>
                          </a:solidFill>
                          <a:effectLst/>
                          <a:latin typeface="ＭＳ 明朝" panose="02020609040205080304" pitchFamily="17" charset="-128"/>
                          <a:ea typeface="ＭＳ 明朝" panose="02020609040205080304" pitchFamily="17" charset="-128"/>
                        </a:rPr>
                        <a:t>立や福祉施策</a:t>
                      </a:r>
                      <a:r>
                        <a:rPr lang="ja-JP" altLang="en-US" sz="800" b="0" i="0" u="none" strike="noStrike" dirty="0">
                          <a:solidFill>
                            <a:srgbClr val="000000"/>
                          </a:solidFill>
                          <a:effectLst/>
                          <a:latin typeface="ＭＳ 明朝" panose="02020609040205080304" pitchFamily="17" charset="-128"/>
                          <a:ea typeface="ＭＳ 明朝" panose="02020609040205080304" pitchFamily="17" charset="-128"/>
                        </a:rPr>
                        <a:t>等につなげた人の割合</a:t>
                      </a:r>
                      <a:endParaRPr lang="ja-JP" sz="8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endParaRPr lang="ja-JP" altLang="en-US" sz="8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sz="1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48101"/>
                  </a:ext>
                </a:extLst>
              </a:tr>
              <a:tr h="222250">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ＭＳ 明朝" panose="02020609040205080304" pitchFamily="17" charset="-128"/>
                          <a:ea typeface="ＭＳ 明朝" panose="02020609040205080304" pitchFamily="17" charset="-128"/>
                        </a:rPr>
                        <a:t> 野宿生活期間１年未満 </a:t>
                      </a:r>
                      <a:endParaRPr lang="en-US" altLang="ja-JP" sz="800" b="0" i="0" u="none" strike="noStrike" dirty="0">
                        <a:solidFill>
                          <a:srgbClr val="000000"/>
                        </a:solidFill>
                        <a:effectLst/>
                        <a:latin typeface="ＭＳ 明朝" panose="02020609040205080304" pitchFamily="17" charset="-128"/>
                        <a:ea typeface="ＭＳ 明朝" panose="02020609040205080304" pitchFamily="17" charset="-128"/>
                      </a:endParaRPr>
                    </a:p>
                    <a:p>
                      <a:pPr algn="l" fontAlgn="ctr"/>
                      <a:r>
                        <a:rPr lang="en-US" altLang="ja-JP" sz="800" b="0" i="0" u="none" strike="noStrike" dirty="0">
                          <a:solidFill>
                            <a:srgbClr val="000000"/>
                          </a:solidFill>
                          <a:effectLst/>
                          <a:latin typeface="ＭＳ 明朝" panose="02020609040205080304" pitchFamily="17" charset="-128"/>
                          <a:ea typeface="ＭＳ 明朝" panose="02020609040205080304" pitchFamily="17" charset="-128"/>
                        </a:rPr>
                        <a:t> </a:t>
                      </a:r>
                      <a:r>
                        <a:rPr lang="ja-JP" altLang="en-US" sz="800" b="0" i="0" u="none" strike="noStrike" dirty="0">
                          <a:solidFill>
                            <a:srgbClr val="000000"/>
                          </a:solidFill>
                          <a:effectLst/>
                          <a:latin typeface="ＭＳ 明朝" panose="02020609040205080304" pitchFamily="17" charset="-128"/>
                          <a:ea typeface="ＭＳ 明朝" panose="02020609040205080304" pitchFamily="17" charset="-128"/>
                        </a:rPr>
                        <a:t>の人</a:t>
                      </a:r>
                      <a:endParaRPr lang="ja-JP" sz="8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lvl="0" indent="0" algn="l" defTabSz="128016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ＭＳ 明朝" panose="02020609040205080304" pitchFamily="17" charset="-128"/>
                          <a:ea typeface="ＭＳ 明朝" panose="02020609040205080304" pitchFamily="17" charset="-128"/>
                        </a:rPr>
                        <a:t> 野宿生活期間５年以上</a:t>
                      </a:r>
                      <a:endParaRPr lang="en-US" altLang="ja-JP" sz="800" b="0" i="0" u="none" strike="noStrike" dirty="0">
                        <a:solidFill>
                          <a:srgbClr val="000000"/>
                        </a:solidFill>
                        <a:effectLst/>
                        <a:latin typeface="ＭＳ 明朝" panose="02020609040205080304" pitchFamily="17" charset="-128"/>
                        <a:ea typeface="ＭＳ 明朝" panose="02020609040205080304" pitchFamily="17" charset="-128"/>
                      </a:endParaRPr>
                    </a:p>
                    <a:p>
                      <a:pPr marL="0" marR="0" lvl="0" indent="0" algn="l" defTabSz="128016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ＭＳ 明朝" panose="02020609040205080304" pitchFamily="17" charset="-128"/>
                          <a:ea typeface="ＭＳ 明朝" panose="02020609040205080304" pitchFamily="17" charset="-128"/>
                        </a:rPr>
                        <a:t> の人</a:t>
                      </a:r>
                      <a:endParaRPr lang="ja-JP" altLang="ja-JP" sz="8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272326546"/>
                  </a:ext>
                </a:extLst>
              </a:tr>
              <a:tr h="250806">
                <a:tc>
                  <a:txBody>
                    <a:bodyPr/>
                    <a:lstStyle/>
                    <a:p>
                      <a:pPr algn="ctr" fontAlgn="ctr"/>
                      <a:r>
                        <a:rPr lang="ja-JP" sz="1100" b="0" i="0" u="none" strike="noStrike" dirty="0">
                          <a:solidFill>
                            <a:srgbClr val="000000"/>
                          </a:solidFill>
                          <a:effectLst/>
                          <a:latin typeface="ＭＳ 明朝" panose="02020609040205080304" pitchFamily="17" charset="-128"/>
                          <a:ea typeface="ＭＳ 明朝" panose="02020609040205080304" pitchFamily="17" charset="-128"/>
                        </a:rPr>
                        <a:t>令和元年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46.2%</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ＭＳ 明朝" panose="02020609040205080304" pitchFamily="17" charset="-128"/>
                          <a:ea typeface="ＭＳ 明朝" panose="02020609040205080304" pitchFamily="17" charset="-128"/>
                        </a:rPr>
                        <a:t>3.4%</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367414"/>
                  </a:ext>
                </a:extLst>
              </a:tr>
              <a:tr h="249301">
                <a:tc>
                  <a:txBody>
                    <a:bodyPr/>
                    <a:lstStyle/>
                    <a:p>
                      <a:pPr algn="ctr" fontAlgn="ctr"/>
                      <a:r>
                        <a:rPr lang="ja-JP" sz="1100" b="0" i="0" u="none" strike="noStrike" dirty="0">
                          <a:solidFill>
                            <a:srgbClr val="000000"/>
                          </a:solidFill>
                          <a:effectLst/>
                          <a:latin typeface="ＭＳ 明朝" panose="02020609040205080304" pitchFamily="17" charset="-128"/>
                          <a:ea typeface="ＭＳ 明朝" panose="02020609040205080304" pitchFamily="17" charset="-128"/>
                        </a:rPr>
                        <a:t>令和２年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82.0%</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ＭＳ 明朝" panose="02020609040205080304" pitchFamily="17" charset="-128"/>
                          <a:ea typeface="ＭＳ 明朝" panose="02020609040205080304" pitchFamily="17" charset="-128"/>
                        </a:rPr>
                        <a:t>3.7%</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4496570"/>
                  </a:ext>
                </a:extLst>
              </a:tr>
              <a:tr h="242049">
                <a:tc>
                  <a:txBody>
                    <a:bodyPr/>
                    <a:lstStyle/>
                    <a:p>
                      <a:pPr algn="ctr" fontAlgn="ctr"/>
                      <a:r>
                        <a:rPr lang="ja-JP" sz="1100" b="0" i="0" u="none" strike="noStrike">
                          <a:solidFill>
                            <a:srgbClr val="000000"/>
                          </a:solidFill>
                          <a:effectLst/>
                          <a:latin typeface="ＭＳ 明朝" panose="02020609040205080304" pitchFamily="17" charset="-128"/>
                          <a:ea typeface="ＭＳ 明朝" panose="02020609040205080304" pitchFamily="17" charset="-128"/>
                        </a:rPr>
                        <a:t>令和３年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66.4%</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ＭＳ 明朝" panose="02020609040205080304" pitchFamily="17" charset="-128"/>
                          <a:ea typeface="ＭＳ 明朝" panose="02020609040205080304" pitchFamily="17" charset="-128"/>
                        </a:rPr>
                        <a:t>5.6%</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1214752"/>
                  </a:ext>
                </a:extLst>
              </a:tr>
              <a:tr h="242352">
                <a:tc>
                  <a:txBody>
                    <a:bodyPr/>
                    <a:lstStyle/>
                    <a:p>
                      <a:pPr algn="ctr" fontAlgn="ctr"/>
                      <a:r>
                        <a:rPr lang="ja-JP" sz="1100" b="0" i="0" u="none" strike="noStrike">
                          <a:solidFill>
                            <a:srgbClr val="000000"/>
                          </a:solidFill>
                          <a:effectLst/>
                          <a:latin typeface="ＭＳ 明朝" panose="02020609040205080304" pitchFamily="17" charset="-128"/>
                          <a:ea typeface="ＭＳ 明朝" panose="02020609040205080304" pitchFamily="17" charset="-128"/>
                        </a:rPr>
                        <a:t>令和４年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63.8% </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ＭＳ 明朝" panose="02020609040205080304" pitchFamily="17" charset="-128"/>
                          <a:ea typeface="ＭＳ 明朝" panose="02020609040205080304" pitchFamily="17" charset="-128"/>
                        </a:rPr>
                        <a:t>4.5%</a:t>
                      </a:r>
                      <a:endParaRPr 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094638"/>
                  </a:ext>
                </a:extLst>
              </a:tr>
            </a:tbl>
          </a:graphicData>
        </a:graphic>
      </p:graphicFrame>
      <p:sp>
        <p:nvSpPr>
          <p:cNvPr id="22" name="テキスト ボックス 21">
            <a:extLst>
              <a:ext uri="{FF2B5EF4-FFF2-40B4-BE49-F238E27FC236}">
                <a16:creationId xmlns:a16="http://schemas.microsoft.com/office/drawing/2014/main" id="{D16A6C4A-D39B-601C-AF12-7BEBDCCC9CFE}"/>
              </a:ext>
            </a:extLst>
          </p:cNvPr>
          <p:cNvSpPr txBox="1"/>
          <p:nvPr/>
        </p:nvSpPr>
        <p:spPr>
          <a:xfrm>
            <a:off x="111029" y="7159161"/>
            <a:ext cx="3282488" cy="253916"/>
          </a:xfrm>
          <a:prstGeom prst="rect">
            <a:avLst/>
          </a:prstGeom>
          <a:noFill/>
          <a:ln>
            <a:noFill/>
          </a:ln>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rPr>
              <a:t>表５　支援状況</a:t>
            </a:r>
            <a:endParaRPr kumimoji="1" lang="en-US" altLang="ja-JP" sz="1050" dirty="0">
              <a:latin typeface="ＭＳ 明朝" panose="02020609040205080304" pitchFamily="17" charset="-128"/>
              <a:ea typeface="ＭＳ 明朝" panose="02020609040205080304" pitchFamily="17" charset="-128"/>
            </a:endParaRPr>
          </a:p>
        </p:txBody>
      </p:sp>
      <p:sp>
        <p:nvSpPr>
          <p:cNvPr id="23" name="テキスト ボックス 22">
            <a:extLst>
              <a:ext uri="{FF2B5EF4-FFF2-40B4-BE49-F238E27FC236}">
                <a16:creationId xmlns:a16="http://schemas.microsoft.com/office/drawing/2014/main" id="{543810AE-C2B0-165E-FF25-5464E4140D1A}"/>
              </a:ext>
            </a:extLst>
          </p:cNvPr>
          <p:cNvSpPr txBox="1"/>
          <p:nvPr/>
        </p:nvSpPr>
        <p:spPr>
          <a:xfrm>
            <a:off x="3253517" y="4913722"/>
            <a:ext cx="3138952" cy="253916"/>
          </a:xfrm>
          <a:prstGeom prst="rect">
            <a:avLst/>
          </a:prstGeom>
          <a:noFill/>
          <a:ln>
            <a:noFill/>
          </a:ln>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rPr>
              <a:t>表４ あいりんシェルターの利用状況（</a:t>
            </a:r>
            <a:r>
              <a:rPr kumimoji="1" lang="en-US" altLang="ja-JP" sz="1050" dirty="0">
                <a:latin typeface="ＭＳ 明朝" panose="02020609040205080304" pitchFamily="17" charset="-128"/>
                <a:ea typeface="ＭＳ 明朝" panose="02020609040205080304" pitchFamily="17" charset="-128"/>
              </a:rPr>
              <a:t>R5.6</a:t>
            </a:r>
            <a:r>
              <a:rPr kumimoji="1" lang="ja-JP" altLang="en-US" sz="1050" dirty="0">
                <a:latin typeface="ＭＳ 明朝" panose="02020609040205080304" pitchFamily="17" charset="-128"/>
                <a:ea typeface="ＭＳ 明朝" panose="02020609040205080304" pitchFamily="17" charset="-128"/>
              </a:rPr>
              <a:t>月）</a:t>
            </a:r>
            <a:endParaRPr kumimoji="1" lang="en-US" altLang="ja-JP" sz="1050" dirty="0">
              <a:latin typeface="ＭＳ 明朝" panose="02020609040205080304" pitchFamily="17" charset="-128"/>
              <a:ea typeface="ＭＳ 明朝" panose="02020609040205080304" pitchFamily="17" charset="-128"/>
            </a:endParaRPr>
          </a:p>
        </p:txBody>
      </p:sp>
      <p:graphicFrame>
        <p:nvGraphicFramePr>
          <p:cNvPr id="24" name="表 23">
            <a:extLst>
              <a:ext uri="{FF2B5EF4-FFF2-40B4-BE49-F238E27FC236}">
                <a16:creationId xmlns:a16="http://schemas.microsoft.com/office/drawing/2014/main" id="{25AC8773-55AB-F7CB-2528-ABFA0C51B369}"/>
              </a:ext>
            </a:extLst>
          </p:cNvPr>
          <p:cNvGraphicFramePr>
            <a:graphicFrameLocks noGrp="1"/>
          </p:cNvGraphicFramePr>
          <p:nvPr>
            <p:extLst>
              <p:ext uri="{D42A27DB-BD31-4B8C-83A1-F6EECF244321}">
                <p14:modId xmlns:p14="http://schemas.microsoft.com/office/powerpoint/2010/main" val="3746242005"/>
              </p:ext>
            </p:extLst>
          </p:nvPr>
        </p:nvGraphicFramePr>
        <p:xfrm>
          <a:off x="3240396" y="5149765"/>
          <a:ext cx="2916000" cy="1663353"/>
        </p:xfrm>
        <a:graphic>
          <a:graphicData uri="http://schemas.openxmlformats.org/drawingml/2006/table">
            <a:tbl>
              <a:tblPr/>
              <a:tblGrid>
                <a:gridCol w="903187">
                  <a:extLst>
                    <a:ext uri="{9D8B030D-6E8A-4147-A177-3AD203B41FA5}">
                      <a16:colId xmlns:a16="http://schemas.microsoft.com/office/drawing/2014/main" val="758756165"/>
                    </a:ext>
                  </a:extLst>
                </a:gridCol>
                <a:gridCol w="696743">
                  <a:extLst>
                    <a:ext uri="{9D8B030D-6E8A-4147-A177-3AD203B41FA5}">
                      <a16:colId xmlns:a16="http://schemas.microsoft.com/office/drawing/2014/main" val="983134069"/>
                    </a:ext>
                  </a:extLst>
                </a:gridCol>
                <a:gridCol w="1316070">
                  <a:extLst>
                    <a:ext uri="{9D8B030D-6E8A-4147-A177-3AD203B41FA5}">
                      <a16:colId xmlns:a16="http://schemas.microsoft.com/office/drawing/2014/main" val="266865727"/>
                    </a:ext>
                  </a:extLst>
                </a:gridCol>
              </a:tblGrid>
              <a:tr h="434529">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利用日数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利用人数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全体に対する割合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2869467"/>
                  </a:ext>
                </a:extLst>
              </a:tr>
              <a:tr h="209989">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毎日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ＭＳ 明朝" panose="02020609040205080304" pitchFamily="17" charset="-128"/>
                          <a:ea typeface="ＭＳ 明朝" panose="02020609040205080304" pitchFamily="17" charset="-128"/>
                        </a:rPr>
                        <a:t>71</a:t>
                      </a: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49.6%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3509296"/>
                  </a:ext>
                </a:extLst>
              </a:tr>
              <a:tr h="209989">
                <a:tc>
                  <a:txBody>
                    <a:bodyPr/>
                    <a:lstStyle/>
                    <a:p>
                      <a:pPr algn="ct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26</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29</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日間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17</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ＭＳ 明朝" panose="02020609040205080304" pitchFamily="17" charset="-128"/>
                          <a:ea typeface="ＭＳ 明朝" panose="02020609040205080304" pitchFamily="17" charset="-128"/>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4798415"/>
                  </a:ext>
                </a:extLst>
              </a:tr>
              <a:tr h="209989">
                <a:tc>
                  <a:txBody>
                    <a:bodyPr/>
                    <a:lstStyle/>
                    <a:p>
                      <a:pPr algn="ct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21</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25</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日間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15</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4139459"/>
                  </a:ext>
                </a:extLst>
              </a:tr>
              <a:tr h="209989">
                <a:tc>
                  <a:txBody>
                    <a:bodyPr/>
                    <a:lstStyle/>
                    <a:p>
                      <a:pPr algn="ct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16</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20</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日間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18</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3447342"/>
                  </a:ext>
                </a:extLst>
              </a:tr>
              <a:tr h="194434">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１～</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15</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日間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ＭＳ 明朝" panose="02020609040205080304" pitchFamily="17" charset="-128"/>
                          <a:ea typeface="ＭＳ 明朝" panose="02020609040205080304" pitchFamily="17" charset="-128"/>
                        </a:rPr>
                        <a:t>22</a:t>
                      </a: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861398"/>
                  </a:ext>
                </a:extLst>
              </a:tr>
              <a:tr h="194434">
                <a:tc>
                  <a:txBody>
                    <a:bodyPr/>
                    <a:lstStyle/>
                    <a:p>
                      <a:pPr algn="ctr"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合計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143</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761734"/>
                  </a:ext>
                </a:extLst>
              </a:tr>
            </a:tbl>
          </a:graphicData>
        </a:graphic>
      </p:graphicFrame>
      <p:sp>
        <p:nvSpPr>
          <p:cNvPr id="25" name="テキスト ボックス 24">
            <a:extLst>
              <a:ext uri="{FF2B5EF4-FFF2-40B4-BE49-F238E27FC236}">
                <a16:creationId xmlns:a16="http://schemas.microsoft.com/office/drawing/2014/main" id="{A76DE309-EB9D-FD28-E6A5-2F00790BF94E}"/>
              </a:ext>
            </a:extLst>
          </p:cNvPr>
          <p:cNvSpPr txBox="1"/>
          <p:nvPr/>
        </p:nvSpPr>
        <p:spPr>
          <a:xfrm>
            <a:off x="3006844" y="6780570"/>
            <a:ext cx="3585034" cy="353943"/>
          </a:xfrm>
          <a:prstGeom prst="rect">
            <a:avLst/>
          </a:prstGeom>
          <a:noFill/>
          <a:ln>
            <a:noFill/>
          </a:ln>
        </p:spPr>
        <p:txBody>
          <a:bodyPr wrap="square" rtlCol="0">
            <a:spAutoFit/>
          </a:bodyPr>
          <a:lstStyle/>
          <a:p>
            <a:r>
              <a:rPr kumimoji="1" lang="en-US" altLang="ja-JP" sz="850" dirty="0">
                <a:latin typeface="ＭＳ 明朝" panose="02020609040205080304" pitchFamily="17" charset="-128"/>
                <a:ea typeface="ＭＳ 明朝" panose="02020609040205080304" pitchFamily="17" charset="-128"/>
              </a:rPr>
              <a:t>※</a:t>
            </a:r>
            <a:r>
              <a:rPr kumimoji="1" lang="ja-JP" altLang="en-US" sz="850" dirty="0">
                <a:latin typeface="ＭＳ 明朝" panose="02020609040205080304" pitchFamily="17" charset="-128"/>
                <a:ea typeface="ＭＳ 明朝" panose="02020609040205080304" pitchFamily="17" charset="-128"/>
              </a:rPr>
              <a:t>令和</a:t>
            </a:r>
            <a:r>
              <a:rPr kumimoji="1" lang="en-US" altLang="ja-JP" sz="850" dirty="0">
                <a:latin typeface="ＭＳ 明朝" panose="02020609040205080304" pitchFamily="17" charset="-128"/>
                <a:ea typeface="ＭＳ 明朝" panose="02020609040205080304" pitchFamily="17" charset="-128"/>
              </a:rPr>
              <a:t>5</a:t>
            </a:r>
            <a:r>
              <a:rPr kumimoji="1" lang="ja-JP" altLang="en-US" sz="850" dirty="0">
                <a:latin typeface="ＭＳ 明朝" panose="02020609040205080304" pitchFamily="17" charset="-128"/>
                <a:ea typeface="ＭＳ 明朝" panose="02020609040205080304" pitchFamily="17" charset="-128"/>
              </a:rPr>
              <a:t>年</a:t>
            </a:r>
            <a:r>
              <a:rPr kumimoji="1" lang="en-US" altLang="ja-JP" sz="850" dirty="0">
                <a:latin typeface="ＭＳ 明朝" panose="02020609040205080304" pitchFamily="17" charset="-128"/>
                <a:ea typeface="ＭＳ 明朝" panose="02020609040205080304" pitchFamily="17" charset="-128"/>
              </a:rPr>
              <a:t>1</a:t>
            </a:r>
            <a:r>
              <a:rPr kumimoji="1" lang="ja-JP" altLang="en-US" sz="850" dirty="0">
                <a:latin typeface="ＭＳ 明朝" panose="02020609040205080304" pitchFamily="17" charset="-128"/>
                <a:ea typeface="ＭＳ 明朝" panose="02020609040205080304" pitchFamily="17" charset="-128"/>
              </a:rPr>
              <a:t>月～</a:t>
            </a:r>
            <a:r>
              <a:rPr kumimoji="1" lang="en-US" altLang="ja-JP" sz="850" dirty="0">
                <a:latin typeface="ＭＳ 明朝" panose="02020609040205080304" pitchFamily="17" charset="-128"/>
                <a:ea typeface="ＭＳ 明朝" panose="02020609040205080304" pitchFamily="17" charset="-128"/>
              </a:rPr>
              <a:t>5</a:t>
            </a:r>
            <a:r>
              <a:rPr kumimoji="1" lang="ja-JP" altLang="en-US" sz="850" dirty="0">
                <a:latin typeface="ＭＳ 明朝" panose="02020609040205080304" pitchFamily="17" charset="-128"/>
                <a:ea typeface="ＭＳ 明朝" panose="02020609040205080304" pitchFamily="17" charset="-128"/>
              </a:rPr>
              <a:t>月の利用状況（各月</a:t>
            </a:r>
            <a:r>
              <a:rPr kumimoji="1" lang="en-US" altLang="ja-JP" sz="850" dirty="0">
                <a:latin typeface="ＭＳ 明朝" panose="02020609040205080304" pitchFamily="17" charset="-128"/>
                <a:ea typeface="ＭＳ 明朝" panose="02020609040205080304" pitchFamily="17" charset="-128"/>
              </a:rPr>
              <a:t>16</a:t>
            </a:r>
            <a:r>
              <a:rPr kumimoji="1" lang="ja-JP" altLang="en-US" sz="850" dirty="0">
                <a:latin typeface="ＭＳ 明朝" panose="02020609040205080304" pitchFamily="17" charset="-128"/>
                <a:ea typeface="ＭＳ 明朝" panose="02020609040205080304" pitchFamily="17" charset="-128"/>
              </a:rPr>
              <a:t>日以上利用している人の割合）</a:t>
            </a:r>
            <a:endParaRPr kumimoji="1" lang="en-US" altLang="ja-JP" sz="850" dirty="0">
              <a:latin typeface="ＭＳ 明朝" panose="02020609040205080304" pitchFamily="17" charset="-128"/>
              <a:ea typeface="ＭＳ 明朝" panose="02020609040205080304" pitchFamily="17" charset="-128"/>
            </a:endParaRPr>
          </a:p>
          <a:p>
            <a:r>
              <a:rPr kumimoji="1" lang="ja-JP" altLang="en-US" sz="850" dirty="0">
                <a:latin typeface="ＭＳ 明朝" panose="02020609040205080304" pitchFamily="17" charset="-128"/>
                <a:ea typeface="ＭＳ 明朝" panose="02020609040205080304" pitchFamily="17" charset="-128"/>
              </a:rPr>
              <a:t>　</a:t>
            </a:r>
            <a:r>
              <a:rPr kumimoji="1" lang="en-US" altLang="ja-JP" sz="850" dirty="0">
                <a:latin typeface="ＭＳ 明朝" panose="02020609040205080304" pitchFamily="17" charset="-128"/>
                <a:ea typeface="ＭＳ 明朝" panose="02020609040205080304" pitchFamily="17" charset="-128"/>
              </a:rPr>
              <a:t>1</a:t>
            </a:r>
            <a:r>
              <a:rPr kumimoji="1" lang="ja-JP" altLang="en-US" sz="850" dirty="0">
                <a:latin typeface="ＭＳ 明朝" panose="02020609040205080304" pitchFamily="17" charset="-128"/>
                <a:ea typeface="ＭＳ 明朝" panose="02020609040205080304" pitchFamily="17" charset="-128"/>
              </a:rPr>
              <a:t>月</a:t>
            </a:r>
            <a:r>
              <a:rPr kumimoji="1" lang="en-US" altLang="ja-JP" sz="850" dirty="0">
                <a:latin typeface="ＭＳ 明朝" panose="02020609040205080304" pitchFamily="17" charset="-128"/>
                <a:ea typeface="ＭＳ 明朝" panose="02020609040205080304" pitchFamily="17" charset="-128"/>
              </a:rPr>
              <a:t>:75.2%</a:t>
            </a:r>
            <a:r>
              <a:rPr kumimoji="1" lang="ja-JP" altLang="en-US" sz="850" dirty="0">
                <a:latin typeface="ＭＳ 明朝" panose="02020609040205080304" pitchFamily="17" charset="-128"/>
                <a:ea typeface="ＭＳ 明朝" panose="02020609040205080304" pitchFamily="17" charset="-128"/>
              </a:rPr>
              <a:t>、</a:t>
            </a:r>
            <a:r>
              <a:rPr kumimoji="1" lang="en-US" altLang="ja-JP" sz="850" dirty="0">
                <a:latin typeface="ＭＳ 明朝" panose="02020609040205080304" pitchFamily="17" charset="-128"/>
                <a:ea typeface="ＭＳ 明朝" panose="02020609040205080304" pitchFamily="17" charset="-128"/>
              </a:rPr>
              <a:t>2</a:t>
            </a:r>
            <a:r>
              <a:rPr kumimoji="1" lang="ja-JP" altLang="en-US" sz="850" dirty="0">
                <a:latin typeface="ＭＳ 明朝" panose="02020609040205080304" pitchFamily="17" charset="-128"/>
                <a:ea typeface="ＭＳ 明朝" panose="02020609040205080304" pitchFamily="17" charset="-128"/>
              </a:rPr>
              <a:t>月</a:t>
            </a:r>
            <a:r>
              <a:rPr kumimoji="1" lang="en-US" altLang="ja-JP" sz="850" dirty="0">
                <a:latin typeface="ＭＳ 明朝" panose="02020609040205080304" pitchFamily="17" charset="-128"/>
                <a:ea typeface="ＭＳ 明朝" panose="02020609040205080304" pitchFamily="17" charset="-128"/>
              </a:rPr>
              <a:t>:83.0%</a:t>
            </a:r>
            <a:r>
              <a:rPr kumimoji="1" lang="ja-JP" altLang="en-US" sz="850" dirty="0">
                <a:latin typeface="ＭＳ 明朝" panose="02020609040205080304" pitchFamily="17" charset="-128"/>
                <a:ea typeface="ＭＳ 明朝" panose="02020609040205080304" pitchFamily="17" charset="-128"/>
              </a:rPr>
              <a:t>、</a:t>
            </a:r>
            <a:r>
              <a:rPr kumimoji="1" lang="en-US" altLang="ja-JP" sz="850" dirty="0">
                <a:latin typeface="ＭＳ 明朝" panose="02020609040205080304" pitchFamily="17" charset="-128"/>
                <a:ea typeface="ＭＳ 明朝" panose="02020609040205080304" pitchFamily="17" charset="-128"/>
              </a:rPr>
              <a:t>3</a:t>
            </a:r>
            <a:r>
              <a:rPr kumimoji="1" lang="ja-JP" altLang="en-US" sz="850" dirty="0">
                <a:latin typeface="ＭＳ 明朝" panose="02020609040205080304" pitchFamily="17" charset="-128"/>
                <a:ea typeface="ＭＳ 明朝" panose="02020609040205080304" pitchFamily="17" charset="-128"/>
              </a:rPr>
              <a:t>月</a:t>
            </a:r>
            <a:r>
              <a:rPr kumimoji="1" lang="en-US" altLang="ja-JP" sz="850" dirty="0">
                <a:latin typeface="ＭＳ 明朝" panose="02020609040205080304" pitchFamily="17" charset="-128"/>
                <a:ea typeface="ＭＳ 明朝" panose="02020609040205080304" pitchFamily="17" charset="-128"/>
              </a:rPr>
              <a:t>:76.7%</a:t>
            </a:r>
            <a:r>
              <a:rPr kumimoji="1" lang="ja-JP" altLang="en-US" sz="850" dirty="0">
                <a:latin typeface="ＭＳ 明朝" panose="02020609040205080304" pitchFamily="17" charset="-128"/>
                <a:ea typeface="ＭＳ 明朝" panose="02020609040205080304" pitchFamily="17" charset="-128"/>
              </a:rPr>
              <a:t>、</a:t>
            </a:r>
            <a:r>
              <a:rPr kumimoji="1" lang="en-US" altLang="ja-JP" sz="850" dirty="0">
                <a:latin typeface="ＭＳ 明朝" panose="02020609040205080304" pitchFamily="17" charset="-128"/>
                <a:ea typeface="ＭＳ 明朝" panose="02020609040205080304" pitchFamily="17" charset="-128"/>
              </a:rPr>
              <a:t>4</a:t>
            </a:r>
            <a:r>
              <a:rPr kumimoji="1" lang="ja-JP" altLang="en-US" sz="850" dirty="0">
                <a:latin typeface="ＭＳ 明朝" panose="02020609040205080304" pitchFamily="17" charset="-128"/>
                <a:ea typeface="ＭＳ 明朝" panose="02020609040205080304" pitchFamily="17" charset="-128"/>
              </a:rPr>
              <a:t>月</a:t>
            </a:r>
            <a:r>
              <a:rPr kumimoji="1" lang="en-US" altLang="ja-JP" sz="850" dirty="0">
                <a:latin typeface="ＭＳ 明朝" panose="02020609040205080304" pitchFamily="17" charset="-128"/>
                <a:ea typeface="ＭＳ 明朝" panose="02020609040205080304" pitchFamily="17" charset="-128"/>
              </a:rPr>
              <a:t>:87.0%</a:t>
            </a:r>
            <a:r>
              <a:rPr kumimoji="1" lang="ja-JP" altLang="en-US" sz="850" dirty="0">
                <a:latin typeface="ＭＳ 明朝" panose="02020609040205080304" pitchFamily="17" charset="-128"/>
                <a:ea typeface="ＭＳ 明朝" panose="02020609040205080304" pitchFamily="17" charset="-128"/>
              </a:rPr>
              <a:t>、</a:t>
            </a:r>
            <a:r>
              <a:rPr kumimoji="1" lang="en-US" altLang="ja-JP" sz="850" dirty="0">
                <a:latin typeface="ＭＳ 明朝" panose="02020609040205080304" pitchFamily="17" charset="-128"/>
                <a:ea typeface="ＭＳ 明朝" panose="02020609040205080304" pitchFamily="17" charset="-128"/>
              </a:rPr>
              <a:t>5</a:t>
            </a:r>
            <a:r>
              <a:rPr kumimoji="1" lang="ja-JP" altLang="en-US" sz="850" dirty="0">
                <a:latin typeface="ＭＳ 明朝" panose="02020609040205080304" pitchFamily="17" charset="-128"/>
                <a:ea typeface="ＭＳ 明朝" panose="02020609040205080304" pitchFamily="17" charset="-128"/>
              </a:rPr>
              <a:t>月</a:t>
            </a:r>
            <a:r>
              <a:rPr kumimoji="1" lang="en-US" altLang="ja-JP" sz="850" dirty="0">
                <a:latin typeface="ＭＳ 明朝" panose="02020609040205080304" pitchFamily="17" charset="-128"/>
                <a:ea typeface="ＭＳ 明朝" panose="02020609040205080304" pitchFamily="17" charset="-128"/>
              </a:rPr>
              <a:t>:88.4%</a:t>
            </a:r>
          </a:p>
        </p:txBody>
      </p:sp>
      <p:sp>
        <p:nvSpPr>
          <p:cNvPr id="26" name="テキスト ボックス 25">
            <a:extLst>
              <a:ext uri="{FF2B5EF4-FFF2-40B4-BE49-F238E27FC236}">
                <a16:creationId xmlns:a16="http://schemas.microsoft.com/office/drawing/2014/main" id="{913CC9E2-8F5E-D67C-7BA0-E59DCF1AC41B}"/>
              </a:ext>
            </a:extLst>
          </p:cNvPr>
          <p:cNvSpPr txBox="1"/>
          <p:nvPr/>
        </p:nvSpPr>
        <p:spPr>
          <a:xfrm>
            <a:off x="6618976" y="503056"/>
            <a:ext cx="3138952" cy="253916"/>
          </a:xfrm>
          <a:prstGeom prst="rect">
            <a:avLst/>
          </a:prstGeom>
          <a:noFill/>
          <a:ln>
            <a:noFill/>
          </a:ln>
        </p:spPr>
        <p:txBody>
          <a:bodyPr wrap="square" rtlCol="0">
            <a:spAutoFit/>
          </a:bodyPr>
          <a:lstStyle/>
          <a:p>
            <a:r>
              <a:rPr kumimoji="1" lang="ja-JP" altLang="en-US" sz="1050" b="1" dirty="0">
                <a:latin typeface="ＭＳ ゴシック" panose="020B0609070205080204" pitchFamily="49" charset="-128"/>
                <a:ea typeface="ＭＳ ゴシック" panose="020B0609070205080204" pitchFamily="49" charset="-128"/>
              </a:rPr>
              <a:t>第２章　課題分析　</a:t>
            </a:r>
            <a:endParaRPr kumimoji="1" lang="en-US" altLang="ja-JP" sz="1050" b="1" dirty="0">
              <a:latin typeface="ＭＳ ゴシック" panose="020B0609070205080204" pitchFamily="49" charset="-128"/>
              <a:ea typeface="ＭＳ ゴシック" panose="020B0609070205080204" pitchFamily="49" charset="-128"/>
            </a:endParaRPr>
          </a:p>
        </p:txBody>
      </p:sp>
      <p:cxnSp>
        <p:nvCxnSpPr>
          <p:cNvPr id="27" name="直線コネクタ 26">
            <a:extLst>
              <a:ext uri="{FF2B5EF4-FFF2-40B4-BE49-F238E27FC236}">
                <a16:creationId xmlns:a16="http://schemas.microsoft.com/office/drawing/2014/main" id="{672009E2-9F46-5D76-F11B-8C307F7CE870}"/>
              </a:ext>
            </a:extLst>
          </p:cNvPr>
          <p:cNvCxnSpPr>
            <a:cxnSpLocks/>
          </p:cNvCxnSpPr>
          <p:nvPr/>
        </p:nvCxnSpPr>
        <p:spPr>
          <a:xfrm>
            <a:off x="6618976" y="775521"/>
            <a:ext cx="5040000" cy="7902"/>
          </a:xfrm>
          <a:prstGeom prst="line">
            <a:avLst/>
          </a:prstGeom>
          <a:ln w="38100" cmpd="thinThick"/>
        </p:spPr>
        <p:style>
          <a:lnRef idx="1">
            <a:schemeClr val="accent1"/>
          </a:lnRef>
          <a:fillRef idx="0">
            <a:schemeClr val="accent1"/>
          </a:fillRef>
          <a:effectRef idx="0">
            <a:schemeClr val="accent1"/>
          </a:effectRef>
          <a:fontRef idx="minor">
            <a:schemeClr val="tx1"/>
          </a:fontRef>
        </p:style>
      </p:cxnSp>
      <p:sp>
        <p:nvSpPr>
          <p:cNvPr id="29" name="四角形: 角を丸くする 28">
            <a:extLst>
              <a:ext uri="{FF2B5EF4-FFF2-40B4-BE49-F238E27FC236}">
                <a16:creationId xmlns:a16="http://schemas.microsoft.com/office/drawing/2014/main" id="{C7D17B5B-90EE-9009-1F78-0F0BD6B32128}"/>
              </a:ext>
            </a:extLst>
          </p:cNvPr>
          <p:cNvSpPr/>
          <p:nvPr/>
        </p:nvSpPr>
        <p:spPr>
          <a:xfrm>
            <a:off x="6778166" y="3435765"/>
            <a:ext cx="1802437" cy="41549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accent1">
                    <a:lumMod val="50000"/>
                  </a:schemeClr>
                </a:solidFill>
                <a:latin typeface="ＭＳ ゴシック" panose="020B0609070205080204" pitchFamily="49" charset="-128"/>
                <a:ea typeface="ＭＳ ゴシック" panose="020B0609070205080204" pitchFamily="49" charset="-128"/>
              </a:rPr>
              <a:t>安定した住居での個別支援の実施</a:t>
            </a:r>
          </a:p>
        </p:txBody>
      </p:sp>
      <p:sp>
        <p:nvSpPr>
          <p:cNvPr id="30" name="四角形: 角を丸くする 29">
            <a:extLst>
              <a:ext uri="{FF2B5EF4-FFF2-40B4-BE49-F238E27FC236}">
                <a16:creationId xmlns:a16="http://schemas.microsoft.com/office/drawing/2014/main" id="{115160CA-2E8B-DA08-2F3A-FFA1B3846BF6}"/>
              </a:ext>
            </a:extLst>
          </p:cNvPr>
          <p:cNvSpPr/>
          <p:nvPr/>
        </p:nvSpPr>
        <p:spPr>
          <a:xfrm>
            <a:off x="8875753" y="3435765"/>
            <a:ext cx="1724024" cy="41549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accent1">
                    <a:lumMod val="50000"/>
                  </a:schemeClr>
                </a:solidFill>
                <a:latin typeface="ＭＳ ゴシック" panose="020B0609070205080204" pitchFamily="49" charset="-128"/>
                <a:ea typeface="ＭＳ ゴシック" panose="020B0609070205080204" pitchFamily="49" charset="-128"/>
              </a:rPr>
              <a:t>若年層、新規層への</a:t>
            </a:r>
            <a:br>
              <a:rPr kumimoji="1" lang="en-US" altLang="ja-JP" sz="1200" b="1" dirty="0">
                <a:solidFill>
                  <a:schemeClr val="accent1">
                    <a:lumMod val="50000"/>
                  </a:schemeClr>
                </a:solidFill>
                <a:latin typeface="ＭＳ ゴシック" panose="020B0609070205080204" pitchFamily="49" charset="-128"/>
                <a:ea typeface="ＭＳ ゴシック" panose="020B0609070205080204" pitchFamily="49" charset="-128"/>
              </a:rPr>
            </a:br>
            <a:r>
              <a:rPr kumimoji="1" lang="ja-JP" altLang="en-US" sz="1200" b="1" dirty="0">
                <a:solidFill>
                  <a:schemeClr val="accent1">
                    <a:lumMod val="50000"/>
                  </a:schemeClr>
                </a:solidFill>
                <a:latin typeface="ＭＳ ゴシック" panose="020B0609070205080204" pitchFamily="49" charset="-128"/>
                <a:ea typeface="ＭＳ ゴシック" panose="020B0609070205080204" pitchFamily="49" charset="-128"/>
              </a:rPr>
              <a:t>積極的な働きかけ</a:t>
            </a:r>
          </a:p>
        </p:txBody>
      </p:sp>
      <p:sp>
        <p:nvSpPr>
          <p:cNvPr id="31" name="四角形: 角を丸くする 30">
            <a:extLst>
              <a:ext uri="{FF2B5EF4-FFF2-40B4-BE49-F238E27FC236}">
                <a16:creationId xmlns:a16="http://schemas.microsoft.com/office/drawing/2014/main" id="{C2AB9D03-C5A7-B872-233E-29C69D18485E}"/>
              </a:ext>
            </a:extLst>
          </p:cNvPr>
          <p:cNvSpPr/>
          <p:nvPr/>
        </p:nvSpPr>
        <p:spPr>
          <a:xfrm>
            <a:off x="10894927" y="3435765"/>
            <a:ext cx="1742174" cy="41549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accent1">
                    <a:lumMod val="50000"/>
                  </a:schemeClr>
                </a:solidFill>
                <a:latin typeface="ＭＳ ゴシック" panose="020B0609070205080204" pitchFamily="49" charset="-128"/>
                <a:ea typeface="ＭＳ ゴシック" panose="020B0609070205080204" pitchFamily="49" charset="-128"/>
              </a:rPr>
              <a:t>就労支援施策の充実</a:t>
            </a:r>
          </a:p>
        </p:txBody>
      </p:sp>
      <p:sp>
        <p:nvSpPr>
          <p:cNvPr id="32" name="四角形: 角を丸くする 31">
            <a:extLst>
              <a:ext uri="{FF2B5EF4-FFF2-40B4-BE49-F238E27FC236}">
                <a16:creationId xmlns:a16="http://schemas.microsoft.com/office/drawing/2014/main" id="{7C15394A-68BA-3D52-765B-4C42330B4626}"/>
              </a:ext>
            </a:extLst>
          </p:cNvPr>
          <p:cNvSpPr/>
          <p:nvPr/>
        </p:nvSpPr>
        <p:spPr>
          <a:xfrm>
            <a:off x="6618976" y="3900901"/>
            <a:ext cx="128706" cy="1044000"/>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vert="wordArtVertRtl" lIns="0" tIns="0" rIns="0" bIns="0" rtlCol="0" anchor="ctr"/>
          <a:lstStyle/>
          <a:p>
            <a:pPr algn="ctr"/>
            <a:r>
              <a:rPr kumimoji="1" lang="ja-JP" altLang="en-US" sz="800" dirty="0">
                <a:solidFill>
                  <a:schemeClr val="accent1">
                    <a:lumMod val="50000"/>
                  </a:schemeClr>
                </a:solidFill>
                <a:latin typeface="ＭＳ 明朝" panose="02020609040205080304" pitchFamily="17" charset="-128"/>
                <a:ea typeface="ＭＳ 明朝" panose="02020609040205080304" pitchFamily="17" charset="-128"/>
              </a:rPr>
              <a:t>目指すべき方向性</a:t>
            </a:r>
          </a:p>
        </p:txBody>
      </p:sp>
      <p:sp>
        <p:nvSpPr>
          <p:cNvPr id="33" name="四角形: 角を丸くする 32">
            <a:extLst>
              <a:ext uri="{FF2B5EF4-FFF2-40B4-BE49-F238E27FC236}">
                <a16:creationId xmlns:a16="http://schemas.microsoft.com/office/drawing/2014/main" id="{2E865004-A938-26EB-BA14-A5C04941513F}"/>
              </a:ext>
            </a:extLst>
          </p:cNvPr>
          <p:cNvSpPr/>
          <p:nvPr/>
        </p:nvSpPr>
        <p:spPr>
          <a:xfrm>
            <a:off x="6618976" y="7013830"/>
            <a:ext cx="133350" cy="1152000"/>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vert="wordArtVertRtl" lIns="0" tIns="0" rIns="0" bIns="0" rtlCol="0" anchor="ctr"/>
          <a:lstStyle/>
          <a:p>
            <a:pPr algn="ctr"/>
            <a:r>
              <a:rPr kumimoji="1" lang="ja-JP" altLang="en-US" sz="800" dirty="0">
                <a:solidFill>
                  <a:schemeClr val="accent1">
                    <a:lumMod val="50000"/>
                  </a:schemeClr>
                </a:solidFill>
                <a:latin typeface="ＭＳ 明朝" panose="02020609040205080304" pitchFamily="17" charset="-128"/>
                <a:ea typeface="ＭＳ 明朝" panose="02020609040205080304" pitchFamily="17" charset="-128"/>
              </a:rPr>
              <a:t>数値目標</a:t>
            </a:r>
          </a:p>
        </p:txBody>
      </p:sp>
      <p:sp>
        <p:nvSpPr>
          <p:cNvPr id="34" name="四角形: 角を丸くする 33">
            <a:extLst>
              <a:ext uri="{FF2B5EF4-FFF2-40B4-BE49-F238E27FC236}">
                <a16:creationId xmlns:a16="http://schemas.microsoft.com/office/drawing/2014/main" id="{F1538DDE-C84F-82A4-CD1A-4476EBF7BB4A}"/>
              </a:ext>
            </a:extLst>
          </p:cNvPr>
          <p:cNvSpPr/>
          <p:nvPr/>
        </p:nvSpPr>
        <p:spPr>
          <a:xfrm>
            <a:off x="6618976" y="5176073"/>
            <a:ext cx="128706" cy="1616400"/>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vert="wordArtVertRtl" lIns="0" tIns="0" rIns="0" bIns="0" rtlCol="0" anchor="ctr"/>
          <a:lstStyle/>
          <a:p>
            <a:pPr algn="ctr"/>
            <a:r>
              <a:rPr kumimoji="1" lang="ja-JP" altLang="en-US" sz="800" dirty="0">
                <a:solidFill>
                  <a:schemeClr val="accent1">
                    <a:lumMod val="50000"/>
                  </a:schemeClr>
                </a:solidFill>
                <a:latin typeface="ＭＳ 明朝" panose="02020609040205080304" pitchFamily="17" charset="-128"/>
                <a:ea typeface="ＭＳ 明朝" panose="02020609040205080304" pitchFamily="17" charset="-128"/>
              </a:rPr>
              <a:t>具体的な方策</a:t>
            </a:r>
          </a:p>
        </p:txBody>
      </p:sp>
      <p:sp>
        <p:nvSpPr>
          <p:cNvPr id="35" name="テキスト ボックス 34">
            <a:extLst>
              <a:ext uri="{FF2B5EF4-FFF2-40B4-BE49-F238E27FC236}">
                <a16:creationId xmlns:a16="http://schemas.microsoft.com/office/drawing/2014/main" id="{78D313E9-903A-F239-8595-E6D01353EEC8}"/>
              </a:ext>
            </a:extLst>
          </p:cNvPr>
          <p:cNvSpPr txBox="1"/>
          <p:nvPr/>
        </p:nvSpPr>
        <p:spPr>
          <a:xfrm>
            <a:off x="6778166" y="4026682"/>
            <a:ext cx="1800000" cy="938719"/>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生活の基盤となる安定した住居の確保することで生活の安定を図り、その後個別の支援を効果的に行います。</a:t>
            </a:r>
          </a:p>
        </p:txBody>
      </p:sp>
      <p:sp>
        <p:nvSpPr>
          <p:cNvPr id="36" name="テキスト ボックス 35">
            <a:extLst>
              <a:ext uri="{FF2B5EF4-FFF2-40B4-BE49-F238E27FC236}">
                <a16:creationId xmlns:a16="http://schemas.microsoft.com/office/drawing/2014/main" id="{2B085894-7DB9-57B4-8FEC-7AF35268BA75}"/>
              </a:ext>
            </a:extLst>
          </p:cNvPr>
          <p:cNvSpPr txBox="1"/>
          <p:nvPr/>
        </p:nvSpPr>
        <p:spPr>
          <a:xfrm>
            <a:off x="8804422" y="4026682"/>
            <a:ext cx="1800000" cy="769441"/>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好機を逸することなく支援につなげるために巡回相談員による相談支援の充実を図ります。　</a:t>
            </a:r>
            <a:r>
              <a:rPr kumimoji="1" lang="ja-JP" altLang="en-US" sz="1100" dirty="0">
                <a:highlight>
                  <a:srgbClr val="FFFF00"/>
                </a:highlight>
                <a:latin typeface="ＭＳ 明朝" panose="02020609040205080304" pitchFamily="17" charset="-128"/>
                <a:ea typeface="ＭＳ 明朝" panose="02020609040205080304" pitchFamily="17" charset="-128"/>
              </a:rPr>
              <a:t>　　</a:t>
            </a:r>
            <a:endParaRPr kumimoji="1" lang="en-US" altLang="ja-JP" sz="1100" dirty="0">
              <a:highlight>
                <a:srgbClr val="FFFF00"/>
              </a:highlight>
              <a:latin typeface="ＭＳ 明朝" panose="02020609040205080304" pitchFamily="17" charset="-128"/>
              <a:ea typeface="ＭＳ 明朝" panose="02020609040205080304" pitchFamily="17" charset="-128"/>
            </a:endParaRPr>
          </a:p>
        </p:txBody>
      </p:sp>
      <p:sp>
        <p:nvSpPr>
          <p:cNvPr id="37" name="テキスト ボックス 36">
            <a:extLst>
              <a:ext uri="{FF2B5EF4-FFF2-40B4-BE49-F238E27FC236}">
                <a16:creationId xmlns:a16="http://schemas.microsoft.com/office/drawing/2014/main" id="{CD8B6E26-5BFB-B10B-4510-8060B1B083F4}"/>
              </a:ext>
            </a:extLst>
          </p:cNvPr>
          <p:cNvSpPr txBox="1"/>
          <p:nvPr/>
        </p:nvSpPr>
        <p:spPr>
          <a:xfrm>
            <a:off x="10824452" y="4026682"/>
            <a:ext cx="1799917" cy="938719"/>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職場定着率の向上に取り組むことで、生活の安定を図り、地域生活の継続を推進する必要があります。</a:t>
            </a:r>
            <a:endParaRPr kumimoji="1" lang="en-US" altLang="ja-JP" sz="1100" dirty="0">
              <a:latin typeface="ＭＳ 明朝" panose="02020609040205080304" pitchFamily="17" charset="-128"/>
              <a:ea typeface="ＭＳ 明朝" panose="02020609040205080304" pitchFamily="17" charset="-128"/>
            </a:endParaRPr>
          </a:p>
        </p:txBody>
      </p:sp>
      <p:sp>
        <p:nvSpPr>
          <p:cNvPr id="38" name="テキスト ボックス 37">
            <a:extLst>
              <a:ext uri="{FF2B5EF4-FFF2-40B4-BE49-F238E27FC236}">
                <a16:creationId xmlns:a16="http://schemas.microsoft.com/office/drawing/2014/main" id="{7D2440A1-6A2F-8FD5-1D1F-D576BDC00BAB}"/>
              </a:ext>
            </a:extLst>
          </p:cNvPr>
          <p:cNvSpPr txBox="1"/>
          <p:nvPr/>
        </p:nvSpPr>
        <p:spPr>
          <a:xfrm>
            <a:off x="6778166" y="5197949"/>
            <a:ext cx="1800000" cy="1615827"/>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民間の借上げアパートなど個室の生活の場を用意し、居宅生活を可能とする個別的な自立支援を実施します。</a:t>
            </a:r>
            <a:endParaRPr kumimoji="1" lang="en-US" altLang="ja-JP" sz="1100" dirty="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自立が図られた後も地域での生活を継続的に営めるよう定着に向けた支援を１年程度行います。　</a:t>
            </a:r>
            <a:endParaRPr kumimoji="1" lang="en-US" altLang="ja-JP" sz="1100" b="1" dirty="0">
              <a:solidFill>
                <a:srgbClr val="FF0000"/>
              </a:solidFill>
              <a:latin typeface="ＭＳ 明朝" panose="02020609040205080304" pitchFamily="17" charset="-128"/>
              <a:ea typeface="ＭＳ 明朝" panose="02020609040205080304" pitchFamily="17" charset="-128"/>
            </a:endParaRPr>
          </a:p>
        </p:txBody>
      </p:sp>
      <p:sp>
        <p:nvSpPr>
          <p:cNvPr id="39" name="テキスト ボックス 38">
            <a:extLst>
              <a:ext uri="{FF2B5EF4-FFF2-40B4-BE49-F238E27FC236}">
                <a16:creationId xmlns:a16="http://schemas.microsoft.com/office/drawing/2014/main" id="{9C7E1320-45AA-3532-6A9F-FC9FFA854DAC}"/>
              </a:ext>
            </a:extLst>
          </p:cNvPr>
          <p:cNvSpPr txBox="1"/>
          <p:nvPr/>
        </p:nvSpPr>
        <p:spPr>
          <a:xfrm>
            <a:off x="8804422" y="5197949"/>
            <a:ext cx="1800000" cy="1277273"/>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日中の巡回相談員による相談支援では、若年層や新規層の起居の場所の確認が困難である為、早朝・夜間帯の巡回相談を増やすことで、早期発見、支援を行います。　</a:t>
            </a:r>
            <a:endParaRPr kumimoji="1" lang="en-US" altLang="ja-JP" sz="1100" b="1" dirty="0">
              <a:solidFill>
                <a:srgbClr val="FF0000"/>
              </a:solidFill>
              <a:latin typeface="ＭＳ 明朝" panose="02020609040205080304" pitchFamily="17" charset="-128"/>
              <a:ea typeface="ＭＳ 明朝" panose="02020609040205080304" pitchFamily="17" charset="-128"/>
            </a:endParaRPr>
          </a:p>
        </p:txBody>
      </p:sp>
      <p:sp>
        <p:nvSpPr>
          <p:cNvPr id="40" name="テキスト ボックス 39">
            <a:extLst>
              <a:ext uri="{FF2B5EF4-FFF2-40B4-BE49-F238E27FC236}">
                <a16:creationId xmlns:a16="http://schemas.microsoft.com/office/drawing/2014/main" id="{09A71D3B-A1E3-243B-F7E4-B29909C72D9B}"/>
              </a:ext>
            </a:extLst>
          </p:cNvPr>
          <p:cNvSpPr txBox="1"/>
          <p:nvPr/>
        </p:nvSpPr>
        <p:spPr>
          <a:xfrm>
            <a:off x="10824452" y="5197949"/>
            <a:ext cx="1800000" cy="1446550"/>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自立支援センターにおいて再野宿を防ぐため、退所者に対するアフターケアについて自宅等への訪問回数を増やすなど地域での安定した生活が営めるよう取り組んでいきます。　</a:t>
            </a:r>
            <a:endParaRPr kumimoji="1" lang="en-US" altLang="ja-JP" sz="1100" b="1" dirty="0">
              <a:solidFill>
                <a:srgbClr val="FF0000"/>
              </a:solidFill>
              <a:latin typeface="ＭＳ 明朝" panose="02020609040205080304" pitchFamily="17" charset="-128"/>
              <a:ea typeface="ＭＳ 明朝" panose="02020609040205080304" pitchFamily="17" charset="-128"/>
            </a:endParaRPr>
          </a:p>
        </p:txBody>
      </p:sp>
      <p:sp>
        <p:nvSpPr>
          <p:cNvPr id="41" name="テキスト ボックス 40">
            <a:extLst>
              <a:ext uri="{FF2B5EF4-FFF2-40B4-BE49-F238E27FC236}">
                <a16:creationId xmlns:a16="http://schemas.microsoft.com/office/drawing/2014/main" id="{AF86AAAF-FC56-1E2E-99B6-D98996266A7F}"/>
              </a:ext>
            </a:extLst>
          </p:cNvPr>
          <p:cNvSpPr txBox="1"/>
          <p:nvPr/>
        </p:nvSpPr>
        <p:spPr>
          <a:xfrm>
            <a:off x="6778166" y="7035419"/>
            <a:ext cx="1800000" cy="769441"/>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５年間で</a:t>
            </a:r>
            <a:r>
              <a:rPr kumimoji="1" lang="en-US" altLang="ja-JP" sz="1100" dirty="0">
                <a:latin typeface="ＭＳ 明朝" panose="02020609040205080304" pitchFamily="17" charset="-128"/>
                <a:ea typeface="ＭＳ 明朝" panose="02020609040205080304" pitchFamily="17" charset="-128"/>
              </a:rPr>
              <a:t>140</a:t>
            </a:r>
            <a:r>
              <a:rPr kumimoji="1" lang="ja-JP" altLang="en-US" sz="1100" dirty="0">
                <a:latin typeface="ＭＳ 明朝" panose="02020609040205080304" pitchFamily="17" charset="-128"/>
                <a:ea typeface="ＭＳ 明朝" panose="02020609040205080304" pitchFamily="17" charset="-128"/>
              </a:rPr>
              <a:t>人程度をホームレス地域移行支援事業につなぎ地域生活への移行を推進します。</a:t>
            </a:r>
            <a:endParaRPr kumimoji="1" lang="en-US" altLang="ja-JP" sz="1100" dirty="0">
              <a:latin typeface="ＭＳ 明朝" panose="02020609040205080304" pitchFamily="17" charset="-128"/>
              <a:ea typeface="ＭＳ 明朝" panose="02020609040205080304" pitchFamily="17" charset="-128"/>
            </a:endParaRPr>
          </a:p>
        </p:txBody>
      </p:sp>
      <p:sp>
        <p:nvSpPr>
          <p:cNvPr id="42" name="テキスト ボックス 41">
            <a:extLst>
              <a:ext uri="{FF2B5EF4-FFF2-40B4-BE49-F238E27FC236}">
                <a16:creationId xmlns:a16="http://schemas.microsoft.com/office/drawing/2014/main" id="{FA98ACC0-619A-C8F3-A82F-DBD33A6D9B22}"/>
              </a:ext>
            </a:extLst>
          </p:cNvPr>
          <p:cNvSpPr txBox="1"/>
          <p:nvPr/>
        </p:nvSpPr>
        <p:spPr>
          <a:xfrm>
            <a:off x="8804422" y="7035419"/>
            <a:ext cx="1800000" cy="1107996"/>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面接相談を行ったホームレスのうち、野宿期間が１年未満の人の</a:t>
            </a:r>
            <a:r>
              <a:rPr kumimoji="1" lang="en-US" altLang="ja-JP" sz="1100" dirty="0">
                <a:latin typeface="ＭＳ 明朝" panose="02020609040205080304" pitchFamily="17" charset="-128"/>
                <a:ea typeface="ＭＳ 明朝" panose="02020609040205080304" pitchFamily="17" charset="-128"/>
              </a:rPr>
              <a:t>65</a:t>
            </a:r>
            <a:r>
              <a:rPr kumimoji="1" lang="ja-JP" altLang="en-US" sz="1100" dirty="0">
                <a:latin typeface="ＭＳ 明朝" panose="02020609040205080304" pitchFamily="17" charset="-128"/>
                <a:ea typeface="ＭＳ 明朝" panose="02020609040205080304" pitchFamily="17" charset="-128"/>
              </a:rPr>
              <a:t>％以上を、就労自立や他の福祉施策につなげます。</a:t>
            </a:r>
            <a:endParaRPr kumimoji="1" lang="en-US" altLang="ja-JP" sz="1100" dirty="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endParaRPr kumimoji="1" lang="en-US" altLang="ja-JP" sz="1100" dirty="0">
              <a:latin typeface="ＭＳ 明朝" panose="02020609040205080304" pitchFamily="17" charset="-128"/>
              <a:ea typeface="ＭＳ 明朝" panose="02020609040205080304" pitchFamily="17" charset="-128"/>
            </a:endParaRPr>
          </a:p>
        </p:txBody>
      </p:sp>
      <p:sp>
        <p:nvSpPr>
          <p:cNvPr id="43" name="テキスト ボックス 42">
            <a:extLst>
              <a:ext uri="{FF2B5EF4-FFF2-40B4-BE49-F238E27FC236}">
                <a16:creationId xmlns:a16="http://schemas.microsoft.com/office/drawing/2014/main" id="{5F42BD3A-EA8C-286F-DEAB-BF73EFB551A7}"/>
              </a:ext>
            </a:extLst>
          </p:cNvPr>
          <p:cNvSpPr txBox="1"/>
          <p:nvPr/>
        </p:nvSpPr>
        <p:spPr>
          <a:xfrm>
            <a:off x="10824452" y="7035419"/>
            <a:ext cx="1799918" cy="1277273"/>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　就労により自立支援センターを退所した人について、職場定着支援を行います。</a:t>
            </a:r>
            <a:endParaRPr kumimoji="1" lang="en-US" altLang="ja-JP" sz="1100" dirty="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１年後定着率：</a:t>
            </a:r>
            <a:r>
              <a:rPr kumimoji="1" lang="en-US" altLang="ja-JP" sz="1100" dirty="0">
                <a:latin typeface="ＭＳ 明朝" panose="02020609040205080304" pitchFamily="17" charset="-128"/>
                <a:ea typeface="ＭＳ 明朝" panose="02020609040205080304" pitchFamily="17" charset="-128"/>
              </a:rPr>
              <a:t>80</a:t>
            </a:r>
            <a:r>
              <a:rPr kumimoji="1" lang="ja-JP" altLang="en-US" sz="1100" dirty="0">
                <a:latin typeface="ＭＳ 明朝" panose="02020609040205080304" pitchFamily="17" charset="-128"/>
                <a:ea typeface="ＭＳ 明朝" panose="02020609040205080304" pitchFamily="17" charset="-128"/>
              </a:rPr>
              <a:t>％以上</a:t>
            </a:r>
            <a:endParaRPr kumimoji="1" lang="en-US" altLang="ja-JP" sz="1100" dirty="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３年後定着率：</a:t>
            </a:r>
            <a:r>
              <a:rPr kumimoji="1" lang="en-US" altLang="ja-JP" sz="1100" dirty="0">
                <a:latin typeface="ＭＳ 明朝" panose="02020609040205080304" pitchFamily="17" charset="-128"/>
                <a:ea typeface="ＭＳ 明朝" panose="02020609040205080304" pitchFamily="17" charset="-128"/>
              </a:rPr>
              <a:t>60</a:t>
            </a:r>
            <a:r>
              <a:rPr kumimoji="1" lang="ja-JP" altLang="en-US" sz="1100" dirty="0">
                <a:latin typeface="ＭＳ 明朝" panose="02020609040205080304" pitchFamily="17" charset="-128"/>
                <a:ea typeface="ＭＳ 明朝" panose="02020609040205080304" pitchFamily="17" charset="-128"/>
              </a:rPr>
              <a:t>％以上　</a:t>
            </a:r>
            <a:endParaRPr kumimoji="1" lang="en-US" altLang="ja-JP" sz="1100" dirty="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endParaRPr kumimoji="1" lang="en-US" altLang="ja-JP" sz="1100" dirty="0">
              <a:latin typeface="ＭＳ 明朝" panose="02020609040205080304" pitchFamily="17" charset="-128"/>
              <a:ea typeface="ＭＳ 明朝" panose="02020609040205080304" pitchFamily="17" charset="-128"/>
            </a:endParaRPr>
          </a:p>
        </p:txBody>
      </p:sp>
      <p:sp>
        <p:nvSpPr>
          <p:cNvPr id="44" name="テキスト ボックス 43">
            <a:extLst>
              <a:ext uri="{FF2B5EF4-FFF2-40B4-BE49-F238E27FC236}">
                <a16:creationId xmlns:a16="http://schemas.microsoft.com/office/drawing/2014/main" id="{358430CD-D26D-7E0F-199F-8E7FB4B861D5}"/>
              </a:ext>
            </a:extLst>
          </p:cNvPr>
          <p:cNvSpPr txBox="1"/>
          <p:nvPr/>
        </p:nvSpPr>
        <p:spPr>
          <a:xfrm>
            <a:off x="6618976" y="8305193"/>
            <a:ext cx="6480000" cy="261610"/>
          </a:xfrm>
          <a:prstGeom prst="rect">
            <a:avLst/>
          </a:prstGeom>
          <a:noFill/>
          <a:ln>
            <a:noFill/>
          </a:ln>
        </p:spPr>
        <p:txBody>
          <a:bodyPr wrap="square" rtlCol="0">
            <a:spAutoFit/>
          </a:bodyPr>
          <a:lstStyle/>
          <a:p>
            <a:r>
              <a:rPr kumimoji="1" lang="ja-JP" altLang="en-US" sz="1050" b="1" dirty="0">
                <a:latin typeface="ＭＳ ゴシック" panose="020B0609070205080204" pitchFamily="49" charset="-128"/>
                <a:ea typeface="ＭＳ ゴシック" panose="020B0609070205080204" pitchFamily="49" charset="-128"/>
              </a:rPr>
              <a:t>第４章　大阪市の実施計画について</a:t>
            </a:r>
            <a:endParaRPr kumimoji="1" lang="en-US" altLang="ja-JP" sz="1050" b="1" dirty="0">
              <a:latin typeface="ＭＳ ゴシック" panose="020B0609070205080204" pitchFamily="49" charset="-128"/>
              <a:ea typeface="ＭＳ ゴシック" panose="020B0609070205080204" pitchFamily="49" charset="-128"/>
            </a:endParaRPr>
          </a:p>
        </p:txBody>
      </p:sp>
      <p:sp>
        <p:nvSpPr>
          <p:cNvPr id="45" name="テキスト ボックス 44">
            <a:extLst>
              <a:ext uri="{FF2B5EF4-FFF2-40B4-BE49-F238E27FC236}">
                <a16:creationId xmlns:a16="http://schemas.microsoft.com/office/drawing/2014/main" id="{38FCD720-8524-700C-A7DD-7D661FA3216C}"/>
              </a:ext>
            </a:extLst>
          </p:cNvPr>
          <p:cNvSpPr txBox="1"/>
          <p:nvPr/>
        </p:nvSpPr>
        <p:spPr>
          <a:xfrm>
            <a:off x="6546139" y="8648213"/>
            <a:ext cx="5400000" cy="539187"/>
          </a:xfrm>
          <a:prstGeom prst="rect">
            <a:avLst/>
          </a:prstGeom>
          <a:noFill/>
          <a:ln>
            <a:noFill/>
          </a:ln>
        </p:spPr>
        <p:txBody>
          <a:bodyPr wrap="square" rtlCol="0">
            <a:spAutoFit/>
          </a:bodyPr>
          <a:lstStyle/>
          <a:p>
            <a:pPr>
              <a:lnSpc>
                <a:spcPct val="150000"/>
              </a:lnSpc>
            </a:pPr>
            <a:r>
              <a:rPr kumimoji="1" lang="ja-JP" altLang="en-US" sz="1050" dirty="0">
                <a:latin typeface="ＭＳ 明朝" panose="02020609040205080304" pitchFamily="17" charset="-128"/>
                <a:ea typeface="ＭＳ 明朝" panose="02020609040205080304" pitchFamily="17" charset="-128"/>
              </a:rPr>
              <a:t>　中間年にあたる</a:t>
            </a:r>
            <a:r>
              <a:rPr kumimoji="1" lang="en-US" altLang="ja-JP" sz="1050" dirty="0">
                <a:latin typeface="ＭＳ 明朝" panose="02020609040205080304" pitchFamily="17" charset="-128"/>
                <a:ea typeface="ＭＳ 明朝" panose="02020609040205080304" pitchFamily="17" charset="-128"/>
              </a:rPr>
              <a:t>2026</a:t>
            </a:r>
            <a:r>
              <a:rPr kumimoji="1" lang="ja-JP" altLang="en-US" sz="1050" dirty="0">
                <a:latin typeface="ＭＳ 明朝" panose="02020609040205080304" pitchFamily="17" charset="-128"/>
                <a:ea typeface="ＭＳ 明朝" panose="02020609040205080304" pitchFamily="17" charset="-128"/>
              </a:rPr>
              <a:t>（令和８）年度及び計画期間満了前に有識者等の意見を聴取し、計画に定めた施策の評価・効果検証を行います。</a:t>
            </a:r>
            <a:endParaRPr kumimoji="1" lang="en-US" altLang="ja-JP" sz="1050" dirty="0">
              <a:latin typeface="ＭＳ 明朝" panose="02020609040205080304" pitchFamily="17" charset="-128"/>
              <a:ea typeface="ＭＳ 明朝" panose="02020609040205080304" pitchFamily="17" charset="-128"/>
            </a:endParaRPr>
          </a:p>
        </p:txBody>
      </p:sp>
      <p:cxnSp>
        <p:nvCxnSpPr>
          <p:cNvPr id="46" name="直線コネクタ 45">
            <a:extLst>
              <a:ext uri="{FF2B5EF4-FFF2-40B4-BE49-F238E27FC236}">
                <a16:creationId xmlns:a16="http://schemas.microsoft.com/office/drawing/2014/main" id="{D20E9D8C-436A-AB1B-2245-B36F9E16721E}"/>
              </a:ext>
            </a:extLst>
          </p:cNvPr>
          <p:cNvCxnSpPr>
            <a:cxnSpLocks/>
          </p:cNvCxnSpPr>
          <p:nvPr/>
        </p:nvCxnSpPr>
        <p:spPr>
          <a:xfrm>
            <a:off x="6618976" y="8566803"/>
            <a:ext cx="5040000" cy="0"/>
          </a:xfrm>
          <a:prstGeom prst="line">
            <a:avLst/>
          </a:prstGeom>
          <a:ln w="38100" cmpd="thinThick"/>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4082F04D-D993-0DE7-03A5-DF2143ED2E2A}"/>
              </a:ext>
            </a:extLst>
          </p:cNvPr>
          <p:cNvCxnSpPr>
            <a:cxnSpLocks/>
          </p:cNvCxnSpPr>
          <p:nvPr/>
        </p:nvCxnSpPr>
        <p:spPr>
          <a:xfrm>
            <a:off x="10717550" y="3822075"/>
            <a:ext cx="0" cy="433543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F0E466E1-1A5C-7231-6692-89596AD0B5E6}"/>
              </a:ext>
            </a:extLst>
          </p:cNvPr>
          <p:cNvCxnSpPr>
            <a:cxnSpLocks/>
          </p:cNvCxnSpPr>
          <p:nvPr/>
        </p:nvCxnSpPr>
        <p:spPr>
          <a:xfrm>
            <a:off x="6747682" y="5037547"/>
            <a:ext cx="5760000"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C983ECD2-29B5-BFEB-5D68-9A2BD670DDA7}"/>
              </a:ext>
            </a:extLst>
          </p:cNvPr>
          <p:cNvCxnSpPr>
            <a:cxnSpLocks/>
          </p:cNvCxnSpPr>
          <p:nvPr/>
        </p:nvCxnSpPr>
        <p:spPr>
          <a:xfrm>
            <a:off x="6747682" y="6903699"/>
            <a:ext cx="5760000"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graphicFrame>
        <p:nvGraphicFramePr>
          <p:cNvPr id="53" name="表 52">
            <a:extLst>
              <a:ext uri="{FF2B5EF4-FFF2-40B4-BE49-F238E27FC236}">
                <a16:creationId xmlns:a16="http://schemas.microsoft.com/office/drawing/2014/main" id="{FBE52C46-8948-D8CC-EE4C-0B1C535A06F8}"/>
              </a:ext>
            </a:extLst>
          </p:cNvPr>
          <p:cNvGraphicFramePr>
            <a:graphicFrameLocks noGrp="1"/>
          </p:cNvGraphicFramePr>
          <p:nvPr>
            <p:extLst>
              <p:ext uri="{D42A27DB-BD31-4B8C-83A1-F6EECF244321}">
                <p14:modId xmlns:p14="http://schemas.microsoft.com/office/powerpoint/2010/main" val="2623725772"/>
              </p:ext>
            </p:extLst>
          </p:nvPr>
        </p:nvGraphicFramePr>
        <p:xfrm>
          <a:off x="111029" y="5149764"/>
          <a:ext cx="2875735" cy="1663354"/>
        </p:xfrm>
        <a:graphic>
          <a:graphicData uri="http://schemas.openxmlformats.org/drawingml/2006/table">
            <a:tbl>
              <a:tblPr/>
              <a:tblGrid>
                <a:gridCol w="985824">
                  <a:extLst>
                    <a:ext uri="{9D8B030D-6E8A-4147-A177-3AD203B41FA5}">
                      <a16:colId xmlns:a16="http://schemas.microsoft.com/office/drawing/2014/main" val="102934989"/>
                    </a:ext>
                  </a:extLst>
                </a:gridCol>
                <a:gridCol w="625550">
                  <a:extLst>
                    <a:ext uri="{9D8B030D-6E8A-4147-A177-3AD203B41FA5}">
                      <a16:colId xmlns:a16="http://schemas.microsoft.com/office/drawing/2014/main" val="2611662439"/>
                    </a:ext>
                  </a:extLst>
                </a:gridCol>
                <a:gridCol w="613007">
                  <a:extLst>
                    <a:ext uri="{9D8B030D-6E8A-4147-A177-3AD203B41FA5}">
                      <a16:colId xmlns:a16="http://schemas.microsoft.com/office/drawing/2014/main" val="4265787130"/>
                    </a:ext>
                  </a:extLst>
                </a:gridCol>
                <a:gridCol w="651354">
                  <a:extLst>
                    <a:ext uri="{9D8B030D-6E8A-4147-A177-3AD203B41FA5}">
                      <a16:colId xmlns:a16="http://schemas.microsoft.com/office/drawing/2014/main" val="3683920527"/>
                    </a:ext>
                  </a:extLst>
                </a:gridCol>
              </a:tblGrid>
              <a:tr h="471809">
                <a:tc>
                  <a:txBody>
                    <a:bodyPr/>
                    <a:lstStyle/>
                    <a:p>
                      <a:pPr algn="l"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平成</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24</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平成</a:t>
                      </a:r>
                      <a:r>
                        <a:rPr lang="en-US" altLang="ja-JP" sz="1050" b="0" i="0" u="none" strike="noStrike">
                          <a:solidFill>
                            <a:srgbClr val="000000"/>
                          </a:solidFill>
                          <a:effectLst/>
                          <a:latin typeface="ＭＳ 明朝" panose="02020609040205080304" pitchFamily="17" charset="-128"/>
                          <a:ea typeface="ＭＳ 明朝" panose="02020609040205080304" pitchFamily="17" charset="-128"/>
                        </a:rPr>
                        <a:t>28</a:t>
                      </a: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令和３年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193137"/>
                  </a:ext>
                </a:extLst>
              </a:tr>
              <a:tr h="238309">
                <a:tc>
                  <a:txBody>
                    <a:bodyPr/>
                    <a:lstStyle/>
                    <a:p>
                      <a:pPr algn="ctr"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１年未満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33.4%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38.3%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7010732"/>
                  </a:ext>
                </a:extLst>
              </a:tr>
              <a:tr h="238309">
                <a:tc>
                  <a:txBody>
                    <a:bodyPr/>
                    <a:lstStyle/>
                    <a:p>
                      <a:pPr algn="ctr"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１年～３年未満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117941"/>
                  </a:ext>
                </a:extLst>
              </a:tr>
              <a:tr h="238309">
                <a:tc>
                  <a:txBody>
                    <a:bodyPr/>
                    <a:lstStyle/>
                    <a:p>
                      <a:pPr algn="ctr"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３年～５年未満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2293148"/>
                  </a:ext>
                </a:extLst>
              </a:tr>
              <a:tr h="238309">
                <a:tc>
                  <a:txBody>
                    <a:bodyPr/>
                    <a:lstStyle/>
                    <a:p>
                      <a:pPr algn="ctr"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５年～</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10</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年未満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336558"/>
                  </a:ext>
                </a:extLst>
              </a:tr>
              <a:tr h="238309">
                <a:tc>
                  <a:txBody>
                    <a:bodyPr/>
                    <a:lstStyle/>
                    <a:p>
                      <a:pPr algn="ct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10</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年以上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33.6%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6286885"/>
                  </a:ext>
                </a:extLst>
              </a:tr>
            </a:tbl>
          </a:graphicData>
        </a:graphic>
      </p:graphicFrame>
      <p:graphicFrame>
        <p:nvGraphicFramePr>
          <p:cNvPr id="2" name="表 1">
            <a:extLst>
              <a:ext uri="{FF2B5EF4-FFF2-40B4-BE49-F238E27FC236}">
                <a16:creationId xmlns:a16="http://schemas.microsoft.com/office/drawing/2014/main" id="{3F1C78B4-6FCC-ABCE-B0FE-9390BE6859EE}"/>
              </a:ext>
            </a:extLst>
          </p:cNvPr>
          <p:cNvGraphicFramePr>
            <a:graphicFrameLocks noGrp="1"/>
          </p:cNvGraphicFramePr>
          <p:nvPr>
            <p:extLst>
              <p:ext uri="{D42A27DB-BD31-4B8C-83A1-F6EECF244321}">
                <p14:modId xmlns:p14="http://schemas.microsoft.com/office/powerpoint/2010/main" val="789912388"/>
              </p:ext>
            </p:extLst>
          </p:nvPr>
        </p:nvGraphicFramePr>
        <p:xfrm>
          <a:off x="111029" y="3782669"/>
          <a:ext cx="2900405" cy="495300"/>
        </p:xfrm>
        <a:graphic>
          <a:graphicData uri="http://schemas.openxmlformats.org/drawingml/2006/table">
            <a:tbl>
              <a:tblPr/>
              <a:tblGrid>
                <a:gridCol w="580081">
                  <a:extLst>
                    <a:ext uri="{9D8B030D-6E8A-4147-A177-3AD203B41FA5}">
                      <a16:colId xmlns:a16="http://schemas.microsoft.com/office/drawing/2014/main" val="2430594770"/>
                    </a:ext>
                  </a:extLst>
                </a:gridCol>
                <a:gridCol w="580081">
                  <a:extLst>
                    <a:ext uri="{9D8B030D-6E8A-4147-A177-3AD203B41FA5}">
                      <a16:colId xmlns:a16="http://schemas.microsoft.com/office/drawing/2014/main" val="2666170674"/>
                    </a:ext>
                  </a:extLst>
                </a:gridCol>
                <a:gridCol w="580081">
                  <a:extLst>
                    <a:ext uri="{9D8B030D-6E8A-4147-A177-3AD203B41FA5}">
                      <a16:colId xmlns:a16="http://schemas.microsoft.com/office/drawing/2014/main" val="3316058157"/>
                    </a:ext>
                  </a:extLst>
                </a:gridCol>
                <a:gridCol w="580081">
                  <a:extLst>
                    <a:ext uri="{9D8B030D-6E8A-4147-A177-3AD203B41FA5}">
                      <a16:colId xmlns:a16="http://schemas.microsoft.com/office/drawing/2014/main" val="123406248"/>
                    </a:ext>
                  </a:extLst>
                </a:gridCol>
                <a:gridCol w="580081">
                  <a:extLst>
                    <a:ext uri="{9D8B030D-6E8A-4147-A177-3AD203B41FA5}">
                      <a16:colId xmlns:a16="http://schemas.microsoft.com/office/drawing/2014/main" val="681439974"/>
                    </a:ext>
                  </a:extLst>
                </a:gridCol>
              </a:tblGrid>
              <a:tr h="238125">
                <a:tc>
                  <a:txBody>
                    <a:bodyPr/>
                    <a:lstStyle/>
                    <a:p>
                      <a:pPr algn="ctr" rtl="0" fontAlgn="ct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令和元年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令和２年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令和３年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令和４年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令和５年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388691"/>
                  </a:ext>
                </a:extLst>
              </a:tr>
              <a:tr h="257175">
                <a:tc>
                  <a:txBody>
                    <a:bodyPr/>
                    <a:lstStyle/>
                    <a:p>
                      <a:pPr algn="r" rtl="0" fontAlgn="ctr"/>
                      <a:r>
                        <a:rPr lang="en-US" altLang="ja-JP" sz="1000" b="0" i="0" u="none" strike="noStrike" dirty="0">
                          <a:solidFill>
                            <a:srgbClr val="000000"/>
                          </a:solidFill>
                          <a:effectLst/>
                          <a:latin typeface="ＭＳ 明朝" panose="02020609040205080304" pitchFamily="17" charset="-128"/>
                          <a:ea typeface="ＭＳ 明朝" panose="02020609040205080304" pitchFamily="17" charset="-128"/>
                        </a:rPr>
                        <a:t>1,002</a:t>
                      </a: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a:solidFill>
                            <a:srgbClr val="000000"/>
                          </a:solidFill>
                          <a:effectLst/>
                          <a:latin typeface="ＭＳ 明朝" panose="02020609040205080304" pitchFamily="17" charset="-128"/>
                          <a:ea typeface="ＭＳ 明朝" panose="02020609040205080304" pitchFamily="17" charset="-128"/>
                        </a:rPr>
                        <a:t>982</a:t>
                      </a: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a:solidFill>
                            <a:srgbClr val="000000"/>
                          </a:solidFill>
                          <a:effectLst/>
                          <a:latin typeface="ＭＳ 明朝" panose="02020609040205080304" pitchFamily="17" charset="-128"/>
                          <a:ea typeface="ＭＳ 明朝" panose="02020609040205080304" pitchFamily="17" charset="-128"/>
                        </a:rPr>
                        <a:t>943</a:t>
                      </a: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ＭＳ 明朝" panose="02020609040205080304" pitchFamily="17" charset="-128"/>
                          <a:ea typeface="ＭＳ 明朝" panose="02020609040205080304" pitchFamily="17" charset="-128"/>
                        </a:rPr>
                        <a:t>923</a:t>
                      </a: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ＭＳ 明朝" panose="02020609040205080304" pitchFamily="17" charset="-128"/>
                          <a:ea typeface="ＭＳ 明朝" panose="02020609040205080304" pitchFamily="17" charset="-128"/>
                        </a:rPr>
                        <a:t>841</a:t>
                      </a: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029273"/>
                  </a:ext>
                </a:extLst>
              </a:tr>
            </a:tbl>
          </a:graphicData>
        </a:graphic>
      </p:graphicFrame>
      <p:graphicFrame>
        <p:nvGraphicFramePr>
          <p:cNvPr id="3" name="表 2">
            <a:extLst>
              <a:ext uri="{FF2B5EF4-FFF2-40B4-BE49-F238E27FC236}">
                <a16:creationId xmlns:a16="http://schemas.microsoft.com/office/drawing/2014/main" id="{6E1653A4-1593-5447-C8E4-1D7667D34C00}"/>
              </a:ext>
            </a:extLst>
          </p:cNvPr>
          <p:cNvGraphicFramePr>
            <a:graphicFrameLocks noGrp="1"/>
          </p:cNvGraphicFramePr>
          <p:nvPr>
            <p:extLst>
              <p:ext uri="{D42A27DB-BD31-4B8C-83A1-F6EECF244321}">
                <p14:modId xmlns:p14="http://schemas.microsoft.com/office/powerpoint/2010/main" val="798391516"/>
              </p:ext>
            </p:extLst>
          </p:nvPr>
        </p:nvGraphicFramePr>
        <p:xfrm>
          <a:off x="3240396" y="3782669"/>
          <a:ext cx="2916000" cy="935369"/>
        </p:xfrm>
        <a:graphic>
          <a:graphicData uri="http://schemas.openxmlformats.org/drawingml/2006/table">
            <a:tbl>
              <a:tblPr/>
              <a:tblGrid>
                <a:gridCol w="729000">
                  <a:extLst>
                    <a:ext uri="{9D8B030D-6E8A-4147-A177-3AD203B41FA5}">
                      <a16:colId xmlns:a16="http://schemas.microsoft.com/office/drawing/2014/main" val="1665249702"/>
                    </a:ext>
                  </a:extLst>
                </a:gridCol>
                <a:gridCol w="729000">
                  <a:extLst>
                    <a:ext uri="{9D8B030D-6E8A-4147-A177-3AD203B41FA5}">
                      <a16:colId xmlns:a16="http://schemas.microsoft.com/office/drawing/2014/main" val="2639026290"/>
                    </a:ext>
                  </a:extLst>
                </a:gridCol>
                <a:gridCol w="729000">
                  <a:extLst>
                    <a:ext uri="{9D8B030D-6E8A-4147-A177-3AD203B41FA5}">
                      <a16:colId xmlns:a16="http://schemas.microsoft.com/office/drawing/2014/main" val="3282563309"/>
                    </a:ext>
                  </a:extLst>
                </a:gridCol>
                <a:gridCol w="729000">
                  <a:extLst>
                    <a:ext uri="{9D8B030D-6E8A-4147-A177-3AD203B41FA5}">
                      <a16:colId xmlns:a16="http://schemas.microsoft.com/office/drawing/2014/main" val="1515084007"/>
                    </a:ext>
                  </a:extLst>
                </a:gridCol>
              </a:tblGrid>
              <a:tr h="309857">
                <a:tc>
                  <a:txBody>
                    <a:bodyPr/>
                    <a:lstStyle/>
                    <a:p>
                      <a:pPr algn="l" rtl="0" fontAlgn="ct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平成</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24</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平成</a:t>
                      </a:r>
                      <a:r>
                        <a:rPr lang="en-US" altLang="ja-JP" sz="1050" b="0" i="0" u="none" strike="noStrike">
                          <a:solidFill>
                            <a:srgbClr val="000000"/>
                          </a:solidFill>
                          <a:effectLst/>
                          <a:latin typeface="ＭＳ 明朝" panose="02020609040205080304" pitchFamily="17" charset="-128"/>
                          <a:ea typeface="ＭＳ 明朝" panose="02020609040205080304" pitchFamily="17" charset="-128"/>
                        </a:rPr>
                        <a:t>28</a:t>
                      </a: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a:solidFill>
                            <a:srgbClr val="000000"/>
                          </a:solidFill>
                          <a:effectLst/>
                          <a:latin typeface="ＭＳ 明朝" panose="02020609040205080304" pitchFamily="17" charset="-128"/>
                          <a:ea typeface="ＭＳ 明朝" panose="02020609040205080304" pitchFamily="17" charset="-128"/>
                        </a:rPr>
                        <a:t>令和３年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1924550"/>
                  </a:ext>
                </a:extLst>
              </a:tr>
              <a:tr h="208504">
                <a:tc>
                  <a:txBody>
                    <a:bodyPr/>
                    <a:lstStyle/>
                    <a:p>
                      <a:pPr algn="ct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45</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歳未満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4376165"/>
                  </a:ext>
                </a:extLst>
              </a:tr>
              <a:tr h="208504">
                <a:tc>
                  <a:txBody>
                    <a:bodyPr/>
                    <a:lstStyle/>
                    <a:p>
                      <a:pPr algn="ct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45</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a:t>
                      </a: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64</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60.3%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56.2%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0767199"/>
                  </a:ext>
                </a:extLst>
              </a:tr>
              <a:tr h="208504">
                <a:tc>
                  <a:txBody>
                    <a:bodyPr/>
                    <a:lstStyle/>
                    <a:p>
                      <a:pPr algn="ct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65</a:t>
                      </a:r>
                      <a:r>
                        <a:rPr lang="ja-JP" altLang="en-US" sz="1050" b="0" i="0" u="none" strike="noStrike" dirty="0">
                          <a:solidFill>
                            <a:srgbClr val="000000"/>
                          </a:solidFill>
                          <a:effectLst/>
                          <a:latin typeface="ＭＳ 明朝" panose="02020609040205080304" pitchFamily="17" charset="-128"/>
                          <a:ea typeface="ＭＳ 明朝" panose="02020609040205080304" pitchFamily="17" charset="-128"/>
                        </a:rPr>
                        <a:t>歳以上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25.2%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32.3%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50" b="0" i="0" u="none" strike="noStrike" dirty="0">
                          <a:solidFill>
                            <a:srgbClr val="000000"/>
                          </a:solidFill>
                          <a:effectLst/>
                          <a:latin typeface="ＭＳ 明朝" panose="02020609040205080304" pitchFamily="17" charset="-128"/>
                          <a:ea typeface="ＭＳ 明朝" panose="02020609040205080304" pitchFamily="17" charset="-128"/>
                        </a:rPr>
                        <a:t>47.6%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1576215"/>
                  </a:ext>
                </a:extLst>
              </a:tr>
            </a:tbl>
          </a:graphicData>
        </a:graphic>
      </p:graphicFrame>
      <p:sp>
        <p:nvSpPr>
          <p:cNvPr id="13" name="テキスト ボックス 12">
            <a:extLst>
              <a:ext uri="{FF2B5EF4-FFF2-40B4-BE49-F238E27FC236}">
                <a16:creationId xmlns:a16="http://schemas.microsoft.com/office/drawing/2014/main" id="{DEB0B9BF-585C-8A62-3C50-D01B35F466E7}"/>
              </a:ext>
            </a:extLst>
          </p:cNvPr>
          <p:cNvSpPr txBox="1"/>
          <p:nvPr/>
        </p:nvSpPr>
        <p:spPr>
          <a:xfrm>
            <a:off x="81729" y="-11184"/>
            <a:ext cx="12600921" cy="338554"/>
          </a:xfrm>
          <a:prstGeom prst="rect">
            <a:avLst/>
          </a:prstGeom>
          <a:noFill/>
        </p:spPr>
        <p:txBody>
          <a:bodyPr wrap="square" rtlCol="0">
            <a:spAutoFit/>
          </a:bodyPr>
          <a:lstStyle/>
          <a:p>
            <a:pPr algn="ctr"/>
            <a:r>
              <a:rPr kumimoji="1" lang="ja-JP" altLang="en-US" sz="1600" b="1" dirty="0">
                <a:latin typeface="ＭＳ ゴシック" panose="020B0609070205080204" pitchFamily="49" charset="-128"/>
                <a:ea typeface="ＭＳ ゴシック" panose="020B0609070205080204" pitchFamily="49" charset="-128"/>
              </a:rPr>
              <a:t>大阪市ホームレスの自立の支援等に関する実施計画</a:t>
            </a:r>
            <a:r>
              <a:rPr kumimoji="1" lang="en-US" altLang="ja-JP" sz="1600" b="1" dirty="0">
                <a:latin typeface="ＭＳ ゴシック" panose="020B0609070205080204" pitchFamily="49" charset="-128"/>
                <a:ea typeface="ＭＳ ゴシック" panose="020B0609070205080204" pitchFamily="49" charset="-128"/>
              </a:rPr>
              <a:t>2024</a:t>
            </a:r>
            <a:r>
              <a:rPr kumimoji="1" lang="ja-JP" altLang="en-US" sz="1600" b="1" dirty="0">
                <a:latin typeface="ＭＳ ゴシック" panose="020B0609070205080204" pitchFamily="49" charset="-128"/>
                <a:ea typeface="ＭＳ ゴシック" panose="020B0609070205080204" pitchFamily="49" charset="-128"/>
              </a:rPr>
              <a:t>（令和６）～</a:t>
            </a:r>
            <a:r>
              <a:rPr kumimoji="1" lang="en-US" altLang="ja-JP" sz="1600" b="1" dirty="0">
                <a:latin typeface="ＭＳ ゴシック" panose="020B0609070205080204" pitchFamily="49" charset="-128"/>
                <a:ea typeface="ＭＳ ゴシック" panose="020B0609070205080204" pitchFamily="49" charset="-128"/>
              </a:rPr>
              <a:t>2028</a:t>
            </a:r>
            <a:r>
              <a:rPr kumimoji="1" lang="ja-JP" altLang="en-US" sz="1600" b="1" dirty="0">
                <a:latin typeface="ＭＳ ゴシック" panose="020B0609070205080204" pitchFamily="49" charset="-128"/>
                <a:ea typeface="ＭＳ ゴシック" panose="020B0609070205080204" pitchFamily="49" charset="-128"/>
              </a:rPr>
              <a:t>（令和</a:t>
            </a:r>
            <a:r>
              <a:rPr kumimoji="1" lang="en-US" altLang="ja-JP" sz="1600" b="1" dirty="0">
                <a:latin typeface="ＭＳ ゴシック" panose="020B0609070205080204" pitchFamily="49" charset="-128"/>
                <a:ea typeface="ＭＳ ゴシック" panose="020B0609070205080204" pitchFamily="49" charset="-128"/>
              </a:rPr>
              <a:t>10</a:t>
            </a:r>
            <a:r>
              <a:rPr kumimoji="1" lang="ja-JP" altLang="en-US" sz="1600" b="1" dirty="0">
                <a:latin typeface="ＭＳ ゴシック" panose="020B0609070205080204" pitchFamily="49" charset="-128"/>
                <a:ea typeface="ＭＳ ゴシック" panose="020B0609070205080204" pitchFamily="49" charset="-128"/>
              </a:rPr>
              <a:t>）年度（概要）</a:t>
            </a:r>
          </a:p>
        </p:txBody>
      </p:sp>
      <p:sp>
        <p:nvSpPr>
          <p:cNvPr id="16" name="四角形: 角を丸くする 15">
            <a:extLst>
              <a:ext uri="{FF2B5EF4-FFF2-40B4-BE49-F238E27FC236}">
                <a16:creationId xmlns:a16="http://schemas.microsoft.com/office/drawing/2014/main" id="{81CAA73E-C385-9A1D-CE43-647FC60CF701}"/>
              </a:ext>
            </a:extLst>
          </p:cNvPr>
          <p:cNvSpPr/>
          <p:nvPr/>
        </p:nvSpPr>
        <p:spPr>
          <a:xfrm>
            <a:off x="6618976" y="931398"/>
            <a:ext cx="129600" cy="1764000"/>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vert="wordArtVertRtl" lIns="0" tIns="0" rIns="0" bIns="0" rtlCol="0" anchor="ctr"/>
          <a:lstStyle/>
          <a:p>
            <a:pPr algn="ctr"/>
            <a:r>
              <a:rPr kumimoji="1" lang="ja-JP" altLang="en-US" sz="800" dirty="0">
                <a:solidFill>
                  <a:schemeClr val="accent1">
                    <a:lumMod val="50000"/>
                  </a:schemeClr>
                </a:solidFill>
                <a:latin typeface="ＭＳ 明朝" panose="02020609040205080304" pitchFamily="17" charset="-128"/>
                <a:ea typeface="ＭＳ 明朝" panose="02020609040205080304" pitchFamily="17" charset="-128"/>
              </a:rPr>
              <a:t>見えてきた課題</a:t>
            </a:r>
          </a:p>
        </p:txBody>
      </p:sp>
      <p:sp>
        <p:nvSpPr>
          <p:cNvPr id="51" name="テキスト ボックス 50">
            <a:extLst>
              <a:ext uri="{FF2B5EF4-FFF2-40B4-BE49-F238E27FC236}">
                <a16:creationId xmlns:a16="http://schemas.microsoft.com/office/drawing/2014/main" id="{E1E81711-977E-45E5-5DF1-B19391C1E8A9}"/>
              </a:ext>
            </a:extLst>
          </p:cNvPr>
          <p:cNvSpPr txBox="1"/>
          <p:nvPr/>
        </p:nvSpPr>
        <p:spPr>
          <a:xfrm>
            <a:off x="6778166" y="952987"/>
            <a:ext cx="1800000" cy="1785104"/>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自立後の生活を見据えた支援の必要性</a:t>
            </a:r>
            <a:r>
              <a:rPr kumimoji="1" lang="ja-JP" altLang="en-US" sz="900" dirty="0">
                <a:latin typeface="ＭＳ 明朝" panose="02020609040205080304" pitchFamily="17" charset="-128"/>
                <a:ea typeface="ＭＳ 明朝" panose="02020609040205080304" pitchFamily="17" charset="-128"/>
              </a:rPr>
              <a:t>（表４参照）</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1100" dirty="0">
                <a:latin typeface="ＭＳ 明朝" panose="02020609040205080304" pitchFamily="17" charset="-128"/>
                <a:ea typeface="ＭＳ 明朝" panose="02020609040205080304" pitchFamily="17" charset="-128"/>
              </a:rPr>
              <a:t>　本市では、一時生活支援事業として生活ケアセンター等を活用した自立に向けた支援を行っていますが、集団生活に基づく支援では必ずしも自立につながっていない状況にあります。</a:t>
            </a:r>
          </a:p>
        </p:txBody>
      </p:sp>
      <p:sp>
        <p:nvSpPr>
          <p:cNvPr id="52" name="テキスト ボックス 51">
            <a:extLst>
              <a:ext uri="{FF2B5EF4-FFF2-40B4-BE49-F238E27FC236}">
                <a16:creationId xmlns:a16="http://schemas.microsoft.com/office/drawing/2014/main" id="{D94E6BB9-F7D9-EFD1-D7E1-7E10EFF9E24F}"/>
              </a:ext>
            </a:extLst>
          </p:cNvPr>
          <p:cNvSpPr txBox="1"/>
          <p:nvPr/>
        </p:nvSpPr>
        <p:spPr>
          <a:xfrm>
            <a:off x="8804422" y="952987"/>
            <a:ext cx="1800000" cy="1107996"/>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早期支援による野宿生活長期化の防止</a:t>
            </a:r>
            <a:r>
              <a:rPr kumimoji="1" lang="ja-JP" altLang="en-US" sz="900" dirty="0">
                <a:latin typeface="ＭＳ 明朝" panose="02020609040205080304" pitchFamily="17" charset="-128"/>
                <a:ea typeface="ＭＳ 明朝" panose="02020609040205080304" pitchFamily="17" charset="-128"/>
              </a:rPr>
              <a:t>（表５参照）</a:t>
            </a:r>
            <a:endParaRPr kumimoji="1" lang="en-US" altLang="ja-JP" sz="900" dirty="0">
              <a:latin typeface="ＭＳ 明朝" panose="02020609040205080304" pitchFamily="17" charset="-128"/>
              <a:ea typeface="ＭＳ 明朝" panose="02020609040205080304" pitchFamily="17" charset="-128"/>
            </a:endParaRPr>
          </a:p>
          <a:p>
            <a:r>
              <a:rPr kumimoji="1" lang="ja-JP" altLang="en-US" sz="1100" dirty="0">
                <a:latin typeface="ＭＳ ゴシック" panose="020B0609070205080204" pitchFamily="49" charset="-128"/>
                <a:ea typeface="ＭＳ ゴシック" panose="020B0609070205080204" pitchFamily="49" charset="-128"/>
              </a:rPr>
              <a:t>　</a:t>
            </a:r>
            <a:r>
              <a:rPr kumimoji="1" lang="ja-JP" altLang="en-US" sz="1100" dirty="0">
                <a:latin typeface="ＭＳ 明朝" panose="02020609040205080304" pitchFamily="17" charset="-128"/>
                <a:ea typeface="ＭＳ 明朝" panose="02020609040205080304" pitchFamily="17" charset="-128"/>
              </a:rPr>
              <a:t>若年層や新規層については路上生活期間が短く支援につながりやすい傾向にあります。</a:t>
            </a:r>
          </a:p>
        </p:txBody>
      </p:sp>
      <p:sp>
        <p:nvSpPr>
          <p:cNvPr id="54" name="テキスト ボックス 53">
            <a:extLst>
              <a:ext uri="{FF2B5EF4-FFF2-40B4-BE49-F238E27FC236}">
                <a16:creationId xmlns:a16="http://schemas.microsoft.com/office/drawing/2014/main" id="{3433F08C-F6B8-A4A3-83D2-51C15EB88C66}"/>
              </a:ext>
            </a:extLst>
          </p:cNvPr>
          <p:cNvSpPr txBox="1"/>
          <p:nvPr/>
        </p:nvSpPr>
        <p:spPr>
          <a:xfrm>
            <a:off x="10824452" y="952987"/>
            <a:ext cx="1800000" cy="1415772"/>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再野宿化の防止</a:t>
            </a:r>
            <a:r>
              <a:rPr kumimoji="1" lang="ja-JP" altLang="en-US" sz="900" dirty="0">
                <a:latin typeface="ＭＳ 明朝" panose="02020609040205080304" pitchFamily="17" charset="-128"/>
                <a:ea typeface="ＭＳ 明朝" panose="02020609040205080304" pitchFamily="17" charset="-128"/>
              </a:rPr>
              <a:t>（表６参照）</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1100" dirty="0">
                <a:latin typeface="ＭＳ 明朝" panose="02020609040205080304" pitchFamily="17" charset="-128"/>
                <a:ea typeface="ＭＳ 明朝" panose="02020609040205080304" pitchFamily="17" charset="-128"/>
              </a:rPr>
              <a:t>　自立支援センターを就労により退所できたものの、その後職場に定着できず再び野宿生活に戻ってしまう人が一定数存在します。</a:t>
            </a:r>
          </a:p>
        </p:txBody>
      </p:sp>
      <p:sp>
        <p:nvSpPr>
          <p:cNvPr id="57" name="テキスト ボックス 56">
            <a:extLst>
              <a:ext uri="{FF2B5EF4-FFF2-40B4-BE49-F238E27FC236}">
                <a16:creationId xmlns:a16="http://schemas.microsoft.com/office/drawing/2014/main" id="{48A00BA1-73DB-2A77-9596-8F798AB922C4}"/>
              </a:ext>
            </a:extLst>
          </p:cNvPr>
          <p:cNvSpPr txBox="1"/>
          <p:nvPr/>
        </p:nvSpPr>
        <p:spPr>
          <a:xfrm>
            <a:off x="6618976" y="2815648"/>
            <a:ext cx="3138952" cy="253916"/>
          </a:xfrm>
          <a:prstGeom prst="rect">
            <a:avLst/>
          </a:prstGeom>
          <a:noFill/>
          <a:ln>
            <a:noFill/>
          </a:ln>
        </p:spPr>
        <p:txBody>
          <a:bodyPr wrap="square" rtlCol="0">
            <a:spAutoFit/>
          </a:bodyPr>
          <a:lstStyle/>
          <a:p>
            <a:r>
              <a:rPr kumimoji="1" lang="ja-JP" altLang="en-US" sz="1050" b="1" dirty="0">
                <a:latin typeface="ＭＳ ゴシック" panose="020B0609070205080204" pitchFamily="49" charset="-128"/>
                <a:ea typeface="ＭＳ ゴシック" panose="020B0609070205080204" pitchFamily="49" charset="-128"/>
              </a:rPr>
              <a:t>第３章　施策の推進</a:t>
            </a:r>
            <a:endParaRPr kumimoji="1" lang="en-US" altLang="ja-JP" sz="1050" b="1" dirty="0">
              <a:latin typeface="ＭＳ ゴシック" panose="020B0609070205080204" pitchFamily="49" charset="-128"/>
              <a:ea typeface="ＭＳ ゴシック" panose="020B0609070205080204" pitchFamily="49" charset="-128"/>
            </a:endParaRPr>
          </a:p>
        </p:txBody>
      </p:sp>
      <p:cxnSp>
        <p:nvCxnSpPr>
          <p:cNvPr id="58" name="直線コネクタ 57">
            <a:extLst>
              <a:ext uri="{FF2B5EF4-FFF2-40B4-BE49-F238E27FC236}">
                <a16:creationId xmlns:a16="http://schemas.microsoft.com/office/drawing/2014/main" id="{F2FBD314-E016-2BF3-CC07-969853A38CD7}"/>
              </a:ext>
            </a:extLst>
          </p:cNvPr>
          <p:cNvCxnSpPr>
            <a:cxnSpLocks/>
          </p:cNvCxnSpPr>
          <p:nvPr/>
        </p:nvCxnSpPr>
        <p:spPr>
          <a:xfrm>
            <a:off x="6618976" y="3095519"/>
            <a:ext cx="5040000" cy="7902"/>
          </a:xfrm>
          <a:prstGeom prst="line">
            <a:avLst/>
          </a:prstGeom>
          <a:ln w="38100" cmpd="thinThick"/>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4AD11EF3-1E1A-0948-E0AD-4311E41DB240}"/>
              </a:ext>
            </a:extLst>
          </p:cNvPr>
          <p:cNvCxnSpPr>
            <a:cxnSpLocks/>
          </p:cNvCxnSpPr>
          <p:nvPr/>
        </p:nvCxnSpPr>
        <p:spPr>
          <a:xfrm>
            <a:off x="8691294" y="952987"/>
            <a:ext cx="0" cy="1694963"/>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BDB461C7-E3FE-7ED1-7DD0-33D33DC62AF1}"/>
              </a:ext>
            </a:extLst>
          </p:cNvPr>
          <p:cNvCxnSpPr>
            <a:cxnSpLocks/>
          </p:cNvCxnSpPr>
          <p:nvPr/>
        </p:nvCxnSpPr>
        <p:spPr>
          <a:xfrm>
            <a:off x="10717550" y="952987"/>
            <a:ext cx="0" cy="169496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0333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1056</Words>
  <Application>Microsoft Office PowerPoint</Application>
  <PresentationFormat>A3 297x420 mm</PresentationFormat>
  <Paragraphs>160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ＭＳ 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2024-03-21T11:51:08Z</dcterms:created>
  <dcterms:modified xsi:type="dcterms:W3CDTF">2024-03-21T11:51:12Z</dcterms:modified>
</cp:coreProperties>
</file>