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76" r:id="rId2"/>
    <p:sldId id="297" r:id="rId3"/>
    <p:sldId id="298" r:id="rId4"/>
    <p:sldId id="294" r:id="rId5"/>
    <p:sldId id="301" r:id="rId6"/>
    <p:sldId id="280" r:id="rId7"/>
    <p:sldId id="281" r:id="rId8"/>
    <p:sldId id="282" r:id="rId9"/>
    <p:sldId id="299" r:id="rId10"/>
    <p:sldId id="285" r:id="rId11"/>
    <p:sldId id="290" r:id="rId12"/>
    <p:sldId id="286" r:id="rId13"/>
    <p:sldId id="258" r:id="rId14"/>
    <p:sldId id="295" r:id="rId15"/>
    <p:sldId id="289" r:id="rId16"/>
    <p:sldId id="288" r:id="rId17"/>
    <p:sldId id="278" r:id="rId18"/>
    <p:sldId id="300" r:id="rId1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44" d="100"/>
          <a:sy n="44" d="100"/>
        </p:scale>
        <p:origin x="804" y="54"/>
      </p:cViewPr>
      <p:guideLst/>
    </p:cSldViewPr>
  </p:slideViewPr>
  <p:notesTextViewPr>
    <p:cViewPr>
      <p:scale>
        <a:sx n="1" d="1"/>
        <a:sy n="1" d="1"/>
      </p:scale>
      <p:origin x="0" y="0"/>
    </p:cViewPr>
  </p:notesTextViewPr>
  <p:notesViewPr>
    <p:cSldViewPr snapToGrid="0">
      <p:cViewPr varScale="1">
        <p:scale>
          <a:sx n="50" d="100"/>
          <a:sy n="50" d="100"/>
        </p:scale>
        <p:origin x="297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36B26E23-4568-408F-B4D3-E27EB683B651}" type="datetimeFigureOut">
              <a:rPr kumimoji="1" lang="ja-JP" altLang="en-US" smtClean="0"/>
              <a:t>2024/3/14</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883DAB5-FB7D-4243-BD68-19BD37CFA6BF}" type="slidenum">
              <a:rPr kumimoji="1" lang="ja-JP" altLang="en-US" smtClean="0"/>
              <a:t>‹#›</a:t>
            </a:fld>
            <a:endParaRPr kumimoji="1" lang="ja-JP" altLang="en-US"/>
          </a:p>
        </p:txBody>
      </p:sp>
    </p:spTree>
    <p:extLst>
      <p:ext uri="{BB962C8B-B14F-4D97-AF65-F5344CB8AC3E}">
        <p14:creationId xmlns:p14="http://schemas.microsoft.com/office/powerpoint/2010/main" val="223193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8C0A0E9-4A1D-4EF1-99CC-F6804D7B5DB4}"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811220B-A0F5-42FA-8551-4D43C500F849}" type="slidenum">
              <a:rPr kumimoji="1" lang="ja-JP" altLang="en-US" smtClean="0"/>
              <a:t>‹#›</a:t>
            </a:fld>
            <a:endParaRPr kumimoji="1" lang="ja-JP" altLang="en-US"/>
          </a:p>
        </p:txBody>
      </p:sp>
    </p:spTree>
    <p:extLst>
      <p:ext uri="{BB962C8B-B14F-4D97-AF65-F5344CB8AC3E}">
        <p14:creationId xmlns:p14="http://schemas.microsoft.com/office/powerpoint/2010/main" val="8302562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11220B-A0F5-42FA-8551-4D43C500F849}" type="slidenum">
              <a:rPr kumimoji="1" lang="ja-JP" altLang="en-US" smtClean="0"/>
              <a:t>1</a:t>
            </a:fld>
            <a:endParaRPr kumimoji="1" lang="ja-JP" altLang="en-US"/>
          </a:p>
        </p:txBody>
      </p:sp>
    </p:spTree>
    <p:extLst>
      <p:ext uri="{BB962C8B-B14F-4D97-AF65-F5344CB8AC3E}">
        <p14:creationId xmlns:p14="http://schemas.microsoft.com/office/powerpoint/2010/main" val="2656900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350" y="773113"/>
            <a:ext cx="6415088" cy="3608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10</a:t>
            </a:fld>
            <a:endParaRPr lang="ja-JP" altLang="en-US"/>
          </a:p>
        </p:txBody>
      </p:sp>
    </p:spTree>
    <p:extLst>
      <p:ext uri="{BB962C8B-B14F-4D97-AF65-F5344CB8AC3E}">
        <p14:creationId xmlns:p14="http://schemas.microsoft.com/office/powerpoint/2010/main" val="3973516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350" y="773113"/>
            <a:ext cx="6415088" cy="3608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11</a:t>
            </a:fld>
            <a:endParaRPr lang="ja-JP" altLang="en-US"/>
          </a:p>
        </p:txBody>
      </p:sp>
    </p:spTree>
    <p:extLst>
      <p:ext uri="{BB962C8B-B14F-4D97-AF65-F5344CB8AC3E}">
        <p14:creationId xmlns:p14="http://schemas.microsoft.com/office/powerpoint/2010/main" val="3111895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350" y="773113"/>
            <a:ext cx="6415088" cy="3608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12</a:t>
            </a:fld>
            <a:endParaRPr lang="ja-JP" altLang="en-US"/>
          </a:p>
        </p:txBody>
      </p:sp>
    </p:spTree>
    <p:extLst>
      <p:ext uri="{BB962C8B-B14F-4D97-AF65-F5344CB8AC3E}">
        <p14:creationId xmlns:p14="http://schemas.microsoft.com/office/powerpoint/2010/main" val="45355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13</a:t>
            </a:fld>
            <a:endParaRPr lang="ja-JP" altLang="en-US"/>
          </a:p>
        </p:txBody>
      </p:sp>
    </p:spTree>
    <p:extLst>
      <p:ext uri="{BB962C8B-B14F-4D97-AF65-F5344CB8AC3E}">
        <p14:creationId xmlns:p14="http://schemas.microsoft.com/office/powerpoint/2010/main" val="406601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14</a:t>
            </a:fld>
            <a:endParaRPr lang="ja-JP" altLang="en-US"/>
          </a:p>
        </p:txBody>
      </p:sp>
    </p:spTree>
    <p:extLst>
      <p:ext uri="{BB962C8B-B14F-4D97-AF65-F5344CB8AC3E}">
        <p14:creationId xmlns:p14="http://schemas.microsoft.com/office/powerpoint/2010/main" val="136648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450" y="746125"/>
            <a:ext cx="6394450" cy="35972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15</a:t>
            </a:fld>
            <a:endParaRPr lang="ja-JP" altLang="en-US"/>
          </a:p>
        </p:txBody>
      </p:sp>
    </p:spTree>
    <p:extLst>
      <p:ext uri="{BB962C8B-B14F-4D97-AF65-F5344CB8AC3E}">
        <p14:creationId xmlns:p14="http://schemas.microsoft.com/office/powerpoint/2010/main" val="198166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1450" y="746125"/>
            <a:ext cx="6394450" cy="35972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16</a:t>
            </a:fld>
            <a:endParaRPr lang="ja-JP" altLang="en-US"/>
          </a:p>
        </p:txBody>
      </p:sp>
    </p:spTree>
    <p:extLst>
      <p:ext uri="{BB962C8B-B14F-4D97-AF65-F5344CB8AC3E}">
        <p14:creationId xmlns:p14="http://schemas.microsoft.com/office/powerpoint/2010/main" val="378020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17</a:t>
            </a:fld>
            <a:endParaRPr lang="ja-JP" altLang="en-US"/>
          </a:p>
        </p:txBody>
      </p:sp>
    </p:spTree>
    <p:extLst>
      <p:ext uri="{BB962C8B-B14F-4D97-AF65-F5344CB8AC3E}">
        <p14:creationId xmlns:p14="http://schemas.microsoft.com/office/powerpoint/2010/main" val="16224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18</a:t>
            </a:fld>
            <a:endParaRPr lang="ja-JP" altLang="en-US"/>
          </a:p>
        </p:txBody>
      </p:sp>
    </p:spTree>
    <p:extLst>
      <p:ext uri="{BB962C8B-B14F-4D97-AF65-F5344CB8AC3E}">
        <p14:creationId xmlns:p14="http://schemas.microsoft.com/office/powerpoint/2010/main" val="12113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2</a:t>
            </a:fld>
            <a:endParaRPr lang="ja-JP" altLang="en-US"/>
          </a:p>
        </p:txBody>
      </p:sp>
    </p:spTree>
    <p:extLst>
      <p:ext uri="{BB962C8B-B14F-4D97-AF65-F5344CB8AC3E}">
        <p14:creationId xmlns:p14="http://schemas.microsoft.com/office/powerpoint/2010/main" val="242059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3</a:t>
            </a:fld>
            <a:endParaRPr lang="ja-JP" altLang="en-US"/>
          </a:p>
        </p:txBody>
      </p:sp>
    </p:spTree>
    <p:extLst>
      <p:ext uri="{BB962C8B-B14F-4D97-AF65-F5344CB8AC3E}">
        <p14:creationId xmlns:p14="http://schemas.microsoft.com/office/powerpoint/2010/main" val="374578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4</a:t>
            </a:fld>
            <a:endParaRPr lang="ja-JP" altLang="en-US"/>
          </a:p>
        </p:txBody>
      </p:sp>
    </p:spTree>
    <p:extLst>
      <p:ext uri="{BB962C8B-B14F-4D97-AF65-F5344CB8AC3E}">
        <p14:creationId xmlns:p14="http://schemas.microsoft.com/office/powerpoint/2010/main" val="3321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350" y="773113"/>
            <a:ext cx="6415088" cy="3608387"/>
          </a:xfrm>
        </p:spPr>
      </p:sp>
      <p:sp>
        <p:nvSpPr>
          <p:cNvPr id="3" name="ノート プレースホルダー 2"/>
          <p:cNvSpPr>
            <a:spLocks noGrp="1"/>
          </p:cNvSpPr>
          <p:nvPr>
            <p:ph type="body" idx="1"/>
          </p:nvPr>
        </p:nvSpPr>
        <p:spPr/>
        <p:txBody>
          <a:bodyPr/>
          <a:lstStyle/>
          <a:p>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5</a:t>
            </a:fld>
            <a:endParaRPr lang="ja-JP" altLang="en-US"/>
          </a:p>
        </p:txBody>
      </p:sp>
    </p:spTree>
    <p:extLst>
      <p:ext uri="{BB962C8B-B14F-4D97-AF65-F5344CB8AC3E}">
        <p14:creationId xmlns:p14="http://schemas.microsoft.com/office/powerpoint/2010/main" val="2903973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2725" y="792163"/>
            <a:ext cx="6381750" cy="358933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6</a:t>
            </a:fld>
            <a:endParaRPr lang="ja-JP" altLang="en-US"/>
          </a:p>
        </p:txBody>
      </p:sp>
    </p:spTree>
    <p:extLst>
      <p:ext uri="{BB962C8B-B14F-4D97-AF65-F5344CB8AC3E}">
        <p14:creationId xmlns:p14="http://schemas.microsoft.com/office/powerpoint/2010/main" val="8580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7488" y="754063"/>
            <a:ext cx="6346825" cy="35702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7</a:t>
            </a:fld>
            <a:endParaRPr lang="ja-JP" altLang="en-US"/>
          </a:p>
        </p:txBody>
      </p:sp>
    </p:spTree>
    <p:extLst>
      <p:ext uri="{BB962C8B-B14F-4D97-AF65-F5344CB8AC3E}">
        <p14:creationId xmlns:p14="http://schemas.microsoft.com/office/powerpoint/2010/main" val="7088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8438" y="754063"/>
            <a:ext cx="6346825" cy="35702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8</a:t>
            </a:fld>
            <a:endParaRPr lang="ja-JP" altLang="en-US"/>
          </a:p>
        </p:txBody>
      </p:sp>
    </p:spTree>
    <p:extLst>
      <p:ext uri="{BB962C8B-B14F-4D97-AF65-F5344CB8AC3E}">
        <p14:creationId xmlns:p14="http://schemas.microsoft.com/office/powerpoint/2010/main" val="163034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350" y="773113"/>
            <a:ext cx="6415088" cy="3608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rtl="0"/>
            <a:fld id="{DF61EA0F-A667-4B49-8422-0062BC55E249}" type="slidenum">
              <a:rPr lang="en-US" altLang="ja-JP" smtClean="0"/>
              <a:t>9</a:t>
            </a:fld>
            <a:endParaRPr lang="ja-JP" altLang="en-US"/>
          </a:p>
        </p:txBody>
      </p:sp>
    </p:spTree>
    <p:extLst>
      <p:ext uri="{BB962C8B-B14F-4D97-AF65-F5344CB8AC3E}">
        <p14:creationId xmlns:p14="http://schemas.microsoft.com/office/powerpoint/2010/main" val="20531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424311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326000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11439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長方形 8"/>
          <p:cNvSpPr/>
          <p:nvPr userDrawn="1"/>
        </p:nvSpPr>
        <p:spPr>
          <a:xfrm>
            <a:off x="256033" y="265177"/>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350" noProof="0">
              <a:latin typeface="Meiryo UI" panose="020B0604030504040204" pitchFamily="50" charset="-128"/>
              <a:ea typeface="Meiryo UI" panose="020B0604030504040204" pitchFamily="50" charset="-128"/>
            </a:endParaRPr>
          </a:p>
        </p:txBody>
      </p:sp>
      <p:cxnSp>
        <p:nvCxnSpPr>
          <p:cNvPr id="12" name="直線​​コネクタ 11"/>
          <p:cNvCxnSpPr/>
          <p:nvPr userDrawn="1"/>
        </p:nvCxnSpPr>
        <p:spPr>
          <a:xfrm>
            <a:off x="604435"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9" y="448056"/>
            <a:ext cx="6877119" cy="640080"/>
          </a:xfrm>
        </p:spPr>
        <p:txBody>
          <a:bodyPr rtlCol="0" anchor="b" anchorCtr="0">
            <a:normAutofit/>
          </a:bodyPr>
          <a:lstStyle>
            <a:lvl1pPr>
              <a:defRPr sz="2100">
                <a:solidFill>
                  <a:schemeClr val="bg2">
                    <a:lumMod val="25000"/>
                  </a:schemeClr>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900" smtClean="0">
                <a:solidFill>
                  <a:schemeClr val="tx1">
                    <a:lumMod val="75000"/>
                    <a:lumOff val="25000"/>
                  </a:schemeClr>
                </a:solidFill>
                <a:latin typeface="Meiryo UI" panose="020B0604030504040204" pitchFamily="50" charset="-128"/>
                <a:ea typeface="Meiryo UI" panose="020B0604030504040204" pitchFamily="50" charset="-128"/>
              </a:defRPr>
            </a:lvl1pPr>
            <a:lvl2pPr>
              <a:defRPr lang="en-US" sz="900" smtClean="0">
                <a:solidFill>
                  <a:schemeClr val="tx1">
                    <a:lumMod val="75000"/>
                    <a:lumOff val="25000"/>
                  </a:schemeClr>
                </a:solidFill>
                <a:latin typeface="Meiryo UI" panose="020B0604030504040204" pitchFamily="50" charset="-128"/>
                <a:ea typeface="Meiryo UI" panose="020B0604030504040204" pitchFamily="50" charset="-128"/>
              </a:defRPr>
            </a:lvl2pPr>
            <a:lvl3pPr>
              <a:defRPr lang="en-US" sz="900" smtClean="0">
                <a:solidFill>
                  <a:schemeClr val="tx1">
                    <a:lumMod val="75000"/>
                    <a:lumOff val="25000"/>
                  </a:schemeClr>
                </a:solidFill>
                <a:latin typeface="Meiryo UI" panose="020B0604030504040204" pitchFamily="50" charset="-128"/>
                <a:ea typeface="Meiryo UI" panose="020B0604030504040204" pitchFamily="50" charset="-128"/>
              </a:defRPr>
            </a:lvl3pPr>
            <a:lvl4pPr>
              <a:defRPr lang="en-US" sz="900" smtClean="0">
                <a:solidFill>
                  <a:schemeClr val="tx1">
                    <a:lumMod val="75000"/>
                    <a:lumOff val="25000"/>
                  </a:schemeClr>
                </a:solidFill>
                <a:latin typeface="Meiryo UI" panose="020B0604030504040204" pitchFamily="50" charset="-128"/>
                <a:ea typeface="Meiryo UI" panose="020B0604030504040204" pitchFamily="50" charset="-128"/>
              </a:defRPr>
            </a:lvl4pPr>
            <a:lvl5pPr>
              <a:defRPr lang="en-US" sz="900">
                <a:solidFill>
                  <a:schemeClr val="tx1">
                    <a:lumMod val="75000"/>
                    <a:lumOff val="25000"/>
                  </a:schemeClr>
                </a:solidFill>
                <a:latin typeface="Meiryo UI" panose="020B0604030504040204" pitchFamily="50" charset="-128"/>
                <a:ea typeface="Meiryo UI" panose="020B0604030504040204" pitchFamily="50" charset="-128"/>
              </a:defRPr>
            </a:lvl5pPr>
          </a:lstStyle>
          <a:p>
            <a:pPr marL="0" lvl="0" indent="0" rtl="0">
              <a:lnSpc>
                <a:spcPct val="150000"/>
              </a:lnSpc>
              <a:spcBef>
                <a:spcPts val="750"/>
              </a:spcBef>
              <a:spcAft>
                <a:spcPts val="900"/>
              </a:spcAft>
              <a:buNone/>
            </a:pPr>
            <a:r>
              <a:rPr lang="ja-JP" altLang="en-US" noProof="0"/>
              <a:t>マスター テキストの書式設定</a:t>
            </a:r>
          </a:p>
          <a:p>
            <a:pPr marL="0" lvl="1" indent="0" rtl="0">
              <a:lnSpc>
                <a:spcPct val="150000"/>
              </a:lnSpc>
              <a:spcBef>
                <a:spcPts val="750"/>
              </a:spcBef>
              <a:spcAft>
                <a:spcPts val="900"/>
              </a:spcAft>
              <a:buNone/>
            </a:pPr>
            <a:r>
              <a:rPr lang="ja-JP" altLang="en-US" noProof="0"/>
              <a:t>第 </a:t>
            </a:r>
            <a:r>
              <a:rPr lang="en-US" altLang="ja-JP" noProof="0"/>
              <a:t>2 </a:t>
            </a:r>
            <a:r>
              <a:rPr lang="ja-JP" altLang="en-US" noProof="0"/>
              <a:t>レベル</a:t>
            </a:r>
          </a:p>
          <a:p>
            <a:pPr marL="0" lvl="2" indent="0" rtl="0">
              <a:lnSpc>
                <a:spcPct val="150000"/>
              </a:lnSpc>
              <a:spcBef>
                <a:spcPts val="750"/>
              </a:spcBef>
              <a:spcAft>
                <a:spcPts val="900"/>
              </a:spcAft>
              <a:buNone/>
            </a:pPr>
            <a:r>
              <a:rPr lang="ja-JP" altLang="en-US" noProof="0"/>
              <a:t>第 </a:t>
            </a:r>
            <a:r>
              <a:rPr lang="en-US" altLang="ja-JP" noProof="0"/>
              <a:t>3 </a:t>
            </a:r>
            <a:r>
              <a:rPr lang="ja-JP" altLang="en-US" noProof="0"/>
              <a:t>レベル</a:t>
            </a:r>
          </a:p>
          <a:p>
            <a:pPr marL="0" lvl="3" indent="0" rtl="0">
              <a:lnSpc>
                <a:spcPct val="150000"/>
              </a:lnSpc>
              <a:spcBef>
                <a:spcPts val="750"/>
              </a:spcBef>
              <a:spcAft>
                <a:spcPts val="900"/>
              </a:spcAft>
              <a:buNone/>
            </a:pPr>
            <a:r>
              <a:rPr lang="ja-JP" altLang="en-US" noProof="0"/>
              <a:t>第 </a:t>
            </a:r>
            <a:r>
              <a:rPr lang="en-US" altLang="ja-JP" noProof="0"/>
              <a:t>4 </a:t>
            </a:r>
            <a:r>
              <a:rPr lang="ja-JP" altLang="en-US" noProof="0"/>
              <a:t>レベル</a:t>
            </a:r>
          </a:p>
          <a:p>
            <a:pPr marL="0" lvl="4" indent="0" rtl="0">
              <a:lnSpc>
                <a:spcPct val="150000"/>
              </a:lnSpc>
              <a:spcBef>
                <a:spcPts val="750"/>
              </a:spcBef>
              <a:spcAft>
                <a:spcPts val="9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4"/>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7" name="フッター プレースホルダー 4"/>
          <p:cNvSpPr>
            <a:spLocks noGrp="1"/>
          </p:cNvSpPr>
          <p:nvPr>
            <p:ph type="ftr" sz="quarter" idx="3"/>
          </p:nvPr>
        </p:nvSpPr>
        <p:spPr>
          <a:xfrm>
            <a:off x="4648200" y="6203954"/>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a:p>
        </p:txBody>
      </p:sp>
      <p:sp>
        <p:nvSpPr>
          <p:cNvPr id="8" name="スライド番号プレースホルダー 5"/>
          <p:cNvSpPr>
            <a:spLocks noGrp="1"/>
          </p:cNvSpPr>
          <p:nvPr>
            <p:ph type="sldNum" sz="quarter" idx="4"/>
          </p:nvPr>
        </p:nvSpPr>
        <p:spPr>
          <a:xfrm>
            <a:off x="8371927" y="6203954"/>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9860EDB8-5305-433F-BE41-D7A86D811DB3}" type="slidenum">
              <a:rPr lang="en-US" altLang="ja-JP" smtClean="0"/>
              <a:pPr/>
              <a:t>‹#›</a:t>
            </a:fld>
            <a:endParaRPr lang="ja-JP" altLang="en-US"/>
          </a:p>
        </p:txBody>
      </p:sp>
    </p:spTree>
    <p:extLst>
      <p:ext uri="{BB962C8B-B14F-4D97-AF65-F5344CB8AC3E}">
        <p14:creationId xmlns:p14="http://schemas.microsoft.com/office/powerpoint/2010/main" val="405994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404054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44345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429493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20367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355711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215935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19496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5D6CAD-D47B-4932-A4D5-EF8C6440F6CA}" type="datetimeFigureOut">
              <a:rPr kumimoji="1" lang="ja-JP" altLang="en-US" smtClean="0"/>
              <a:t>2024/3/14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323351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D6CAD-D47B-4932-A4D5-EF8C6440F6CA}" type="datetimeFigureOut">
              <a:rPr kumimoji="1" lang="ja-JP" altLang="en-US" smtClean="0"/>
              <a:t>2024/3/14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0B7CB-F875-4A83-98E9-0093E5EB70E5}" type="slidenum">
              <a:rPr kumimoji="1" lang="ja-JP" altLang="en-US" smtClean="0"/>
              <a:t>‹#›</a:t>
            </a:fld>
            <a:endParaRPr kumimoji="1" lang="ja-JP" altLang="en-US"/>
          </a:p>
        </p:txBody>
      </p:sp>
    </p:spTree>
    <p:extLst>
      <p:ext uri="{BB962C8B-B14F-4D97-AF65-F5344CB8AC3E}">
        <p14:creationId xmlns:p14="http://schemas.microsoft.com/office/powerpoint/2010/main" val="3288676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8.cao.go.jp/shougai/suishin/jirei/example.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www.city.osaka.lg.jp/fukushi/page/0000340671.html#youryo"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8.cao.go.jp/shougai/suishin/sabekai/taioshishin.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mailto:fa0025@city.osaka.lg.j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3840" y="222068"/>
            <a:ext cx="11704320" cy="6322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420914" y="624116"/>
            <a:ext cx="11379200" cy="3988042"/>
          </a:xfrm>
        </p:spPr>
        <p:txBody>
          <a:bodyPr>
            <a:normAutofit/>
          </a:bodyPr>
          <a:lstStyle/>
          <a:p>
            <a:r>
              <a:rPr lang="ja-JP" altLang="en-US" sz="4400" dirty="0">
                <a:latin typeface="Meiryo UI" panose="020B0604030504040204" pitchFamily="50" charset="-128"/>
                <a:ea typeface="Meiryo UI" panose="020B0604030504040204" pitchFamily="50" charset="-128"/>
              </a:rPr>
              <a:t>合理的配慮の提供について</a:t>
            </a:r>
            <a:br>
              <a:rPr kumimoji="1" lang="en-US" altLang="ja-JP" sz="4400" dirty="0">
                <a:latin typeface="Meiryo UI" panose="020B0604030504040204" pitchFamily="50" charset="-128"/>
                <a:ea typeface="Meiryo UI" panose="020B0604030504040204" pitchFamily="50" charset="-128"/>
              </a:rPr>
            </a:br>
            <a:br>
              <a:rPr kumimoji="1" lang="en-US" altLang="ja-JP" sz="4400" dirty="0">
                <a:latin typeface="Meiryo UI" panose="020B0604030504040204" pitchFamily="50" charset="-128"/>
                <a:ea typeface="Meiryo UI" panose="020B0604030504040204" pitchFamily="50" charset="-128"/>
              </a:rPr>
            </a:br>
            <a:br>
              <a:rPr kumimoji="1" lang="en-US" altLang="ja-JP" sz="3600" dirty="0">
                <a:latin typeface="Meiryo UI" panose="020B0604030504040204" pitchFamily="50" charset="-128"/>
                <a:ea typeface="Meiryo UI" panose="020B0604030504040204" pitchFamily="50" charset="-128"/>
              </a:rPr>
            </a:br>
            <a:endParaRPr kumimoji="1" lang="ja-JP" altLang="en-US" sz="36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3750273" y="5014206"/>
            <a:ext cx="4720481" cy="1345259"/>
          </a:xfrm>
        </p:spPr>
        <p:txBody>
          <a:bodyPr>
            <a:normAutofit/>
          </a:bodyPr>
          <a:lstStyle/>
          <a:p>
            <a:endParaRPr lang="en-US" altLang="ja-JP" dirty="0"/>
          </a:p>
          <a:p>
            <a:r>
              <a:rPr lang="ja-JP" altLang="en-US" dirty="0">
                <a:latin typeface="Meiryo UI" panose="020B0604030504040204" pitchFamily="50" charset="-128"/>
                <a:ea typeface="Meiryo UI" panose="020B0604030504040204" pitchFamily="50" charset="-128"/>
              </a:rPr>
              <a:t>令和６年３月作成</a:t>
            </a:r>
            <a:endParaRPr lang="en-US" altLang="ja-JP" dirty="0">
              <a:latin typeface="Meiryo UI" panose="020B0604030504040204" pitchFamily="50" charset="-128"/>
              <a:ea typeface="Meiryo UI" panose="020B0604030504040204" pitchFamily="50" charset="-128"/>
            </a:endParaRPr>
          </a:p>
          <a:p>
            <a:r>
              <a:rPr lang="ja-JP" altLang="en-US" dirty="0" err="1">
                <a:latin typeface="Meiryo UI" panose="020B0604030504040204" pitchFamily="50" charset="-128"/>
                <a:ea typeface="Meiryo UI" panose="020B0604030504040204" pitchFamily="50" charset="-128"/>
              </a:rPr>
              <a:t>福祉局障がい</a:t>
            </a:r>
            <a:r>
              <a:rPr lang="ja-JP" altLang="en-US" dirty="0">
                <a:latin typeface="Meiryo UI" panose="020B0604030504040204" pitchFamily="50" charset="-128"/>
                <a:ea typeface="Meiryo UI" panose="020B0604030504040204" pitchFamily="50" charset="-128"/>
              </a:rPr>
              <a:t>福祉課</a:t>
            </a:r>
            <a:endParaRPr kumimoji="1" lang="ja-JP" altLang="en-US"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582821" y="4674997"/>
            <a:ext cx="11026357" cy="0"/>
          </a:xfrm>
          <a:prstGeom prst="line">
            <a:avLst/>
          </a:prstGeom>
          <a:ln w="25400">
            <a:solidFill>
              <a:srgbClr val="C00000"/>
            </a:solidFill>
          </a:ln>
        </p:spPr>
        <p:style>
          <a:lnRef idx="3">
            <a:schemeClr val="accent2"/>
          </a:lnRef>
          <a:fillRef idx="0">
            <a:schemeClr val="accent2"/>
          </a:fillRef>
          <a:effectRef idx="2">
            <a:schemeClr val="accent2"/>
          </a:effectRef>
          <a:fontRef idx="minor">
            <a:schemeClr val="tx1"/>
          </a:fontRef>
        </p:style>
      </p:cxnSp>
      <p:sp>
        <p:nvSpPr>
          <p:cNvPr id="7" name="スライド番号プレースホルダー 6"/>
          <p:cNvSpPr>
            <a:spLocks noGrp="1"/>
          </p:cNvSpPr>
          <p:nvPr>
            <p:ph type="sldNum" sz="quarter" idx="12"/>
          </p:nvPr>
        </p:nvSpPr>
        <p:spPr>
          <a:xfrm>
            <a:off x="9430512" y="6480559"/>
            <a:ext cx="2743200" cy="365125"/>
          </a:xfrm>
        </p:spPr>
        <p:txBody>
          <a:bodyPr/>
          <a:lstStyle/>
          <a:p>
            <a:fld id="{28C0B7CB-F875-4A83-98E9-0093E5EB70E5}" type="slidenum">
              <a:rPr kumimoji="1" lang="ja-JP" altLang="en-US" smtClean="0"/>
              <a:t>1</a:t>
            </a:fld>
            <a:endParaRPr kumimoji="1" lang="ja-JP" altLang="en-US" dirty="0"/>
          </a:p>
        </p:txBody>
      </p:sp>
    </p:spTree>
    <p:extLst>
      <p:ext uri="{BB962C8B-B14F-4D97-AF65-F5344CB8AC3E}">
        <p14:creationId xmlns:p14="http://schemas.microsoft.com/office/powerpoint/2010/main" val="720868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合理的配慮とは？　</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10</a:t>
            </a:fld>
            <a:endParaRPr lang="ja-JP" altLang="en-US"/>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643570" y="1514417"/>
            <a:ext cx="10622805" cy="1015663"/>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何が「</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」になっているのか、その「</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」を取り除くために何ができるのかを考え、</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障がいのある人も</a:t>
            </a:r>
            <a:r>
              <a:rPr lang="ja-JP" altLang="en-US" sz="2000" b="1" dirty="0">
                <a:solidFill>
                  <a:srgbClr val="C00000"/>
                </a:solidFill>
                <a:latin typeface="Meiryo UI" panose="020B0604030504040204" pitchFamily="50" charset="-128"/>
                <a:ea typeface="Meiryo UI" panose="020B0604030504040204" pitchFamily="50" charset="-128"/>
              </a:rPr>
              <a:t>障がいのない人と同じように活動することができるように変更や調整をする</a:t>
            </a:r>
            <a:r>
              <a:rPr lang="ja-JP" altLang="en-US" sz="2000" dirty="0">
                <a:latin typeface="Meiryo UI" panose="020B0604030504040204" pitchFamily="50" charset="-128"/>
                <a:ea typeface="Meiryo UI" panose="020B0604030504040204" pitchFamily="50" charset="-128"/>
              </a:rPr>
              <a:t>ことが必要となります。</a:t>
            </a:r>
            <a:endParaRPr lang="en-US" altLang="ja-JP" sz="2000" dirty="0">
              <a:latin typeface="Meiryo UI" panose="020B0604030504040204" pitchFamily="50" charset="-128"/>
              <a:ea typeface="Meiryo UI" panose="020B0604030504040204" pitchFamily="50" charset="-128"/>
            </a:endParaRPr>
          </a:p>
        </p:txBody>
      </p:sp>
      <p:sp>
        <p:nvSpPr>
          <p:cNvPr id="10" name="正方形/長方形 9"/>
          <p:cNvSpPr/>
          <p:nvPr/>
        </p:nvSpPr>
        <p:spPr>
          <a:xfrm>
            <a:off x="683928" y="3916088"/>
            <a:ext cx="10602626" cy="10949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b="1" dirty="0"/>
              <a:t>これを</a:t>
            </a:r>
            <a:r>
              <a:rPr lang="ja-JP" altLang="en-US" sz="4000" b="1" dirty="0">
                <a:solidFill>
                  <a:schemeClr val="accent1">
                    <a:lumMod val="50000"/>
                  </a:schemeClr>
                </a:solidFill>
              </a:rPr>
              <a:t>「合理的配慮」</a:t>
            </a:r>
            <a:r>
              <a:rPr lang="ja-JP" altLang="en-US" sz="2400" b="1" dirty="0"/>
              <a:t>といいます</a:t>
            </a:r>
          </a:p>
        </p:txBody>
      </p:sp>
      <p:sp>
        <p:nvSpPr>
          <p:cNvPr id="13" name="テキスト ボックス 12"/>
          <p:cNvSpPr txBox="1"/>
          <p:nvPr/>
        </p:nvSpPr>
        <p:spPr>
          <a:xfrm>
            <a:off x="663749" y="2652298"/>
            <a:ext cx="10622805"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こうすれば快適かなと想像して一方向からのコミュニケーションで実行にうつすものではなく、</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お互いにコミュニケーションをとり、お互いが納得できるやり方を一緒に探して実行する、</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1700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何が「</a:t>
            </a:r>
            <a:r>
              <a:rPr lang="ja-JP" altLang="en-US" sz="2800" dirty="0" err="1">
                <a:cs typeface="Segoe UI Light" panose="020B0502040204020203" pitchFamily="34" charset="0"/>
              </a:rPr>
              <a:t>障がい</a:t>
            </a:r>
            <a:r>
              <a:rPr lang="ja-JP" altLang="en-US" sz="2800" dirty="0">
                <a:cs typeface="Segoe UI Light" panose="020B0502040204020203" pitchFamily="34" charset="0"/>
              </a:rPr>
              <a:t>」なのか？　</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11</a:t>
            </a:fld>
            <a:endParaRPr lang="ja-JP" altLang="en-US"/>
          </a:p>
        </p:txBody>
      </p:sp>
      <p:sp>
        <p:nvSpPr>
          <p:cNvPr id="15" name="テキスト ボックス 14"/>
          <p:cNvSpPr txBox="1"/>
          <p:nvPr/>
        </p:nvSpPr>
        <p:spPr>
          <a:xfrm>
            <a:off x="628108" y="1685991"/>
            <a:ext cx="10832735"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障害者差別解消法においては、「障がい者」とは、身体障がい、知的障がい、精神障がい（発達障がい及び高次脳機能障がいを含む）その他の心身の機能の障がい（難病等に起因する障がいを含む）がある者であって、障がい及び社会的障壁により継続的に日常生活または社会生活に相当な制限を受ける状態にあるものを指しています。</a:t>
            </a:r>
            <a:endParaRPr lang="en-US" altLang="ja-JP" sz="2000" dirty="0">
              <a:latin typeface="Meiryo UI" panose="020B0604030504040204" pitchFamily="50" charset="-128"/>
              <a:ea typeface="Meiryo UI" panose="020B0604030504040204" pitchFamily="50" charset="-128"/>
            </a:endParaRPr>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628108" y="3266196"/>
            <a:ext cx="10832735"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いわゆる</a:t>
            </a:r>
            <a:r>
              <a:rPr lang="ja-JP" altLang="en-US" sz="2000" b="1" dirty="0">
                <a:solidFill>
                  <a:srgbClr val="7030A0"/>
                </a:solidFill>
                <a:latin typeface="Meiryo UI" panose="020B0604030504040204" pitchFamily="50" charset="-128"/>
                <a:ea typeface="Meiryo UI" panose="020B0604030504040204" pitchFamily="50" charset="-128"/>
              </a:rPr>
              <a:t>「社会モデル」</a:t>
            </a:r>
            <a:r>
              <a:rPr lang="ja-JP" altLang="en-US" sz="2000" dirty="0">
                <a:latin typeface="Meiryo UI" panose="020B0604030504040204" pitchFamily="50" charset="-128"/>
                <a:ea typeface="Meiryo UI" panose="020B0604030504040204" pitchFamily="50" charset="-128"/>
              </a:rPr>
              <a:t>の考え方を踏まえています。</a:t>
            </a:r>
            <a:endParaRPr lang="en-US" altLang="ja-JP" sz="2000" dirty="0">
              <a:latin typeface="Meiryo UI" panose="020B0604030504040204" pitchFamily="50" charset="-128"/>
              <a:ea typeface="Meiryo UI" panose="020B0604030504040204" pitchFamily="50" charset="-128"/>
            </a:endParaRPr>
          </a:p>
        </p:txBody>
      </p:sp>
      <p:sp>
        <p:nvSpPr>
          <p:cNvPr id="2" name="楕円 1"/>
          <p:cNvSpPr/>
          <p:nvPr/>
        </p:nvSpPr>
        <p:spPr>
          <a:xfrm>
            <a:off x="5094513" y="3933505"/>
            <a:ext cx="5747658" cy="203780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状況等に応じて個別に判断されることとなりますので、この法律の対象は障がい者手帳を持っている人に限りません。</a:t>
            </a:r>
          </a:p>
        </p:txBody>
      </p:sp>
    </p:spTree>
    <p:extLst>
      <p:ext uri="{BB962C8B-B14F-4D97-AF65-F5344CB8AC3E}">
        <p14:creationId xmlns:p14="http://schemas.microsoft.com/office/powerpoint/2010/main" val="33981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合理的配慮とは？　</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12</a:t>
            </a:fld>
            <a:endParaRPr lang="ja-JP" altLang="en-US"/>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643570" y="1514417"/>
            <a:ext cx="10622805"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多くの人が「あたりまえ」だと思って暮らしている社会には、さまざまな社会的障壁があります。</a:t>
            </a:r>
            <a:endParaRPr lang="en-US" altLang="ja-JP" sz="20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98664" y="2988930"/>
            <a:ext cx="10622805"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つまり、社会的障壁を取り除くための合理的配慮は提供しなければならないもので、それを提供しないことは差別にあたるということになります。</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83928" y="2070321"/>
            <a:ext cx="10622805"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障がいのない人を前提に作られた社会の作りや仕組みに原因があるという「社会モデル」の考え方に基づくと、社会的障壁を取り除くのは社会の責務であると言えます。</a:t>
            </a:r>
            <a:endParaRPr lang="en-US" altLang="ja-JP" sz="20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9542395" y="4516551"/>
            <a:ext cx="1228231" cy="1628740"/>
          </a:xfrm>
          <a:prstGeom prst="rect">
            <a:avLst/>
          </a:prstGeom>
        </p:spPr>
      </p:pic>
      <p:sp>
        <p:nvSpPr>
          <p:cNvPr id="14" name="円形吹き出し 13"/>
          <p:cNvSpPr/>
          <p:nvPr/>
        </p:nvSpPr>
        <p:spPr>
          <a:xfrm>
            <a:off x="2785730" y="3879824"/>
            <a:ext cx="5875001" cy="1529866"/>
          </a:xfrm>
          <a:prstGeom prst="wedgeEllipseCallout">
            <a:avLst>
              <a:gd name="adj1" fmla="val 59616"/>
              <a:gd name="adj2" fmla="val 40465"/>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latin typeface="Meiryo UI" panose="020B0604030504040204" pitchFamily="50" charset="-128"/>
                <a:ea typeface="Meiryo UI" panose="020B0604030504040204" pitchFamily="50" charset="-128"/>
              </a:rPr>
              <a:t>「社会モデル」の考え方を理解することが大切です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2975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1940" y="455078"/>
            <a:ext cx="4752528" cy="640080"/>
          </a:xfrm>
        </p:spPr>
        <p:txBody>
          <a:bodyPr rtlCol="0">
            <a:noAutofit/>
          </a:bodyPr>
          <a:lstStyle/>
          <a:p>
            <a:pPr algn="l" rtl="0"/>
            <a:r>
              <a:rPr lang="ja-JP" altLang="en-US" sz="2800" dirty="0">
                <a:cs typeface="Segoe UI Light" panose="020B0502040204020203" pitchFamily="34" charset="0"/>
              </a:rPr>
              <a:t>合理的配慮とは？</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13</a:t>
            </a:fld>
            <a:endParaRPr lang="ja-JP" altLang="en-US" dirty="0"/>
          </a:p>
        </p:txBody>
      </p:sp>
      <p:sp>
        <p:nvSpPr>
          <p:cNvPr id="11" name="テキスト ボックス 10"/>
          <p:cNvSpPr txBox="1"/>
          <p:nvPr/>
        </p:nvSpPr>
        <p:spPr>
          <a:xfrm>
            <a:off x="859216" y="1490941"/>
            <a:ext cx="10594936" cy="317009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合理的配慮は障がいの特性や配慮が求められる具体的場面や状況に応じて異なり、多様で個別性の高いものです。</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内閣府において「合理的配慮の提供等事例集」が作成されています。</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この事例集に掲載されている事例に類似した出来事であっても、個別の事案では適切となる合理的配慮が異なる場合があります。</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個別の事案ごとに、具体的場面や状況に応じて総合的・客観的に判断していただきますようお願いいたします。</a:t>
            </a:r>
          </a:p>
        </p:txBody>
      </p:sp>
      <p:sp>
        <p:nvSpPr>
          <p:cNvPr id="4" name="テキスト ボックス 3">
            <a:extLst>
              <a:ext uri="{FF2B5EF4-FFF2-40B4-BE49-F238E27FC236}">
                <a16:creationId xmlns:a16="http://schemas.microsoft.com/office/drawing/2014/main" id="{6F855AAC-6DE9-9426-6839-3FF421D6028C}"/>
              </a:ext>
            </a:extLst>
          </p:cNvPr>
          <p:cNvSpPr txBox="1"/>
          <p:nvPr/>
        </p:nvSpPr>
        <p:spPr>
          <a:xfrm>
            <a:off x="798532" y="5247831"/>
            <a:ext cx="8178799"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hlinkClick r:id="rId3"/>
              </a:rPr>
              <a:t>合理的配慮の提供等事例集はこちら</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2455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4752528" cy="640080"/>
          </a:xfrm>
        </p:spPr>
        <p:txBody>
          <a:bodyPr rtlCol="0">
            <a:noAutofit/>
          </a:bodyPr>
          <a:lstStyle/>
          <a:p>
            <a:pPr algn="l" rtl="0"/>
            <a:r>
              <a:rPr lang="ja-JP" altLang="en-US" sz="2800" dirty="0">
                <a:cs typeface="Segoe UI Light" panose="020B0502040204020203" pitchFamily="34" charset="0"/>
              </a:rPr>
              <a:t>大切なことは？</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14</a:t>
            </a:fld>
            <a:endParaRPr lang="ja-JP" altLang="en-US"/>
          </a:p>
        </p:txBody>
      </p:sp>
      <p:sp>
        <p:nvSpPr>
          <p:cNvPr id="14" name="テキスト ボックス 13"/>
          <p:cNvSpPr txBox="1"/>
          <p:nvPr/>
        </p:nvSpPr>
        <p:spPr>
          <a:xfrm>
            <a:off x="623391" y="2348139"/>
            <a:ext cx="10307004"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何に困っているのか、どうしたらそれを解消できるのか、どのような対応ができるのか、建設的対話をしながら相互理解をし、対応策を柔軟に検討していくことが重要となります。</a:t>
            </a:r>
            <a:endParaRPr lang="en-US" altLang="ja-JP" sz="20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10010227" y="4709638"/>
            <a:ext cx="1402202" cy="1859441"/>
          </a:xfrm>
          <a:prstGeom prst="rect">
            <a:avLst/>
          </a:prstGeom>
        </p:spPr>
      </p:pic>
      <p:sp>
        <p:nvSpPr>
          <p:cNvPr id="17" name="円形吹き出し 16"/>
          <p:cNvSpPr/>
          <p:nvPr/>
        </p:nvSpPr>
        <p:spPr>
          <a:xfrm>
            <a:off x="1045029" y="3893560"/>
            <a:ext cx="8619514" cy="2714745"/>
          </a:xfrm>
          <a:prstGeom prst="wedgeEllipseCallout">
            <a:avLst>
              <a:gd name="adj1" fmla="val 55368"/>
              <a:gd name="adj2" fmla="val 41847"/>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600" dirty="0">
                <a:latin typeface="Meiryo UI" panose="020B0604030504040204" pitchFamily="50" charset="-128"/>
                <a:ea typeface="Meiryo UI" panose="020B0604030504040204" pitchFamily="50" charset="-128"/>
              </a:rPr>
              <a:t>A</a:t>
            </a:r>
            <a:r>
              <a:rPr lang="ja-JP" altLang="en-US" sz="1600" dirty="0" err="1">
                <a:latin typeface="Meiryo UI" panose="020B0604030504040204" pitchFamily="50" charset="-128"/>
                <a:ea typeface="Meiryo UI" panose="020B0604030504040204" pitchFamily="50" charset="-128"/>
              </a:rPr>
              <a:t>さんに</a:t>
            </a:r>
            <a:r>
              <a:rPr lang="ja-JP" altLang="en-US" sz="1600" dirty="0">
                <a:latin typeface="Meiryo UI" panose="020B0604030504040204" pitchFamily="50" charset="-128"/>
                <a:ea typeface="Meiryo UI" panose="020B0604030504040204" pitchFamily="50" charset="-128"/>
              </a:rPr>
              <a:t>とって適切な配慮となっても、それが</a:t>
            </a:r>
            <a:r>
              <a:rPr lang="en-US" altLang="ja-JP" sz="1600" dirty="0">
                <a:latin typeface="Meiryo UI" panose="020B0604030504040204" pitchFamily="50" charset="-128"/>
                <a:ea typeface="Meiryo UI" panose="020B0604030504040204" pitchFamily="50" charset="-128"/>
              </a:rPr>
              <a:t>B</a:t>
            </a:r>
            <a:r>
              <a:rPr lang="ja-JP" altLang="en-US" sz="1600" dirty="0" err="1">
                <a:latin typeface="Meiryo UI" panose="020B0604030504040204" pitchFamily="50" charset="-128"/>
                <a:ea typeface="Meiryo UI" panose="020B0604030504040204" pitchFamily="50" charset="-128"/>
              </a:rPr>
              <a:t>さんに</a:t>
            </a:r>
            <a:r>
              <a:rPr lang="ja-JP" altLang="en-US" sz="1600" dirty="0">
                <a:latin typeface="Meiryo UI" panose="020B0604030504040204" pitchFamily="50" charset="-128"/>
                <a:ea typeface="Meiryo UI" panose="020B0604030504040204" pitchFamily="50" charset="-128"/>
              </a:rPr>
              <a:t>とっては適切ではないこともあり得ます。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また、同じ</a:t>
            </a:r>
            <a:r>
              <a:rPr lang="en-US" altLang="ja-JP" sz="1600" dirty="0">
                <a:latin typeface="Meiryo UI" panose="020B0604030504040204" pitchFamily="50" charset="-128"/>
                <a:ea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rPr>
              <a:t>さんでも、そのときの状況に応じて、適切な配慮が異なることもあります。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その状況で、その方にとって何が適切な配慮になるのかは、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建設的対話を行うことで見えてくるものです。</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23391" y="1465492"/>
            <a:ext cx="10789037"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お互いにコミュニケーションをとり、お互いが納得できるやり方を一緒に探して実行することを「合理的配慮の提供」というとお伝えしましたが、このプロセスのことを</a:t>
            </a:r>
            <a:r>
              <a:rPr lang="ja-JP" altLang="en-US" sz="2000" b="1" dirty="0">
                <a:solidFill>
                  <a:srgbClr val="C00000"/>
                </a:solidFill>
                <a:latin typeface="Meiryo UI" panose="020B0604030504040204" pitchFamily="50" charset="-128"/>
                <a:ea typeface="Meiryo UI" panose="020B0604030504040204" pitchFamily="50" charset="-128"/>
              </a:rPr>
              <a:t>「建設的対話」</a:t>
            </a:r>
            <a:r>
              <a:rPr lang="ja-JP" altLang="en-US" sz="2000" dirty="0">
                <a:latin typeface="Meiryo UI" panose="020B0604030504040204" pitchFamily="50" charset="-128"/>
                <a:ea typeface="Meiryo UI" panose="020B0604030504040204" pitchFamily="50" charset="-128"/>
              </a:rPr>
              <a:t>といいます。</a:t>
            </a:r>
            <a:endParaRPr lang="en-US" altLang="ja-JP" sz="20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502C800F-2D73-7AE5-11A4-BE368C59B060}"/>
              </a:ext>
            </a:extLst>
          </p:cNvPr>
          <p:cNvSpPr txBox="1"/>
          <p:nvPr/>
        </p:nvSpPr>
        <p:spPr>
          <a:xfrm>
            <a:off x="696768" y="3256891"/>
            <a:ext cx="1030700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すべての人に共通する</a:t>
            </a:r>
            <a:r>
              <a:rPr lang="ja-JP" altLang="en-US" sz="2000" b="1" dirty="0">
                <a:solidFill>
                  <a:srgbClr val="FF0000"/>
                </a:solidFill>
                <a:latin typeface="Meiryo UI" panose="020B0604030504040204" pitchFamily="50" charset="-128"/>
                <a:ea typeface="Meiryo UI" panose="020B0604030504040204" pitchFamily="50" charset="-128"/>
              </a:rPr>
              <a:t>絶対的な「正解」が存在するものではありません</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7760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3392" y="620859"/>
            <a:ext cx="4752528" cy="480060"/>
          </a:xfrm>
        </p:spPr>
        <p:txBody>
          <a:bodyPr rtlCol="0">
            <a:noAutofit/>
          </a:bodyPr>
          <a:lstStyle/>
          <a:p>
            <a:pPr algn="l" rtl="0"/>
            <a:r>
              <a:rPr lang="ja-JP" altLang="en-US" sz="2800" dirty="0">
                <a:cs typeface="Segoe UI Light" panose="020B0502040204020203" pitchFamily="34" charset="0"/>
              </a:rPr>
              <a:t>同じスタートラインに立つために</a:t>
            </a:r>
          </a:p>
        </p:txBody>
      </p:sp>
      <p:sp>
        <p:nvSpPr>
          <p:cNvPr id="2" name="スライド番号プレースホルダー 1"/>
          <p:cNvSpPr>
            <a:spLocks noGrp="1"/>
          </p:cNvSpPr>
          <p:nvPr>
            <p:ph type="sldNum" sz="quarter" idx="4"/>
          </p:nvPr>
        </p:nvSpPr>
        <p:spPr/>
        <p:txBody>
          <a:bodyPr/>
          <a:lstStyle/>
          <a:p>
            <a:fld id="{9860EDB8-5305-433F-BE41-D7A86D811DB3}" type="slidenum">
              <a:rPr lang="en-US" altLang="ja-JP" smtClean="0"/>
              <a:pPr/>
              <a:t>15</a:t>
            </a:fld>
            <a:endParaRPr lang="ja-JP" altLang="en-US" dirty="0"/>
          </a:p>
        </p:txBody>
      </p:sp>
      <p:grpSp>
        <p:nvGrpSpPr>
          <p:cNvPr id="26" name="グループ化 25"/>
          <p:cNvGrpSpPr/>
          <p:nvPr/>
        </p:nvGrpSpPr>
        <p:grpSpPr>
          <a:xfrm>
            <a:off x="3578295" y="2859862"/>
            <a:ext cx="3528392" cy="2520280"/>
            <a:chOff x="623392" y="1484784"/>
            <a:chExt cx="3528392" cy="2520280"/>
          </a:xfrm>
        </p:grpSpPr>
        <p:sp>
          <p:nvSpPr>
            <p:cNvPr id="4" name="正方形/長方形 3"/>
            <p:cNvSpPr/>
            <p:nvPr/>
          </p:nvSpPr>
          <p:spPr>
            <a:xfrm>
              <a:off x="623392" y="1484784"/>
              <a:ext cx="352839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731402" y="2458534"/>
              <a:ext cx="3312368" cy="1521378"/>
            </a:xfrm>
            <a:prstGeom prst="rect">
              <a:avLst/>
            </a:prstGeom>
            <a:pattFill prst="horzBrick">
              <a:fgClr>
                <a:schemeClr val="bg1">
                  <a:lumMod val="75000"/>
                </a:schemeClr>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AutoShape 2" descr="en tecknad エレファント - ゾウ点のイラスト素材／クリップアート素材／マンガ素材／アイコン素材"/>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 name="グループ化 37"/>
          <p:cNvGrpSpPr/>
          <p:nvPr/>
        </p:nvGrpSpPr>
        <p:grpSpPr>
          <a:xfrm>
            <a:off x="4361731" y="2934887"/>
            <a:ext cx="2292208" cy="894846"/>
            <a:chOff x="1283511" y="1576700"/>
            <a:chExt cx="2292208" cy="894846"/>
          </a:xfrm>
        </p:grpSpPr>
        <p:pic>
          <p:nvPicPr>
            <p:cNvPr id="35" name="図 34"/>
            <p:cNvPicPr>
              <a:picLocks noChangeAspect="1"/>
            </p:cNvPicPr>
            <p:nvPr/>
          </p:nvPicPr>
          <p:blipFill>
            <a:blip r:embed="rId3"/>
            <a:stretch>
              <a:fillRect/>
            </a:stretch>
          </p:blipFill>
          <p:spPr>
            <a:xfrm>
              <a:off x="2291578" y="1576700"/>
              <a:ext cx="1284141" cy="894846"/>
            </a:xfrm>
            <a:prstGeom prst="rect">
              <a:avLst/>
            </a:prstGeom>
          </p:spPr>
        </p:pic>
        <p:pic>
          <p:nvPicPr>
            <p:cNvPr id="34" name="図 33"/>
            <p:cNvPicPr>
              <a:picLocks noChangeAspect="1"/>
            </p:cNvPicPr>
            <p:nvPr/>
          </p:nvPicPr>
          <p:blipFill>
            <a:blip r:embed="rId4"/>
            <a:stretch>
              <a:fillRect/>
            </a:stretch>
          </p:blipFill>
          <p:spPr>
            <a:xfrm>
              <a:off x="1283511" y="1604975"/>
              <a:ext cx="864096" cy="864096"/>
            </a:xfrm>
            <a:prstGeom prst="rect">
              <a:avLst/>
            </a:prstGeom>
          </p:spPr>
        </p:pic>
      </p:grpSp>
      <p:pic>
        <p:nvPicPr>
          <p:cNvPr id="6" name="図 5"/>
          <p:cNvPicPr>
            <a:picLocks noChangeAspect="1"/>
          </p:cNvPicPr>
          <p:nvPr/>
        </p:nvPicPr>
        <p:blipFill>
          <a:blip r:embed="rId5"/>
          <a:stretch>
            <a:fillRect/>
          </a:stretch>
        </p:blipFill>
        <p:spPr>
          <a:xfrm>
            <a:off x="3686305" y="4224407"/>
            <a:ext cx="912725" cy="1198548"/>
          </a:xfrm>
          <a:prstGeom prst="rect">
            <a:avLst/>
          </a:prstGeom>
        </p:spPr>
      </p:pic>
      <p:pic>
        <p:nvPicPr>
          <p:cNvPr id="63" name="図 62"/>
          <p:cNvPicPr>
            <a:picLocks noChangeAspect="1"/>
          </p:cNvPicPr>
          <p:nvPr/>
        </p:nvPicPr>
        <p:blipFill>
          <a:blip r:embed="rId6"/>
          <a:stretch>
            <a:fillRect/>
          </a:stretch>
        </p:blipFill>
        <p:spPr>
          <a:xfrm>
            <a:off x="4730902" y="3717408"/>
            <a:ext cx="1034306" cy="1737759"/>
          </a:xfrm>
          <a:prstGeom prst="rect">
            <a:avLst/>
          </a:prstGeom>
        </p:spPr>
      </p:pic>
      <p:pic>
        <p:nvPicPr>
          <p:cNvPr id="9" name="図 8"/>
          <p:cNvPicPr>
            <a:picLocks noChangeAspect="1"/>
          </p:cNvPicPr>
          <p:nvPr/>
        </p:nvPicPr>
        <p:blipFill>
          <a:blip r:embed="rId7"/>
          <a:stretch>
            <a:fillRect/>
          </a:stretch>
        </p:blipFill>
        <p:spPr>
          <a:xfrm>
            <a:off x="5858690" y="3197799"/>
            <a:ext cx="1239822" cy="2257368"/>
          </a:xfrm>
          <a:prstGeom prst="rect">
            <a:avLst/>
          </a:prstGeom>
        </p:spPr>
      </p:pic>
      <p:sp>
        <p:nvSpPr>
          <p:cNvPr id="45" name="テキスト ボックス 44"/>
          <p:cNvSpPr txBox="1"/>
          <p:nvPr/>
        </p:nvSpPr>
        <p:spPr>
          <a:xfrm>
            <a:off x="832397" y="5571371"/>
            <a:ext cx="10662917"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背の高さの異なる３人が動物を見ていますが、目の前に高い壁があるので見ることができない人がいます。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どのような配慮を考えますか？</a:t>
            </a:r>
            <a:endParaRPr lang="en-US" altLang="ja-JP" sz="2000" dirty="0">
              <a:latin typeface="Meiryo UI" panose="020B0604030504040204" pitchFamily="50" charset="-128"/>
              <a:ea typeface="Meiryo UI" panose="020B0604030504040204" pitchFamily="50" charset="-128"/>
            </a:endParaRPr>
          </a:p>
        </p:txBody>
      </p:sp>
      <p:sp>
        <p:nvSpPr>
          <p:cNvPr id="5" name="楕円 4"/>
          <p:cNvSpPr/>
          <p:nvPr/>
        </p:nvSpPr>
        <p:spPr>
          <a:xfrm>
            <a:off x="1502228" y="1463040"/>
            <a:ext cx="8712925" cy="535577"/>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合理的配慮の提供について、もう少し考えてみましょう</a:t>
            </a:r>
          </a:p>
        </p:txBody>
      </p:sp>
    </p:spTree>
    <p:extLst>
      <p:ext uri="{BB962C8B-B14F-4D97-AF65-F5344CB8AC3E}">
        <p14:creationId xmlns:p14="http://schemas.microsoft.com/office/powerpoint/2010/main" val="232198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3392" y="620859"/>
            <a:ext cx="4752528" cy="480060"/>
          </a:xfrm>
        </p:spPr>
        <p:txBody>
          <a:bodyPr rtlCol="0">
            <a:noAutofit/>
          </a:bodyPr>
          <a:lstStyle/>
          <a:p>
            <a:pPr algn="l" rtl="0"/>
            <a:r>
              <a:rPr lang="ja-JP" altLang="en-US" sz="2800" dirty="0">
                <a:cs typeface="Segoe UI Light" panose="020B0502040204020203" pitchFamily="34" charset="0"/>
              </a:rPr>
              <a:t>同じスタートラインに立つために</a:t>
            </a:r>
          </a:p>
        </p:txBody>
      </p:sp>
      <p:sp>
        <p:nvSpPr>
          <p:cNvPr id="2" name="スライド番号プレースホルダー 1"/>
          <p:cNvSpPr>
            <a:spLocks noGrp="1"/>
          </p:cNvSpPr>
          <p:nvPr>
            <p:ph type="sldNum" sz="quarter" idx="4"/>
          </p:nvPr>
        </p:nvSpPr>
        <p:spPr/>
        <p:txBody>
          <a:bodyPr/>
          <a:lstStyle/>
          <a:p>
            <a:fld id="{9860EDB8-5305-433F-BE41-D7A86D811DB3}" type="slidenum">
              <a:rPr lang="en-US" altLang="ja-JP" smtClean="0"/>
              <a:pPr/>
              <a:t>16</a:t>
            </a:fld>
            <a:endParaRPr lang="ja-JP" altLang="en-US" dirty="0"/>
          </a:p>
        </p:txBody>
      </p:sp>
      <p:grpSp>
        <p:nvGrpSpPr>
          <p:cNvPr id="26" name="グループ化 25"/>
          <p:cNvGrpSpPr/>
          <p:nvPr/>
        </p:nvGrpSpPr>
        <p:grpSpPr>
          <a:xfrm>
            <a:off x="539409" y="1484784"/>
            <a:ext cx="3528392" cy="2520280"/>
            <a:chOff x="623392" y="1484784"/>
            <a:chExt cx="3528392" cy="2520280"/>
          </a:xfrm>
        </p:grpSpPr>
        <p:sp>
          <p:nvSpPr>
            <p:cNvPr id="4" name="正方形/長方形 3"/>
            <p:cNvSpPr/>
            <p:nvPr/>
          </p:nvSpPr>
          <p:spPr>
            <a:xfrm>
              <a:off x="623392" y="1484784"/>
              <a:ext cx="352839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正方形/長方形 24"/>
            <p:cNvSpPr/>
            <p:nvPr/>
          </p:nvSpPr>
          <p:spPr>
            <a:xfrm>
              <a:off x="731402" y="2458534"/>
              <a:ext cx="3312368" cy="1521378"/>
            </a:xfrm>
            <a:prstGeom prst="rect">
              <a:avLst/>
            </a:prstGeom>
            <a:pattFill prst="horzBrick">
              <a:fgClr>
                <a:schemeClr val="bg1">
                  <a:lumMod val="75000"/>
                </a:schemeClr>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p:cNvGrpSpPr/>
          <p:nvPr/>
        </p:nvGrpSpPr>
        <p:grpSpPr>
          <a:xfrm>
            <a:off x="4379811" y="1484784"/>
            <a:ext cx="3528392" cy="2520280"/>
            <a:chOff x="623392" y="1484784"/>
            <a:chExt cx="3528392" cy="2520280"/>
          </a:xfrm>
        </p:grpSpPr>
        <p:sp>
          <p:nvSpPr>
            <p:cNvPr id="28" name="正方形/長方形 27"/>
            <p:cNvSpPr/>
            <p:nvPr/>
          </p:nvSpPr>
          <p:spPr>
            <a:xfrm>
              <a:off x="623392" y="1484784"/>
              <a:ext cx="352839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正方形/長方形 28"/>
            <p:cNvSpPr/>
            <p:nvPr/>
          </p:nvSpPr>
          <p:spPr>
            <a:xfrm>
              <a:off x="731402" y="2522204"/>
              <a:ext cx="3312368" cy="1457707"/>
            </a:xfrm>
            <a:prstGeom prst="rect">
              <a:avLst/>
            </a:prstGeom>
            <a:pattFill prst="horzBrick">
              <a:fgClr>
                <a:schemeClr val="bg1">
                  <a:lumMod val="75000"/>
                </a:schemeClr>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8027564" y="1484784"/>
            <a:ext cx="3528392" cy="2520280"/>
            <a:chOff x="623392" y="1484784"/>
            <a:chExt cx="3528392" cy="2520280"/>
          </a:xfrm>
        </p:grpSpPr>
        <p:sp>
          <p:nvSpPr>
            <p:cNvPr id="31" name="正方形/長方形 30"/>
            <p:cNvSpPr/>
            <p:nvPr/>
          </p:nvSpPr>
          <p:spPr>
            <a:xfrm>
              <a:off x="623392" y="1484784"/>
              <a:ext cx="352839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正方形/長方形 31"/>
            <p:cNvSpPr/>
            <p:nvPr/>
          </p:nvSpPr>
          <p:spPr>
            <a:xfrm>
              <a:off x="731402" y="2522204"/>
              <a:ext cx="3312368" cy="1457707"/>
            </a:xfrm>
            <a:prstGeom prst="rect">
              <a:avLst/>
            </a:prstGeom>
            <a:pattFill prst="horzBrick">
              <a:fgClr>
                <a:schemeClr val="bg1">
                  <a:lumMod val="75000"/>
                </a:schemeClr>
              </a:fgClr>
              <a:bgClr>
                <a:schemeClr val="bg1"/>
              </a:bgClr>
            </a:patt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AutoShape 2" descr="en tecknad エレファント - ゾウ点のイラスト素材／クリップアート素材／マンガ素材／アイコン素材"/>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 name="グループ化 37"/>
          <p:cNvGrpSpPr/>
          <p:nvPr/>
        </p:nvGrpSpPr>
        <p:grpSpPr>
          <a:xfrm>
            <a:off x="1156709" y="1558641"/>
            <a:ext cx="2292208" cy="894846"/>
            <a:chOff x="1283511" y="1576700"/>
            <a:chExt cx="2292208" cy="894846"/>
          </a:xfrm>
        </p:grpSpPr>
        <p:pic>
          <p:nvPicPr>
            <p:cNvPr id="35" name="図 34"/>
            <p:cNvPicPr>
              <a:picLocks noChangeAspect="1"/>
            </p:cNvPicPr>
            <p:nvPr/>
          </p:nvPicPr>
          <p:blipFill>
            <a:blip r:embed="rId3"/>
            <a:stretch>
              <a:fillRect/>
            </a:stretch>
          </p:blipFill>
          <p:spPr>
            <a:xfrm>
              <a:off x="2291578" y="1576700"/>
              <a:ext cx="1284141" cy="894846"/>
            </a:xfrm>
            <a:prstGeom prst="rect">
              <a:avLst/>
            </a:prstGeom>
          </p:spPr>
        </p:pic>
        <p:pic>
          <p:nvPicPr>
            <p:cNvPr id="34" name="図 33"/>
            <p:cNvPicPr>
              <a:picLocks noChangeAspect="1"/>
            </p:cNvPicPr>
            <p:nvPr/>
          </p:nvPicPr>
          <p:blipFill>
            <a:blip r:embed="rId4"/>
            <a:stretch>
              <a:fillRect/>
            </a:stretch>
          </p:blipFill>
          <p:spPr>
            <a:xfrm>
              <a:off x="1283511" y="1604975"/>
              <a:ext cx="864096" cy="864096"/>
            </a:xfrm>
            <a:prstGeom prst="rect">
              <a:avLst/>
            </a:prstGeom>
          </p:spPr>
        </p:pic>
      </p:grpSp>
      <p:grpSp>
        <p:nvGrpSpPr>
          <p:cNvPr id="39" name="グループ化 38"/>
          <p:cNvGrpSpPr/>
          <p:nvPr/>
        </p:nvGrpSpPr>
        <p:grpSpPr>
          <a:xfrm>
            <a:off x="5003832" y="1556071"/>
            <a:ext cx="2292208" cy="894846"/>
            <a:chOff x="1283511" y="1576700"/>
            <a:chExt cx="2292208" cy="894846"/>
          </a:xfrm>
        </p:grpSpPr>
        <p:pic>
          <p:nvPicPr>
            <p:cNvPr id="40" name="図 39"/>
            <p:cNvPicPr>
              <a:picLocks noChangeAspect="1"/>
            </p:cNvPicPr>
            <p:nvPr/>
          </p:nvPicPr>
          <p:blipFill>
            <a:blip r:embed="rId3"/>
            <a:stretch>
              <a:fillRect/>
            </a:stretch>
          </p:blipFill>
          <p:spPr>
            <a:xfrm>
              <a:off x="2291578" y="1576700"/>
              <a:ext cx="1284141" cy="894846"/>
            </a:xfrm>
            <a:prstGeom prst="rect">
              <a:avLst/>
            </a:prstGeom>
          </p:spPr>
        </p:pic>
        <p:pic>
          <p:nvPicPr>
            <p:cNvPr id="41" name="図 40"/>
            <p:cNvPicPr>
              <a:picLocks noChangeAspect="1"/>
            </p:cNvPicPr>
            <p:nvPr/>
          </p:nvPicPr>
          <p:blipFill>
            <a:blip r:embed="rId4"/>
            <a:stretch>
              <a:fillRect/>
            </a:stretch>
          </p:blipFill>
          <p:spPr>
            <a:xfrm>
              <a:off x="1283511" y="1604975"/>
              <a:ext cx="864096" cy="864096"/>
            </a:xfrm>
            <a:prstGeom prst="rect">
              <a:avLst/>
            </a:prstGeom>
          </p:spPr>
        </p:pic>
      </p:grpSp>
      <p:grpSp>
        <p:nvGrpSpPr>
          <p:cNvPr id="42" name="グループ化 41"/>
          <p:cNvGrpSpPr/>
          <p:nvPr/>
        </p:nvGrpSpPr>
        <p:grpSpPr>
          <a:xfrm>
            <a:off x="8864123" y="1541075"/>
            <a:ext cx="2292208" cy="894846"/>
            <a:chOff x="1283511" y="1576700"/>
            <a:chExt cx="2292208" cy="894846"/>
          </a:xfrm>
        </p:grpSpPr>
        <p:pic>
          <p:nvPicPr>
            <p:cNvPr id="43" name="図 42"/>
            <p:cNvPicPr>
              <a:picLocks noChangeAspect="1"/>
            </p:cNvPicPr>
            <p:nvPr/>
          </p:nvPicPr>
          <p:blipFill>
            <a:blip r:embed="rId3"/>
            <a:stretch>
              <a:fillRect/>
            </a:stretch>
          </p:blipFill>
          <p:spPr>
            <a:xfrm>
              <a:off x="2291578" y="1576700"/>
              <a:ext cx="1284141" cy="894846"/>
            </a:xfrm>
            <a:prstGeom prst="rect">
              <a:avLst/>
            </a:prstGeom>
          </p:spPr>
        </p:pic>
        <p:pic>
          <p:nvPicPr>
            <p:cNvPr id="44" name="図 43"/>
            <p:cNvPicPr>
              <a:picLocks noChangeAspect="1"/>
            </p:cNvPicPr>
            <p:nvPr/>
          </p:nvPicPr>
          <p:blipFill>
            <a:blip r:embed="rId4"/>
            <a:stretch>
              <a:fillRect/>
            </a:stretch>
          </p:blipFill>
          <p:spPr>
            <a:xfrm>
              <a:off x="1283511" y="1604975"/>
              <a:ext cx="864096" cy="864096"/>
            </a:xfrm>
            <a:prstGeom prst="rect">
              <a:avLst/>
            </a:prstGeom>
          </p:spPr>
        </p:pic>
      </p:grpSp>
      <p:sp>
        <p:nvSpPr>
          <p:cNvPr id="47" name="角丸四角形 46"/>
          <p:cNvSpPr/>
          <p:nvPr/>
        </p:nvSpPr>
        <p:spPr>
          <a:xfrm>
            <a:off x="7004361" y="3680668"/>
            <a:ext cx="576064" cy="3144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5"/>
          <a:stretch>
            <a:fillRect/>
          </a:stretch>
        </p:blipFill>
        <p:spPr>
          <a:xfrm>
            <a:off x="5822823" y="3680668"/>
            <a:ext cx="621846" cy="353599"/>
          </a:xfrm>
          <a:prstGeom prst="rect">
            <a:avLst/>
          </a:prstGeom>
        </p:spPr>
      </p:pic>
      <p:pic>
        <p:nvPicPr>
          <p:cNvPr id="49" name="図 48"/>
          <p:cNvPicPr>
            <a:picLocks noChangeAspect="1"/>
          </p:cNvPicPr>
          <p:nvPr/>
        </p:nvPicPr>
        <p:blipFill>
          <a:blip r:embed="rId5"/>
          <a:stretch>
            <a:fillRect/>
          </a:stretch>
        </p:blipFill>
        <p:spPr>
          <a:xfrm>
            <a:off x="4641286" y="3659052"/>
            <a:ext cx="621846" cy="353599"/>
          </a:xfrm>
          <a:prstGeom prst="rect">
            <a:avLst/>
          </a:prstGeom>
        </p:spPr>
      </p:pic>
      <p:sp>
        <p:nvSpPr>
          <p:cNvPr id="52" name="角丸四角形 51"/>
          <p:cNvSpPr/>
          <p:nvPr/>
        </p:nvSpPr>
        <p:spPr>
          <a:xfrm>
            <a:off x="8333215" y="3341245"/>
            <a:ext cx="576064" cy="3144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3" name="角丸四角形 52"/>
          <p:cNvSpPr/>
          <p:nvPr/>
        </p:nvSpPr>
        <p:spPr>
          <a:xfrm>
            <a:off x="9564542" y="3665494"/>
            <a:ext cx="576064" cy="3144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角丸四角形 53"/>
          <p:cNvSpPr/>
          <p:nvPr/>
        </p:nvSpPr>
        <p:spPr>
          <a:xfrm>
            <a:off x="8333215" y="3685818"/>
            <a:ext cx="576064" cy="3144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正方形/長方形 56"/>
          <p:cNvSpPr/>
          <p:nvPr/>
        </p:nvSpPr>
        <p:spPr>
          <a:xfrm>
            <a:off x="539409" y="4221088"/>
            <a:ext cx="35283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配慮</a:t>
            </a:r>
            <a:r>
              <a:rPr lang="ja-JP" altLang="en-US" dirty="0">
                <a:latin typeface="Meiryo UI" panose="020B0604030504040204" pitchFamily="50" charset="-128"/>
                <a:ea typeface="Meiryo UI" panose="020B0604030504040204" pitchFamily="50" charset="-128"/>
              </a:rPr>
              <a:t>が何もない状態・・・</a:t>
            </a:r>
            <a:endParaRPr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左の</a:t>
            </a:r>
            <a:r>
              <a:rPr kumimoji="1" lang="en-US" altLang="ja-JP" dirty="0">
                <a:latin typeface="Meiryo UI" panose="020B0604030504040204" pitchFamily="50" charset="-128"/>
                <a:ea typeface="Meiryo UI" panose="020B0604030504040204" pitchFamily="50" charset="-128"/>
              </a:rPr>
              <a:t>2</a:t>
            </a:r>
            <a:r>
              <a:rPr kumimoji="1" lang="ja-JP" altLang="en-US" dirty="0">
                <a:latin typeface="Meiryo UI" panose="020B0604030504040204" pitchFamily="50" charset="-128"/>
                <a:ea typeface="Meiryo UI" panose="020B0604030504040204" pitchFamily="50" charset="-128"/>
              </a:rPr>
              <a:t>人は動物が見られません！</a:t>
            </a:r>
          </a:p>
        </p:txBody>
      </p:sp>
      <p:sp>
        <p:nvSpPr>
          <p:cNvPr id="58" name="正方形/長方形 57"/>
          <p:cNvSpPr/>
          <p:nvPr/>
        </p:nvSpPr>
        <p:spPr>
          <a:xfrm>
            <a:off x="4379809" y="4206702"/>
            <a:ext cx="35283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平等</a:t>
            </a:r>
            <a:r>
              <a:rPr kumimoji="1" lang="ja-JP" altLang="en-US" dirty="0">
                <a:latin typeface="Meiryo UI" panose="020B0604030504040204" pitchFamily="50" charset="-128"/>
                <a:ea typeface="Meiryo UI" panose="020B0604030504040204" pitchFamily="50" charset="-128"/>
              </a:rPr>
              <a:t>ではあるけど・・・</a:t>
            </a:r>
            <a:endParaRPr kumimoji="1"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一番左の人はまだ見られない・・・</a:t>
            </a:r>
            <a:endParaRPr kumimoji="1" lang="ja-JP" altLang="en-US" dirty="0">
              <a:latin typeface="Meiryo UI" panose="020B0604030504040204" pitchFamily="50" charset="-128"/>
              <a:ea typeface="Meiryo UI" panose="020B0604030504040204" pitchFamily="50" charset="-128"/>
            </a:endParaRPr>
          </a:p>
        </p:txBody>
      </p:sp>
      <p:sp>
        <p:nvSpPr>
          <p:cNvPr id="59" name="正方形/長方形 58"/>
          <p:cNvSpPr/>
          <p:nvPr/>
        </p:nvSpPr>
        <p:spPr>
          <a:xfrm>
            <a:off x="8027564" y="4206702"/>
            <a:ext cx="35283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latin typeface="Meiryo UI" panose="020B0604030504040204" pitchFamily="50" charset="-128"/>
                <a:ea typeface="Meiryo UI" panose="020B0604030504040204" pitchFamily="50" charset="-128"/>
              </a:rPr>
              <a:t>公平</a:t>
            </a:r>
            <a:r>
              <a:rPr lang="ja-JP" altLang="en-US" dirty="0">
                <a:latin typeface="Meiryo UI" panose="020B0604030504040204" pitchFamily="50" charset="-128"/>
                <a:ea typeface="Meiryo UI" panose="020B0604030504040204" pitchFamily="50" charset="-128"/>
              </a:rPr>
              <a:t>さが担保され</a:t>
            </a:r>
            <a:endParaRPr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全員動物を見ることができる！！</a:t>
            </a:r>
          </a:p>
        </p:txBody>
      </p:sp>
      <p:sp>
        <p:nvSpPr>
          <p:cNvPr id="60" name="テキスト ボックス 59">
            <a:extLst>
              <a:ext uri="{FF2B5EF4-FFF2-40B4-BE49-F238E27FC236}">
                <a16:creationId xmlns:a16="http://schemas.microsoft.com/office/drawing/2014/main" id="{5EA9F60C-1883-4698-9DCE-B1350D5B6FA0}"/>
              </a:ext>
            </a:extLst>
          </p:cNvPr>
          <p:cNvSpPr txBox="1"/>
          <p:nvPr/>
        </p:nvSpPr>
        <p:spPr>
          <a:xfrm>
            <a:off x="539409" y="5441540"/>
            <a:ext cx="10908533" cy="1384995"/>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みんなに同じようにしないといけないと考えがちだと思いますが、</a:t>
            </a:r>
            <a:r>
              <a:rPr lang="ja-JP" altLang="en-US" sz="2000" u="sng" dirty="0">
                <a:latin typeface="Meiryo UI" panose="020B0604030504040204" pitchFamily="50" charset="-128"/>
                <a:ea typeface="Meiryo UI" panose="020B0604030504040204" pitchFamily="50" charset="-128"/>
              </a:rPr>
              <a:t>それぞれが必要とする配慮をする</a:t>
            </a:r>
            <a:r>
              <a:rPr lang="ja-JP" altLang="en-US" sz="2000" dirty="0">
                <a:latin typeface="Meiryo UI" panose="020B0604030504040204" pitchFamily="50" charset="-128"/>
                <a:ea typeface="Meiryo UI" panose="020B0604030504040204" pitchFamily="50" charset="-128"/>
              </a:rPr>
              <a:t>ことで</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動物を鑑賞することができました。</a:t>
            </a:r>
            <a:r>
              <a:rPr lang="ja-JP" altLang="en-US" sz="2000" b="1" u="sng" dirty="0">
                <a:solidFill>
                  <a:srgbClr val="FF0000"/>
                </a:solidFill>
                <a:latin typeface="Meiryo UI" panose="020B0604030504040204" pitchFamily="50" charset="-128"/>
                <a:ea typeface="Meiryo UI" panose="020B0604030504040204" pitchFamily="50" charset="-128"/>
              </a:rPr>
              <a:t>（同等の機会を提供できた）</a:t>
            </a:r>
            <a:endParaRPr lang="en-US" altLang="ja-JP" sz="2000" b="1" u="sng" dirty="0">
              <a:solidFill>
                <a:srgbClr val="FF0000"/>
              </a:solidFill>
              <a:latin typeface="Meiryo UI" panose="020B0604030504040204" pitchFamily="50" charset="-128"/>
              <a:ea typeface="Meiryo UI" panose="020B0604030504040204" pitchFamily="50" charset="-128"/>
            </a:endParaRPr>
          </a:p>
          <a:p>
            <a:r>
              <a:rPr lang="ja-JP" altLang="en-US" sz="2000" b="1" u="sng" dirty="0">
                <a:solidFill>
                  <a:srgbClr val="FF0000"/>
                </a:solidFill>
                <a:latin typeface="Meiryo UI" panose="020B0604030504040204" pitchFamily="50" charset="-128"/>
                <a:ea typeface="Meiryo UI" panose="020B0604030504040204" pitchFamily="50" charset="-128"/>
              </a:rPr>
              <a:t>同じスタートラインに立つための配慮が「合理的配慮」です。</a:t>
            </a:r>
            <a:endParaRPr lang="en-US" altLang="ja-JP" sz="2000" b="1" u="sng" dirty="0">
              <a:solidFill>
                <a:srgbClr val="FF0000"/>
              </a:solidFill>
              <a:latin typeface="Meiryo UI" panose="020B0604030504040204" pitchFamily="50" charset="-128"/>
              <a:ea typeface="Meiryo UI" panose="020B0604030504040204" pitchFamily="50" charset="-128"/>
            </a:endParaRPr>
          </a:p>
          <a:p>
            <a:endParaRPr lang="en-US" altLang="ja-JP" sz="2400" b="1" u="sng" dirty="0">
              <a:solidFill>
                <a:srgbClr val="FF0000"/>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a:stretch>
            <a:fillRect/>
          </a:stretch>
        </p:blipFill>
        <p:spPr>
          <a:xfrm>
            <a:off x="715958" y="2842398"/>
            <a:ext cx="912725" cy="1198548"/>
          </a:xfrm>
          <a:prstGeom prst="rect">
            <a:avLst/>
          </a:prstGeom>
        </p:spPr>
      </p:pic>
      <p:pic>
        <p:nvPicPr>
          <p:cNvPr id="61" name="図 60"/>
          <p:cNvPicPr>
            <a:picLocks noChangeAspect="1"/>
          </p:cNvPicPr>
          <p:nvPr/>
        </p:nvPicPr>
        <p:blipFill>
          <a:blip r:embed="rId6"/>
          <a:stretch>
            <a:fillRect/>
          </a:stretch>
        </p:blipFill>
        <p:spPr>
          <a:xfrm>
            <a:off x="4510529" y="2522204"/>
            <a:ext cx="912725" cy="1198548"/>
          </a:xfrm>
          <a:prstGeom prst="rect">
            <a:avLst/>
          </a:prstGeom>
        </p:spPr>
      </p:pic>
      <p:pic>
        <p:nvPicPr>
          <p:cNvPr id="62" name="図 61"/>
          <p:cNvPicPr>
            <a:picLocks noChangeAspect="1"/>
          </p:cNvPicPr>
          <p:nvPr/>
        </p:nvPicPr>
        <p:blipFill>
          <a:blip r:embed="rId6"/>
          <a:stretch>
            <a:fillRect/>
          </a:stretch>
        </p:blipFill>
        <p:spPr>
          <a:xfrm>
            <a:off x="8173545" y="2182969"/>
            <a:ext cx="912725" cy="1198548"/>
          </a:xfrm>
          <a:prstGeom prst="rect">
            <a:avLst/>
          </a:prstGeom>
        </p:spPr>
      </p:pic>
      <p:pic>
        <p:nvPicPr>
          <p:cNvPr id="7" name="図 6"/>
          <p:cNvPicPr>
            <a:picLocks noChangeAspect="1"/>
          </p:cNvPicPr>
          <p:nvPr/>
        </p:nvPicPr>
        <p:blipFill>
          <a:blip r:embed="rId7"/>
          <a:stretch>
            <a:fillRect/>
          </a:stretch>
        </p:blipFill>
        <p:spPr>
          <a:xfrm>
            <a:off x="5624766" y="2001774"/>
            <a:ext cx="1034306" cy="1737759"/>
          </a:xfrm>
          <a:prstGeom prst="rect">
            <a:avLst/>
          </a:prstGeom>
        </p:spPr>
      </p:pic>
      <p:pic>
        <p:nvPicPr>
          <p:cNvPr id="63" name="図 62"/>
          <p:cNvPicPr>
            <a:picLocks noChangeAspect="1"/>
          </p:cNvPicPr>
          <p:nvPr/>
        </p:nvPicPr>
        <p:blipFill>
          <a:blip r:embed="rId7"/>
          <a:stretch>
            <a:fillRect/>
          </a:stretch>
        </p:blipFill>
        <p:spPr>
          <a:xfrm>
            <a:off x="1775625" y="2349452"/>
            <a:ext cx="1034306" cy="1737759"/>
          </a:xfrm>
          <a:prstGeom prst="rect">
            <a:avLst/>
          </a:prstGeom>
        </p:spPr>
      </p:pic>
      <p:pic>
        <p:nvPicPr>
          <p:cNvPr id="67" name="図 66"/>
          <p:cNvPicPr>
            <a:picLocks noChangeAspect="1"/>
          </p:cNvPicPr>
          <p:nvPr/>
        </p:nvPicPr>
        <p:blipFill>
          <a:blip r:embed="rId7"/>
          <a:stretch>
            <a:fillRect/>
          </a:stretch>
        </p:blipFill>
        <p:spPr>
          <a:xfrm>
            <a:off x="9341549" y="1989566"/>
            <a:ext cx="1034306" cy="1737759"/>
          </a:xfrm>
          <a:prstGeom prst="rect">
            <a:avLst/>
          </a:prstGeom>
        </p:spPr>
      </p:pic>
      <p:pic>
        <p:nvPicPr>
          <p:cNvPr id="9" name="図 8"/>
          <p:cNvPicPr>
            <a:picLocks noChangeAspect="1"/>
          </p:cNvPicPr>
          <p:nvPr/>
        </p:nvPicPr>
        <p:blipFill>
          <a:blip r:embed="rId8"/>
          <a:stretch>
            <a:fillRect/>
          </a:stretch>
        </p:blipFill>
        <p:spPr>
          <a:xfrm>
            <a:off x="2863936" y="1823667"/>
            <a:ext cx="1239822" cy="2257368"/>
          </a:xfrm>
          <a:prstGeom prst="rect">
            <a:avLst/>
          </a:prstGeom>
        </p:spPr>
      </p:pic>
      <p:pic>
        <p:nvPicPr>
          <p:cNvPr id="68" name="図 67"/>
          <p:cNvPicPr>
            <a:picLocks noChangeAspect="1"/>
          </p:cNvPicPr>
          <p:nvPr/>
        </p:nvPicPr>
        <p:blipFill>
          <a:blip r:embed="rId8"/>
          <a:stretch>
            <a:fillRect/>
          </a:stretch>
        </p:blipFill>
        <p:spPr>
          <a:xfrm>
            <a:off x="6657456" y="1484784"/>
            <a:ext cx="1239822" cy="2257368"/>
          </a:xfrm>
          <a:prstGeom prst="rect">
            <a:avLst/>
          </a:prstGeom>
        </p:spPr>
      </p:pic>
      <p:pic>
        <p:nvPicPr>
          <p:cNvPr id="69" name="図 68"/>
          <p:cNvPicPr>
            <a:picLocks noChangeAspect="1"/>
          </p:cNvPicPr>
          <p:nvPr/>
        </p:nvPicPr>
        <p:blipFill>
          <a:blip r:embed="rId8"/>
          <a:stretch>
            <a:fillRect/>
          </a:stretch>
        </p:blipFill>
        <p:spPr>
          <a:xfrm>
            <a:off x="10363599" y="1819773"/>
            <a:ext cx="1239822" cy="2257368"/>
          </a:xfrm>
          <a:prstGeom prst="rect">
            <a:avLst/>
          </a:prstGeom>
        </p:spPr>
      </p:pic>
    </p:spTree>
    <p:extLst>
      <p:ext uri="{BB962C8B-B14F-4D97-AF65-F5344CB8AC3E}">
        <p14:creationId xmlns:p14="http://schemas.microsoft.com/office/powerpoint/2010/main" val="3506798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4752528" cy="640080"/>
          </a:xfrm>
        </p:spPr>
        <p:txBody>
          <a:bodyPr rtlCol="0">
            <a:noAutofit/>
          </a:bodyPr>
          <a:lstStyle/>
          <a:p>
            <a:pPr algn="l" rtl="0"/>
            <a:r>
              <a:rPr lang="ja-JP" altLang="en-US" sz="2800" dirty="0">
                <a:cs typeface="Segoe UI Light" panose="020B0502040204020203" pitchFamily="34" charset="0"/>
              </a:rPr>
              <a:t>対応要領について</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17</a:t>
            </a:fld>
            <a:endParaRPr lang="ja-JP" altLang="en-US"/>
          </a:p>
        </p:txBody>
      </p:sp>
      <p:sp>
        <p:nvSpPr>
          <p:cNvPr id="14" name="テキスト ボックス 13"/>
          <p:cNvSpPr txBox="1"/>
          <p:nvPr/>
        </p:nvSpPr>
        <p:spPr>
          <a:xfrm>
            <a:off x="735359" y="4039790"/>
            <a:ext cx="11173106" cy="1015663"/>
          </a:xfrm>
          <a:prstGeom prst="rect">
            <a:avLst/>
          </a:prstGeom>
          <a:noFill/>
        </p:spPr>
        <p:txBody>
          <a:bodyPr wrap="square" rtlCol="0">
            <a:spAutoFit/>
          </a:bodyPr>
          <a:lstStyle/>
          <a:p>
            <a:r>
              <a:rPr lang="ja-JP" altLang="en-US" sz="2000" b="1" dirty="0">
                <a:solidFill>
                  <a:schemeClr val="accent5"/>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これらに基づいて、本市では</a:t>
            </a:r>
            <a:endParaRPr lang="en-US" altLang="ja-JP" sz="2000"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hlinkClick r:id="rId3"/>
              </a:rPr>
              <a:t>大阪市における障がいを理由とする差別の解消の推進に関する対応要領</a:t>
            </a:r>
            <a:endParaRPr lang="en-US" altLang="ja-JP" sz="2000" b="1" dirty="0">
              <a:latin typeface="Meiryo UI" panose="020B0604030504040204" pitchFamily="50" charset="-128"/>
              <a:ea typeface="Meiryo UI" panose="020B0604030504040204" pitchFamily="50" charset="-128"/>
            </a:endParaRPr>
          </a:p>
          <a:p>
            <a:r>
              <a:rPr lang="ja-JP" altLang="en-US" sz="2000" b="1" dirty="0">
                <a:solidFill>
                  <a:schemeClr val="accent5"/>
                </a:solidFill>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を定めています。</a:t>
            </a:r>
          </a:p>
        </p:txBody>
      </p:sp>
      <p:sp>
        <p:nvSpPr>
          <p:cNvPr id="10" name="テキスト ボックス 9"/>
          <p:cNvSpPr txBox="1"/>
          <p:nvPr/>
        </p:nvSpPr>
        <p:spPr>
          <a:xfrm>
            <a:off x="735359" y="1602001"/>
            <a:ext cx="10801200"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障害者差別解消法の中で、地方公共団体は、その職員が適切に対応するために必要な職員対応要領を定めるよう努めるものとする、とされています。</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35359" y="2398546"/>
            <a:ext cx="10801200"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また、障害を理由とする差別の解消の推進に関する基本方針においても、対応要領は行政機関等が事務・事業を行うに当たり、職員が遵守すべき服務規律の一環として定められる必要があるとされています。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4463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4752528" cy="640080"/>
          </a:xfrm>
        </p:spPr>
        <p:txBody>
          <a:bodyPr rtlCol="0">
            <a:noAutofit/>
          </a:bodyPr>
          <a:lstStyle/>
          <a:p>
            <a:pPr algn="l" rtl="0"/>
            <a:r>
              <a:rPr lang="ja-JP" altLang="en-US" sz="2800" dirty="0">
                <a:cs typeface="Segoe UI Light" panose="020B0502040204020203" pitchFamily="34" charset="0"/>
              </a:rPr>
              <a:t>対応指針について</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18</a:t>
            </a:fld>
            <a:endParaRPr lang="ja-JP" altLang="en-US"/>
          </a:p>
        </p:txBody>
      </p:sp>
      <p:sp>
        <p:nvSpPr>
          <p:cNvPr id="14" name="テキスト ボックス 13"/>
          <p:cNvSpPr txBox="1"/>
          <p:nvPr/>
        </p:nvSpPr>
        <p:spPr>
          <a:xfrm>
            <a:off x="623392" y="3128861"/>
            <a:ext cx="11173106" cy="707886"/>
          </a:xfrm>
          <a:prstGeom prst="rect">
            <a:avLst/>
          </a:prstGeom>
          <a:noFill/>
        </p:spPr>
        <p:txBody>
          <a:bodyPr wrap="square" rtlCol="0">
            <a:spAutoFit/>
          </a:bodyPr>
          <a:lstStyle/>
          <a:p>
            <a:r>
              <a:rPr lang="ja-JP" altLang="en-US" sz="2000" b="1" dirty="0">
                <a:solidFill>
                  <a:schemeClr val="accent5"/>
                </a:solidFill>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hlinkClick r:id="rId3"/>
              </a:rPr>
              <a:t>関係府省庁所管事業分野における障害を理由とする差別の解消の推進に関する対応指針</a:t>
            </a:r>
            <a:endParaRPr lang="en-US" altLang="ja-JP" sz="2400" b="1" dirty="0">
              <a:solidFill>
                <a:schemeClr val="accent5"/>
              </a:solidFill>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p>
        </p:txBody>
      </p:sp>
      <p:sp>
        <p:nvSpPr>
          <p:cNvPr id="10" name="テキスト ボックス 9"/>
          <p:cNvSpPr txBox="1"/>
          <p:nvPr/>
        </p:nvSpPr>
        <p:spPr>
          <a:xfrm>
            <a:off x="735359" y="1602001"/>
            <a:ext cx="10801200" cy="1015663"/>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また、主務大臣は、障害を理由とする差別の解消の推進に関する基本方針に即して、不当な差別的取扱いの禁止及び合理的配慮の提供に関し、事業者が適切に対応するために必要な指針を定めるものとされており、各省庁において、対応指針が定められています。</a:t>
            </a:r>
            <a:endParaRPr lang="en-US" altLang="ja-JP" sz="20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E9BB96B-CB38-5935-3A71-6A7343189958}"/>
              </a:ext>
            </a:extLst>
          </p:cNvPr>
          <p:cNvSpPr txBox="1"/>
          <p:nvPr/>
        </p:nvSpPr>
        <p:spPr>
          <a:xfrm>
            <a:off x="735359" y="3716924"/>
            <a:ext cx="6478241"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日々の業務の参考にしていただきますよう、お願いいたします。</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B5CAF4BE-6E3C-8B84-701E-B0BC96CEBE7E}"/>
              </a:ext>
            </a:extLst>
          </p:cNvPr>
          <p:cNvSpPr/>
          <p:nvPr/>
        </p:nvSpPr>
        <p:spPr>
          <a:xfrm>
            <a:off x="6430553" y="4254197"/>
            <a:ext cx="4728753" cy="188632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rPr>
              <a:t>大阪市</a:t>
            </a:r>
            <a:r>
              <a:rPr kumimoji="1" lang="ja-JP" altLang="en-US" dirty="0" err="1">
                <a:latin typeface="Meiryo UI" panose="020B0604030504040204" pitchFamily="50" charset="-128"/>
                <a:ea typeface="Meiryo UI" panose="020B0604030504040204" pitchFamily="50" charset="-128"/>
              </a:rPr>
              <a:t>福祉局障がい</a:t>
            </a:r>
            <a:r>
              <a:rPr kumimoji="1" lang="ja-JP" altLang="en-US" dirty="0">
                <a:latin typeface="Meiryo UI" panose="020B0604030504040204" pitchFamily="50" charset="-128"/>
                <a:ea typeface="Meiryo UI" panose="020B0604030504040204" pitchFamily="50" charset="-128"/>
              </a:rPr>
              <a:t>者施策部障がい福祉課</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530-8201</a:t>
            </a:r>
            <a:r>
              <a:rPr kumimoji="1" lang="ja-JP" altLang="en-US" dirty="0">
                <a:latin typeface="Meiryo UI" panose="020B0604030504040204" pitchFamily="50" charset="-128"/>
                <a:ea typeface="Meiryo UI" panose="020B0604030504040204" pitchFamily="50" charset="-128"/>
              </a:rPr>
              <a:t> 大阪市北区中之島</a:t>
            </a:r>
            <a:r>
              <a:rPr kumimoji="1" lang="en-US" altLang="ja-JP" dirty="0">
                <a:latin typeface="Meiryo UI" panose="020B0604030504040204" pitchFamily="50" charset="-128"/>
                <a:ea typeface="Meiryo UI" panose="020B0604030504040204" pitchFamily="50" charset="-128"/>
              </a:rPr>
              <a:t>1-3-20</a:t>
            </a:r>
          </a:p>
          <a:p>
            <a:r>
              <a:rPr kumimoji="1" lang="ja-JP" altLang="en-US" dirty="0">
                <a:latin typeface="Meiryo UI" panose="020B0604030504040204" pitchFamily="50" charset="-128"/>
                <a:ea typeface="Meiryo UI" panose="020B0604030504040204" pitchFamily="50" charset="-128"/>
              </a:rPr>
              <a:t>電話：</a:t>
            </a:r>
            <a:r>
              <a:rPr kumimoji="1" lang="en-US" altLang="ja-JP" dirty="0">
                <a:latin typeface="Meiryo UI" panose="020B0604030504040204" pitchFamily="50" charset="-128"/>
                <a:ea typeface="Meiryo UI" panose="020B0604030504040204" pitchFamily="50" charset="-128"/>
              </a:rPr>
              <a:t>06-6208-8075</a:t>
            </a:r>
          </a:p>
          <a:p>
            <a:r>
              <a:rPr kumimoji="1" lang="ja-JP" altLang="en-US" dirty="0">
                <a:latin typeface="Meiryo UI" panose="020B0604030504040204" pitchFamily="50" charset="-128"/>
                <a:ea typeface="Meiryo UI" panose="020B0604030504040204" pitchFamily="50" charset="-128"/>
              </a:rPr>
              <a:t>メール：</a:t>
            </a:r>
            <a:r>
              <a:rPr kumimoji="1" lang="en-US" altLang="ja-JP" dirty="0">
                <a:latin typeface="Meiryo UI" panose="020B0604030504040204" pitchFamily="50" charset="-128"/>
                <a:ea typeface="Meiryo UI" panose="020B0604030504040204" pitchFamily="50" charset="-128"/>
                <a:hlinkClick r:id="rId4"/>
              </a:rPr>
              <a:t>fa0025@city.osaka.lg.jp</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673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6025602" cy="640080"/>
          </a:xfrm>
        </p:spPr>
        <p:txBody>
          <a:bodyPr rtlCol="0">
            <a:noAutofit/>
          </a:bodyPr>
          <a:lstStyle/>
          <a:p>
            <a:pPr algn="l" rtl="0"/>
            <a:r>
              <a:rPr lang="ja-JP" altLang="en-US" sz="2800" dirty="0">
                <a:cs typeface="Segoe UI Light" panose="020B0502040204020203" pitchFamily="34" charset="0"/>
              </a:rPr>
              <a:t>研修について</a:t>
            </a:r>
          </a:p>
        </p:txBody>
      </p:sp>
      <p:sp>
        <p:nvSpPr>
          <p:cNvPr id="9" name="テキスト ボックス 8"/>
          <p:cNvSpPr txBox="1"/>
          <p:nvPr/>
        </p:nvSpPr>
        <p:spPr>
          <a:xfrm>
            <a:off x="783772" y="2739636"/>
            <a:ext cx="5441033" cy="224676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目次：１</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障害者差別解消法について</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２</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」について</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３</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合理的配慮の提供について</a:t>
            </a:r>
            <a:endParaRPr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４</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職員対応要領・対応指針について</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663351" y="5339738"/>
            <a:ext cx="10945216" cy="400110"/>
          </a:xfrm>
          <a:prstGeom prst="rect">
            <a:avLst/>
          </a:prstGeom>
          <a:noFill/>
        </p:spPr>
        <p:txBody>
          <a:bodyPr wrap="square" rtlCol="0">
            <a:spAutoFit/>
          </a:bodyPr>
          <a:lstStyle/>
          <a:p>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2</a:t>
            </a:fld>
            <a:endParaRPr lang="ja-JP" altLang="en-US"/>
          </a:p>
        </p:txBody>
      </p:sp>
      <p:sp>
        <p:nvSpPr>
          <p:cNvPr id="14" name="テキスト ボックス 13"/>
          <p:cNvSpPr txBox="1"/>
          <p:nvPr/>
        </p:nvSpPr>
        <p:spPr>
          <a:xfrm>
            <a:off x="783772" y="1678418"/>
            <a:ext cx="9870052"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目的：</a:t>
            </a:r>
            <a:r>
              <a:rPr lang="ja-JP" altLang="en-US" sz="2000" dirty="0" err="1">
                <a:latin typeface="Meiryo UI" panose="020B0604030504040204" pitchFamily="50" charset="-128"/>
                <a:ea typeface="Meiryo UI" panose="020B0604030504040204" pitchFamily="50" charset="-128"/>
              </a:rPr>
              <a:t>障がい</a:t>
            </a:r>
            <a:r>
              <a:rPr lang="ja-JP" altLang="en-US" sz="2000" dirty="0">
                <a:latin typeface="Meiryo UI" panose="020B0604030504040204" pitchFamily="50" charset="-128"/>
                <a:ea typeface="Meiryo UI" panose="020B0604030504040204" pitchFamily="50" charset="-128"/>
              </a:rPr>
              <a:t>者差別の解消について考えるうえで必要な「障がいの社会モデル」の考え方を学び、</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合理的配慮について考える</a:t>
            </a:r>
            <a:endParaRPr lang="en-US" altLang="ja-JP"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83772" y="5599420"/>
            <a:ext cx="326571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所要時間：約</a:t>
            </a:r>
            <a:r>
              <a:rPr lang="en-US" altLang="ja-JP" sz="2000" dirty="0">
                <a:latin typeface="Meiryo UI" panose="020B0604030504040204" pitchFamily="50" charset="-128"/>
                <a:ea typeface="Meiryo UI" panose="020B0604030504040204" pitchFamily="50" charset="-128"/>
              </a:rPr>
              <a:t>15</a:t>
            </a:r>
            <a:r>
              <a:rPr lang="ja-JP" altLang="en-US" sz="2000" dirty="0">
                <a:latin typeface="Meiryo UI" panose="020B0604030504040204" pitchFamily="50" charset="-128"/>
                <a:ea typeface="Meiryo UI" panose="020B0604030504040204" pitchFamily="50" charset="-128"/>
              </a:rPr>
              <a:t>分</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50750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6025602" cy="640080"/>
          </a:xfrm>
        </p:spPr>
        <p:txBody>
          <a:bodyPr rtlCol="0">
            <a:noAutofit/>
          </a:bodyPr>
          <a:lstStyle/>
          <a:p>
            <a:pPr algn="l" rtl="0"/>
            <a:r>
              <a:rPr lang="ja-JP" altLang="en-US" sz="2800" dirty="0">
                <a:cs typeface="Segoe UI Light" panose="020B0502040204020203" pitchFamily="34" charset="0"/>
              </a:rPr>
              <a:t>はじめに</a:t>
            </a:r>
          </a:p>
        </p:txBody>
      </p:sp>
      <p:sp>
        <p:nvSpPr>
          <p:cNvPr id="9" name="テキスト ボックス 8"/>
          <p:cNvSpPr txBox="1"/>
          <p:nvPr/>
        </p:nvSpPr>
        <p:spPr>
          <a:xfrm>
            <a:off x="735359" y="1602001"/>
            <a:ext cx="10801200" cy="400110"/>
          </a:xfrm>
          <a:prstGeom prst="rect">
            <a:avLst/>
          </a:prstGeom>
          <a:noFill/>
        </p:spPr>
        <p:txBody>
          <a:bodyPr wrap="square" rtlCol="0">
            <a:spAutoFit/>
          </a:bodyPr>
          <a:lstStyle/>
          <a:p>
            <a:r>
              <a:rPr lang="ja-JP" altLang="en-US" sz="2000" b="1" dirty="0">
                <a:solidFill>
                  <a:srgbClr val="C00000"/>
                </a:solidFill>
                <a:latin typeface="Meiryo UI" panose="020B0604030504040204" pitchFamily="50" charset="-128"/>
                <a:ea typeface="Meiryo UI" panose="020B0604030504040204" pitchFamily="50" charset="-128"/>
              </a:rPr>
              <a:t>障害者差別解消法</a:t>
            </a:r>
            <a:r>
              <a:rPr lang="ja-JP" altLang="en-US" sz="2000" dirty="0">
                <a:latin typeface="Meiryo UI" panose="020B0604030504040204" pitchFamily="50" charset="-128"/>
                <a:ea typeface="Meiryo UI" panose="020B0604030504040204" pitchFamily="50" charset="-128"/>
              </a:rPr>
              <a:t>（障害を理由とする差別の解消の推進に関する法律）を知っていますか？</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176730" y="4895638"/>
            <a:ext cx="6018138" cy="1200329"/>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障害の「がい」の字の表記について</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本市では行政文書は原則としてひらがなで表記していますが、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法律上の文言を引用する場合などは漢字で表記しています。</a:t>
            </a:r>
            <a:endParaRPr lang="en-US" altLang="ja-JP"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3</a:t>
            </a:fld>
            <a:endParaRPr lang="ja-JP" altLang="en-US"/>
          </a:p>
        </p:txBody>
      </p:sp>
      <p:sp>
        <p:nvSpPr>
          <p:cNvPr id="10" name="テキスト ボックス 9"/>
          <p:cNvSpPr txBox="1"/>
          <p:nvPr/>
        </p:nvSpPr>
        <p:spPr>
          <a:xfrm>
            <a:off x="623392" y="2377388"/>
            <a:ext cx="10801200"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この法律は、全ての国民が、障がいの有無によって分け隔てられることなく、相互に人格と個性を尊重し合いながら共生する社会の実現を目指し、平成</a:t>
            </a:r>
            <a:r>
              <a:rPr lang="en-US" altLang="ja-JP" sz="2000" dirty="0">
                <a:latin typeface="Meiryo UI" panose="020B0604030504040204" pitchFamily="50" charset="-128"/>
                <a:ea typeface="Meiryo UI" panose="020B0604030504040204" pitchFamily="50" charset="-128"/>
              </a:rPr>
              <a:t>25</a:t>
            </a:r>
            <a:r>
              <a:rPr lang="ja-JP" altLang="en-US" sz="2000" dirty="0">
                <a:latin typeface="Meiryo UI" panose="020B0604030504040204" pitchFamily="50" charset="-128"/>
                <a:ea typeface="Meiryo UI" panose="020B0604030504040204" pitchFamily="50" charset="-128"/>
              </a:rPr>
              <a:t>年に成立し、平成</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年４月に施行されました。</a:t>
            </a:r>
            <a:endParaRPr lang="en-US" altLang="ja-JP" sz="20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3392" y="3282570"/>
            <a:ext cx="10801200"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障害者差別解消法では、</a:t>
            </a:r>
            <a:r>
              <a:rPr lang="ja-JP" altLang="en-US" sz="2000" b="1" dirty="0">
                <a:solidFill>
                  <a:srgbClr val="C00000"/>
                </a:solidFill>
                <a:latin typeface="Meiryo UI" panose="020B0604030504040204" pitchFamily="50" charset="-128"/>
                <a:ea typeface="Meiryo UI" panose="020B0604030504040204" pitchFamily="50" charset="-128"/>
              </a:rPr>
              <a:t>行政機関と事業者に「不当な差別的取扱い」を禁止し、「合理的配慮の提供」を求め、</a:t>
            </a:r>
            <a:r>
              <a:rPr lang="ja-JP" altLang="en-US" sz="2000" dirty="0">
                <a:latin typeface="Meiryo UI" panose="020B0604030504040204" pitchFamily="50" charset="-128"/>
                <a:ea typeface="Meiryo UI" panose="020B0604030504040204" pitchFamily="50" charset="-128"/>
              </a:rPr>
              <a:t>障がいのある人もない人も共に暮らせる社会を目指しています。</a:t>
            </a:r>
            <a:endParaRPr lang="en-US" altLang="ja-JP" sz="2000" dirty="0">
              <a:latin typeface="Meiryo UI" panose="020B0604030504040204" pitchFamily="50" charset="-128"/>
              <a:ea typeface="Meiryo UI" panose="020B0604030504040204" pitchFamily="50" charset="-128"/>
            </a:endParaRPr>
          </a:p>
        </p:txBody>
      </p:sp>
      <p:sp>
        <p:nvSpPr>
          <p:cNvPr id="2" name="大かっこ 1"/>
          <p:cNvSpPr/>
          <p:nvPr/>
        </p:nvSpPr>
        <p:spPr>
          <a:xfrm>
            <a:off x="5029414" y="4787653"/>
            <a:ext cx="6021764" cy="141630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559513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2" y="450724"/>
            <a:ext cx="6025602" cy="640080"/>
          </a:xfrm>
        </p:spPr>
        <p:txBody>
          <a:bodyPr rtlCol="0">
            <a:noAutofit/>
          </a:bodyPr>
          <a:lstStyle/>
          <a:p>
            <a:pPr algn="l" rtl="0"/>
            <a:r>
              <a:rPr lang="ja-JP" altLang="en-US" sz="2800" dirty="0">
                <a:cs typeface="Segoe UI Light" panose="020B0502040204020203" pitchFamily="34" charset="0"/>
              </a:rPr>
              <a:t>はじめに</a:t>
            </a:r>
          </a:p>
        </p:txBody>
      </p:sp>
      <p:sp>
        <p:nvSpPr>
          <p:cNvPr id="11" name="テキスト ボックス 10"/>
          <p:cNvSpPr txBox="1"/>
          <p:nvPr/>
        </p:nvSpPr>
        <p:spPr>
          <a:xfrm>
            <a:off x="663351" y="5339738"/>
            <a:ext cx="10945216" cy="400110"/>
          </a:xfrm>
          <a:prstGeom prst="rect">
            <a:avLst/>
          </a:prstGeom>
          <a:noFill/>
        </p:spPr>
        <p:txBody>
          <a:bodyPr wrap="square" rtlCol="0">
            <a:spAutoFit/>
          </a:bodyPr>
          <a:lstStyle/>
          <a:p>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4</a:t>
            </a:fld>
            <a:endParaRPr lang="ja-JP" altLang="en-US"/>
          </a:p>
        </p:txBody>
      </p:sp>
      <p:sp>
        <p:nvSpPr>
          <p:cNvPr id="12" name="テキスト ボックス 11"/>
          <p:cNvSpPr txBox="1"/>
          <p:nvPr/>
        </p:nvSpPr>
        <p:spPr>
          <a:xfrm>
            <a:off x="700223" y="5385477"/>
            <a:ext cx="10801200" cy="615553"/>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大阪府においては、「大阪府障害を理由とする差別の解消の推進に関する条例」（</a:t>
            </a:r>
            <a:r>
              <a:rPr lang="ja-JP" altLang="en-US" sz="1400" dirty="0" err="1">
                <a:latin typeface="Meiryo UI" panose="020B0604030504040204" pitchFamily="50" charset="-128"/>
                <a:ea typeface="Meiryo UI" panose="020B0604030504040204" pitchFamily="50" charset="-128"/>
              </a:rPr>
              <a:t>大阪府障がい</a:t>
            </a:r>
            <a:r>
              <a:rPr lang="ja-JP" altLang="en-US" sz="1400" dirty="0">
                <a:latin typeface="Meiryo UI" panose="020B0604030504040204" pitchFamily="50" charset="-128"/>
                <a:ea typeface="Meiryo UI" panose="020B0604030504040204" pitchFamily="50" charset="-128"/>
              </a:rPr>
              <a:t>者差別解消条例）が制定されていますが、障害者差別解消法に先行して令和３年４月に改正され、事業者による合理的配慮の提供がすでに義務化されています。</a:t>
            </a:r>
            <a:endParaRPr lang="en-US" altLang="ja-JP" sz="14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132559565"/>
              </p:ext>
            </p:extLst>
          </p:nvPr>
        </p:nvGraphicFramePr>
        <p:xfrm>
          <a:off x="753560" y="2066165"/>
          <a:ext cx="10647537" cy="2207957"/>
        </p:xfrm>
        <a:graphic>
          <a:graphicData uri="http://schemas.openxmlformats.org/drawingml/2006/table">
            <a:tbl>
              <a:tblPr firstRow="1" bandRow="1">
                <a:tableStyleId>{5C22544A-7EE6-4342-B048-85BDC9FD1C3A}</a:tableStyleId>
              </a:tblPr>
              <a:tblGrid>
                <a:gridCol w="3549179">
                  <a:extLst>
                    <a:ext uri="{9D8B030D-6E8A-4147-A177-3AD203B41FA5}">
                      <a16:colId xmlns:a16="http://schemas.microsoft.com/office/drawing/2014/main" val="1634463305"/>
                    </a:ext>
                  </a:extLst>
                </a:gridCol>
                <a:gridCol w="3549179">
                  <a:extLst>
                    <a:ext uri="{9D8B030D-6E8A-4147-A177-3AD203B41FA5}">
                      <a16:colId xmlns:a16="http://schemas.microsoft.com/office/drawing/2014/main" val="2039484401"/>
                    </a:ext>
                  </a:extLst>
                </a:gridCol>
                <a:gridCol w="3549179">
                  <a:extLst>
                    <a:ext uri="{9D8B030D-6E8A-4147-A177-3AD203B41FA5}">
                      <a16:colId xmlns:a16="http://schemas.microsoft.com/office/drawing/2014/main" val="607955358"/>
                    </a:ext>
                  </a:extLst>
                </a:gridCol>
              </a:tblGrid>
              <a:tr h="468292">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nchorCtr="1">
                    <a:solidFill>
                      <a:srgbClr val="FF9B45">
                        <a:alpha val="67000"/>
                      </a:srgbClr>
                    </a:solidFill>
                  </a:tcPr>
                </a:tc>
                <a:tc>
                  <a:txBody>
                    <a:body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行政機関等</a:t>
                      </a:r>
                    </a:p>
                  </a:txBody>
                  <a:tcPr anchor="ctr" anchorCtr="1">
                    <a:solidFill>
                      <a:srgbClr val="FF9B45">
                        <a:alpha val="67000"/>
                      </a:srgbClr>
                    </a:solidFill>
                  </a:tcPr>
                </a:tc>
                <a:tc>
                  <a:txBody>
                    <a:bodyPr/>
                    <a:lstStyle/>
                    <a:p>
                      <a:pPr algn="ctr"/>
                      <a:r>
                        <a:rPr kumimoji="1" lang="ja-JP" altLang="en-US" sz="2000" dirty="0">
                          <a:solidFill>
                            <a:schemeClr val="tx1"/>
                          </a:solidFill>
                          <a:latin typeface="Meiryo UI" panose="020B0604030504040204" pitchFamily="50" charset="-128"/>
                          <a:ea typeface="Meiryo UI" panose="020B0604030504040204" pitchFamily="50" charset="-128"/>
                        </a:rPr>
                        <a:t>事業者</a:t>
                      </a:r>
                    </a:p>
                  </a:txBody>
                  <a:tcPr anchor="ctr" anchorCtr="1">
                    <a:solidFill>
                      <a:srgbClr val="FF9B45">
                        <a:alpha val="67000"/>
                      </a:srgbClr>
                    </a:solidFill>
                  </a:tcPr>
                </a:tc>
                <a:extLst>
                  <a:ext uri="{0D108BD9-81ED-4DB2-BD59-A6C34878D82A}">
                    <a16:rowId xmlns:a16="http://schemas.microsoft.com/office/drawing/2014/main" val="1530511296"/>
                  </a:ext>
                </a:extLst>
              </a:tr>
              <a:tr h="886225">
                <a:tc>
                  <a:txBody>
                    <a:bodyPr/>
                    <a:lstStyle/>
                    <a:p>
                      <a:pPr algn="ctr"/>
                      <a:r>
                        <a:rPr kumimoji="1" lang="ja-JP" altLang="en-US" sz="2000" dirty="0">
                          <a:latin typeface="Meiryo UI" panose="020B0604030504040204" pitchFamily="50" charset="-128"/>
                          <a:ea typeface="Meiryo UI" panose="020B0604030504040204" pitchFamily="50" charset="-128"/>
                        </a:rPr>
                        <a:t>不当な差別的取扱い</a:t>
                      </a:r>
                    </a:p>
                  </a:txBody>
                  <a:tcPr anchor="ctr" anchorCtr="1">
                    <a:solidFill>
                      <a:srgbClr val="FF9B45">
                        <a:alpha val="67000"/>
                      </a:srgbClr>
                    </a:solidFill>
                  </a:tcPr>
                </a:tc>
                <a:tc>
                  <a:txBody>
                    <a:bodyPr/>
                    <a:lstStyle/>
                    <a:p>
                      <a:pPr algn="ctr"/>
                      <a:r>
                        <a:rPr kumimoji="1" lang="ja-JP" altLang="en-US" sz="2000" dirty="0">
                          <a:latin typeface="Meiryo UI" panose="020B0604030504040204" pitchFamily="50" charset="-128"/>
                          <a:ea typeface="Meiryo UI" panose="020B0604030504040204" pitchFamily="50" charset="-128"/>
                        </a:rPr>
                        <a:t>禁止</a:t>
                      </a:r>
                    </a:p>
                  </a:txBody>
                  <a:tcPr anchor="ctr" anchorCtr="1">
                    <a:solidFill>
                      <a:srgbClr val="FF9B45">
                        <a:alpha val="67000"/>
                      </a:srgbClr>
                    </a:solidFill>
                  </a:tcPr>
                </a:tc>
                <a:tc>
                  <a:txBody>
                    <a:bodyPr/>
                    <a:lstStyle/>
                    <a:p>
                      <a:pPr algn="ctr"/>
                      <a:r>
                        <a:rPr kumimoji="1" lang="ja-JP" altLang="en-US" sz="2000" dirty="0">
                          <a:latin typeface="Meiryo UI" panose="020B0604030504040204" pitchFamily="50" charset="-128"/>
                          <a:ea typeface="Meiryo UI" panose="020B0604030504040204" pitchFamily="50" charset="-128"/>
                        </a:rPr>
                        <a:t>禁止</a:t>
                      </a:r>
                    </a:p>
                  </a:txBody>
                  <a:tcPr anchor="ctr" anchorCtr="1">
                    <a:solidFill>
                      <a:srgbClr val="FF9B45">
                        <a:alpha val="67000"/>
                      </a:srgbClr>
                    </a:solidFill>
                  </a:tcPr>
                </a:tc>
                <a:extLst>
                  <a:ext uri="{0D108BD9-81ED-4DB2-BD59-A6C34878D82A}">
                    <a16:rowId xmlns:a16="http://schemas.microsoft.com/office/drawing/2014/main" val="242361699"/>
                  </a:ext>
                </a:extLst>
              </a:tr>
              <a:tr h="853440">
                <a:tc>
                  <a:txBody>
                    <a:bodyPr/>
                    <a:lstStyle/>
                    <a:p>
                      <a:pPr algn="ctr"/>
                      <a:r>
                        <a:rPr kumimoji="1" lang="ja-JP" altLang="en-US" sz="2000" dirty="0">
                          <a:latin typeface="Meiryo UI" panose="020B0604030504040204" pitchFamily="50" charset="-128"/>
                          <a:ea typeface="Meiryo UI" panose="020B0604030504040204" pitchFamily="50" charset="-128"/>
                        </a:rPr>
                        <a:t>合理的配慮の提供</a:t>
                      </a:r>
                    </a:p>
                  </a:txBody>
                  <a:tcPr anchor="ctr" anchorCtr="1">
                    <a:solidFill>
                      <a:srgbClr val="FF9B45">
                        <a:alpha val="67000"/>
                      </a:srgbClr>
                    </a:solidFill>
                  </a:tcPr>
                </a:tc>
                <a:tc>
                  <a:txBody>
                    <a:bodyPr/>
                    <a:lstStyle/>
                    <a:p>
                      <a:pPr algn="ctr"/>
                      <a:r>
                        <a:rPr kumimoji="1" lang="ja-JP" altLang="en-US" sz="2000" b="0" dirty="0">
                          <a:solidFill>
                            <a:schemeClr val="tx1"/>
                          </a:solidFill>
                          <a:latin typeface="Meiryo UI" panose="020B0604030504040204" pitchFamily="50" charset="-128"/>
                          <a:ea typeface="Meiryo UI" panose="020B0604030504040204" pitchFamily="50" charset="-128"/>
                        </a:rPr>
                        <a:t>法的義務</a:t>
                      </a:r>
                    </a:p>
                  </a:txBody>
                  <a:tcPr anchor="ctr" anchorCtr="1">
                    <a:solidFill>
                      <a:srgbClr val="FF9B45">
                        <a:alpha val="67000"/>
                      </a:srgbClr>
                    </a:solidFill>
                  </a:tcPr>
                </a:tc>
                <a:tc>
                  <a:txBody>
                    <a:bodyPr/>
                    <a:lstStyle/>
                    <a:p>
                      <a:pPr algn="l">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solidFill>
                            <a:srgbClr val="FF0000"/>
                          </a:solidFill>
                          <a:latin typeface="Meiryo UI" panose="020B0604030504040204" pitchFamily="50" charset="-128"/>
                          <a:ea typeface="Meiryo UI" panose="020B0604030504040204" pitchFamily="50" charset="-128"/>
                        </a:rPr>
                        <a:t>努力義務➡法的義務</a:t>
                      </a:r>
                      <a:endParaRPr kumimoji="1" lang="ja-JP" altLang="en-US" sz="1800" b="1" dirty="0">
                        <a:solidFill>
                          <a:srgbClr val="FF0000"/>
                        </a:solidFill>
                        <a:latin typeface="Meiryo UI" panose="020B0604030504040204" pitchFamily="50" charset="-128"/>
                        <a:ea typeface="Meiryo UI" panose="020B0604030504040204" pitchFamily="50" charset="-128"/>
                      </a:endParaRPr>
                    </a:p>
                  </a:txBody>
                  <a:tcPr anchor="ctr" anchorCtr="1">
                    <a:solidFill>
                      <a:srgbClr val="FF9B45">
                        <a:alpha val="67000"/>
                      </a:srgbClr>
                    </a:solidFill>
                  </a:tcPr>
                </a:tc>
                <a:extLst>
                  <a:ext uri="{0D108BD9-81ED-4DB2-BD59-A6C34878D82A}">
                    <a16:rowId xmlns:a16="http://schemas.microsoft.com/office/drawing/2014/main" val="1699124218"/>
                  </a:ext>
                </a:extLst>
              </a:tr>
            </a:tbl>
          </a:graphicData>
        </a:graphic>
      </p:graphicFrame>
      <p:sp>
        <p:nvSpPr>
          <p:cNvPr id="9" name="角丸四角形 8"/>
          <p:cNvSpPr/>
          <p:nvPr/>
        </p:nvSpPr>
        <p:spPr>
          <a:xfrm>
            <a:off x="777055" y="1349090"/>
            <a:ext cx="3108960" cy="456770"/>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障害者差別解消法</a:t>
            </a:r>
          </a:p>
        </p:txBody>
      </p:sp>
      <p:sp>
        <p:nvSpPr>
          <p:cNvPr id="10" name="テキスト ボックス 9"/>
          <p:cNvSpPr txBox="1"/>
          <p:nvPr/>
        </p:nvSpPr>
        <p:spPr>
          <a:xfrm>
            <a:off x="4125007" y="1377420"/>
            <a:ext cx="7276090"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rPr>
              <a:t>28</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月施行　→　令和６年４月改正</a:t>
            </a:r>
            <a:endParaRPr lang="en-US" altLang="ja-JP" sz="20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07367" y="4428928"/>
            <a:ext cx="10801200"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a:t>
            </a:r>
            <a:r>
              <a:rPr lang="ja-JP" altLang="en-US" sz="2000" b="1" dirty="0">
                <a:solidFill>
                  <a:srgbClr val="C00000"/>
                </a:solidFill>
                <a:latin typeface="Meiryo UI" panose="020B0604030504040204" pitchFamily="50" charset="-128"/>
                <a:ea typeface="Meiryo UI" panose="020B0604030504040204" pitchFamily="50" charset="-128"/>
              </a:rPr>
              <a:t>事業者による　「合理的配慮の提供」について</a:t>
            </a:r>
            <a:r>
              <a:rPr lang="ja-JP" altLang="en-US" sz="2000" dirty="0">
                <a:latin typeface="Meiryo UI" panose="020B0604030504040204" pitchFamily="50" charset="-128"/>
                <a:ea typeface="Meiryo UI" panose="020B0604030504040204" pitchFamily="50" charset="-128"/>
              </a:rPr>
              <a:t>は、法律の施行当初は努力義務にとどまっていましたが、</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法律の改正があり、</a:t>
            </a:r>
            <a:r>
              <a:rPr lang="ja-JP" altLang="en-US" sz="2000" b="1" dirty="0">
                <a:solidFill>
                  <a:srgbClr val="C00000"/>
                </a:solidFill>
                <a:latin typeface="Meiryo UI" panose="020B0604030504040204" pitchFamily="50" charset="-128"/>
                <a:ea typeface="Meiryo UI" panose="020B0604030504040204" pitchFamily="50" charset="-128"/>
              </a:rPr>
              <a:t>法的義務に改められました</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20848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799697" y="1483364"/>
            <a:ext cx="9875521" cy="121096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「事業者」とは？　</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5</a:t>
            </a:fld>
            <a:endParaRPr lang="ja-JP" altLang="en-US"/>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1037699" y="1734905"/>
            <a:ext cx="9399523"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商業その他の事業を行う者で、個人か法人・団体か、営利目的か非営利目的かを問わず、</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同種の行為を反復継続する意思をもって行う者のことをさします。</a:t>
            </a:r>
            <a:endParaRPr lang="en-US" altLang="ja-JP" sz="20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590908" y="3029649"/>
            <a:ext cx="8464732"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個人事業主のほか、社会福祉法人や特定非営利活動法人といった非営利法人、ボランティア活動をするグループなども含まれます。</a:t>
            </a:r>
            <a:endParaRPr lang="en-US" altLang="ja-JP" sz="2000" dirty="0">
              <a:latin typeface="Meiryo UI" panose="020B0604030504040204" pitchFamily="50" charset="-128"/>
              <a:ea typeface="Meiryo UI" panose="020B0604030504040204" pitchFamily="50" charset="-128"/>
            </a:endParaRPr>
          </a:p>
        </p:txBody>
      </p:sp>
      <p:sp>
        <p:nvSpPr>
          <p:cNvPr id="12" name="大かっこ 11"/>
          <p:cNvSpPr/>
          <p:nvPr/>
        </p:nvSpPr>
        <p:spPr>
          <a:xfrm>
            <a:off x="2590908" y="4072851"/>
            <a:ext cx="8725771" cy="204587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2721427" y="4142887"/>
            <a:ext cx="8464732" cy="1938992"/>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一般私人の行為や個人の思想や言論は、法の対象とされていません。</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しかし、「国民の責務」としてすべての人に障がいを理由とする差別をなくしていくことが求められており、個人の差別的行為は法の趣旨にも反していると言えます。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また、事業者も個人から構成され、個人の考えが事業方針や対応に反映されるといえます。</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そのため、すべての人の理解を深めることが重要となります。</a:t>
            </a:r>
            <a:endParaRPr lang="en-US" altLang="ja-JP" sz="2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0840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何が「</a:t>
            </a:r>
            <a:r>
              <a:rPr lang="ja-JP" altLang="en-US" sz="2800" dirty="0" err="1">
                <a:cs typeface="Segoe UI Light" panose="020B0502040204020203" pitchFamily="34" charset="0"/>
              </a:rPr>
              <a:t>障がい</a:t>
            </a:r>
            <a:r>
              <a:rPr lang="ja-JP" altLang="en-US" sz="2800" dirty="0">
                <a:cs typeface="Segoe UI Light" panose="020B0502040204020203" pitchFamily="34" charset="0"/>
              </a:rPr>
              <a:t>」なのか？　</a:t>
            </a:r>
          </a:p>
        </p:txBody>
      </p:sp>
      <p:sp>
        <p:nvSpPr>
          <p:cNvPr id="11" name="テキスト ボックス 10"/>
          <p:cNvSpPr txBox="1"/>
          <p:nvPr/>
        </p:nvSpPr>
        <p:spPr>
          <a:xfrm>
            <a:off x="663351" y="5339738"/>
            <a:ext cx="10945216" cy="400110"/>
          </a:xfrm>
          <a:prstGeom prst="rect">
            <a:avLst/>
          </a:prstGeom>
          <a:noFill/>
        </p:spPr>
        <p:txBody>
          <a:bodyPr wrap="square" rtlCol="0">
            <a:spAutoFit/>
          </a:bodyPr>
          <a:lstStyle/>
          <a:p>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6</a:t>
            </a:fld>
            <a:endParaRPr lang="ja-JP" altLang="en-US"/>
          </a:p>
        </p:txBody>
      </p:sp>
      <p:sp>
        <p:nvSpPr>
          <p:cNvPr id="15" name="テキスト ボックス 14"/>
          <p:cNvSpPr txBox="1"/>
          <p:nvPr/>
        </p:nvSpPr>
        <p:spPr>
          <a:xfrm>
            <a:off x="2503026" y="2984438"/>
            <a:ext cx="677858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車いすを使用している人をイメージしてみてください</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p:cNvPicPr>
            <a:picLocks noChangeAspect="1"/>
          </p:cNvPicPr>
          <p:nvPr/>
        </p:nvPicPr>
        <p:blipFill>
          <a:blip r:embed="rId3"/>
          <a:stretch>
            <a:fillRect/>
          </a:stretch>
        </p:blipFill>
        <p:spPr>
          <a:xfrm flipH="1">
            <a:off x="4560881" y="3671670"/>
            <a:ext cx="2153427" cy="2314822"/>
          </a:xfrm>
          <a:prstGeom prst="rect">
            <a:avLst/>
          </a:prstGeom>
        </p:spPr>
      </p:pic>
      <p:sp>
        <p:nvSpPr>
          <p:cNvPr id="2" name="楕円 1"/>
          <p:cNvSpPr/>
          <p:nvPr/>
        </p:nvSpPr>
        <p:spPr>
          <a:xfrm>
            <a:off x="901337" y="1546015"/>
            <a:ext cx="5812971" cy="875212"/>
          </a:xfrm>
          <a:prstGeom prst="ellipse">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Meiryo UI" panose="020B0604030504040204" pitchFamily="50" charset="-128"/>
                <a:ea typeface="Meiryo UI" panose="020B0604030504040204" pitchFamily="50" charset="-128"/>
              </a:rPr>
              <a:t>「</a:t>
            </a:r>
            <a:r>
              <a:rPr kumimoji="1" lang="ja-JP" altLang="en-US" dirty="0" err="1">
                <a:latin typeface="Meiryo UI" panose="020B0604030504040204" pitchFamily="50" charset="-128"/>
                <a:ea typeface="Meiryo UI" panose="020B0604030504040204" pitchFamily="50" charset="-128"/>
              </a:rPr>
              <a:t>障がい</a:t>
            </a:r>
            <a:r>
              <a:rPr kumimoji="1" lang="ja-JP" altLang="en-US" dirty="0">
                <a:latin typeface="Meiryo UI" panose="020B0604030504040204" pitchFamily="50" charset="-128"/>
                <a:ea typeface="Meiryo UI" panose="020B0604030504040204" pitchFamily="50" charset="-128"/>
              </a:rPr>
              <a:t>」とは何を指すのか考えてみましょう</a:t>
            </a:r>
          </a:p>
        </p:txBody>
      </p:sp>
    </p:spTree>
    <p:extLst>
      <p:ext uri="{BB962C8B-B14F-4D97-AF65-F5344CB8AC3E}">
        <p14:creationId xmlns:p14="http://schemas.microsoft.com/office/powerpoint/2010/main" val="3355397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何が「</a:t>
            </a:r>
            <a:r>
              <a:rPr lang="ja-JP" altLang="en-US" sz="2800" dirty="0" err="1">
                <a:cs typeface="Segoe UI Light" panose="020B0502040204020203" pitchFamily="34" charset="0"/>
              </a:rPr>
              <a:t>障がい</a:t>
            </a:r>
            <a:r>
              <a:rPr lang="ja-JP" altLang="en-US" sz="2800" dirty="0">
                <a:cs typeface="Segoe UI Light" panose="020B0502040204020203" pitchFamily="34" charset="0"/>
              </a:rPr>
              <a:t>」なのか？　</a:t>
            </a:r>
          </a:p>
        </p:txBody>
      </p:sp>
      <p:sp>
        <p:nvSpPr>
          <p:cNvPr id="11" name="テキスト ボックス 10"/>
          <p:cNvSpPr txBox="1"/>
          <p:nvPr/>
        </p:nvSpPr>
        <p:spPr>
          <a:xfrm>
            <a:off x="663351" y="5339738"/>
            <a:ext cx="10945216" cy="400110"/>
          </a:xfrm>
          <a:prstGeom prst="rect">
            <a:avLst/>
          </a:prstGeom>
          <a:noFill/>
        </p:spPr>
        <p:txBody>
          <a:bodyPr wrap="square" rtlCol="0">
            <a:spAutoFit/>
          </a:bodyPr>
          <a:lstStyle/>
          <a:p>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7</a:t>
            </a:fld>
            <a:endParaRPr lang="ja-JP" altLang="en-US"/>
          </a:p>
        </p:txBody>
      </p:sp>
      <p:sp>
        <p:nvSpPr>
          <p:cNvPr id="15" name="テキスト ボックス 14"/>
          <p:cNvSpPr txBox="1"/>
          <p:nvPr/>
        </p:nvSpPr>
        <p:spPr>
          <a:xfrm>
            <a:off x="1593342" y="1984148"/>
            <a:ext cx="772047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階段しかないところでは、２階に上がることができません</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p:cNvPicPr>
            <a:picLocks noChangeAspect="1"/>
          </p:cNvPicPr>
          <p:nvPr/>
        </p:nvPicPr>
        <p:blipFill>
          <a:blip r:embed="rId3"/>
          <a:stretch>
            <a:fillRect/>
          </a:stretch>
        </p:blipFill>
        <p:spPr>
          <a:xfrm flipH="1">
            <a:off x="1281099" y="3892390"/>
            <a:ext cx="2320230" cy="2494126"/>
          </a:xfrm>
          <a:prstGeom prst="rect">
            <a:avLst/>
          </a:prstGeom>
        </p:spPr>
      </p:pic>
      <p:cxnSp>
        <p:nvCxnSpPr>
          <p:cNvPr id="13" name="カギ線コネクタ 12"/>
          <p:cNvCxnSpPr/>
          <p:nvPr/>
        </p:nvCxnSpPr>
        <p:spPr>
          <a:xfrm rot="10800000" flipV="1">
            <a:off x="4626999" y="5679794"/>
            <a:ext cx="1508961" cy="706721"/>
          </a:xfrm>
          <a:prstGeom prst="bentConnector3">
            <a:avLst/>
          </a:prstGeom>
        </p:spPr>
        <p:style>
          <a:lnRef idx="1">
            <a:schemeClr val="dk1"/>
          </a:lnRef>
          <a:fillRef idx="0">
            <a:schemeClr val="dk1"/>
          </a:fillRef>
          <a:effectRef idx="0">
            <a:schemeClr val="dk1"/>
          </a:effectRef>
          <a:fontRef idx="minor">
            <a:schemeClr val="tx1"/>
          </a:fontRef>
        </p:style>
      </p:cxnSp>
      <p:cxnSp>
        <p:nvCxnSpPr>
          <p:cNvPr id="16" name="カギ線コネクタ 15"/>
          <p:cNvCxnSpPr/>
          <p:nvPr/>
        </p:nvCxnSpPr>
        <p:spPr>
          <a:xfrm rot="5400000" flipH="1" flipV="1">
            <a:off x="5901902" y="4665379"/>
            <a:ext cx="1248473" cy="780359"/>
          </a:xfrm>
          <a:prstGeom prst="bentConnector3">
            <a:avLst/>
          </a:prstGeom>
        </p:spPr>
        <p:style>
          <a:lnRef idx="1">
            <a:schemeClr val="dk1"/>
          </a:lnRef>
          <a:fillRef idx="0">
            <a:schemeClr val="dk1"/>
          </a:fillRef>
          <a:effectRef idx="0">
            <a:schemeClr val="dk1"/>
          </a:effectRef>
          <a:fontRef idx="minor">
            <a:schemeClr val="tx1"/>
          </a:fontRef>
        </p:style>
      </p:cxnSp>
      <p:cxnSp>
        <p:nvCxnSpPr>
          <p:cNvPr id="22" name="カギ線コネクタ 21"/>
          <p:cNvCxnSpPr/>
          <p:nvPr/>
        </p:nvCxnSpPr>
        <p:spPr>
          <a:xfrm flipV="1">
            <a:off x="6916318" y="3756074"/>
            <a:ext cx="1656363" cy="675249"/>
          </a:xfrm>
          <a:prstGeom prst="bentConnector3">
            <a:avLst/>
          </a:prstGeom>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flipV="1">
            <a:off x="4746674" y="3530991"/>
            <a:ext cx="1779464" cy="1356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乗算 36"/>
          <p:cNvSpPr/>
          <p:nvPr/>
        </p:nvSpPr>
        <p:spPr>
          <a:xfrm>
            <a:off x="6735091" y="2538152"/>
            <a:ext cx="1311630" cy="10213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386237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何が「</a:t>
            </a:r>
            <a:r>
              <a:rPr lang="ja-JP" altLang="en-US" sz="2800" dirty="0" err="1">
                <a:cs typeface="Segoe UI Light" panose="020B0502040204020203" pitchFamily="34" charset="0"/>
              </a:rPr>
              <a:t>障がい</a:t>
            </a:r>
            <a:r>
              <a:rPr lang="ja-JP" altLang="en-US" sz="2800" dirty="0">
                <a:cs typeface="Segoe UI Light" panose="020B0502040204020203" pitchFamily="34" charset="0"/>
              </a:rPr>
              <a:t>」なのか？　</a:t>
            </a:r>
          </a:p>
        </p:txBody>
      </p:sp>
      <p:sp>
        <p:nvSpPr>
          <p:cNvPr id="11" name="テキスト ボックス 10"/>
          <p:cNvSpPr txBox="1"/>
          <p:nvPr/>
        </p:nvSpPr>
        <p:spPr>
          <a:xfrm>
            <a:off x="663351" y="5339738"/>
            <a:ext cx="10945216" cy="400110"/>
          </a:xfrm>
          <a:prstGeom prst="rect">
            <a:avLst/>
          </a:prstGeom>
          <a:noFill/>
        </p:spPr>
        <p:txBody>
          <a:bodyPr wrap="square" rtlCol="0">
            <a:spAutoFit/>
          </a:bodyPr>
          <a:lstStyle/>
          <a:p>
            <a:endParaRPr lang="en-US" altLang="ja-JP"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8</a:t>
            </a:fld>
            <a:endParaRPr lang="ja-JP" altLang="en-US"/>
          </a:p>
        </p:txBody>
      </p:sp>
      <p:sp>
        <p:nvSpPr>
          <p:cNvPr id="15" name="テキスト ボックス 14"/>
          <p:cNvSpPr txBox="1"/>
          <p:nvPr/>
        </p:nvSpPr>
        <p:spPr>
          <a:xfrm>
            <a:off x="618719" y="1601930"/>
            <a:ext cx="6778585" cy="2308324"/>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エレベーターがあれば、２階に上がることができます</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車いすを使用している人は何も変わっていませんが、</a:t>
            </a:r>
            <a:endParaRPr lang="en-US" altLang="ja-JP" sz="20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000" u="sng" dirty="0">
                <a:latin typeface="Meiryo UI" panose="020B0604030504040204" pitchFamily="50" charset="-128"/>
                <a:ea typeface="Meiryo UI" panose="020B0604030504040204" pitchFamily="50" charset="-128"/>
              </a:rPr>
              <a:t>周囲の環境が変わる</a:t>
            </a:r>
            <a:r>
              <a:rPr lang="ja-JP" altLang="en-US" sz="2000" dirty="0">
                <a:latin typeface="Meiryo UI" panose="020B0604030504040204" pitchFamily="50" charset="-128"/>
                <a:ea typeface="Meiryo UI" panose="020B0604030504040204" pitchFamily="50" charset="-128"/>
              </a:rPr>
              <a:t>ことで困りごとが解消されました。</a:t>
            </a:r>
            <a:endParaRPr lang="en-US" altLang="ja-JP" sz="2000" dirty="0">
              <a:latin typeface="Meiryo UI" panose="020B0604030504040204" pitchFamily="50" charset="-128"/>
              <a:ea typeface="Meiryo UI" panose="020B0604030504040204" pitchFamily="50" charset="-128"/>
            </a:endParaRPr>
          </a:p>
          <a:p>
            <a:r>
              <a:rPr lang="ja-JP" altLang="en-US" sz="2400" b="1" dirty="0">
                <a:solidFill>
                  <a:srgbClr val="FF0000"/>
                </a:solidFill>
                <a:latin typeface="Meiryo UI" panose="020B0604030504040204" pitchFamily="50" charset="-128"/>
                <a:ea typeface="Meiryo UI" panose="020B0604030504040204" pitchFamily="50" charset="-128"/>
              </a:rPr>
              <a:t>　</a:t>
            </a:r>
            <a:endParaRPr lang="en-US" altLang="ja-JP" sz="2400" b="1" dirty="0">
              <a:solidFill>
                <a:srgbClr val="FF0000"/>
              </a:solidFill>
              <a:latin typeface="Meiryo UI" panose="020B0604030504040204" pitchFamily="50" charset="-128"/>
              <a:ea typeface="Meiryo UI" panose="020B0604030504040204" pitchFamily="50" charset="-128"/>
            </a:endParaRPr>
          </a:p>
          <a:p>
            <a:r>
              <a:rPr lang="ja-JP" altLang="en-US" sz="2400" b="1" dirty="0">
                <a:solidFill>
                  <a:srgbClr val="FF0000"/>
                </a:solidFill>
                <a:latin typeface="Meiryo UI" panose="020B0604030504040204" pitchFamily="50" charset="-128"/>
                <a:ea typeface="Meiryo UI" panose="020B0604030504040204" pitchFamily="50" charset="-128"/>
              </a:rPr>
              <a:t>　</a:t>
            </a:r>
            <a:endParaRPr lang="en-US" altLang="ja-JP" sz="2400" b="1" dirty="0">
              <a:solidFill>
                <a:srgbClr val="FF0000"/>
              </a:solidFill>
              <a:latin typeface="Meiryo UI" panose="020B0604030504040204" pitchFamily="50" charset="-128"/>
              <a:ea typeface="Meiryo UI" panose="020B0604030504040204" pitchFamily="50" charset="-128"/>
            </a:endParaRPr>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p:cNvPicPr>
            <a:picLocks noChangeAspect="1"/>
          </p:cNvPicPr>
          <p:nvPr/>
        </p:nvPicPr>
        <p:blipFill>
          <a:blip r:embed="rId3"/>
          <a:stretch>
            <a:fillRect/>
          </a:stretch>
        </p:blipFill>
        <p:spPr>
          <a:xfrm flipH="1">
            <a:off x="1281099" y="3892390"/>
            <a:ext cx="2320230" cy="2494126"/>
          </a:xfrm>
          <a:prstGeom prst="rect">
            <a:avLst/>
          </a:prstGeom>
        </p:spPr>
      </p:pic>
      <p:cxnSp>
        <p:nvCxnSpPr>
          <p:cNvPr id="32" name="直線矢印コネクタ 31"/>
          <p:cNvCxnSpPr/>
          <p:nvPr/>
        </p:nvCxnSpPr>
        <p:spPr>
          <a:xfrm flipV="1">
            <a:off x="4746674" y="3530991"/>
            <a:ext cx="1779464" cy="1356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ドーナツ 5"/>
          <p:cNvSpPr/>
          <p:nvPr/>
        </p:nvSpPr>
        <p:spPr>
          <a:xfrm>
            <a:off x="6821559" y="2646296"/>
            <a:ext cx="956603" cy="928468"/>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4"/>
          <a:stretch>
            <a:fillRect/>
          </a:stretch>
        </p:blipFill>
        <p:spPr>
          <a:xfrm>
            <a:off x="8614325" y="3263705"/>
            <a:ext cx="2485084" cy="3108973"/>
          </a:xfrm>
          <a:prstGeom prst="rect">
            <a:avLst/>
          </a:prstGeom>
        </p:spPr>
      </p:pic>
    </p:spTree>
    <p:extLst>
      <p:ext uri="{BB962C8B-B14F-4D97-AF65-F5344CB8AC3E}">
        <p14:creationId xmlns:p14="http://schemas.microsoft.com/office/powerpoint/2010/main" val="180715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23391" y="450724"/>
            <a:ext cx="9813831" cy="640080"/>
          </a:xfrm>
        </p:spPr>
        <p:txBody>
          <a:bodyPr rtlCol="0">
            <a:noAutofit/>
          </a:bodyPr>
          <a:lstStyle/>
          <a:p>
            <a:pPr algn="l" rtl="0"/>
            <a:r>
              <a:rPr lang="ja-JP" altLang="en-US" sz="2800" dirty="0">
                <a:cs typeface="Segoe UI Light" panose="020B0502040204020203" pitchFamily="34" charset="0"/>
              </a:rPr>
              <a:t>何が「</a:t>
            </a:r>
            <a:r>
              <a:rPr lang="ja-JP" altLang="en-US" sz="2800" dirty="0" err="1">
                <a:cs typeface="Segoe UI Light" panose="020B0502040204020203" pitchFamily="34" charset="0"/>
              </a:rPr>
              <a:t>障がい</a:t>
            </a:r>
            <a:r>
              <a:rPr lang="ja-JP" altLang="en-US" sz="2800" dirty="0">
                <a:cs typeface="Segoe UI Light" panose="020B0502040204020203" pitchFamily="34" charset="0"/>
              </a:rPr>
              <a:t>」なのか？　</a:t>
            </a:r>
          </a:p>
        </p:txBody>
      </p:sp>
      <p:sp>
        <p:nvSpPr>
          <p:cNvPr id="3" name="スライド番号プレースホルダー 2"/>
          <p:cNvSpPr>
            <a:spLocks noGrp="1"/>
          </p:cNvSpPr>
          <p:nvPr>
            <p:ph type="sldNum" sz="quarter" idx="4"/>
          </p:nvPr>
        </p:nvSpPr>
        <p:spPr/>
        <p:txBody>
          <a:bodyPr/>
          <a:lstStyle/>
          <a:p>
            <a:fld id="{9860EDB8-5305-433F-BE41-D7A86D811DB3}" type="slidenum">
              <a:rPr lang="en-US" altLang="ja-JP" smtClean="0"/>
              <a:pPr/>
              <a:t>9</a:t>
            </a:fld>
            <a:endParaRPr lang="ja-JP" altLang="en-US"/>
          </a:p>
        </p:txBody>
      </p:sp>
      <p:sp>
        <p:nvSpPr>
          <p:cNvPr id="15" name="テキスト ボックス 14"/>
          <p:cNvSpPr txBox="1"/>
          <p:nvPr/>
        </p:nvSpPr>
        <p:spPr>
          <a:xfrm>
            <a:off x="623391" y="1651879"/>
            <a:ext cx="10832735"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「障がい」は個人の心身機能によるものだけではなく、社会の環境やあり方・仕組みが「障がい」を作り出している、この考え方を</a:t>
            </a:r>
            <a:r>
              <a:rPr lang="ja-JP" altLang="en-US" sz="2000" b="1" dirty="0">
                <a:solidFill>
                  <a:srgbClr val="7030A0"/>
                </a:solidFill>
                <a:latin typeface="Meiryo UI" panose="020B0604030504040204" pitchFamily="50" charset="-128"/>
                <a:ea typeface="Meiryo UI" panose="020B0604030504040204" pitchFamily="50" charset="-128"/>
              </a:rPr>
              <a:t>「障がいの社会モデル」</a:t>
            </a:r>
            <a:r>
              <a:rPr lang="ja-JP" altLang="en-US" sz="2000" dirty="0">
                <a:latin typeface="Meiryo UI" panose="020B0604030504040204" pitchFamily="50" charset="-128"/>
                <a:ea typeface="Meiryo UI" panose="020B0604030504040204" pitchFamily="50" charset="-128"/>
              </a:rPr>
              <a:t>と言います。</a:t>
            </a:r>
            <a:endParaRPr lang="en-US" altLang="ja-JP" sz="2000" dirty="0">
              <a:latin typeface="Meiryo UI" panose="020B0604030504040204" pitchFamily="50" charset="-128"/>
              <a:ea typeface="Meiryo UI" panose="020B0604030504040204" pitchFamily="50" charset="-128"/>
            </a:endParaRPr>
          </a:p>
        </p:txBody>
      </p:sp>
      <p:sp>
        <p:nvSpPr>
          <p:cNvPr id="4" name="AutoShape 2" descr="横から見た車椅子に乗る人のイラスト（女性）"/>
          <p:cNvSpPr>
            <a:spLocks noChangeAspect="1" noChangeArrowheads="1"/>
          </p:cNvSpPr>
          <p:nvPr/>
        </p:nvSpPr>
        <p:spPr bwMode="auto">
          <a:xfrm>
            <a:off x="155574" y="-144463"/>
            <a:ext cx="1764251" cy="17642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643570" y="2499662"/>
            <a:ext cx="10832735"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また、「障がい」を作り出す社会の環境やあり方・仕組みのことを「社会的障壁」と言いますが、先の例に挙げた物理的な障壁だけをさすのではありません。</a:t>
            </a:r>
            <a:endParaRPr lang="en-US" altLang="ja-JP" sz="20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21467123"/>
              </p:ext>
            </p:extLst>
          </p:nvPr>
        </p:nvGraphicFramePr>
        <p:xfrm>
          <a:off x="1770743" y="3724123"/>
          <a:ext cx="8128000" cy="2291080"/>
        </p:xfrm>
        <a:graphic>
          <a:graphicData uri="http://schemas.openxmlformats.org/drawingml/2006/table">
            <a:tbl>
              <a:tblPr firstRow="1" bandRow="1">
                <a:tableStyleId>{69CF1AB2-1976-4502-BF36-3FF5EA218861}</a:tableStyleId>
              </a:tblPr>
              <a:tblGrid>
                <a:gridCol w="2330994">
                  <a:extLst>
                    <a:ext uri="{9D8B030D-6E8A-4147-A177-3AD203B41FA5}">
                      <a16:colId xmlns:a16="http://schemas.microsoft.com/office/drawing/2014/main" val="3362547479"/>
                    </a:ext>
                  </a:extLst>
                </a:gridCol>
                <a:gridCol w="5797006">
                  <a:extLst>
                    <a:ext uri="{9D8B030D-6E8A-4147-A177-3AD203B41FA5}">
                      <a16:colId xmlns:a16="http://schemas.microsoft.com/office/drawing/2014/main" val="144086411"/>
                    </a:ext>
                  </a:extLst>
                </a:gridCol>
              </a:tblGrid>
              <a:tr h="370840">
                <a:tc>
                  <a:txBody>
                    <a:bodyPr/>
                    <a:lstStyle/>
                    <a:p>
                      <a:r>
                        <a:rPr kumimoji="1" lang="ja-JP" altLang="en-US" b="0" dirty="0">
                          <a:latin typeface="Meiryo UI" panose="020B0604030504040204" pitchFamily="50" charset="-128"/>
                          <a:ea typeface="Meiryo UI" panose="020B0604030504040204" pitchFamily="50" charset="-128"/>
                        </a:rPr>
                        <a:t>物理的な障壁</a:t>
                      </a:r>
                    </a:p>
                  </a:txBody>
                  <a:tcPr/>
                </a:tc>
                <a:tc>
                  <a:txBody>
                    <a:bodyPr/>
                    <a:lstStyle/>
                    <a:p>
                      <a:r>
                        <a:rPr kumimoji="1" lang="ja-JP" altLang="en-US" b="0" dirty="0">
                          <a:latin typeface="Meiryo UI" panose="020B0604030504040204" pitchFamily="50" charset="-128"/>
                          <a:ea typeface="Meiryo UI" panose="020B0604030504040204" pitchFamily="50" charset="-128"/>
                        </a:rPr>
                        <a:t>階段や歩道の段差などの障壁</a:t>
                      </a:r>
                    </a:p>
                  </a:txBody>
                  <a:tcPr/>
                </a:tc>
                <a:extLst>
                  <a:ext uri="{0D108BD9-81ED-4DB2-BD59-A6C34878D82A}">
                    <a16:rowId xmlns:a16="http://schemas.microsoft.com/office/drawing/2014/main" val="2894827279"/>
                  </a:ext>
                </a:extLst>
              </a:tr>
              <a:tr h="370840">
                <a:tc>
                  <a:txBody>
                    <a:bodyPr/>
                    <a:lstStyle/>
                    <a:p>
                      <a:r>
                        <a:rPr kumimoji="1" lang="ja-JP" altLang="en-US" dirty="0">
                          <a:latin typeface="Meiryo UI" panose="020B0604030504040204" pitchFamily="50" charset="-128"/>
                          <a:ea typeface="Meiryo UI" panose="020B0604030504040204" pitchFamily="50" charset="-128"/>
                        </a:rPr>
                        <a:t>制度の障壁</a:t>
                      </a:r>
                    </a:p>
                  </a:txBody>
                  <a:tcPr/>
                </a:tc>
                <a:tc>
                  <a:txBody>
                    <a:bodyPr/>
                    <a:lstStyle/>
                    <a:p>
                      <a:r>
                        <a:rPr kumimoji="1" lang="ja-JP" altLang="en-US" dirty="0" err="1">
                          <a:latin typeface="Meiryo UI" panose="020B0604030504040204" pitchFamily="50" charset="-128"/>
                          <a:ea typeface="Meiryo UI" panose="020B0604030504040204" pitchFamily="50" charset="-128"/>
                        </a:rPr>
                        <a:t>障がいを</a:t>
                      </a:r>
                      <a:r>
                        <a:rPr kumimoji="1" lang="ja-JP" altLang="en-US" dirty="0">
                          <a:latin typeface="Meiryo UI" panose="020B0604030504040204" pitchFamily="50" charset="-128"/>
                          <a:ea typeface="Meiryo UI" panose="020B0604030504040204" pitchFamily="50" charset="-128"/>
                        </a:rPr>
                        <a:t>理由に入学試験や資格試験、</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免許の取得を制限することによって生じる障壁</a:t>
                      </a:r>
                    </a:p>
                  </a:txBody>
                  <a:tcPr/>
                </a:tc>
                <a:extLst>
                  <a:ext uri="{0D108BD9-81ED-4DB2-BD59-A6C34878D82A}">
                    <a16:rowId xmlns:a16="http://schemas.microsoft.com/office/drawing/2014/main" val="225580986"/>
                  </a:ext>
                </a:extLst>
              </a:tr>
              <a:tr h="370840">
                <a:tc>
                  <a:txBody>
                    <a:bodyPr/>
                    <a:lstStyle/>
                    <a:p>
                      <a:r>
                        <a:rPr kumimoji="1" lang="ja-JP" altLang="en-US" dirty="0">
                          <a:latin typeface="Meiryo UI" panose="020B0604030504040204" pitchFamily="50" charset="-128"/>
                          <a:ea typeface="Meiryo UI" panose="020B0604030504040204" pitchFamily="50" charset="-128"/>
                        </a:rPr>
                        <a:t>文化・情報の障壁</a:t>
                      </a:r>
                    </a:p>
                  </a:txBody>
                  <a:tcPr/>
                </a:tc>
                <a:tc>
                  <a:txBody>
                    <a:bodyPr/>
                    <a:lstStyle/>
                    <a:p>
                      <a:r>
                        <a:rPr kumimoji="1" lang="ja-JP" altLang="en-US" dirty="0">
                          <a:latin typeface="Meiryo UI" panose="020B0604030504040204" pitchFamily="50" charset="-128"/>
                          <a:ea typeface="Meiryo UI" panose="020B0604030504040204" pitchFamily="50" charset="-128"/>
                        </a:rPr>
                        <a:t>音声情報や文字情報など、</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必要不可欠な情報が提供されていないことで生じる障壁</a:t>
                      </a:r>
                    </a:p>
                  </a:txBody>
                  <a:tcPr/>
                </a:tc>
                <a:extLst>
                  <a:ext uri="{0D108BD9-81ED-4DB2-BD59-A6C34878D82A}">
                    <a16:rowId xmlns:a16="http://schemas.microsoft.com/office/drawing/2014/main" val="4207354883"/>
                  </a:ext>
                </a:extLst>
              </a:tr>
              <a:tr h="370840">
                <a:tc>
                  <a:txBody>
                    <a:bodyPr/>
                    <a:lstStyle/>
                    <a:p>
                      <a:r>
                        <a:rPr kumimoji="1" lang="ja-JP" altLang="en-US" dirty="0">
                          <a:latin typeface="Meiryo UI" panose="020B0604030504040204" pitchFamily="50" charset="-128"/>
                          <a:ea typeface="Meiryo UI" panose="020B0604030504040204" pitchFamily="50" charset="-128"/>
                        </a:rPr>
                        <a:t>観念（心）の障壁</a:t>
                      </a:r>
                    </a:p>
                  </a:txBody>
                  <a:tcPr/>
                </a:tc>
                <a:tc>
                  <a:txBody>
                    <a:bodyPr/>
                    <a:lstStyle/>
                    <a:p>
                      <a:r>
                        <a:rPr kumimoji="1" lang="ja-JP" altLang="en-US" dirty="0">
                          <a:latin typeface="Meiryo UI" panose="020B0604030504040204" pitchFamily="50" charset="-128"/>
                          <a:ea typeface="Meiryo UI" panose="020B0604030504040204" pitchFamily="50" charset="-128"/>
                        </a:rPr>
                        <a:t>障がいのある人への差別や偏見、</a:t>
                      </a:r>
                      <a:endParaRPr kumimoji="1" lang="en-US" altLang="ja-JP" dirty="0">
                        <a:latin typeface="Meiryo UI" panose="020B0604030504040204" pitchFamily="50" charset="-128"/>
                        <a:ea typeface="Meiryo UI" panose="020B0604030504040204" pitchFamily="50" charset="-128"/>
                      </a:endParaRPr>
                    </a:p>
                    <a:p>
                      <a:r>
                        <a:rPr kumimoji="1" lang="ja-JP" altLang="en-US" dirty="0" err="1">
                          <a:latin typeface="Meiryo UI" panose="020B0604030504040204" pitchFamily="50" charset="-128"/>
                          <a:ea typeface="Meiryo UI" panose="020B0604030504040204" pitchFamily="50" charset="-128"/>
                        </a:rPr>
                        <a:t>障がいに</a:t>
                      </a:r>
                      <a:r>
                        <a:rPr kumimoji="1" lang="ja-JP" altLang="en-US" dirty="0">
                          <a:latin typeface="Meiryo UI" panose="020B0604030504040204" pitchFamily="50" charset="-128"/>
                          <a:ea typeface="Meiryo UI" panose="020B0604030504040204" pitchFamily="50" charset="-128"/>
                        </a:rPr>
                        <a:t>対する理解がないことで生じる障壁</a:t>
                      </a:r>
                    </a:p>
                  </a:txBody>
                  <a:tcPr/>
                </a:tc>
                <a:extLst>
                  <a:ext uri="{0D108BD9-81ED-4DB2-BD59-A6C34878D82A}">
                    <a16:rowId xmlns:a16="http://schemas.microsoft.com/office/drawing/2014/main" val="2674755484"/>
                  </a:ext>
                </a:extLst>
              </a:tr>
            </a:tbl>
          </a:graphicData>
        </a:graphic>
      </p:graphicFrame>
      <p:sp>
        <p:nvSpPr>
          <p:cNvPr id="13" name="テキスト ボックス 12"/>
          <p:cNvSpPr txBox="1"/>
          <p:nvPr/>
        </p:nvSpPr>
        <p:spPr>
          <a:xfrm>
            <a:off x="1677941" y="3324013"/>
            <a:ext cx="1692277"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具体的には</a:t>
            </a:r>
            <a:r>
              <a:rPr lang="en-US" altLang="ja-JP" sz="2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8613281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2040</Words>
  <Application>Microsoft Office PowerPoint</Application>
  <PresentationFormat>ワイド画面</PresentationFormat>
  <Paragraphs>171</Paragraphs>
  <Slides>18</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Meiryo UI</vt:lpstr>
      <vt:lpstr>游ゴシック</vt:lpstr>
      <vt:lpstr>游ゴシック Light</vt:lpstr>
      <vt:lpstr>Arial</vt:lpstr>
      <vt:lpstr>Office テーマ</vt:lpstr>
      <vt:lpstr>合理的配慮の提供について   </vt:lpstr>
      <vt:lpstr>研修について</vt:lpstr>
      <vt:lpstr>はじめに</vt:lpstr>
      <vt:lpstr>はじめに</vt:lpstr>
      <vt:lpstr>「事業者」とは？　</vt:lpstr>
      <vt:lpstr>何が「障がい」なのか？　</vt:lpstr>
      <vt:lpstr>何が「障がい」なのか？　</vt:lpstr>
      <vt:lpstr>何が「障がい」なのか？　</vt:lpstr>
      <vt:lpstr>何が「障がい」なのか？　</vt:lpstr>
      <vt:lpstr>合理的配慮とは？　</vt:lpstr>
      <vt:lpstr>何が「障がい」なのか？　</vt:lpstr>
      <vt:lpstr>合理的配慮とは？　</vt:lpstr>
      <vt:lpstr>合理的配慮とは？</vt:lpstr>
      <vt:lpstr>大切なことは？</vt:lpstr>
      <vt:lpstr>同じスタートラインに立つために</vt:lpstr>
      <vt:lpstr>同じスタートラインに立つために</vt:lpstr>
      <vt:lpstr>対応要領について</vt:lpstr>
      <vt:lpstr>対応指針について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2023-10-05T03:04:34Z</dcterms:created>
  <dcterms:modified xsi:type="dcterms:W3CDTF">2024-03-14T07:10:23Z</dcterms:modified>
</cp:coreProperties>
</file>