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9" r:id="rId1"/>
  </p:sldMasterIdLst>
  <p:notesMasterIdLst>
    <p:notesMasterId r:id="rId19"/>
  </p:notesMasterIdLst>
  <p:sldIdLst>
    <p:sldId id="260" r:id="rId2"/>
    <p:sldId id="290" r:id="rId3"/>
    <p:sldId id="263" r:id="rId4"/>
    <p:sldId id="264" r:id="rId5"/>
    <p:sldId id="265" r:id="rId6"/>
    <p:sldId id="287" r:id="rId7"/>
    <p:sldId id="289" r:id="rId8"/>
    <p:sldId id="268" r:id="rId9"/>
    <p:sldId id="288" r:id="rId10"/>
    <p:sldId id="271" r:id="rId11"/>
    <p:sldId id="259" r:id="rId12"/>
    <p:sldId id="256" r:id="rId13"/>
    <p:sldId id="273" r:id="rId14"/>
    <p:sldId id="257" r:id="rId15"/>
    <p:sldId id="274" r:id="rId16"/>
    <p:sldId id="258" r:id="rId17"/>
    <p:sldId id="275"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99"/>
    <a:srgbClr val="F9FDD3"/>
    <a:srgbClr val="FAF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9029" autoAdjust="0"/>
  </p:normalViewPr>
  <p:slideViewPr>
    <p:cSldViewPr snapToGrid="0">
      <p:cViewPr varScale="1">
        <p:scale>
          <a:sx n="61" d="100"/>
          <a:sy n="61" d="100"/>
        </p:scale>
        <p:origin x="161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22A4C795-45A0-450F-B657-5D8A0CE8B319}" type="datetimeFigureOut">
              <a:rPr kumimoji="1" lang="ja-JP" altLang="en-US" smtClean="0"/>
              <a:t>2025/7/25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73B10468-D6E8-4256-BA9E-818CEF4DBF84}" type="slidenum">
              <a:rPr kumimoji="1" lang="ja-JP" altLang="en-US" smtClean="0"/>
              <a:t>‹#›</a:t>
            </a:fld>
            <a:endParaRPr kumimoji="1" lang="ja-JP" altLang="en-US"/>
          </a:p>
        </p:txBody>
      </p:sp>
    </p:spTree>
    <p:extLst>
      <p:ext uri="{BB962C8B-B14F-4D97-AF65-F5344CB8AC3E}">
        <p14:creationId xmlns:p14="http://schemas.microsoft.com/office/powerpoint/2010/main" val="844857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sz="14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a:t>
            </a:fld>
            <a:endParaRPr kumimoji="1" lang="ja-JP" altLang="en-US"/>
          </a:p>
        </p:txBody>
      </p:sp>
    </p:spTree>
    <p:extLst>
      <p:ext uri="{BB962C8B-B14F-4D97-AF65-F5344CB8AC3E}">
        <p14:creationId xmlns:p14="http://schemas.microsoft.com/office/powerpoint/2010/main" val="269260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10</a:t>
            </a:fld>
            <a:endParaRPr kumimoji="1" lang="ja-JP" altLang="en-US"/>
          </a:p>
        </p:txBody>
      </p:sp>
    </p:spTree>
    <p:extLst>
      <p:ext uri="{BB962C8B-B14F-4D97-AF65-F5344CB8AC3E}">
        <p14:creationId xmlns:p14="http://schemas.microsoft.com/office/powerpoint/2010/main" val="215562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11</a:t>
            </a:fld>
            <a:endParaRPr kumimoji="1" lang="ja-JP" altLang="en-US"/>
          </a:p>
        </p:txBody>
      </p:sp>
    </p:spTree>
    <p:extLst>
      <p:ext uri="{BB962C8B-B14F-4D97-AF65-F5344CB8AC3E}">
        <p14:creationId xmlns:p14="http://schemas.microsoft.com/office/powerpoint/2010/main" val="68326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12</a:t>
            </a:fld>
            <a:endParaRPr kumimoji="1" lang="ja-JP" altLang="en-US"/>
          </a:p>
        </p:txBody>
      </p:sp>
    </p:spTree>
    <p:extLst>
      <p:ext uri="{BB962C8B-B14F-4D97-AF65-F5344CB8AC3E}">
        <p14:creationId xmlns:p14="http://schemas.microsoft.com/office/powerpoint/2010/main" val="414312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13</a:t>
            </a:fld>
            <a:endParaRPr kumimoji="1" lang="ja-JP" altLang="en-US"/>
          </a:p>
        </p:txBody>
      </p:sp>
    </p:spTree>
    <p:extLst>
      <p:ext uri="{BB962C8B-B14F-4D97-AF65-F5344CB8AC3E}">
        <p14:creationId xmlns:p14="http://schemas.microsoft.com/office/powerpoint/2010/main" val="147922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14</a:t>
            </a:fld>
            <a:endParaRPr kumimoji="1" lang="ja-JP" altLang="en-US"/>
          </a:p>
        </p:txBody>
      </p:sp>
    </p:spTree>
    <p:extLst>
      <p:ext uri="{BB962C8B-B14F-4D97-AF65-F5344CB8AC3E}">
        <p14:creationId xmlns:p14="http://schemas.microsoft.com/office/powerpoint/2010/main" val="45917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15</a:t>
            </a:fld>
            <a:endParaRPr kumimoji="1" lang="ja-JP" altLang="en-US"/>
          </a:p>
        </p:txBody>
      </p:sp>
    </p:spTree>
    <p:extLst>
      <p:ext uri="{BB962C8B-B14F-4D97-AF65-F5344CB8AC3E}">
        <p14:creationId xmlns:p14="http://schemas.microsoft.com/office/powerpoint/2010/main" val="364185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16</a:t>
            </a:fld>
            <a:endParaRPr kumimoji="1" lang="ja-JP" altLang="en-US"/>
          </a:p>
        </p:txBody>
      </p:sp>
    </p:spTree>
    <p:extLst>
      <p:ext uri="{BB962C8B-B14F-4D97-AF65-F5344CB8AC3E}">
        <p14:creationId xmlns:p14="http://schemas.microsoft.com/office/powerpoint/2010/main" val="329864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2</a:t>
            </a:fld>
            <a:endParaRPr kumimoji="1" lang="ja-JP" altLang="en-US"/>
          </a:p>
        </p:txBody>
      </p:sp>
    </p:spTree>
    <p:extLst>
      <p:ext uri="{BB962C8B-B14F-4D97-AF65-F5344CB8AC3E}">
        <p14:creationId xmlns:p14="http://schemas.microsoft.com/office/powerpoint/2010/main" val="18060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3</a:t>
            </a:fld>
            <a:endParaRPr kumimoji="1" lang="ja-JP" altLang="en-US"/>
          </a:p>
        </p:txBody>
      </p:sp>
    </p:spTree>
    <p:extLst>
      <p:ext uri="{BB962C8B-B14F-4D97-AF65-F5344CB8AC3E}">
        <p14:creationId xmlns:p14="http://schemas.microsoft.com/office/powerpoint/2010/main" val="20001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4</a:t>
            </a:fld>
            <a:endParaRPr kumimoji="1" lang="ja-JP" altLang="en-US"/>
          </a:p>
        </p:txBody>
      </p:sp>
    </p:spTree>
    <p:extLst>
      <p:ext uri="{BB962C8B-B14F-4D97-AF65-F5344CB8AC3E}">
        <p14:creationId xmlns:p14="http://schemas.microsoft.com/office/powerpoint/2010/main" val="402105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5</a:t>
            </a:fld>
            <a:endParaRPr kumimoji="1" lang="ja-JP" altLang="en-US"/>
          </a:p>
        </p:txBody>
      </p:sp>
    </p:spTree>
    <p:extLst>
      <p:ext uri="{BB962C8B-B14F-4D97-AF65-F5344CB8AC3E}">
        <p14:creationId xmlns:p14="http://schemas.microsoft.com/office/powerpoint/2010/main" val="286846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6</a:t>
            </a:fld>
            <a:endParaRPr kumimoji="1" lang="ja-JP" altLang="en-US"/>
          </a:p>
        </p:txBody>
      </p:sp>
    </p:spTree>
    <p:extLst>
      <p:ext uri="{BB962C8B-B14F-4D97-AF65-F5344CB8AC3E}">
        <p14:creationId xmlns:p14="http://schemas.microsoft.com/office/powerpoint/2010/main" val="376175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7</a:t>
            </a:fld>
            <a:endParaRPr kumimoji="1" lang="ja-JP" altLang="en-US"/>
          </a:p>
        </p:txBody>
      </p:sp>
    </p:spTree>
    <p:extLst>
      <p:ext uri="{BB962C8B-B14F-4D97-AF65-F5344CB8AC3E}">
        <p14:creationId xmlns:p14="http://schemas.microsoft.com/office/powerpoint/2010/main" val="172841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8</a:t>
            </a:fld>
            <a:endParaRPr kumimoji="1" lang="ja-JP" altLang="en-US"/>
          </a:p>
        </p:txBody>
      </p:sp>
    </p:spTree>
    <p:extLst>
      <p:ext uri="{BB962C8B-B14F-4D97-AF65-F5344CB8AC3E}">
        <p14:creationId xmlns:p14="http://schemas.microsoft.com/office/powerpoint/2010/main" val="155597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73B10468-D6E8-4256-BA9E-818CEF4DBF84}" type="slidenum">
              <a:rPr kumimoji="1" lang="ja-JP" altLang="en-US" smtClean="0"/>
              <a:t>9</a:t>
            </a:fld>
            <a:endParaRPr kumimoji="1" lang="ja-JP" altLang="en-US"/>
          </a:p>
        </p:txBody>
      </p:sp>
    </p:spTree>
    <p:extLst>
      <p:ext uri="{BB962C8B-B14F-4D97-AF65-F5344CB8AC3E}">
        <p14:creationId xmlns:p14="http://schemas.microsoft.com/office/powerpoint/2010/main" val="207731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64324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07981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4684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1804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92033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200067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5079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420397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4022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57423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387707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312C5B-001C-45D5-8C30-985CDCA51D15}" type="datetimeFigureOut">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199011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312C5B-001C-45D5-8C30-985CDCA51D15}" type="datetimeFigureOut">
              <a:rPr kumimoji="1" lang="ja-JP" altLang="en-US" smtClean="0"/>
              <a:t>2025/7/25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0EFF71-358D-49D5-828C-5E553485BB08}" type="slidenum">
              <a:rPr kumimoji="1" lang="ja-JP" altLang="en-US" smtClean="0"/>
              <a:t>‹#›</a:t>
            </a:fld>
            <a:endParaRPr kumimoji="1" lang="ja-JP" altLang="en-US"/>
          </a:p>
        </p:txBody>
      </p:sp>
    </p:spTree>
    <p:extLst>
      <p:ext uri="{BB962C8B-B14F-4D97-AF65-F5344CB8AC3E}">
        <p14:creationId xmlns:p14="http://schemas.microsoft.com/office/powerpoint/2010/main" val="6776454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7.png"/><Relationship Id="rId18" Type="http://schemas.openxmlformats.org/officeDocument/2006/relationships/image" Target="../media/image19.png"/><Relationship Id="rId3" Type="http://schemas.openxmlformats.org/officeDocument/2006/relationships/image" Target="../media/image13.png"/><Relationship Id="rId21" Type="http://schemas.microsoft.com/office/2007/relationships/hdphoto" Target="../media/hdphoto5.wdp"/><Relationship Id="rId7" Type="http://schemas.openxmlformats.org/officeDocument/2006/relationships/image" Target="../media/image15.png"/><Relationship Id="rId12" Type="http://schemas.openxmlformats.org/officeDocument/2006/relationships/hyperlink" Target="http://www.google.co.jp/url?sa=i&amp;rct=j&amp;q=&amp;esrc=s&amp;source=images&amp;cd=&amp;ved=0ahUKEwibmq726ozWAhWJkpQKHc7hBWYQjRwIBw&amp;url=http://navi.momoiku.jp/illust/detail/10137&amp;psig=AFQjCNG5JxJ341KRgs1ddv7B7jqSbVcK5w&amp;ust=1504659299474533" TargetMode="External"/><Relationship Id="rId17" Type="http://schemas.microsoft.com/office/2007/relationships/hdphoto" Target="../media/hdphoto12.wdp"/><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14.png"/><Relationship Id="rId15" Type="http://schemas.openxmlformats.org/officeDocument/2006/relationships/hyperlink" Target="http://www.google.co.jp/url?sa=i&amp;rct=j&amp;q=&amp;esrc=s&amp;source=images&amp;cd=&amp;cad=rja&amp;uact=8&amp;ved=0ahUKEwjSgYrbzo3WAhUH-2MKHQ9ZB3sQjRwIBw&amp;url=http://inuyama-welfare.net/?page_id%3D108&amp;psig=AFQjCNEnICW-pnO4N0MkOB2pzZp_7l68sA&amp;ust=1504686082149328" TargetMode="External"/><Relationship Id="rId10" Type="http://schemas.openxmlformats.org/officeDocument/2006/relationships/image" Target="../media/image16.png"/><Relationship Id="rId19" Type="http://schemas.microsoft.com/office/2007/relationships/hdphoto" Target="../media/hdphoto13.wdp"/><Relationship Id="rId4" Type="http://schemas.microsoft.com/office/2007/relationships/hdphoto" Target="../media/hdphoto7.wdp"/><Relationship Id="rId9" Type="http://schemas.openxmlformats.org/officeDocument/2006/relationships/hyperlink" Target="http://www.google.co.jp/url?sa=i&amp;rct=j&amp;q=&amp;esrc=s&amp;source=images&amp;cd=&amp;cad=rja&amp;uact=8&amp;ved=0ahUKEwjg25yQ4ozWAhVFrJQKHWkgBVwQjRwIBw&amp;url=http://www.irasutoya.com/2014/05/blog-post_9109.html&amp;psig=AFQjCNGAqJ-tED0d5WnmvVKhJNSCINLIKA&amp;ust=1504656955637397" TargetMode="External"/><Relationship Id="rId14" Type="http://schemas.microsoft.com/office/2007/relationships/hdphoto" Target="../media/hdphoto11.wdp"/><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669143"/>
            <a:ext cx="9144000" cy="1661993"/>
          </a:xfrm>
          <a:prstGeom prst="rect">
            <a:avLst/>
          </a:prstGeom>
          <a:noFill/>
        </p:spPr>
        <p:txBody>
          <a:bodyPr wrap="square" rtlCol="0">
            <a:spAutoFit/>
          </a:bodyPr>
          <a:lstStyle/>
          <a:p>
            <a:pPr algn="ctr"/>
            <a:r>
              <a:rPr kumimoji="1" lang="ja-JP" altLang="en-US" sz="3600" dirty="0">
                <a:latin typeface="HGP創英角ｺﾞｼｯｸUB" panose="020B0900000000000000" pitchFamily="50" charset="-128"/>
                <a:ea typeface="HGP創英角ｺﾞｼｯｸUB" panose="020B0900000000000000" pitchFamily="50" charset="-128"/>
              </a:rPr>
              <a:t>介護予防活動の推進</a:t>
            </a: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r>
              <a:rPr kumimoji="1" lang="ja-JP" altLang="en-US" sz="3600" dirty="0">
                <a:latin typeface="HGP創英角ｺﾞｼｯｸUB" panose="020B0900000000000000" pitchFamily="50" charset="-128"/>
                <a:ea typeface="HGP創英角ｺﾞｼｯｸUB" panose="020B0900000000000000" pitchFamily="50" charset="-128"/>
              </a:rPr>
              <a:t>と</a:t>
            </a: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r>
              <a:rPr kumimoji="1" lang="ja-JP" altLang="en-US" sz="3000" dirty="0">
                <a:latin typeface="HGP創英角ｺﾞｼｯｸUB" panose="020B0900000000000000" pitchFamily="50" charset="-128"/>
                <a:ea typeface="HGP創英角ｺﾞｼｯｸUB" panose="020B0900000000000000" pitchFamily="50" charset="-128"/>
              </a:rPr>
              <a:t>住民の助け合いによる生活支援</a:t>
            </a:r>
            <a:r>
              <a:rPr lang="ja-JP" altLang="en-US" sz="3000" dirty="0">
                <a:latin typeface="HGP創英角ｺﾞｼｯｸUB" panose="020B0900000000000000" pitchFamily="50" charset="-128"/>
                <a:ea typeface="HGP創英角ｺﾞｼｯｸUB" panose="020B0900000000000000" pitchFamily="50" charset="-128"/>
              </a:rPr>
              <a:t>活動</a:t>
            </a:r>
            <a:r>
              <a:rPr kumimoji="1" lang="ja-JP" altLang="en-US" sz="3000" dirty="0">
                <a:latin typeface="HGP創英角ｺﾞｼｯｸUB" panose="020B0900000000000000" pitchFamily="50" charset="-128"/>
                <a:ea typeface="HGP創英角ｺﾞｼｯｸUB" panose="020B0900000000000000" pitchFamily="50" charset="-128"/>
              </a:rPr>
              <a:t>事業</a:t>
            </a:r>
          </a:p>
        </p:txBody>
      </p:sp>
      <p:sp>
        <p:nvSpPr>
          <p:cNvPr id="5" name="テキスト ボックス 4"/>
          <p:cNvSpPr txBox="1"/>
          <p:nvPr/>
        </p:nvSpPr>
        <p:spPr>
          <a:xfrm>
            <a:off x="0" y="5753721"/>
            <a:ext cx="9144000" cy="830997"/>
          </a:xfrm>
          <a:prstGeom prst="rect">
            <a:avLst/>
          </a:prstGeom>
          <a:noFill/>
        </p:spPr>
        <p:txBody>
          <a:bodyPr wrap="square" rtlCol="0">
            <a:spAutoFit/>
          </a:bodyPr>
          <a:lstStyle/>
          <a:p>
            <a:pPr algn="ctr"/>
            <a:r>
              <a:rPr kumimoji="1" lang="ja-JP" altLang="en-US" sz="2400" dirty="0">
                <a:latin typeface="HG丸ｺﾞｼｯｸM-PRO" panose="020F0600000000000000" pitchFamily="50" charset="-128"/>
                <a:ea typeface="HG丸ｺﾞｼｯｸM-PRO" panose="020F0600000000000000" pitchFamily="50" charset="-128"/>
              </a:rPr>
              <a:t>大阪市 福祉局 高齢者施策部 </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　　　　　地域包括ケア推進課（地域包括ケアＧ）</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0" y="4688968"/>
            <a:ext cx="9144000" cy="461665"/>
          </a:xfrm>
          <a:prstGeom prst="rect">
            <a:avLst/>
          </a:prstGeom>
          <a:noFill/>
        </p:spPr>
        <p:txBody>
          <a:bodyPr wrap="square" rtlCol="0">
            <a:spAutoFit/>
          </a:bodyPr>
          <a:lstStyle/>
          <a:p>
            <a:pPr algn="ctr"/>
            <a:r>
              <a:rPr kumimoji="1" lang="ja-JP" altLang="en-US" sz="2400" dirty="0">
                <a:latin typeface="HG丸ｺﾞｼｯｸM-PRO" panose="020F0600000000000000" pitchFamily="50" charset="-128"/>
                <a:ea typeface="HG丸ｺﾞｼｯｸM-PRO" panose="020F0600000000000000" pitchFamily="50" charset="-128"/>
              </a:rPr>
              <a:t>令和</a:t>
            </a:r>
            <a:r>
              <a:rPr lang="en-US" altLang="ja-JP" sz="2400" dirty="0">
                <a:latin typeface="HG丸ｺﾞｼｯｸM-PRO" panose="020F0600000000000000" pitchFamily="50" charset="-128"/>
                <a:ea typeface="HG丸ｺﾞｼｯｸM-PRO" panose="020F0600000000000000" pitchFamily="50" charset="-128"/>
              </a:rPr>
              <a:t>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7</a:t>
            </a:r>
            <a:r>
              <a:rPr kumimoji="1" lang="ja-JP" altLang="en-US" sz="2400" dirty="0">
                <a:latin typeface="HG丸ｺﾞｼｯｸM-PRO" panose="020F0600000000000000" pitchFamily="50" charset="-128"/>
                <a:ea typeface="HG丸ｺﾞｼｯｸM-PRO" panose="020F0600000000000000" pitchFamily="50" charset="-128"/>
              </a:rPr>
              <a:t>月</a:t>
            </a:r>
          </a:p>
        </p:txBody>
      </p:sp>
      <p:sp>
        <p:nvSpPr>
          <p:cNvPr id="2" name="テキスト ボックス 1"/>
          <p:cNvSpPr txBox="1"/>
          <p:nvPr/>
        </p:nvSpPr>
        <p:spPr>
          <a:xfrm>
            <a:off x="4572000" y="32976"/>
            <a:ext cx="4448013" cy="646331"/>
          </a:xfrm>
          <a:prstGeom prst="rect">
            <a:avLst/>
          </a:prstGeom>
          <a:noFill/>
          <a:ln w="12700">
            <a:solidFill>
              <a:schemeClr val="tx1"/>
            </a:solidFill>
          </a:ln>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事業実施地域説明用資料</a:t>
            </a:r>
            <a:endParaRPr kumimoji="1"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（地域包括・居宅介護支援事業者向け）</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971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33650" y="555749"/>
            <a:ext cx="0" cy="6243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3788" y="53788"/>
            <a:ext cx="9022976" cy="443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ゴシック" panose="020B0609070205080204" pitchFamily="49" charset="-128"/>
                <a:ea typeface="ＭＳ ゴシック" panose="020B0609070205080204" pitchFamily="49" charset="-128"/>
              </a:rPr>
              <a:t>（参考）介護予防・日常生活支援総合事業の訪問型サービスのイメージ</a:t>
            </a:r>
          </a:p>
        </p:txBody>
      </p:sp>
      <p:sp>
        <p:nvSpPr>
          <p:cNvPr id="6" name="角丸四角形 5"/>
          <p:cNvSpPr/>
          <p:nvPr/>
        </p:nvSpPr>
        <p:spPr>
          <a:xfrm>
            <a:off x="53788" y="912675"/>
            <a:ext cx="216262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介護予防訪問介護</a:t>
            </a:r>
          </a:p>
        </p:txBody>
      </p:sp>
      <p:sp>
        <p:nvSpPr>
          <p:cNvPr id="7" name="角丸四角形 6"/>
          <p:cNvSpPr/>
          <p:nvPr/>
        </p:nvSpPr>
        <p:spPr>
          <a:xfrm>
            <a:off x="2830286" y="912675"/>
            <a:ext cx="2736473"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介護予防型</a:t>
            </a:r>
            <a:r>
              <a:rPr lang="ja-JP" altLang="en-US" sz="1600" b="1" dirty="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867557" y="2365699"/>
            <a:ext cx="2736471"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生活援助型</a:t>
            </a:r>
            <a:r>
              <a:rPr lang="ja-JP" altLang="en-US" sz="1600" b="1" dirty="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6096001" y="912675"/>
            <a:ext cx="2980764"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介護予防型</a:t>
            </a:r>
            <a:r>
              <a:rPr lang="ja-JP" altLang="en-US" sz="1600" b="1" dirty="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6111910" y="2364133"/>
            <a:ext cx="295754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生活援助型</a:t>
            </a:r>
            <a:r>
              <a:rPr lang="ja-JP" altLang="en-US" sz="1600" b="1" dirty="0">
                <a:solidFill>
                  <a:schemeClr val="tx1"/>
                </a:solidFill>
                <a:latin typeface="ＭＳ ゴシック" panose="020B0609070205080204" pitchFamily="49" charset="-128"/>
                <a:ea typeface="ＭＳ ゴシック" panose="020B0609070205080204" pitchFamily="49" charset="-128"/>
              </a:rPr>
              <a:t>訪問サービス</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6111910" y="3607824"/>
            <a:ext cx="2957549" cy="52251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ＭＳ ゴシック" panose="020B0609070205080204" pitchFamily="49" charset="-128"/>
                <a:ea typeface="ＭＳ ゴシック" panose="020B0609070205080204" pitchFamily="49" charset="-128"/>
              </a:rPr>
              <a:t>住民の助け合いによる</a:t>
            </a:r>
            <a:endParaRPr kumimoji="1" lang="en-US" altLang="ja-JP" sz="1400" b="1" dirty="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1400" b="1" dirty="0">
                <a:solidFill>
                  <a:schemeClr val="bg1"/>
                </a:solidFill>
                <a:latin typeface="ＭＳ ゴシック" panose="020B0609070205080204" pitchFamily="49" charset="-128"/>
                <a:ea typeface="ＭＳ ゴシック" panose="020B0609070205080204" pitchFamily="49" charset="-128"/>
              </a:rPr>
              <a:t>生活支援活動事業</a:t>
            </a:r>
          </a:p>
        </p:txBody>
      </p:sp>
      <p:cxnSp>
        <p:nvCxnSpPr>
          <p:cNvPr id="16" name="直線矢印コネクタ 15"/>
          <p:cNvCxnSpPr>
            <a:stCxn id="6" idx="3"/>
            <a:endCxn id="7" idx="1"/>
          </p:cNvCxnSpPr>
          <p:nvPr/>
        </p:nvCxnSpPr>
        <p:spPr>
          <a:xfrm>
            <a:off x="2216417" y="1173932"/>
            <a:ext cx="6138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6" idx="3"/>
            <a:endCxn id="8" idx="1"/>
          </p:cNvCxnSpPr>
          <p:nvPr/>
        </p:nvCxnSpPr>
        <p:spPr>
          <a:xfrm>
            <a:off x="2216417" y="1173932"/>
            <a:ext cx="651140" cy="145302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7" idx="3"/>
            <a:endCxn id="10" idx="1"/>
          </p:cNvCxnSpPr>
          <p:nvPr/>
        </p:nvCxnSpPr>
        <p:spPr>
          <a:xfrm>
            <a:off x="5566759" y="1173932"/>
            <a:ext cx="5292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3"/>
            <a:endCxn id="11" idx="1"/>
          </p:cNvCxnSpPr>
          <p:nvPr/>
        </p:nvCxnSpPr>
        <p:spPr>
          <a:xfrm flipV="1">
            <a:off x="5604028" y="2625390"/>
            <a:ext cx="507882" cy="1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8" idx="3"/>
            <a:endCxn id="14" idx="1"/>
          </p:cNvCxnSpPr>
          <p:nvPr/>
        </p:nvCxnSpPr>
        <p:spPr>
          <a:xfrm>
            <a:off x="5604028" y="2626956"/>
            <a:ext cx="507882" cy="124212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15578" y="555749"/>
            <a:ext cx="1839047" cy="338554"/>
          </a:xfrm>
          <a:prstGeom prst="rect">
            <a:avLst/>
          </a:prstGeom>
          <a:noFill/>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a:t>
            </a:r>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Ｈ</a:t>
            </a:r>
            <a:r>
              <a:rPr kumimoji="1" lang="en-US" altLang="ja-JP" sz="1600" dirty="0">
                <a:latin typeface="ＭＳ ゴシック" panose="020B0609070205080204" pitchFamily="49" charset="-128"/>
                <a:ea typeface="ＭＳ ゴシック" panose="020B0609070205080204" pitchFamily="49" charset="-128"/>
              </a:rPr>
              <a:t>29</a:t>
            </a:r>
            <a:r>
              <a:rPr kumimoji="1" lang="ja-JP" altLang="en-US" sz="1600" dirty="0">
                <a:latin typeface="ＭＳ ゴシック" panose="020B0609070205080204" pitchFamily="49" charset="-128"/>
                <a:ea typeface="ＭＳ ゴシック" panose="020B0609070205080204" pitchFamily="49" charset="-128"/>
              </a:rPr>
              <a:t>年３月）</a:t>
            </a:r>
          </a:p>
        </p:txBody>
      </p:sp>
      <p:sp>
        <p:nvSpPr>
          <p:cNvPr id="32" name="テキスト ボックス 31"/>
          <p:cNvSpPr txBox="1"/>
          <p:nvPr/>
        </p:nvSpPr>
        <p:spPr>
          <a:xfrm>
            <a:off x="3389536" y="555749"/>
            <a:ext cx="1839047" cy="338554"/>
          </a:xfrm>
          <a:prstGeom prst="rect">
            <a:avLst/>
          </a:prstGeom>
          <a:noFill/>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（Ｈ</a:t>
            </a:r>
            <a:r>
              <a:rPr kumimoji="1" lang="en-US" altLang="ja-JP" sz="1600" dirty="0">
                <a:latin typeface="ＭＳ ゴシック" panose="020B0609070205080204" pitchFamily="49" charset="-128"/>
                <a:ea typeface="ＭＳ ゴシック" panose="020B0609070205080204" pitchFamily="49" charset="-128"/>
              </a:rPr>
              <a:t>29</a:t>
            </a:r>
            <a:r>
              <a:rPr kumimoji="1" lang="ja-JP" altLang="en-US" sz="1600" dirty="0">
                <a:latin typeface="ＭＳ ゴシック" panose="020B0609070205080204" pitchFamily="49" charset="-128"/>
                <a:ea typeface="ＭＳ ゴシック" panose="020B0609070205080204" pitchFamily="49" charset="-128"/>
              </a:rPr>
              <a:t>年４月</a:t>
            </a:r>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a:t>
            </a:r>
          </a:p>
        </p:txBody>
      </p:sp>
      <p:sp>
        <p:nvSpPr>
          <p:cNvPr id="33" name="テキスト ボックス 32"/>
          <p:cNvSpPr txBox="1"/>
          <p:nvPr/>
        </p:nvSpPr>
        <p:spPr>
          <a:xfrm>
            <a:off x="6095998" y="541080"/>
            <a:ext cx="2957550" cy="338554"/>
          </a:xfrm>
          <a:prstGeom prst="rect">
            <a:avLst/>
          </a:prstGeom>
          <a:noFill/>
        </p:spPr>
        <p:txBody>
          <a:bodyPr wrap="square" rtlCol="0">
            <a:spAutoFit/>
          </a:bodyPr>
          <a:lstStyle/>
          <a:p>
            <a:pPr algn="ctr"/>
            <a:r>
              <a:rPr kumimoji="1" lang="ja-JP" altLang="en-US" sz="1600" dirty="0">
                <a:latin typeface="ＭＳ ゴシック" panose="020B0609070205080204" pitchFamily="49" charset="-128"/>
                <a:ea typeface="ＭＳ ゴシック" panose="020B0609070205080204" pitchFamily="49" charset="-128"/>
              </a:rPr>
              <a:t>（Ｈ</a:t>
            </a:r>
            <a:r>
              <a:rPr kumimoji="1" lang="en-US" altLang="ja-JP" sz="1600" dirty="0">
                <a:latin typeface="ＭＳ ゴシック" panose="020B0609070205080204" pitchFamily="49" charset="-128"/>
                <a:ea typeface="ＭＳ ゴシック" panose="020B0609070205080204" pitchFamily="49" charset="-128"/>
              </a:rPr>
              <a:t>30</a:t>
            </a:r>
            <a:r>
              <a:rPr lang="ja-JP" altLang="en-US" sz="1600" dirty="0">
                <a:latin typeface="ＭＳ ゴシック" panose="020B0609070205080204" pitchFamily="49" charset="-128"/>
                <a:ea typeface="ＭＳ ゴシック" panose="020B0609070205080204" pitchFamily="49" charset="-128"/>
              </a:rPr>
              <a:t>年７月</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5862378" y="4175455"/>
            <a:ext cx="3281622" cy="861774"/>
          </a:xfrm>
          <a:prstGeom prst="rect">
            <a:avLst/>
          </a:prstGeom>
          <a:noFill/>
        </p:spPr>
        <p:txBody>
          <a:bodyPr wrap="square" rtlCol="0">
            <a:spAutoFit/>
          </a:bodyPr>
          <a:lstStyle/>
          <a:p>
            <a:r>
              <a:rPr kumimoji="1" lang="ja-JP" altLang="en-US" sz="1000" b="1" dirty="0">
                <a:latin typeface="ＭＳ ゴシック" panose="020B0609070205080204" pitchFamily="49" charset="-128"/>
                <a:ea typeface="ＭＳ ゴシック" panose="020B0609070205080204" pitchFamily="49" charset="-128"/>
              </a:rPr>
              <a:t>利用者：要支援１・２の方及び事業対象者の方で</a:t>
            </a:r>
            <a:endParaRPr kumimoji="1" lang="en-US" altLang="ja-JP" sz="1000" b="1" dirty="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a:t>
            </a:r>
            <a:r>
              <a:rPr kumimoji="1" lang="ja-JP" altLang="en-US" sz="1000" b="1" dirty="0">
                <a:latin typeface="ＭＳ ゴシック" panose="020B0609070205080204" pitchFamily="49" charset="-128"/>
                <a:ea typeface="ＭＳ ゴシック" panose="020B0609070205080204" pitchFamily="49" charset="-128"/>
              </a:rPr>
              <a:t>住民相互の助け合い活動であることを</a:t>
            </a:r>
            <a:endParaRPr kumimoji="1" lang="en-US" altLang="ja-JP" sz="1000" b="1" dirty="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a:t>
            </a:r>
            <a:r>
              <a:rPr kumimoji="1" lang="ja-JP" altLang="en-US" sz="1000" b="1" dirty="0">
                <a:latin typeface="ＭＳ ゴシック" panose="020B0609070205080204" pitchFamily="49" charset="-128"/>
                <a:ea typeface="ＭＳ ゴシック" panose="020B0609070205080204" pitchFamily="49" charset="-128"/>
              </a:rPr>
              <a:t>了解いただける方</a:t>
            </a:r>
            <a:endParaRPr kumimoji="1" lang="en-US" altLang="ja-JP" sz="1000" b="1" dirty="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内　容：生活援助に加え、</a:t>
            </a:r>
            <a:endParaRPr lang="en-US" altLang="ja-JP" sz="1000" b="1" dirty="0">
              <a:latin typeface="ＭＳ ゴシック" panose="020B0609070205080204" pitchFamily="49" charset="-128"/>
              <a:ea typeface="ＭＳ ゴシック" panose="020B0609070205080204" pitchFamily="49" charset="-128"/>
            </a:endParaRPr>
          </a:p>
          <a:p>
            <a:r>
              <a:rPr lang="ja-JP" altLang="en-US" sz="1000" b="1" dirty="0">
                <a:latin typeface="ＭＳ ゴシック" panose="020B0609070205080204" pitchFamily="49" charset="-128"/>
                <a:ea typeface="ＭＳ ゴシック" panose="020B0609070205080204" pitchFamily="49" charset="-128"/>
              </a:rPr>
              <a:t>　　　　保険外ニーズにも対応可能</a:t>
            </a:r>
            <a:endParaRPr kumimoji="1" lang="en-US" altLang="ja-JP" sz="1000" b="1" dirty="0">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5862379" y="2927885"/>
            <a:ext cx="3281622"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a:t>
            </a:r>
            <a:r>
              <a:rPr lang="ja-JP" altLang="en-US" sz="1000" dirty="0">
                <a:latin typeface="ＭＳ 明朝" panose="02020609040205080304" pitchFamily="17" charset="-128"/>
                <a:ea typeface="ＭＳ 明朝" panose="02020609040205080304" pitchFamily="17" charset="-128"/>
              </a:rPr>
              <a:t>１・２及び事業対象者の</a:t>
            </a:r>
            <a:r>
              <a:rPr kumimoji="1" lang="ja-JP" altLang="en-US" sz="1000" dirty="0">
                <a:latin typeface="ＭＳ 明朝" panose="02020609040205080304" pitchFamily="17" charset="-128"/>
                <a:ea typeface="ＭＳ 明朝" panose="02020609040205080304" pitchFamily="17" charset="-128"/>
              </a:rPr>
              <a:t>方で</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介護予防型訪問サービスの</a:t>
            </a:r>
            <a:r>
              <a:rPr kumimoji="1" lang="ja-JP" altLang="en-US" sz="1000" dirty="0">
                <a:latin typeface="ＭＳ 明朝" panose="02020609040205080304" pitchFamily="17" charset="-128"/>
                <a:ea typeface="ＭＳ 明朝" panose="02020609040205080304" pitchFamily="17" charset="-128"/>
              </a:rPr>
              <a:t>利用対象者以外</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容：生活援助のみ</a:t>
            </a:r>
            <a:endParaRPr kumimoji="1" lang="en-US" altLang="ja-JP" sz="1000" dirty="0">
              <a:latin typeface="ＭＳ 明朝" panose="02020609040205080304" pitchFamily="17" charset="-128"/>
              <a:ea typeface="ＭＳ 明朝" panose="02020609040205080304" pitchFamily="17" charset="-128"/>
            </a:endParaRPr>
          </a:p>
        </p:txBody>
      </p:sp>
      <p:sp>
        <p:nvSpPr>
          <p:cNvPr id="45" name="テキスト ボックス 44"/>
          <p:cNvSpPr txBox="1"/>
          <p:nvPr/>
        </p:nvSpPr>
        <p:spPr>
          <a:xfrm>
            <a:off x="5862378" y="1510160"/>
            <a:ext cx="3281622"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利用者：要支援１・２の方で</a:t>
            </a:r>
            <a:r>
              <a:rPr lang="ja-JP" altLang="en-US" sz="1000" dirty="0">
                <a:latin typeface="ＭＳ 明朝" panose="02020609040205080304" pitchFamily="17" charset="-128"/>
                <a:ea typeface="ＭＳ 明朝" panose="02020609040205080304" pitchFamily="17" charset="-128"/>
              </a:rPr>
              <a:t>認知症の方や身体介護</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が必要な方など専門的なサービスが必要な方</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容：身体介護、生活援助</a:t>
            </a:r>
            <a:endParaRPr kumimoji="1" lang="en-US" altLang="ja-JP" sz="1000" dirty="0">
              <a:latin typeface="ＭＳ 明朝" panose="02020609040205080304" pitchFamily="17" charset="-128"/>
              <a:ea typeface="ＭＳ 明朝" panose="02020609040205080304" pitchFamily="17" charset="-128"/>
            </a:endParaRPr>
          </a:p>
        </p:txBody>
      </p:sp>
      <p:sp>
        <p:nvSpPr>
          <p:cNvPr id="70" name="テキスト ボックス 69"/>
          <p:cNvSpPr txBox="1"/>
          <p:nvPr/>
        </p:nvSpPr>
        <p:spPr>
          <a:xfrm>
            <a:off x="2646480" y="1533671"/>
            <a:ext cx="3399092"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利用者：要支援１・２の方で</a:t>
            </a:r>
            <a:r>
              <a:rPr lang="ja-JP" altLang="en-US" sz="1000" dirty="0">
                <a:latin typeface="ＭＳ 明朝" panose="02020609040205080304" pitchFamily="17" charset="-128"/>
                <a:ea typeface="ＭＳ 明朝" panose="02020609040205080304" pitchFamily="17" charset="-128"/>
              </a:rPr>
              <a:t>認知症の方や身体介護</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が必要な方など専門的なサービスが必要な方</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容：身体介護、生活援助</a:t>
            </a:r>
            <a:endParaRPr kumimoji="1" lang="en-US" altLang="ja-JP" sz="1000" dirty="0">
              <a:latin typeface="ＭＳ 明朝" panose="02020609040205080304" pitchFamily="17" charset="-128"/>
              <a:ea typeface="ＭＳ 明朝" panose="02020609040205080304" pitchFamily="17" charset="-128"/>
            </a:endParaRPr>
          </a:p>
        </p:txBody>
      </p:sp>
      <p:sp>
        <p:nvSpPr>
          <p:cNvPr id="71" name="テキスト ボックス 70"/>
          <p:cNvSpPr txBox="1"/>
          <p:nvPr/>
        </p:nvSpPr>
        <p:spPr>
          <a:xfrm>
            <a:off x="2646480" y="2927885"/>
            <a:ext cx="3215898"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利用者：要支援１・２及び事業対象者の方で</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介護予防型訪問サービスの</a:t>
            </a:r>
            <a:r>
              <a:rPr kumimoji="1" lang="ja-JP" altLang="en-US" sz="1000" dirty="0">
                <a:latin typeface="ＭＳ 明朝" panose="02020609040205080304" pitchFamily="17" charset="-128"/>
                <a:ea typeface="ＭＳ 明朝" panose="02020609040205080304" pitchFamily="17" charset="-128"/>
              </a:rPr>
              <a:t>利用対象者以外</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容：生活援助のみ</a:t>
            </a:r>
            <a:endParaRPr kumimoji="1" lang="en-US" altLang="ja-JP" sz="1000" dirty="0">
              <a:latin typeface="ＭＳ 明朝" panose="02020609040205080304" pitchFamily="17" charset="-128"/>
              <a:ea typeface="ＭＳ 明朝" panose="02020609040205080304" pitchFamily="17" charset="-128"/>
            </a:endParaRPr>
          </a:p>
        </p:txBody>
      </p:sp>
      <p:sp>
        <p:nvSpPr>
          <p:cNvPr id="72" name="テキスト ボックス 71"/>
          <p:cNvSpPr txBox="1"/>
          <p:nvPr/>
        </p:nvSpPr>
        <p:spPr>
          <a:xfrm>
            <a:off x="53788" y="1471434"/>
            <a:ext cx="2957550" cy="707886"/>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利用者：要支援１・２の方で訪問</a:t>
            </a:r>
            <a:r>
              <a:rPr lang="ja-JP" altLang="en-US" sz="1000" dirty="0">
                <a:latin typeface="ＭＳ 明朝" panose="02020609040205080304" pitchFamily="17" charset="-128"/>
                <a:ea typeface="ＭＳ 明朝" panose="02020609040205080304" pitchFamily="17" charset="-128"/>
              </a:rPr>
              <a:t>介護員</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による身体介護、</a:t>
            </a:r>
            <a:r>
              <a:rPr kumimoji="1" lang="ja-JP" altLang="en-US" sz="1000" dirty="0">
                <a:latin typeface="ＭＳ 明朝" panose="02020609040205080304" pitchFamily="17" charset="-128"/>
                <a:ea typeface="ＭＳ 明朝" panose="02020609040205080304" pitchFamily="17" charset="-128"/>
              </a:rPr>
              <a:t>生活援助が</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必要な方</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容：身体介護、生活援助</a:t>
            </a:r>
            <a:endParaRPr kumimoji="1" lang="en-US" altLang="ja-JP" sz="1000" dirty="0">
              <a:latin typeface="ＭＳ 明朝" panose="02020609040205080304" pitchFamily="17" charset="-128"/>
              <a:ea typeface="ＭＳ 明朝" panose="02020609040205080304" pitchFamily="17" charset="-128"/>
            </a:endParaRPr>
          </a:p>
        </p:txBody>
      </p:sp>
      <p:sp>
        <p:nvSpPr>
          <p:cNvPr id="73" name="テキスト ボックス 72"/>
          <p:cNvSpPr txBox="1"/>
          <p:nvPr/>
        </p:nvSpPr>
        <p:spPr>
          <a:xfrm>
            <a:off x="215578" y="3528049"/>
            <a:ext cx="4296229" cy="1600438"/>
          </a:xfrm>
          <a:prstGeom prst="rect">
            <a:avLst/>
          </a:prstGeom>
          <a:solidFill>
            <a:schemeClr val="bg1"/>
          </a:solidFill>
          <a:ln>
            <a:solidFill>
              <a:schemeClr val="tx1"/>
            </a:solidFill>
            <a:prstDash val="dash"/>
          </a:ln>
        </p:spPr>
        <p:txBody>
          <a:bodyPr wrap="square" rtlCol="0">
            <a:spAutoFit/>
          </a:bodyPr>
          <a:lstStyle/>
          <a:p>
            <a:r>
              <a:rPr kumimoji="1" lang="ja-JP" altLang="en-US" sz="1100" dirty="0">
                <a:latin typeface="ＭＳ 明朝" panose="02020609040205080304" pitchFamily="17" charset="-128"/>
                <a:ea typeface="ＭＳ 明朝" panose="02020609040205080304" pitchFamily="17" charset="-128"/>
              </a:rPr>
              <a:t>身体介護とは・・・</a:t>
            </a:r>
            <a:endParaRPr kumimoji="1"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利用者の身体に直接接触して行う介助など</a:t>
            </a:r>
            <a:endParaRPr lang="en-US" altLang="ja-JP" sz="1100" dirty="0">
              <a:latin typeface="ＭＳ 明朝" panose="02020609040205080304" pitchFamily="17" charset="-128"/>
              <a:ea typeface="ＭＳ 明朝" panose="02020609040205080304" pitchFamily="17" charset="-128"/>
            </a:endParaRPr>
          </a:p>
          <a:p>
            <a:endParaRPr lang="en-US" altLang="ja-JP" sz="5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生活援助とは・・・</a:t>
            </a:r>
            <a:endParaRPr kumimoji="1"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身体介護以外の介助であって、掃除や洗濯、買物、調理などの</a:t>
            </a:r>
            <a:endParaRPr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日常生活の援助など</a:t>
            </a:r>
            <a:endParaRPr lang="en-US" altLang="ja-JP" sz="1100" dirty="0">
              <a:latin typeface="ＭＳ 明朝" panose="02020609040205080304" pitchFamily="17" charset="-128"/>
              <a:ea typeface="ＭＳ 明朝" panose="02020609040205080304" pitchFamily="17" charset="-128"/>
            </a:endParaRPr>
          </a:p>
          <a:p>
            <a:endParaRPr lang="en-US" altLang="ja-JP" sz="5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保険外ニーズ（サービス）とは・・・</a:t>
            </a:r>
            <a:endParaRPr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身体介護や生活援助などの介護保険サービスの対象とならない</a:t>
            </a:r>
            <a:endParaRPr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部屋の模様替えや電球交換、庭の草むしり、話し相手など</a:t>
            </a:r>
            <a:endParaRPr lang="en-US" altLang="ja-JP" sz="1100" dirty="0">
              <a:latin typeface="ＭＳ 明朝" panose="02020609040205080304" pitchFamily="17" charset="-128"/>
              <a:ea typeface="ＭＳ 明朝" panose="02020609040205080304" pitchFamily="17" charset="-128"/>
            </a:endParaRPr>
          </a:p>
        </p:txBody>
      </p:sp>
      <p:sp>
        <p:nvSpPr>
          <p:cNvPr id="27" name="角丸四角形 26"/>
          <p:cNvSpPr/>
          <p:nvPr/>
        </p:nvSpPr>
        <p:spPr>
          <a:xfrm>
            <a:off x="53788" y="5369638"/>
            <a:ext cx="2162629"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訪問型介護予防事業</a:t>
            </a:r>
          </a:p>
        </p:txBody>
      </p:sp>
      <p:sp>
        <p:nvSpPr>
          <p:cNvPr id="28" name="角丸四角形 27"/>
          <p:cNvSpPr/>
          <p:nvPr/>
        </p:nvSpPr>
        <p:spPr>
          <a:xfrm>
            <a:off x="2830286" y="5369638"/>
            <a:ext cx="2736473"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サポート型訪問サービス</a:t>
            </a:r>
          </a:p>
        </p:txBody>
      </p:sp>
      <p:sp>
        <p:nvSpPr>
          <p:cNvPr id="29" name="角丸四角形 28"/>
          <p:cNvSpPr/>
          <p:nvPr/>
        </p:nvSpPr>
        <p:spPr>
          <a:xfrm>
            <a:off x="6096001" y="5369638"/>
            <a:ext cx="2980764"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サポート型訪問サービス</a:t>
            </a:r>
          </a:p>
        </p:txBody>
      </p:sp>
      <p:cxnSp>
        <p:nvCxnSpPr>
          <p:cNvPr id="30" name="直線矢印コネクタ 29"/>
          <p:cNvCxnSpPr>
            <a:stCxn id="27" idx="3"/>
            <a:endCxn id="28" idx="1"/>
          </p:cNvCxnSpPr>
          <p:nvPr/>
        </p:nvCxnSpPr>
        <p:spPr>
          <a:xfrm>
            <a:off x="2216417" y="5630895"/>
            <a:ext cx="6138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8" idx="3"/>
            <a:endCxn id="29" idx="1"/>
          </p:cNvCxnSpPr>
          <p:nvPr/>
        </p:nvCxnSpPr>
        <p:spPr>
          <a:xfrm>
            <a:off x="5566759" y="5630895"/>
            <a:ext cx="5292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1738" y="5937269"/>
            <a:ext cx="2472862" cy="861774"/>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利用者：要支援、要介護以外の第１号</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被保険者で、基本チェック</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リストに該当した方</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容：閉じこもり予防、口腔機能向上、</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栄養改善の訪問支援</a:t>
            </a:r>
            <a:endParaRPr kumimoji="1" lang="en-US" altLang="ja-JP" sz="1000" dirty="0">
              <a:latin typeface="ＭＳ 明朝" panose="02020609040205080304" pitchFamily="17" charset="-128"/>
              <a:ea typeface="ＭＳ 明朝" panose="02020609040205080304" pitchFamily="17" charset="-128"/>
            </a:endParaRPr>
          </a:p>
        </p:txBody>
      </p:sp>
      <p:sp>
        <p:nvSpPr>
          <p:cNvPr id="36" name="テキスト ボックス 35"/>
          <p:cNvSpPr txBox="1"/>
          <p:nvPr/>
        </p:nvSpPr>
        <p:spPr>
          <a:xfrm>
            <a:off x="2646480" y="5937269"/>
            <a:ext cx="3039945"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利用者：要支援１・２及び事業対象者の方</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容：閉じこもり予防、口腔機能向上、</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栄養改善の訪問支援</a:t>
            </a:r>
            <a:endParaRPr kumimoji="1" lang="en-US" altLang="ja-JP" sz="1000" dirty="0">
              <a:latin typeface="ＭＳ 明朝" panose="02020609040205080304" pitchFamily="17" charset="-128"/>
              <a:ea typeface="ＭＳ 明朝" panose="02020609040205080304" pitchFamily="17" charset="-128"/>
            </a:endParaRPr>
          </a:p>
        </p:txBody>
      </p:sp>
      <p:sp>
        <p:nvSpPr>
          <p:cNvPr id="37" name="テキスト ボックス 36"/>
          <p:cNvSpPr txBox="1"/>
          <p:nvPr/>
        </p:nvSpPr>
        <p:spPr>
          <a:xfrm>
            <a:off x="5941145" y="5937269"/>
            <a:ext cx="3202855" cy="553998"/>
          </a:xfrm>
          <a:prstGeom prst="rect">
            <a:avLst/>
          </a:prstGeom>
          <a:noFill/>
        </p:spPr>
        <p:txBody>
          <a:bodyPr wrap="square" rtlCol="0">
            <a:spAutoFit/>
          </a:bodyPr>
          <a:lstStyle/>
          <a:p>
            <a:r>
              <a:rPr kumimoji="1" lang="ja-JP" altLang="en-US" sz="1000" dirty="0">
                <a:latin typeface="ＭＳ 明朝" panose="02020609040205080304" pitchFamily="17" charset="-128"/>
                <a:ea typeface="ＭＳ 明朝" panose="02020609040205080304" pitchFamily="17" charset="-128"/>
              </a:rPr>
              <a:t>利用者：要支援１・２及び事業対象者の方</a:t>
            </a:r>
            <a:endParaRPr kumimoji="1"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内　容：閉じこもり予防、口腔機能向上、</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栄養改善の訪問支援</a:t>
            </a:r>
            <a:endParaRPr kumimoji="1" lang="en-US" altLang="ja-JP" sz="1000" dirty="0">
              <a:latin typeface="ＭＳ 明朝" panose="02020609040205080304" pitchFamily="17" charset="-128"/>
              <a:ea typeface="ＭＳ 明朝" panose="02020609040205080304" pitchFamily="17" charset="-128"/>
            </a:endParaRPr>
          </a:p>
        </p:txBody>
      </p:sp>
      <p:cxnSp>
        <p:nvCxnSpPr>
          <p:cNvPr id="3" name="直線コネクタ 2"/>
          <p:cNvCxnSpPr/>
          <p:nvPr/>
        </p:nvCxnSpPr>
        <p:spPr>
          <a:xfrm flipV="1">
            <a:off x="0" y="5259113"/>
            <a:ext cx="9144000"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858748" y="541080"/>
            <a:ext cx="0" cy="6243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スライド番号プレースホルダー 2"/>
          <p:cNvSpPr txBox="1">
            <a:spLocks/>
          </p:cNvSpPr>
          <p:nvPr/>
        </p:nvSpPr>
        <p:spPr>
          <a:xfrm>
            <a:off x="7059240" y="647800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rPr>
              <a:t>８</a:t>
            </a:r>
          </a:p>
        </p:txBody>
      </p:sp>
    </p:spTree>
    <p:extLst>
      <p:ext uri="{BB962C8B-B14F-4D97-AF65-F5344CB8AC3E}">
        <p14:creationId xmlns:p14="http://schemas.microsoft.com/office/powerpoint/2010/main" val="172532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53788"/>
            <a:ext cx="9049871" cy="691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a:solidFill>
                  <a:schemeClr val="bg1"/>
                </a:solidFill>
                <a:latin typeface="ＭＳ ゴシック" panose="020B0609070205080204" pitchFamily="49" charset="-128"/>
                <a:ea typeface="ＭＳ ゴシック" panose="020B0609070205080204" pitchFamily="49" charset="-128"/>
              </a:rPr>
              <a:t>「住民の助け合いによる生活支援活動事業」（助け合い活動事業）</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利用時の</a:t>
            </a:r>
            <a:r>
              <a:rPr lang="ja-JP" altLang="ja-JP" sz="2000" b="1" dirty="0">
                <a:solidFill>
                  <a:schemeClr val="bg1"/>
                </a:solidFill>
                <a:latin typeface="ＭＳ ゴシック" panose="020B0609070205080204" pitchFamily="49" charset="-128"/>
                <a:ea typeface="ＭＳ ゴシック" panose="020B0609070205080204" pitchFamily="49" charset="-128"/>
              </a:rPr>
              <a:t>ケアマネジメント</a:t>
            </a:r>
            <a:r>
              <a:rPr lang="ja-JP" altLang="en-US" sz="2000" b="1" dirty="0">
                <a:solidFill>
                  <a:schemeClr val="bg1"/>
                </a:solidFill>
                <a:latin typeface="ＭＳ ゴシック" panose="020B0609070205080204" pitchFamily="49" charset="-128"/>
                <a:ea typeface="ＭＳ ゴシック" panose="020B0609070205080204" pitchFamily="49" charset="-128"/>
              </a:rPr>
              <a:t>の取扱い</a:t>
            </a:r>
            <a:endParaRPr lang="ja-JP"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2540" y="5312233"/>
            <a:ext cx="8955743" cy="962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介護予防ケアマネジメント（地域包括並びに一部委託可）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助け合い活動事業の記載必須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なし（給付管理票なし）</a:t>
            </a: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a:solidFill>
                  <a:schemeClr val="tx1"/>
                </a:solidFill>
                <a:latin typeface="ＭＳ 明朝" panose="02020609040205080304" pitchFamily="17" charset="-128"/>
                <a:ea typeface="ＭＳ 明朝" panose="02020609040205080304" pitchFamily="17" charset="-128"/>
              </a:rPr>
              <a:t>必要</a:t>
            </a:r>
            <a:endParaRPr lang="ja-JP" altLang="en-US" sz="1400" dirty="0">
              <a:solidFill>
                <a:schemeClr val="tx1"/>
              </a:solidFill>
              <a:latin typeface="ＭＳ 明朝" panose="02020609040205080304" pitchFamily="17" charset="-128"/>
              <a:ea typeface="ＭＳ 明朝" panose="02020609040205080304" pitchFamily="17" charset="-128"/>
            </a:endParaRPr>
          </a:p>
          <a:p>
            <a:endParaRPr kumimoji="1" lang="ja-JP" altLang="en-US" sz="1400" dirty="0">
              <a:solidFill>
                <a:schemeClr val="tx1"/>
              </a:solidFill>
              <a:latin typeface="ＭＳ 明朝" panose="02020609040205080304" pitchFamily="17" charset="-128"/>
              <a:ea typeface="ＭＳ 明朝" panose="02020609040205080304" pitchFamily="17" charset="-128"/>
            </a:endParaRPr>
          </a:p>
        </p:txBody>
      </p:sp>
      <p:sp>
        <p:nvSpPr>
          <p:cNvPr id="8" name="正方形/長方形 7"/>
          <p:cNvSpPr/>
          <p:nvPr/>
        </p:nvSpPr>
        <p:spPr>
          <a:xfrm>
            <a:off x="82541" y="818142"/>
            <a:ext cx="8955743" cy="1398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Ø"/>
            </a:pPr>
            <a:r>
              <a:rPr lang="ja-JP" altLang="ja-JP" sz="1400" dirty="0">
                <a:solidFill>
                  <a:schemeClr val="tx1"/>
                </a:solidFill>
                <a:latin typeface="ＭＳ 明朝" panose="02020609040205080304" pitchFamily="17" charset="-128"/>
                <a:ea typeface="ＭＳ 明朝" panose="02020609040205080304" pitchFamily="17" charset="-128"/>
              </a:rPr>
              <a:t>介護予防ケアマネジメント</a:t>
            </a:r>
            <a:r>
              <a:rPr lang="ja-JP" altLang="en-US" sz="1400" dirty="0">
                <a:solidFill>
                  <a:schemeClr val="tx1"/>
                </a:solidFill>
                <a:latin typeface="ＭＳ 明朝" panose="02020609040205080304" pitchFamily="17" charset="-128"/>
                <a:ea typeface="ＭＳ 明朝" panose="02020609040205080304" pitchFamily="17" charset="-128"/>
              </a:rPr>
              <a:t>となる</a:t>
            </a:r>
            <a:r>
              <a:rPr lang="ja-JP" altLang="ja-JP" sz="1400" dirty="0">
                <a:solidFill>
                  <a:schemeClr val="tx1"/>
                </a:solidFill>
                <a:latin typeface="ＭＳ 明朝" panose="02020609040205080304" pitchFamily="17" charset="-128"/>
                <a:ea typeface="ＭＳ 明朝" panose="02020609040205080304" pitchFamily="17" charset="-128"/>
              </a:rPr>
              <a:t>場合</a:t>
            </a:r>
            <a:r>
              <a:rPr lang="ja-JP" altLang="en-US" sz="1400" dirty="0">
                <a:solidFill>
                  <a:schemeClr val="tx1"/>
                </a:solidFill>
                <a:latin typeface="ＭＳ 明朝" panose="02020609040205080304" pitchFamily="17" charset="-128"/>
                <a:ea typeface="ＭＳ 明朝" panose="02020609040205080304" pitchFamily="17" charset="-128"/>
              </a:rPr>
              <a:t>は</a:t>
            </a:r>
            <a:r>
              <a:rPr lang="ja-JP" altLang="ja-JP" sz="1400" dirty="0">
                <a:solidFill>
                  <a:schemeClr val="tx1"/>
                </a:solidFill>
                <a:latin typeface="ＭＳ 明朝" panose="02020609040205080304" pitchFamily="17" charset="-128"/>
                <a:ea typeface="ＭＳ 明朝" panose="02020609040205080304" pitchFamily="17" charset="-128"/>
              </a:rPr>
              <a:t>、</a:t>
            </a:r>
            <a:r>
              <a:rPr lang="ja-JP" altLang="ja-JP" sz="1400" b="1" u="sng" dirty="0">
                <a:solidFill>
                  <a:schemeClr val="tx1"/>
                </a:solidFill>
                <a:latin typeface="ＭＳ ゴシック" panose="020B0609070205080204" pitchFamily="49" charset="-128"/>
                <a:ea typeface="ＭＳ ゴシック" panose="020B0609070205080204" pitchFamily="49" charset="-128"/>
              </a:rPr>
              <a:t>原則的な介護予防ケアマネジメント</a:t>
            </a:r>
            <a:r>
              <a:rPr lang="ja-JP" altLang="ja-JP" sz="1400" dirty="0">
                <a:solidFill>
                  <a:schemeClr val="tx1"/>
                </a:solidFill>
                <a:latin typeface="ＭＳ 明朝" panose="02020609040205080304" pitchFamily="17" charset="-128"/>
                <a:ea typeface="ＭＳ 明朝" panose="02020609040205080304" pitchFamily="17" charset="-128"/>
              </a:rPr>
              <a:t>とする。</a:t>
            </a:r>
            <a:endParaRPr lang="en-US" altLang="ja-JP" sz="1400" dirty="0">
              <a:solidFill>
                <a:schemeClr val="tx1"/>
              </a:solidFill>
              <a:latin typeface="ＭＳ 明朝" panose="02020609040205080304" pitchFamily="17" charset="-128"/>
              <a:ea typeface="ＭＳ 明朝" panose="02020609040205080304" pitchFamily="17" charset="-128"/>
            </a:endParaRPr>
          </a:p>
          <a:p>
            <a:pPr marL="285750" lvl="0" indent="-285750">
              <a:buFont typeface="Wingdings" panose="05000000000000000000" pitchFamily="2" charset="2"/>
              <a:buChar char="Ø"/>
            </a:pPr>
            <a:r>
              <a:rPr lang="ja-JP" altLang="ja-JP" sz="1400" b="1" u="sng" dirty="0">
                <a:solidFill>
                  <a:schemeClr val="tx1"/>
                </a:solidFill>
                <a:latin typeface="ＭＳ ゴシック" panose="020B0609070205080204" pitchFamily="49" charset="-128"/>
                <a:ea typeface="ＭＳ ゴシック" panose="020B0609070205080204" pitchFamily="49" charset="-128"/>
              </a:rPr>
              <a:t>「助け合い活動事業」</a:t>
            </a:r>
            <a:r>
              <a:rPr lang="ja-JP" altLang="ja-JP" sz="1400" u="sng" dirty="0">
                <a:solidFill>
                  <a:schemeClr val="tx1"/>
                </a:solidFill>
                <a:latin typeface="ＭＳ ゴシック" panose="020B0609070205080204" pitchFamily="49" charset="-128"/>
                <a:ea typeface="ＭＳ ゴシック" panose="020B0609070205080204" pitchFamily="49" charset="-128"/>
              </a:rPr>
              <a:t>は区分支給限度額の対象外</a:t>
            </a:r>
            <a:r>
              <a:rPr lang="ja-JP" altLang="ja-JP" sz="1400" u="sng" dirty="0">
                <a:solidFill>
                  <a:schemeClr val="tx1"/>
                </a:solidFill>
                <a:latin typeface="ＭＳ 明朝" panose="02020609040205080304" pitchFamily="17" charset="-128"/>
                <a:ea typeface="ＭＳ 明朝" panose="02020609040205080304" pitchFamily="17" charset="-128"/>
              </a:rPr>
              <a:t>のため、</a:t>
            </a:r>
            <a:r>
              <a:rPr lang="ja-JP" altLang="ja-JP" sz="1400" b="1" u="sng" dirty="0">
                <a:solidFill>
                  <a:schemeClr val="tx1"/>
                </a:solidFill>
                <a:latin typeface="ＭＳ 明朝" panose="02020609040205080304" pitchFamily="17" charset="-128"/>
                <a:ea typeface="ＭＳ 明朝" panose="02020609040205080304" pitchFamily="17" charset="-128"/>
              </a:rPr>
              <a:t>給付管理対象外</a:t>
            </a:r>
            <a:r>
              <a:rPr lang="ja-JP" altLang="ja-JP" sz="1400" dirty="0">
                <a:solidFill>
                  <a:schemeClr val="tx1"/>
                </a:solidFill>
                <a:latin typeface="ＭＳ 明朝" panose="02020609040205080304" pitchFamily="17" charset="-128"/>
                <a:ea typeface="ＭＳ 明朝" panose="02020609040205080304" pitchFamily="17" charset="-128"/>
              </a:rPr>
              <a:t>とする。</a:t>
            </a:r>
            <a:endParaRPr lang="en-US" altLang="ja-JP" sz="1400" dirty="0">
              <a:solidFill>
                <a:schemeClr val="tx1"/>
              </a:solidFill>
              <a:latin typeface="ＭＳ 明朝" panose="02020609040205080304" pitchFamily="17" charset="-128"/>
              <a:ea typeface="ＭＳ 明朝" panose="02020609040205080304" pitchFamily="17" charset="-128"/>
            </a:endParaRPr>
          </a:p>
          <a:p>
            <a:pPr marL="285750" lvl="0" indent="-285750">
              <a:buFont typeface="Wingdings" panose="05000000000000000000" pitchFamily="2" charset="2"/>
              <a:buChar char="Ø"/>
            </a:pPr>
            <a:r>
              <a:rPr lang="ja-JP" altLang="ja-JP" sz="1400" b="1" u="sng" dirty="0">
                <a:solidFill>
                  <a:schemeClr val="tx1"/>
                </a:solidFill>
                <a:latin typeface="ＭＳ ゴシック" panose="020B0609070205080204" pitchFamily="49" charset="-128"/>
                <a:ea typeface="ＭＳ ゴシック" panose="020B0609070205080204" pitchFamily="49" charset="-128"/>
              </a:rPr>
              <a:t>第１号訪問事業</a:t>
            </a:r>
            <a:r>
              <a:rPr lang="ja-JP" altLang="ja-JP" sz="1400" dirty="0">
                <a:solidFill>
                  <a:schemeClr val="tx1"/>
                </a:solidFill>
                <a:latin typeface="ＭＳ 明朝" panose="02020609040205080304" pitchFamily="17" charset="-128"/>
                <a:ea typeface="ＭＳ 明朝" panose="02020609040205080304" pitchFamily="17" charset="-128"/>
              </a:rPr>
              <a:t>（介護予防型訪問サービス、生活援助型訪問サービス、サポート型訪問サービス）</a:t>
            </a:r>
            <a:endParaRPr lang="en-US" altLang="ja-JP" sz="1400" dirty="0">
              <a:solidFill>
                <a:schemeClr val="tx1"/>
              </a:solidFill>
              <a:latin typeface="ＭＳ 明朝" panose="02020609040205080304" pitchFamily="17" charset="-128"/>
              <a:ea typeface="ＭＳ 明朝" panose="02020609040205080304" pitchFamily="17" charset="-128"/>
            </a:endParaRPr>
          </a:p>
          <a:p>
            <a:pPr lvl="0"/>
            <a:r>
              <a:rPr lang="ja-JP" altLang="en-US" sz="1400" dirty="0">
                <a:solidFill>
                  <a:schemeClr val="tx1"/>
                </a:solidFill>
                <a:latin typeface="ＭＳ ゴシック" panose="020B0609070205080204" pitchFamily="49" charset="-128"/>
                <a:ea typeface="ＭＳ ゴシック" panose="020B0609070205080204" pitchFamily="49" charset="-128"/>
              </a:rPr>
              <a:t>　 または</a:t>
            </a:r>
            <a:r>
              <a:rPr lang="ja-JP" altLang="ja-JP" sz="1400" b="1" u="sng" dirty="0">
                <a:solidFill>
                  <a:schemeClr val="tx1"/>
                </a:solidFill>
                <a:latin typeface="ＭＳ ゴシック" panose="020B0609070205080204" pitchFamily="49" charset="-128"/>
                <a:ea typeface="ＭＳ ゴシック" panose="020B0609070205080204" pitchFamily="49" charset="-128"/>
              </a:rPr>
              <a:t>第１号通所事業</a:t>
            </a:r>
            <a:r>
              <a:rPr lang="ja-JP" altLang="ja-JP" sz="1400" dirty="0">
                <a:solidFill>
                  <a:schemeClr val="tx1"/>
                </a:solidFill>
                <a:latin typeface="ＭＳ 明朝" panose="02020609040205080304" pitchFamily="17" charset="-128"/>
                <a:ea typeface="ＭＳ 明朝" panose="02020609040205080304" pitchFamily="17" charset="-128"/>
              </a:rPr>
              <a:t>（介護予防型通所サービス、短時間型通所サービス、選択型通所サービス）</a:t>
            </a:r>
            <a:endParaRPr lang="en-US" altLang="ja-JP" sz="1400" dirty="0">
              <a:solidFill>
                <a:schemeClr val="tx1"/>
              </a:solidFill>
              <a:latin typeface="ＭＳ 明朝" panose="02020609040205080304" pitchFamily="17" charset="-128"/>
              <a:ea typeface="ＭＳ 明朝" panose="02020609040205080304" pitchFamily="17" charset="-128"/>
            </a:endParaRPr>
          </a:p>
          <a:p>
            <a:pPr lvl="0"/>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b="1" u="sng" dirty="0">
                <a:solidFill>
                  <a:schemeClr val="tx1"/>
                </a:solidFill>
                <a:latin typeface="ＭＳ ゴシック" panose="020B0609070205080204" pitchFamily="49" charset="-128"/>
                <a:ea typeface="ＭＳ ゴシック" panose="020B0609070205080204" pitchFamily="49" charset="-128"/>
              </a:rPr>
              <a:t>との併用</a:t>
            </a:r>
            <a:r>
              <a:rPr lang="ja-JP" altLang="en-US" sz="1400" b="1" u="sng" dirty="0">
                <a:solidFill>
                  <a:schemeClr val="tx1"/>
                </a:solidFill>
                <a:latin typeface="ＭＳ ゴシック" panose="020B0609070205080204" pitchFamily="49" charset="-128"/>
                <a:ea typeface="ＭＳ ゴシック" panose="020B0609070205080204" pitchFamily="49" charset="-128"/>
              </a:rPr>
              <a:t>を</a:t>
            </a:r>
            <a:r>
              <a:rPr lang="ja-JP" altLang="ja-JP" sz="1400" b="1" u="sng" dirty="0">
                <a:solidFill>
                  <a:schemeClr val="tx1"/>
                </a:solidFill>
                <a:latin typeface="ＭＳ ゴシック" panose="020B0609070205080204" pitchFamily="49" charset="-128"/>
                <a:ea typeface="ＭＳ ゴシック" panose="020B0609070205080204" pitchFamily="49" charset="-128"/>
              </a:rPr>
              <a:t>可能</a:t>
            </a:r>
            <a:r>
              <a:rPr lang="ja-JP" altLang="ja-JP" sz="1400" dirty="0">
                <a:solidFill>
                  <a:schemeClr val="tx1"/>
                </a:solidFill>
                <a:latin typeface="ＭＳ 明朝" panose="02020609040205080304" pitchFamily="17" charset="-128"/>
                <a:ea typeface="ＭＳ 明朝" panose="02020609040205080304" pitchFamily="17" charset="-128"/>
              </a:rPr>
              <a:t>とする</a:t>
            </a:r>
            <a:r>
              <a:rPr lang="ja-JP" altLang="ja-JP" sz="1400" dirty="0">
                <a:solidFill>
                  <a:schemeClr val="tx1"/>
                </a:solidFill>
                <a:latin typeface="ＭＳ ゴシック" panose="020B0609070205080204" pitchFamily="49" charset="-128"/>
                <a:ea typeface="ＭＳ ゴシック" panose="020B0609070205080204" pitchFamily="49" charset="-128"/>
              </a:rPr>
              <a:t>。</a:t>
            </a:r>
          </a:p>
        </p:txBody>
      </p:sp>
      <p:sp>
        <p:nvSpPr>
          <p:cNvPr id="9" name="正方形/長方形 8"/>
          <p:cNvSpPr/>
          <p:nvPr/>
        </p:nvSpPr>
        <p:spPr>
          <a:xfrm>
            <a:off x="82540" y="2312106"/>
            <a:ext cx="8955743" cy="29382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（事例１）</a:t>
            </a:r>
            <a:r>
              <a:rPr lang="en-US" altLang="ja-JP" sz="1400" b="1" dirty="0">
                <a:solidFill>
                  <a:schemeClr val="tx1"/>
                </a:solidFill>
                <a:latin typeface="ＭＳ ゴシック" panose="020B0609070205080204" pitchFamily="49" charset="-128"/>
                <a:ea typeface="ＭＳ ゴシック" panose="020B0609070205080204" pitchFamily="49" charset="-128"/>
              </a:rPr>
              <a:t> </a:t>
            </a:r>
            <a:r>
              <a:rPr lang="ja-JP" altLang="ja-JP" sz="1400" b="1" dirty="0">
                <a:solidFill>
                  <a:schemeClr val="tx1"/>
                </a:solidFill>
                <a:latin typeface="ＭＳ ゴシック" panose="020B0609070205080204" pitchFamily="49" charset="-128"/>
                <a:ea typeface="ＭＳ ゴシック" panose="020B0609070205080204" pitchFamily="49" charset="-128"/>
              </a:rPr>
              <a:t>予防給付と住民の助け合いによる生活支援活動事業を利用する場合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70953" y="2600262"/>
            <a:ext cx="8967330" cy="965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介護予防支援（地域包括並びに一部委託可）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予防給付、助け合い活動事業とも記載必須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あり（給付管理票には予防給付のみ掲載）</a:t>
            </a: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a:solidFill>
                  <a:schemeClr val="tx1"/>
                </a:solidFill>
                <a:latin typeface="ＭＳ 明朝" panose="02020609040205080304" pitchFamily="17" charset="-128"/>
                <a:ea typeface="ＭＳ 明朝" panose="02020609040205080304" pitchFamily="17" charset="-128"/>
              </a:rPr>
              <a:t>必要</a:t>
            </a:r>
          </a:p>
        </p:txBody>
      </p:sp>
      <p:sp>
        <p:nvSpPr>
          <p:cNvPr id="11" name="正方形/長方形 10"/>
          <p:cNvSpPr/>
          <p:nvPr/>
        </p:nvSpPr>
        <p:spPr>
          <a:xfrm>
            <a:off x="87404" y="3627642"/>
            <a:ext cx="8955743" cy="26598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（事例２） </a:t>
            </a:r>
            <a:r>
              <a:rPr lang="ja-JP" altLang="ja-JP" sz="1400" b="1" dirty="0">
                <a:solidFill>
                  <a:schemeClr val="tx1"/>
                </a:solidFill>
                <a:latin typeface="ＭＳ ゴシック" panose="020B0609070205080204" pitchFamily="49" charset="-128"/>
                <a:ea typeface="ＭＳ ゴシック" panose="020B0609070205080204" pitchFamily="49" charset="-128"/>
              </a:rPr>
              <a:t>第１号</a:t>
            </a:r>
            <a:r>
              <a:rPr lang="ja-JP" altLang="en-US" sz="1400" b="1" dirty="0">
                <a:solidFill>
                  <a:schemeClr val="tx1"/>
                </a:solidFill>
                <a:latin typeface="ＭＳ ゴシック" panose="020B0609070205080204" pitchFamily="49" charset="-128"/>
                <a:ea typeface="ＭＳ ゴシック" panose="020B0609070205080204" pitchFamily="49" charset="-128"/>
              </a:rPr>
              <a:t>訪問・</a:t>
            </a:r>
            <a:r>
              <a:rPr lang="ja-JP" altLang="ja-JP" sz="1400" b="1" dirty="0">
                <a:solidFill>
                  <a:schemeClr val="tx1"/>
                </a:solidFill>
                <a:latin typeface="ＭＳ ゴシック" panose="020B0609070205080204" pitchFamily="49" charset="-128"/>
                <a:ea typeface="ＭＳ ゴシック" panose="020B0609070205080204" pitchFamily="49" charset="-128"/>
              </a:rPr>
              <a:t>通所事業と住民の助け合いによる生活支援活動事業を利用する場合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82540" y="3890920"/>
            <a:ext cx="8955743" cy="965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400" dirty="0">
                <a:solidFill>
                  <a:schemeClr val="tx1"/>
                </a:solidFill>
                <a:latin typeface="ＭＳ 明朝" panose="02020609040205080304" pitchFamily="17" charset="-128"/>
                <a:ea typeface="ＭＳ 明朝" panose="02020609040205080304" pitchFamily="17" charset="-128"/>
              </a:rPr>
              <a:t>　　ケアマネジメントの種類　：　介護予防ケアマネジメント（地域包括並びに一部委託可）</a:t>
            </a:r>
          </a:p>
          <a:p>
            <a:r>
              <a:rPr lang="ja-JP" altLang="ja-JP" sz="1400" dirty="0">
                <a:solidFill>
                  <a:schemeClr val="tx1"/>
                </a:solidFill>
                <a:latin typeface="ＭＳ 明朝" panose="02020609040205080304" pitchFamily="17" charset="-128"/>
                <a:ea typeface="ＭＳ 明朝" panose="02020609040205080304" pitchFamily="17" charset="-128"/>
              </a:rPr>
              <a:t>　　ケアプラン上の取扱い　　：　第１号</a:t>
            </a:r>
            <a:r>
              <a:rPr lang="ja-JP" altLang="en-US" sz="1400" dirty="0">
                <a:solidFill>
                  <a:schemeClr val="tx1"/>
                </a:solidFill>
                <a:latin typeface="ＭＳ 明朝" panose="02020609040205080304" pitchFamily="17" charset="-128"/>
                <a:ea typeface="ＭＳ 明朝" panose="02020609040205080304" pitchFamily="17" charset="-128"/>
              </a:rPr>
              <a:t>訪問・</a:t>
            </a:r>
            <a:r>
              <a:rPr lang="ja-JP" altLang="ja-JP" sz="1400" dirty="0">
                <a:solidFill>
                  <a:schemeClr val="tx1"/>
                </a:solidFill>
                <a:latin typeface="ＭＳ 明朝" panose="02020609040205080304" pitchFamily="17" charset="-128"/>
                <a:ea typeface="ＭＳ 明朝" panose="02020609040205080304" pitchFamily="17" charset="-128"/>
              </a:rPr>
              <a:t>通所事業、助け合い活動事業とも記載必須</a:t>
            </a:r>
          </a:p>
          <a:p>
            <a:r>
              <a:rPr lang="ja-JP" altLang="ja-JP" sz="1400" dirty="0">
                <a:solidFill>
                  <a:schemeClr val="tx1"/>
                </a:solidFill>
                <a:latin typeface="ＭＳ 明朝" panose="02020609040205080304" pitchFamily="17" charset="-128"/>
                <a:ea typeface="ＭＳ 明朝" panose="02020609040205080304" pitchFamily="17" charset="-128"/>
              </a:rPr>
              <a:t>　　給付管理　　　　　　　　：　あり（給付管理票には第１号</a:t>
            </a:r>
            <a:r>
              <a:rPr lang="ja-JP" altLang="en-US" sz="1400" dirty="0">
                <a:solidFill>
                  <a:schemeClr val="tx1"/>
                </a:solidFill>
                <a:latin typeface="ＭＳ 明朝" panose="02020609040205080304" pitchFamily="17" charset="-128"/>
                <a:ea typeface="ＭＳ 明朝" panose="02020609040205080304" pitchFamily="17" charset="-128"/>
              </a:rPr>
              <a:t>訪問または</a:t>
            </a:r>
            <a:r>
              <a:rPr lang="ja-JP" altLang="ja-JP" sz="1400" dirty="0">
                <a:solidFill>
                  <a:schemeClr val="tx1"/>
                </a:solidFill>
                <a:latin typeface="ＭＳ 明朝" panose="02020609040205080304" pitchFamily="17" charset="-128"/>
                <a:ea typeface="ＭＳ 明朝" panose="02020609040205080304" pitchFamily="17" charset="-128"/>
              </a:rPr>
              <a:t>通所事業のみ掲載）</a:t>
            </a:r>
          </a:p>
          <a:p>
            <a:r>
              <a:rPr lang="ja-JP" altLang="ja-JP" sz="1400" dirty="0">
                <a:solidFill>
                  <a:schemeClr val="tx1"/>
                </a:solidFill>
                <a:latin typeface="ＭＳ 明朝" panose="02020609040205080304" pitchFamily="17" charset="-128"/>
                <a:ea typeface="ＭＳ 明朝" panose="02020609040205080304" pitchFamily="17" charset="-128"/>
              </a:rPr>
              <a:t>　　その他　　　　　　　　　：　助け合い活動事業受託事業者にもケアプラン送付</a:t>
            </a:r>
            <a:r>
              <a:rPr lang="ja-JP" altLang="en-US" sz="1400" dirty="0">
                <a:solidFill>
                  <a:schemeClr val="tx1"/>
                </a:solidFill>
                <a:latin typeface="ＭＳ 明朝" panose="02020609040205080304" pitchFamily="17" charset="-128"/>
                <a:ea typeface="ＭＳ 明朝" panose="02020609040205080304" pitchFamily="17" charset="-128"/>
              </a:rPr>
              <a:t>が</a:t>
            </a:r>
            <a:r>
              <a:rPr lang="ja-JP" altLang="ja-JP" sz="1400" dirty="0">
                <a:solidFill>
                  <a:schemeClr val="tx1"/>
                </a:solidFill>
                <a:latin typeface="ＭＳ 明朝" panose="02020609040205080304" pitchFamily="17" charset="-128"/>
                <a:ea typeface="ＭＳ 明朝" panose="02020609040205080304" pitchFamily="17" charset="-128"/>
              </a:rPr>
              <a:t>必要</a:t>
            </a:r>
          </a:p>
        </p:txBody>
      </p:sp>
      <p:sp>
        <p:nvSpPr>
          <p:cNvPr id="13" name="正方形/長方形 12"/>
          <p:cNvSpPr/>
          <p:nvPr/>
        </p:nvSpPr>
        <p:spPr>
          <a:xfrm>
            <a:off x="70953" y="4984505"/>
            <a:ext cx="8955743" cy="30595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dirty="0">
                <a:solidFill>
                  <a:schemeClr val="tx1"/>
                </a:solidFill>
                <a:latin typeface="ＭＳ ゴシック" panose="020B0609070205080204" pitchFamily="49" charset="-128"/>
                <a:ea typeface="ＭＳ ゴシック" panose="020B0609070205080204" pitchFamily="49" charset="-128"/>
              </a:rPr>
              <a:t>（事例３） </a:t>
            </a:r>
            <a:r>
              <a:rPr lang="ja-JP" altLang="ja-JP" sz="1400" b="1" dirty="0">
                <a:solidFill>
                  <a:schemeClr val="tx1"/>
                </a:solidFill>
                <a:latin typeface="ＭＳ ゴシック" panose="020B0609070205080204" pitchFamily="49" charset="-128"/>
                <a:ea typeface="ＭＳ ゴシック" panose="020B0609070205080204" pitchFamily="49" charset="-128"/>
              </a:rPr>
              <a:t>住民の助け合いによる生活支援活動事業のみを利用する場合</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4" name="スライド番号プレースホルダー 2"/>
          <p:cNvSpPr>
            <a:spLocks noGrp="1"/>
          </p:cNvSpPr>
          <p:nvPr>
            <p:ph type="sldNum" sz="quarter" idx="12"/>
          </p:nvPr>
        </p:nvSpPr>
        <p:spPr>
          <a:xfrm>
            <a:off x="7086600" y="6503556"/>
            <a:ext cx="2057400" cy="365125"/>
          </a:xfrm>
        </p:spPr>
        <p:txBody>
          <a:bodyPr vert="horz" lIns="91440" tIns="45720" rIns="91440" bIns="45720" rtlCol="0" anchor="ct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９</a:t>
            </a:r>
          </a:p>
        </p:txBody>
      </p:sp>
    </p:spTree>
    <p:extLst>
      <p:ext uri="{BB962C8B-B14F-4D97-AF65-F5344CB8AC3E}">
        <p14:creationId xmlns:p14="http://schemas.microsoft.com/office/powerpoint/2010/main" val="340364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9" name="正方形/長方形 8"/>
          <p:cNvSpPr/>
          <p:nvPr/>
        </p:nvSpPr>
        <p:spPr>
          <a:xfrm>
            <a:off x="7514585" y="1496323"/>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介護サービス</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地域包括ケア推進課</a:t>
            </a:r>
          </a:p>
        </p:txBody>
      </p:sp>
      <p:sp>
        <p:nvSpPr>
          <p:cNvPr id="12" name="正方形/長方形 11"/>
          <p:cNvSpPr/>
          <p:nvPr/>
        </p:nvSpPr>
        <p:spPr>
          <a:xfrm>
            <a:off x="299202" y="4168881"/>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国保連合会</a:t>
            </a:r>
          </a:p>
        </p:txBody>
      </p:sp>
      <p:sp>
        <p:nvSpPr>
          <p:cNvPr id="13" name="正方形/長方形 12"/>
          <p:cNvSpPr/>
          <p:nvPr/>
        </p:nvSpPr>
        <p:spPr>
          <a:xfrm>
            <a:off x="4350895" y="4004885"/>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0398"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利用者</a:t>
            </a: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活動者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68521" y="2225646"/>
            <a:ext cx="0" cy="196132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80015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511826" y="2204535"/>
            <a:ext cx="1469" cy="180035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713097"/>
            <a:ext cx="0" cy="9990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92637" y="4669109"/>
            <a:ext cx="1621947" cy="107542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flipV="1">
            <a:off x="5967434" y="2204535"/>
            <a:ext cx="2033481" cy="3507631"/>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1" idx="0"/>
            <a:endCxn id="13" idx="1"/>
          </p:cNvCxnSpPr>
          <p:nvPr/>
        </p:nvCxnSpPr>
        <p:spPr>
          <a:xfrm flipV="1">
            <a:off x="1067926" y="4358991"/>
            <a:ext cx="3282969" cy="135600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1823713" y="4657507"/>
            <a:ext cx="2542939" cy="105465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691408" y="2207554"/>
            <a:ext cx="0" cy="1961327"/>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1836650" y="2205819"/>
            <a:ext cx="2680271" cy="23171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84795" y="4728254"/>
            <a:ext cx="0" cy="9990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570460" y="1587046"/>
            <a:ext cx="1222845" cy="307354"/>
            <a:chOff x="2403384" y="672353"/>
            <a:chExt cx="1222845" cy="307354"/>
          </a:xfrm>
        </p:grpSpPr>
        <p:sp>
          <p:nvSpPr>
            <p:cNvPr id="2" name="フローチャート: 書類 1"/>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a:t>給付管理票</a:t>
              </a:r>
            </a:p>
          </p:txBody>
        </p:sp>
      </p:grpSp>
      <p:grpSp>
        <p:nvGrpSpPr>
          <p:cNvPr id="38" name="グループ化 37"/>
          <p:cNvGrpSpPr/>
          <p:nvPr/>
        </p:nvGrpSpPr>
        <p:grpSpPr>
          <a:xfrm>
            <a:off x="2248278" y="1266136"/>
            <a:ext cx="1222845" cy="417428"/>
            <a:chOff x="2403384" y="672353"/>
            <a:chExt cx="1222845" cy="417428"/>
          </a:xfrm>
        </p:grpSpPr>
        <p:sp>
          <p:nvSpPr>
            <p:cNvPr id="41" name="フローチャート: 書類 40"/>
            <p:cNvSpPr/>
            <p:nvPr/>
          </p:nvSpPr>
          <p:spPr>
            <a:xfrm>
              <a:off x="2403384" y="672353"/>
              <a:ext cx="1222845" cy="417428"/>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403384" y="677342"/>
              <a:ext cx="1222845" cy="400110"/>
            </a:xfrm>
            <a:prstGeom prst="rect">
              <a:avLst/>
            </a:prstGeom>
            <a:noFill/>
            <a:ln>
              <a:noFill/>
            </a:ln>
          </p:spPr>
          <p:txBody>
            <a:bodyPr wrap="square" rtlCol="0">
              <a:spAutoFit/>
            </a:bodyPr>
            <a:lstStyle/>
            <a:p>
              <a:pPr algn="ctr"/>
              <a:r>
                <a:rPr kumimoji="1" lang="ja-JP" altLang="en-US" sz="1000" dirty="0"/>
                <a:t>介護予防支援費</a:t>
              </a:r>
              <a:endParaRPr kumimoji="1" lang="en-US" altLang="ja-JP" sz="1000" dirty="0"/>
            </a:p>
            <a:p>
              <a:pPr algn="ctr"/>
              <a:r>
                <a:rPr kumimoji="1" lang="ja-JP" altLang="en-US" sz="1000" dirty="0"/>
                <a:t>請求書</a:t>
              </a:r>
            </a:p>
          </p:txBody>
        </p:sp>
      </p:grpSp>
      <p:grpSp>
        <p:nvGrpSpPr>
          <p:cNvPr id="63" name="グループ化 62"/>
          <p:cNvGrpSpPr/>
          <p:nvPr/>
        </p:nvGrpSpPr>
        <p:grpSpPr>
          <a:xfrm>
            <a:off x="1257156" y="2898956"/>
            <a:ext cx="1222845" cy="307354"/>
            <a:chOff x="2403384" y="672353"/>
            <a:chExt cx="1222845" cy="307354"/>
          </a:xfrm>
        </p:grpSpPr>
        <p:sp>
          <p:nvSpPr>
            <p:cNvPr id="64" name="フローチャート: 書類 63"/>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a:t>給付管理票</a:t>
              </a:r>
            </a:p>
          </p:txBody>
        </p:sp>
      </p:grpSp>
      <p:grpSp>
        <p:nvGrpSpPr>
          <p:cNvPr id="67" name="グループ化 66"/>
          <p:cNvGrpSpPr/>
          <p:nvPr/>
        </p:nvGrpSpPr>
        <p:grpSpPr>
          <a:xfrm>
            <a:off x="1140619" y="2524212"/>
            <a:ext cx="1222845" cy="417428"/>
            <a:chOff x="2403384" y="672353"/>
            <a:chExt cx="1222845" cy="417428"/>
          </a:xfrm>
        </p:grpSpPr>
        <p:sp>
          <p:nvSpPr>
            <p:cNvPr id="69" name="フローチャート: 書類 68"/>
            <p:cNvSpPr/>
            <p:nvPr/>
          </p:nvSpPr>
          <p:spPr>
            <a:xfrm>
              <a:off x="2403384" y="672353"/>
              <a:ext cx="1222845" cy="417428"/>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403384" y="677342"/>
              <a:ext cx="1222845" cy="400110"/>
            </a:xfrm>
            <a:prstGeom prst="rect">
              <a:avLst/>
            </a:prstGeom>
            <a:noFill/>
            <a:ln>
              <a:noFill/>
            </a:ln>
          </p:spPr>
          <p:txBody>
            <a:bodyPr wrap="square" rtlCol="0">
              <a:spAutoFit/>
            </a:bodyPr>
            <a:lstStyle/>
            <a:p>
              <a:pPr algn="ctr"/>
              <a:r>
                <a:rPr kumimoji="1" lang="ja-JP" altLang="en-US" sz="1000" dirty="0"/>
                <a:t>介護予防支援費</a:t>
              </a:r>
              <a:endParaRPr kumimoji="1" lang="en-US" altLang="ja-JP" sz="1000" dirty="0"/>
            </a:p>
            <a:p>
              <a:pPr algn="ctr"/>
              <a:r>
                <a:rPr kumimoji="1" lang="ja-JP" altLang="en-US" sz="1000" dirty="0"/>
                <a:t>請求書</a:t>
              </a:r>
            </a:p>
          </p:txBody>
        </p:sp>
      </p:grpSp>
      <p:grpSp>
        <p:nvGrpSpPr>
          <p:cNvPr id="49" name="グループ化 48"/>
          <p:cNvGrpSpPr/>
          <p:nvPr/>
        </p:nvGrpSpPr>
        <p:grpSpPr>
          <a:xfrm>
            <a:off x="2692874" y="3157937"/>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一部委託料</a:t>
              </a:r>
            </a:p>
          </p:txBody>
        </p:sp>
      </p:grpSp>
      <p:grpSp>
        <p:nvGrpSpPr>
          <p:cNvPr id="71" name="グループ化 70"/>
          <p:cNvGrpSpPr/>
          <p:nvPr/>
        </p:nvGrpSpPr>
        <p:grpSpPr>
          <a:xfrm>
            <a:off x="109222" y="3330980"/>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a:t>一部委託</a:t>
              </a:r>
              <a:endParaRPr kumimoji="1" lang="en-US" altLang="ja-JP" sz="1000" dirty="0"/>
            </a:p>
            <a:p>
              <a:pPr algn="ctr"/>
              <a:r>
                <a:rPr lang="ja-JP" altLang="en-US" sz="1000" dirty="0"/>
                <a:t>管理</a:t>
              </a:r>
              <a:r>
                <a:rPr kumimoji="1" lang="ja-JP" altLang="en-US" sz="1000" dirty="0"/>
                <a:t>料</a:t>
              </a:r>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一部委託</a:t>
              </a:r>
            </a:p>
          </p:txBody>
        </p:sp>
      </p:grpSp>
      <p:grpSp>
        <p:nvGrpSpPr>
          <p:cNvPr id="61" name="グループ化 60"/>
          <p:cNvGrpSpPr/>
          <p:nvPr/>
        </p:nvGrpSpPr>
        <p:grpSpPr>
          <a:xfrm>
            <a:off x="4176064" y="3408452"/>
            <a:ext cx="1159032" cy="346680"/>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a:t>ケアプラン</a:t>
              </a:r>
            </a:p>
          </p:txBody>
        </p:sp>
      </p:grpSp>
      <p:grpSp>
        <p:nvGrpSpPr>
          <p:cNvPr id="84" name="グループ化 83"/>
          <p:cNvGrpSpPr/>
          <p:nvPr/>
        </p:nvGrpSpPr>
        <p:grpSpPr>
          <a:xfrm>
            <a:off x="4252968" y="3034827"/>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利用依頼</a:t>
              </a:r>
            </a:p>
          </p:txBody>
        </p:sp>
      </p:grpSp>
      <p:grpSp>
        <p:nvGrpSpPr>
          <p:cNvPr id="97" name="グループ化 96"/>
          <p:cNvGrpSpPr/>
          <p:nvPr/>
        </p:nvGrpSpPr>
        <p:grpSpPr>
          <a:xfrm>
            <a:off x="4985049" y="2498351"/>
            <a:ext cx="999493" cy="264313"/>
            <a:chOff x="901203" y="654436"/>
            <a:chExt cx="999493" cy="264313"/>
          </a:xfrm>
        </p:grpSpPr>
        <p:sp>
          <p:nvSpPr>
            <p:cNvPr id="98" name="対角する 2 つの角を切り取った四角形 97"/>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実績報告</a:t>
              </a:r>
            </a:p>
          </p:txBody>
        </p:sp>
      </p:grpSp>
      <p:grpSp>
        <p:nvGrpSpPr>
          <p:cNvPr id="100" name="グループ化 99"/>
          <p:cNvGrpSpPr/>
          <p:nvPr/>
        </p:nvGrpSpPr>
        <p:grpSpPr>
          <a:xfrm>
            <a:off x="5106682" y="5299080"/>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活動報告</a:t>
              </a:r>
            </a:p>
          </p:txBody>
        </p:sp>
      </p:grpSp>
      <p:grpSp>
        <p:nvGrpSpPr>
          <p:cNvPr id="103" name="グループ化 102"/>
          <p:cNvGrpSpPr/>
          <p:nvPr/>
        </p:nvGrpSpPr>
        <p:grpSpPr>
          <a:xfrm>
            <a:off x="4103479" y="4864994"/>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活動依頼</a:t>
              </a:r>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a:t>活動提供</a:t>
              </a:r>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利用料</a:t>
              </a:r>
            </a:p>
          </p:txBody>
        </p:sp>
      </p:grpSp>
      <p:grpSp>
        <p:nvGrpSpPr>
          <p:cNvPr id="118" name="グループ化 117"/>
          <p:cNvGrpSpPr/>
          <p:nvPr/>
        </p:nvGrpSpPr>
        <p:grpSpPr>
          <a:xfrm>
            <a:off x="6230139" y="3617819"/>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a:t>ケアマネジメント</a:t>
              </a:r>
            </a:p>
          </p:txBody>
        </p:sp>
      </p:grpSp>
      <p:cxnSp>
        <p:nvCxnSpPr>
          <p:cNvPr id="121" name="直線矢印コネクタ 120"/>
          <p:cNvCxnSpPr/>
          <p:nvPr/>
        </p:nvCxnSpPr>
        <p:spPr>
          <a:xfrm>
            <a:off x="5885327" y="1649513"/>
            <a:ext cx="1629258" cy="165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5885327" y="2072798"/>
            <a:ext cx="1629259" cy="1255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6127590" y="1427196"/>
            <a:ext cx="1226698" cy="430465"/>
            <a:chOff x="2399531" y="672352"/>
            <a:chExt cx="1226698" cy="430465"/>
          </a:xfrm>
        </p:grpSpPr>
        <p:sp>
          <p:nvSpPr>
            <p:cNvPr id="135" name="フローチャート: 書類 134"/>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a:t>サービス利用票</a:t>
              </a:r>
              <a:endParaRPr kumimoji="1" lang="en-US" altLang="ja-JP" sz="1000" dirty="0"/>
            </a:p>
            <a:p>
              <a:pPr algn="ctr"/>
              <a:r>
                <a:rPr lang="ja-JP" altLang="en-US" sz="1000" dirty="0"/>
                <a:t>（予定）</a:t>
              </a:r>
              <a:endParaRPr kumimoji="1" lang="ja-JP" altLang="en-US" sz="1000" dirty="0"/>
            </a:p>
          </p:txBody>
        </p:sp>
      </p:grpSp>
      <p:grpSp>
        <p:nvGrpSpPr>
          <p:cNvPr id="137" name="グループ化 136"/>
          <p:cNvGrpSpPr/>
          <p:nvPr/>
        </p:nvGrpSpPr>
        <p:grpSpPr>
          <a:xfrm>
            <a:off x="6190698" y="1905084"/>
            <a:ext cx="1226698" cy="430465"/>
            <a:chOff x="2399531" y="672352"/>
            <a:chExt cx="1226698" cy="430465"/>
          </a:xfrm>
        </p:grpSpPr>
        <p:sp>
          <p:nvSpPr>
            <p:cNvPr id="138" name="フローチャート: 書類 137"/>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a:t>サービス利用票</a:t>
              </a:r>
              <a:endParaRPr kumimoji="1" lang="en-US" altLang="ja-JP" sz="1000" dirty="0"/>
            </a:p>
            <a:p>
              <a:pPr algn="ctr"/>
              <a:r>
                <a:rPr lang="ja-JP" altLang="en-US" sz="1000" dirty="0"/>
                <a:t>（実績）</a:t>
              </a:r>
              <a:endParaRPr kumimoji="1" lang="ja-JP" altLang="en-US" sz="1000" dirty="0"/>
            </a:p>
          </p:txBody>
        </p:sp>
      </p:grpSp>
      <p:grpSp>
        <p:nvGrpSpPr>
          <p:cNvPr id="144" name="グループ化 143"/>
          <p:cNvGrpSpPr/>
          <p:nvPr/>
        </p:nvGrpSpPr>
        <p:grpSpPr>
          <a:xfrm>
            <a:off x="2553420" y="4619953"/>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事業委託</a:t>
              </a:r>
            </a:p>
          </p:txBody>
        </p:sp>
      </p:grpSp>
      <p:grpSp>
        <p:nvGrpSpPr>
          <p:cNvPr id="148" name="グループ化 147"/>
          <p:cNvGrpSpPr/>
          <p:nvPr/>
        </p:nvGrpSpPr>
        <p:grpSpPr>
          <a:xfrm>
            <a:off x="2505437" y="5193475"/>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実績報告</a:t>
              </a:r>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利用登録</a:t>
              </a:r>
            </a:p>
          </p:txBody>
        </p:sp>
      </p:grpSp>
      <p:sp>
        <p:nvSpPr>
          <p:cNvPr id="156" name="正方形/長方形 155"/>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助け合い活動事業利用から請求までの流れ（イメージ図）①</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09222" y="633968"/>
            <a:ext cx="6968206" cy="369332"/>
          </a:xfrm>
          <a:prstGeom prst="rect">
            <a:avLst/>
          </a:prstGeom>
          <a:solidFill>
            <a:srgbClr val="FFC000"/>
          </a:solidFill>
          <a:ln>
            <a:solidFill>
              <a:schemeClr val="tx1"/>
            </a:solidFill>
          </a:ln>
        </p:spPr>
        <p:txBody>
          <a:bodyPr wrap="square" rtlCol="0">
            <a:spAutoFit/>
          </a:bodyPr>
          <a:lstStyle/>
          <a:p>
            <a:r>
              <a:rPr kumimoji="1" lang="ja-JP" altLang="en-US" b="1" dirty="0">
                <a:latin typeface="ＭＳ ゴシック" panose="020B0609070205080204" pitchFamily="49" charset="-128"/>
                <a:ea typeface="ＭＳ ゴシック" panose="020B0609070205080204" pitchFamily="49" charset="-128"/>
              </a:rPr>
              <a:t>（事例１）介護予防支援の場合（予防給付＋助け合い活動事業）</a:t>
            </a:r>
          </a:p>
        </p:txBody>
      </p:sp>
      <p:grpSp>
        <p:nvGrpSpPr>
          <p:cNvPr id="89" name="グループ化 88"/>
          <p:cNvGrpSpPr/>
          <p:nvPr/>
        </p:nvGrpSpPr>
        <p:grpSpPr>
          <a:xfrm>
            <a:off x="5956876" y="1151406"/>
            <a:ext cx="1159032" cy="346680"/>
            <a:chOff x="6855415" y="2407024"/>
            <a:chExt cx="1159032" cy="346680"/>
          </a:xfrm>
        </p:grpSpPr>
        <p:sp>
          <p:nvSpPr>
            <p:cNvPr id="90" name="フローチャート: 複数書類 8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a:t>ケアプラン</a:t>
              </a:r>
            </a:p>
          </p:txBody>
        </p:sp>
      </p:grpSp>
      <p:cxnSp>
        <p:nvCxnSpPr>
          <p:cNvPr id="92" name="直線矢印コネクタ 91"/>
          <p:cNvCxnSpPr>
            <a:stCxn id="15" idx="0"/>
            <a:endCxn id="9" idx="2"/>
          </p:cNvCxnSpPr>
          <p:nvPr/>
        </p:nvCxnSpPr>
        <p:spPr>
          <a:xfrm flipV="1">
            <a:off x="8270158" y="2204535"/>
            <a:ext cx="13151"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9" idx="2"/>
            <a:endCxn id="15" idx="0"/>
          </p:cNvCxnSpPr>
          <p:nvPr/>
        </p:nvCxnSpPr>
        <p:spPr>
          <a:xfrm flipH="1">
            <a:off x="8270158" y="2204535"/>
            <a:ext cx="13151"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9" name="グループ化 108"/>
          <p:cNvGrpSpPr/>
          <p:nvPr/>
        </p:nvGrpSpPr>
        <p:grpSpPr>
          <a:xfrm>
            <a:off x="7803632" y="3281048"/>
            <a:ext cx="999493" cy="707886"/>
            <a:chOff x="901203" y="654436"/>
            <a:chExt cx="999493" cy="707886"/>
          </a:xfrm>
        </p:grpSpPr>
        <p:sp>
          <p:nvSpPr>
            <p:cNvPr id="110" name="対角する 2 つの角を切り取った四角形 109"/>
            <p:cNvSpPr/>
            <p:nvPr/>
          </p:nvSpPr>
          <p:spPr>
            <a:xfrm>
              <a:off x="901204" y="658613"/>
              <a:ext cx="999492" cy="69131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901203" y="654436"/>
              <a:ext cx="999492" cy="707886"/>
            </a:xfrm>
            <a:prstGeom prst="rect">
              <a:avLst/>
            </a:prstGeom>
            <a:noFill/>
            <a:ln>
              <a:noFill/>
            </a:ln>
          </p:spPr>
          <p:txBody>
            <a:bodyPr wrap="square" rtlCol="0">
              <a:spAutoFit/>
            </a:bodyPr>
            <a:lstStyle/>
            <a:p>
              <a:pPr algn="ctr"/>
              <a:r>
                <a:rPr kumimoji="1" lang="ja-JP" altLang="en-US" sz="1000" dirty="0"/>
                <a:t>利用契約</a:t>
              </a:r>
              <a:endParaRPr kumimoji="1" lang="en-US" altLang="ja-JP" sz="1000" dirty="0"/>
            </a:p>
            <a:p>
              <a:pPr algn="ctr"/>
              <a:r>
                <a:rPr lang="ja-JP" altLang="en-US" sz="1000" dirty="0"/>
                <a:t>・</a:t>
              </a:r>
              <a:endParaRPr kumimoji="1" lang="en-US" altLang="ja-JP" sz="1000" dirty="0"/>
            </a:p>
            <a:p>
              <a:pPr algn="ctr"/>
              <a:r>
                <a:rPr lang="ja-JP" altLang="en-US" sz="1000" dirty="0"/>
                <a:t>サービス提供</a:t>
              </a:r>
              <a:endParaRPr lang="en-US" altLang="ja-JP" sz="1000" dirty="0"/>
            </a:p>
            <a:p>
              <a:pPr algn="ctr"/>
              <a:r>
                <a:rPr lang="ja-JP" altLang="en-US" sz="1000" dirty="0"/>
                <a:t>等</a:t>
              </a:r>
              <a:endParaRPr kumimoji="1" lang="ja-JP" altLang="en-US" sz="1000" dirty="0"/>
            </a:p>
          </p:txBody>
        </p:sp>
      </p:grpSp>
      <p:sp>
        <p:nvSpPr>
          <p:cNvPr id="122"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10</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123" name="直線矢印コネクタ 122"/>
          <p:cNvCxnSpPr>
            <a:stCxn id="11" idx="3"/>
            <a:endCxn id="16" idx="1"/>
          </p:cNvCxnSpPr>
          <p:nvPr/>
        </p:nvCxnSpPr>
        <p:spPr>
          <a:xfrm flipV="1">
            <a:off x="1836650" y="6066272"/>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24" name="グループ化 123"/>
          <p:cNvGrpSpPr/>
          <p:nvPr/>
        </p:nvGrpSpPr>
        <p:grpSpPr>
          <a:xfrm>
            <a:off x="2214413" y="5931018"/>
            <a:ext cx="1473134" cy="400110"/>
            <a:chOff x="901203" y="654436"/>
            <a:chExt cx="999493" cy="400110"/>
          </a:xfrm>
        </p:grpSpPr>
        <p:sp>
          <p:nvSpPr>
            <p:cNvPr id="125" name="対角する 2 つの角を切り取った四角形 12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a:t>介護予防ポイント</a:t>
              </a:r>
            </a:p>
          </p:txBody>
        </p:sp>
      </p:grpSp>
      <p:sp>
        <p:nvSpPr>
          <p:cNvPr id="7" name="テキスト ボックス 6"/>
          <p:cNvSpPr txBox="1"/>
          <p:nvPr/>
        </p:nvSpPr>
        <p:spPr>
          <a:xfrm>
            <a:off x="2332964" y="2014490"/>
            <a:ext cx="291024" cy="307777"/>
          </a:xfrm>
          <a:prstGeom prst="rect">
            <a:avLst/>
          </a:prstGeom>
          <a:noFill/>
        </p:spPr>
        <p:txBody>
          <a:bodyPr wrap="square" rtlCol="0">
            <a:spAutoFit/>
          </a:bodyPr>
          <a:lstStyle/>
          <a:p>
            <a:r>
              <a:rPr kumimoji="1" lang="ja-JP" altLang="en-US" sz="1400" dirty="0"/>
              <a:t>②</a:t>
            </a:r>
          </a:p>
        </p:txBody>
      </p:sp>
      <p:sp>
        <p:nvSpPr>
          <p:cNvPr id="127" name="テキスト ボックス 126"/>
          <p:cNvSpPr txBox="1"/>
          <p:nvPr/>
        </p:nvSpPr>
        <p:spPr>
          <a:xfrm>
            <a:off x="2290789" y="4589954"/>
            <a:ext cx="291024" cy="307777"/>
          </a:xfrm>
          <a:prstGeom prst="rect">
            <a:avLst/>
          </a:prstGeom>
          <a:noFill/>
        </p:spPr>
        <p:txBody>
          <a:bodyPr wrap="square" rtlCol="0">
            <a:spAutoFit/>
          </a:bodyPr>
          <a:lstStyle/>
          <a:p>
            <a:r>
              <a:rPr kumimoji="1" lang="ja-JP" altLang="en-US" sz="1400" dirty="0"/>
              <a:t>①</a:t>
            </a:r>
          </a:p>
        </p:txBody>
      </p:sp>
      <p:sp>
        <p:nvSpPr>
          <p:cNvPr id="128" name="テキスト ボックス 127"/>
          <p:cNvSpPr txBox="1"/>
          <p:nvPr/>
        </p:nvSpPr>
        <p:spPr>
          <a:xfrm>
            <a:off x="6155813" y="3334509"/>
            <a:ext cx="291024" cy="307777"/>
          </a:xfrm>
          <a:prstGeom prst="rect">
            <a:avLst/>
          </a:prstGeom>
          <a:noFill/>
        </p:spPr>
        <p:txBody>
          <a:bodyPr wrap="square" rtlCol="0">
            <a:spAutoFit/>
          </a:bodyPr>
          <a:lstStyle/>
          <a:p>
            <a:r>
              <a:rPr kumimoji="1" lang="ja-JP" altLang="en-US" sz="1400" dirty="0"/>
              <a:t>③</a:t>
            </a:r>
          </a:p>
        </p:txBody>
      </p:sp>
      <p:sp>
        <p:nvSpPr>
          <p:cNvPr id="129" name="テキスト ボックス 128"/>
          <p:cNvSpPr txBox="1"/>
          <p:nvPr/>
        </p:nvSpPr>
        <p:spPr>
          <a:xfrm>
            <a:off x="3927749" y="3174910"/>
            <a:ext cx="291024" cy="307777"/>
          </a:xfrm>
          <a:prstGeom prst="rect">
            <a:avLst/>
          </a:prstGeom>
          <a:noFill/>
        </p:spPr>
        <p:txBody>
          <a:bodyPr wrap="square" rtlCol="0">
            <a:spAutoFit/>
          </a:bodyPr>
          <a:lstStyle/>
          <a:p>
            <a:r>
              <a:rPr kumimoji="1" lang="ja-JP" altLang="en-US" sz="1400" dirty="0"/>
              <a:t>④</a:t>
            </a:r>
          </a:p>
        </p:txBody>
      </p:sp>
      <p:sp>
        <p:nvSpPr>
          <p:cNvPr id="130" name="テキスト ボックス 129"/>
          <p:cNvSpPr txBox="1"/>
          <p:nvPr/>
        </p:nvSpPr>
        <p:spPr>
          <a:xfrm>
            <a:off x="6184047" y="4660656"/>
            <a:ext cx="291024" cy="307777"/>
          </a:xfrm>
          <a:prstGeom prst="rect">
            <a:avLst/>
          </a:prstGeom>
          <a:noFill/>
        </p:spPr>
        <p:txBody>
          <a:bodyPr wrap="square" rtlCol="0">
            <a:spAutoFit/>
          </a:bodyPr>
          <a:lstStyle/>
          <a:p>
            <a:r>
              <a:rPr kumimoji="1" lang="ja-JP" altLang="en-US" sz="1400" dirty="0"/>
              <a:t>⑤</a:t>
            </a:r>
          </a:p>
        </p:txBody>
      </p:sp>
      <p:sp>
        <p:nvSpPr>
          <p:cNvPr id="132" name="テキスト ボックス 131"/>
          <p:cNvSpPr txBox="1"/>
          <p:nvPr/>
        </p:nvSpPr>
        <p:spPr>
          <a:xfrm>
            <a:off x="3825393" y="4834215"/>
            <a:ext cx="291024" cy="307777"/>
          </a:xfrm>
          <a:prstGeom prst="rect">
            <a:avLst/>
          </a:prstGeom>
          <a:noFill/>
        </p:spPr>
        <p:txBody>
          <a:bodyPr wrap="square" rtlCol="0">
            <a:spAutoFit/>
          </a:bodyPr>
          <a:lstStyle/>
          <a:p>
            <a:r>
              <a:rPr kumimoji="1" lang="ja-JP" altLang="en-US" sz="1400" dirty="0"/>
              <a:t>⑥</a:t>
            </a:r>
          </a:p>
        </p:txBody>
      </p:sp>
      <p:sp>
        <p:nvSpPr>
          <p:cNvPr id="133" name="テキスト ボックス 132"/>
          <p:cNvSpPr txBox="1"/>
          <p:nvPr/>
        </p:nvSpPr>
        <p:spPr>
          <a:xfrm>
            <a:off x="5864789" y="6010950"/>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40" name="テキスト ボックス 139"/>
          <p:cNvSpPr txBox="1"/>
          <p:nvPr/>
        </p:nvSpPr>
        <p:spPr>
          <a:xfrm>
            <a:off x="6045186" y="5526423"/>
            <a:ext cx="291024" cy="307777"/>
          </a:xfrm>
          <a:prstGeom prst="rect">
            <a:avLst/>
          </a:prstGeom>
          <a:noFill/>
        </p:spPr>
        <p:txBody>
          <a:bodyPr wrap="square" rtlCol="0">
            <a:spAutoFit/>
          </a:bodyPr>
          <a:lstStyle/>
          <a:p>
            <a:r>
              <a:rPr kumimoji="1" lang="ja-JP" altLang="en-US" sz="1400" dirty="0"/>
              <a:t>⑧</a:t>
            </a:r>
          </a:p>
        </p:txBody>
      </p:sp>
      <p:sp>
        <p:nvSpPr>
          <p:cNvPr id="141" name="テキスト ボックス 140"/>
          <p:cNvSpPr txBox="1"/>
          <p:nvPr/>
        </p:nvSpPr>
        <p:spPr>
          <a:xfrm>
            <a:off x="5167097" y="5054409"/>
            <a:ext cx="291024" cy="307777"/>
          </a:xfrm>
          <a:prstGeom prst="rect">
            <a:avLst/>
          </a:prstGeom>
          <a:noFill/>
        </p:spPr>
        <p:txBody>
          <a:bodyPr wrap="square" rtlCol="0">
            <a:spAutoFit/>
          </a:bodyPr>
          <a:lstStyle/>
          <a:p>
            <a:r>
              <a:rPr kumimoji="1" lang="ja-JP" altLang="en-US" sz="1400" dirty="0"/>
              <a:t>⑨</a:t>
            </a:r>
          </a:p>
        </p:txBody>
      </p:sp>
      <p:sp>
        <p:nvSpPr>
          <p:cNvPr id="142" name="テキスト ボックス 141"/>
          <p:cNvSpPr txBox="1"/>
          <p:nvPr/>
        </p:nvSpPr>
        <p:spPr>
          <a:xfrm>
            <a:off x="4886554" y="2259977"/>
            <a:ext cx="291024" cy="307777"/>
          </a:xfrm>
          <a:prstGeom prst="rect">
            <a:avLst/>
          </a:prstGeom>
          <a:noFill/>
        </p:spPr>
        <p:txBody>
          <a:bodyPr wrap="square" rtlCol="0">
            <a:spAutoFit/>
          </a:bodyPr>
          <a:lstStyle/>
          <a:p>
            <a:r>
              <a:rPr kumimoji="1" lang="ja-JP" altLang="en-US" sz="1400" dirty="0"/>
              <a:t>⑩</a:t>
            </a:r>
          </a:p>
        </p:txBody>
      </p:sp>
      <p:sp>
        <p:nvSpPr>
          <p:cNvPr id="143" name="テキスト ボックス 142"/>
          <p:cNvSpPr txBox="1"/>
          <p:nvPr/>
        </p:nvSpPr>
        <p:spPr>
          <a:xfrm>
            <a:off x="2124663" y="5668575"/>
            <a:ext cx="291024" cy="307777"/>
          </a:xfrm>
          <a:prstGeom prst="rect">
            <a:avLst/>
          </a:prstGeom>
          <a:noFill/>
        </p:spPr>
        <p:txBody>
          <a:bodyPr wrap="square" rtlCol="0">
            <a:spAutoFit/>
          </a:bodyPr>
          <a:lstStyle/>
          <a:p>
            <a:r>
              <a:rPr kumimoji="1" lang="ja-JP" altLang="en-US" sz="1400" dirty="0"/>
              <a:t>⑪</a:t>
            </a:r>
          </a:p>
        </p:txBody>
      </p:sp>
      <p:sp>
        <p:nvSpPr>
          <p:cNvPr id="147" name="テキスト ボックス 146"/>
          <p:cNvSpPr txBox="1"/>
          <p:nvPr/>
        </p:nvSpPr>
        <p:spPr>
          <a:xfrm>
            <a:off x="1974278" y="1222927"/>
            <a:ext cx="291024" cy="307777"/>
          </a:xfrm>
          <a:prstGeom prst="rect">
            <a:avLst/>
          </a:prstGeom>
          <a:noFill/>
        </p:spPr>
        <p:txBody>
          <a:bodyPr wrap="square" rtlCol="0">
            <a:spAutoFit/>
          </a:bodyPr>
          <a:lstStyle/>
          <a:p>
            <a:r>
              <a:rPr kumimoji="1" lang="ja-JP" altLang="en-US" sz="1400" dirty="0"/>
              <a:t>⑫</a:t>
            </a:r>
          </a:p>
        </p:txBody>
      </p:sp>
      <p:sp>
        <p:nvSpPr>
          <p:cNvPr id="151" name="テキスト ボックス 150"/>
          <p:cNvSpPr txBox="1"/>
          <p:nvPr/>
        </p:nvSpPr>
        <p:spPr>
          <a:xfrm>
            <a:off x="865424" y="2518853"/>
            <a:ext cx="291024" cy="307777"/>
          </a:xfrm>
          <a:prstGeom prst="rect">
            <a:avLst/>
          </a:prstGeom>
          <a:noFill/>
        </p:spPr>
        <p:txBody>
          <a:bodyPr wrap="square" rtlCol="0">
            <a:spAutoFit/>
          </a:bodyPr>
          <a:lstStyle/>
          <a:p>
            <a:r>
              <a:rPr kumimoji="1" lang="ja-JP" altLang="en-US" sz="1400" dirty="0"/>
              <a:t>⑬</a:t>
            </a:r>
          </a:p>
        </p:txBody>
      </p:sp>
      <p:sp>
        <p:nvSpPr>
          <p:cNvPr id="152" name="テキスト ボックス 151"/>
          <p:cNvSpPr txBox="1"/>
          <p:nvPr/>
        </p:nvSpPr>
        <p:spPr>
          <a:xfrm>
            <a:off x="3020200" y="2918040"/>
            <a:ext cx="291024" cy="307777"/>
          </a:xfrm>
          <a:prstGeom prst="rect">
            <a:avLst/>
          </a:prstGeom>
          <a:noFill/>
        </p:spPr>
        <p:txBody>
          <a:bodyPr wrap="square" rtlCol="0">
            <a:spAutoFit/>
          </a:bodyPr>
          <a:lstStyle/>
          <a:p>
            <a:r>
              <a:rPr kumimoji="1" lang="ja-JP" altLang="en-US" sz="1400" dirty="0"/>
              <a:t>⑭</a:t>
            </a:r>
          </a:p>
        </p:txBody>
      </p:sp>
      <p:sp>
        <p:nvSpPr>
          <p:cNvPr id="157" name="テキスト ボックス 156"/>
          <p:cNvSpPr txBox="1"/>
          <p:nvPr/>
        </p:nvSpPr>
        <p:spPr>
          <a:xfrm>
            <a:off x="181172" y="3071928"/>
            <a:ext cx="291024" cy="307777"/>
          </a:xfrm>
          <a:prstGeom prst="rect">
            <a:avLst/>
          </a:prstGeom>
          <a:noFill/>
        </p:spPr>
        <p:txBody>
          <a:bodyPr wrap="square" rtlCol="0">
            <a:spAutoFit/>
          </a:bodyPr>
          <a:lstStyle/>
          <a:p>
            <a:r>
              <a:rPr kumimoji="1" lang="ja-JP" altLang="en-US" sz="1400" dirty="0"/>
              <a:t>⑮</a:t>
            </a:r>
          </a:p>
        </p:txBody>
      </p:sp>
      <p:sp>
        <p:nvSpPr>
          <p:cNvPr id="158" name="テキスト ボックス 157"/>
          <p:cNvSpPr txBox="1"/>
          <p:nvPr/>
        </p:nvSpPr>
        <p:spPr>
          <a:xfrm>
            <a:off x="2223211" y="5184836"/>
            <a:ext cx="291024" cy="307777"/>
          </a:xfrm>
          <a:prstGeom prst="rect">
            <a:avLst/>
          </a:prstGeom>
          <a:noFill/>
        </p:spPr>
        <p:txBody>
          <a:bodyPr wrap="square" rtlCol="0">
            <a:spAutoFit/>
          </a:bodyPr>
          <a:lstStyle/>
          <a:p>
            <a:r>
              <a:rPr kumimoji="1" lang="ja-JP" altLang="en-US" sz="1400" dirty="0"/>
              <a:t>⑩</a:t>
            </a:r>
          </a:p>
        </p:txBody>
      </p:sp>
      <p:cxnSp>
        <p:nvCxnSpPr>
          <p:cNvPr id="10" name="カギ線コネクタ 9"/>
          <p:cNvCxnSpPr>
            <a:stCxn id="4" idx="1"/>
            <a:endCxn id="15" idx="2"/>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2347731" y="6367660"/>
            <a:ext cx="291024" cy="307777"/>
          </a:xfrm>
          <a:prstGeom prst="rect">
            <a:avLst/>
          </a:prstGeom>
          <a:noFill/>
        </p:spPr>
        <p:txBody>
          <a:bodyPr wrap="square" rtlCol="0">
            <a:spAutoFit/>
          </a:bodyPr>
          <a:lstStyle/>
          <a:p>
            <a:r>
              <a:rPr kumimoji="1" lang="ja-JP" altLang="en-US" sz="1400" dirty="0"/>
              <a:t>②</a:t>
            </a:r>
          </a:p>
        </p:txBody>
      </p:sp>
      <p:grpSp>
        <p:nvGrpSpPr>
          <p:cNvPr id="163" name="グループ化 162"/>
          <p:cNvGrpSpPr/>
          <p:nvPr/>
        </p:nvGrpSpPr>
        <p:grpSpPr>
          <a:xfrm>
            <a:off x="2624739" y="6529040"/>
            <a:ext cx="2872321" cy="264313"/>
            <a:chOff x="901203" y="654436"/>
            <a:chExt cx="999493" cy="264313"/>
          </a:xfrm>
        </p:grpSpPr>
        <p:sp>
          <p:nvSpPr>
            <p:cNvPr id="164" name="対角する 2 つの角を切り取った四角形 16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テキスト ボックス 16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介護予防支援（第１号介護予防支援含む）契約</a:t>
              </a:r>
            </a:p>
          </p:txBody>
        </p:sp>
      </p:grpSp>
    </p:spTree>
    <p:extLst>
      <p:ext uri="{BB962C8B-B14F-4D97-AF65-F5344CB8AC3E}">
        <p14:creationId xmlns:p14="http://schemas.microsoft.com/office/powerpoint/2010/main" val="161396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助け合い活動事業利用から請求までの流れ（解説）①</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609600"/>
            <a:ext cx="9052033" cy="6139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endParaRPr kumimoji="1" lang="en-US" altLang="ja-JP" sz="10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利用者が地域包括支援センターと介護予防支援の契約をし、地域包括支援センターから居宅介護支援事業者に対し一部委託（契約）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ケアマネジメントに基づき、居宅介護支援事業者から助け合い活動事業受託事業者や介護サービス事業者に利用依頼し、ケアプランを送付</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a:solidFill>
                  <a:schemeClr val="tx1"/>
                </a:solidFill>
                <a:latin typeface="ＭＳ 明朝" panose="02020609040205080304" pitchFamily="17" charset="-128"/>
                <a:ea typeface="ＭＳ 明朝" panose="02020609040205080304" pitchFamily="17" charset="-128"/>
              </a:rPr>
              <a:t>100</a:t>
            </a:r>
            <a:r>
              <a:rPr lang="ja-JP" altLang="en-US" sz="1400" b="1" dirty="0">
                <a:solidFill>
                  <a:schemeClr val="tx1"/>
                </a:solidFill>
                <a:latin typeface="ＭＳ 明朝" panose="02020609040205080304" pitchFamily="17" charset="-128"/>
                <a:ea typeface="ＭＳ 明朝" panose="02020609040205080304" pitchFamily="17" charset="-128"/>
              </a:rPr>
              <a:t>円）を支払い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介護予防ポイント事業活動者が活動報告</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a:solidFill>
                  <a:schemeClr val="tx1"/>
                </a:solidFill>
                <a:latin typeface="ＭＳ 明朝" panose="02020609040205080304" pitchFamily="17" charset="-128"/>
                <a:ea typeface="ＭＳ 明朝" panose="02020609040205080304" pitchFamily="17" charset="-128"/>
              </a:rPr>
              <a:t>1</a:t>
            </a:r>
            <a:r>
              <a:rPr kumimoji="1" lang="ja-JP" altLang="en-US" sz="1400" b="1" dirty="0">
                <a:solidFill>
                  <a:schemeClr val="tx1"/>
                </a:solidFill>
                <a:latin typeface="ＭＳ 明朝" panose="02020609040205080304" pitchFamily="17" charset="-128"/>
                <a:ea typeface="ＭＳ 明朝" panose="02020609040205080304" pitchFamily="17" charset="-128"/>
              </a:rPr>
              <a:t>回</a:t>
            </a:r>
            <a:r>
              <a:rPr kumimoji="1" lang="en-US" altLang="ja-JP" sz="1400" b="1" dirty="0">
                <a:solidFill>
                  <a:schemeClr val="tx1"/>
                </a:solidFill>
                <a:latin typeface="ＭＳ 明朝" panose="02020609040205080304" pitchFamily="17" charset="-128"/>
                <a:ea typeface="ＭＳ 明朝" panose="02020609040205080304" pitchFamily="17" charset="-128"/>
              </a:rPr>
              <a:t>6</a:t>
            </a:r>
            <a:r>
              <a:rPr kumimoji="1" lang="ja-JP" altLang="en-US" sz="1400" b="1" dirty="0">
                <a:solidFill>
                  <a:schemeClr val="tx1"/>
                </a:solidFill>
                <a:latin typeface="ＭＳ 明朝" panose="02020609040205080304" pitchFamily="17" charset="-128"/>
                <a:ea typeface="ＭＳ 明朝" panose="02020609040205080304" pitchFamily="17" charset="-128"/>
              </a:rPr>
              <a:t>Ｐ：</a:t>
            </a:r>
            <a:r>
              <a:rPr kumimoji="1" lang="en-US" altLang="ja-JP" sz="1400" b="1" dirty="0">
                <a:solidFill>
                  <a:schemeClr val="tx1"/>
                </a:solidFill>
                <a:latin typeface="ＭＳ 明朝" panose="02020609040205080304" pitchFamily="17" charset="-128"/>
                <a:ea typeface="ＭＳ 明朝" panose="02020609040205080304" pitchFamily="17" charset="-128"/>
              </a:rPr>
              <a:t>600</a:t>
            </a:r>
            <a:r>
              <a:rPr kumimoji="1" lang="ja-JP" altLang="en-US" sz="1400" b="1" dirty="0">
                <a:solidFill>
                  <a:schemeClr val="tx1"/>
                </a:solidFill>
                <a:latin typeface="ＭＳ 明朝" panose="02020609040205080304" pitchFamily="17" charset="-128"/>
                <a:ea typeface="ＭＳ 明朝" panose="02020609040205080304" pitchFamily="17" charset="-128"/>
              </a:rPr>
              <a:t>円）</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居宅介護支援事業者から一部委託元の地域包括支援センターに介護予防支援費請求書、給付管理票を提出</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地域包括支援センターが国保連に介護予防支援費請求書、給付管理票を提出（伝送）</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国保連から居宅介護支援事業者に一部委託料を支払い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国保連から地域包括支援</a:t>
            </a:r>
            <a:r>
              <a:rPr lang="ja-JP" altLang="en-US" sz="1400" b="1" dirty="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11</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41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9" name="正方形/長方形 8"/>
          <p:cNvSpPr/>
          <p:nvPr/>
        </p:nvSpPr>
        <p:spPr>
          <a:xfrm>
            <a:off x="7514585" y="1496323"/>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第１号訪問・通所事業所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地域包括ケア推進課</a:t>
            </a:r>
          </a:p>
        </p:txBody>
      </p:sp>
      <p:sp>
        <p:nvSpPr>
          <p:cNvPr id="12" name="正方形/長方形 11"/>
          <p:cNvSpPr/>
          <p:nvPr/>
        </p:nvSpPr>
        <p:spPr>
          <a:xfrm>
            <a:off x="276038" y="4236787"/>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国保連合会</a:t>
            </a:r>
          </a:p>
        </p:txBody>
      </p:sp>
      <p:sp>
        <p:nvSpPr>
          <p:cNvPr id="13" name="正方形/長方形 12"/>
          <p:cNvSpPr/>
          <p:nvPr/>
        </p:nvSpPr>
        <p:spPr>
          <a:xfrm>
            <a:off x="4350895" y="3709402"/>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4584"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利用者</a:t>
            </a: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活動者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62021" y="2239859"/>
            <a:ext cx="3630" cy="19969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51755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5469034" y="2239859"/>
            <a:ext cx="0" cy="148242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449086"/>
            <a:ext cx="0" cy="126308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85327" y="4396347"/>
            <a:ext cx="1629258" cy="1348186"/>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flipV="1">
            <a:off x="5877923" y="2193130"/>
            <a:ext cx="2122993" cy="3519037"/>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1461223" y="3925990"/>
            <a:ext cx="2873312" cy="181854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1846952" y="4313957"/>
            <a:ext cx="2468861" cy="161706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flipV="1">
            <a:off x="563010" y="2239859"/>
            <a:ext cx="3728" cy="19969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1813486" y="2205198"/>
            <a:ext cx="2683636" cy="238569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69034" y="4422934"/>
            <a:ext cx="5" cy="130438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570460" y="1587046"/>
            <a:ext cx="1222845" cy="307354"/>
            <a:chOff x="2403384" y="672353"/>
            <a:chExt cx="1222845" cy="307354"/>
          </a:xfrm>
        </p:grpSpPr>
        <p:sp>
          <p:nvSpPr>
            <p:cNvPr id="2" name="フローチャート: 書類 1"/>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a:t>給付管理票</a:t>
              </a:r>
            </a:p>
          </p:txBody>
        </p:sp>
      </p:grpSp>
      <p:grpSp>
        <p:nvGrpSpPr>
          <p:cNvPr id="63" name="グループ化 62"/>
          <p:cNvGrpSpPr/>
          <p:nvPr/>
        </p:nvGrpSpPr>
        <p:grpSpPr>
          <a:xfrm>
            <a:off x="1159366" y="3170622"/>
            <a:ext cx="1222845" cy="307354"/>
            <a:chOff x="2403384" y="672353"/>
            <a:chExt cx="1222845" cy="307354"/>
          </a:xfrm>
        </p:grpSpPr>
        <p:sp>
          <p:nvSpPr>
            <p:cNvPr id="64" name="フローチャート: 書類 63"/>
            <p:cNvSpPr/>
            <p:nvPr/>
          </p:nvSpPr>
          <p:spPr>
            <a:xfrm>
              <a:off x="2403384" y="672353"/>
              <a:ext cx="1222845" cy="307354"/>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509141" y="702708"/>
              <a:ext cx="1011330" cy="246221"/>
            </a:xfrm>
            <a:prstGeom prst="rect">
              <a:avLst/>
            </a:prstGeom>
            <a:noFill/>
            <a:ln>
              <a:noFill/>
            </a:ln>
          </p:spPr>
          <p:txBody>
            <a:bodyPr wrap="square" rtlCol="0">
              <a:spAutoFit/>
            </a:bodyPr>
            <a:lstStyle/>
            <a:p>
              <a:pPr algn="ctr"/>
              <a:r>
                <a:rPr kumimoji="1" lang="ja-JP" altLang="en-US" sz="1000" dirty="0"/>
                <a:t>給付管理票</a:t>
              </a:r>
            </a:p>
          </p:txBody>
        </p:sp>
      </p:grpSp>
      <p:grpSp>
        <p:nvGrpSpPr>
          <p:cNvPr id="49" name="グループ化 48"/>
          <p:cNvGrpSpPr/>
          <p:nvPr/>
        </p:nvGrpSpPr>
        <p:grpSpPr>
          <a:xfrm>
            <a:off x="2991893" y="2890948"/>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一部委託料</a:t>
              </a:r>
            </a:p>
          </p:txBody>
        </p:sp>
      </p:grpSp>
      <p:grpSp>
        <p:nvGrpSpPr>
          <p:cNvPr id="71" name="グループ化 70"/>
          <p:cNvGrpSpPr/>
          <p:nvPr/>
        </p:nvGrpSpPr>
        <p:grpSpPr>
          <a:xfrm>
            <a:off x="115403" y="3353002"/>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a:t>一部委託</a:t>
              </a:r>
              <a:endParaRPr kumimoji="1" lang="en-US" altLang="ja-JP" sz="1000" dirty="0"/>
            </a:p>
            <a:p>
              <a:pPr algn="ctr"/>
              <a:r>
                <a:rPr lang="ja-JP" altLang="en-US" sz="1000" dirty="0"/>
                <a:t>管理</a:t>
              </a:r>
              <a:r>
                <a:rPr kumimoji="1" lang="ja-JP" altLang="en-US" sz="1000" dirty="0"/>
                <a:t>料</a:t>
              </a:r>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一部委託</a:t>
              </a:r>
            </a:p>
          </p:txBody>
        </p:sp>
      </p:grpSp>
      <p:grpSp>
        <p:nvGrpSpPr>
          <p:cNvPr id="61" name="グループ化 60"/>
          <p:cNvGrpSpPr/>
          <p:nvPr/>
        </p:nvGrpSpPr>
        <p:grpSpPr>
          <a:xfrm>
            <a:off x="4132783" y="3166561"/>
            <a:ext cx="1159032" cy="346680"/>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a:t>ケアプラン</a:t>
              </a:r>
            </a:p>
          </p:txBody>
        </p:sp>
      </p:grpSp>
      <p:grpSp>
        <p:nvGrpSpPr>
          <p:cNvPr id="84" name="グループ化 83"/>
          <p:cNvGrpSpPr/>
          <p:nvPr/>
        </p:nvGrpSpPr>
        <p:grpSpPr>
          <a:xfrm>
            <a:off x="4239032" y="2793468"/>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利用依頼</a:t>
              </a:r>
            </a:p>
          </p:txBody>
        </p:sp>
      </p:grpSp>
      <p:grpSp>
        <p:nvGrpSpPr>
          <p:cNvPr id="97" name="グループ化 96"/>
          <p:cNvGrpSpPr/>
          <p:nvPr/>
        </p:nvGrpSpPr>
        <p:grpSpPr>
          <a:xfrm>
            <a:off x="4985049" y="2498351"/>
            <a:ext cx="999493" cy="264313"/>
            <a:chOff x="901203" y="654436"/>
            <a:chExt cx="999493" cy="264313"/>
          </a:xfrm>
        </p:grpSpPr>
        <p:sp>
          <p:nvSpPr>
            <p:cNvPr id="98" name="対角する 2 つの角を切り取った四角形 97"/>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実績報告</a:t>
              </a:r>
            </a:p>
          </p:txBody>
        </p:sp>
      </p:grpSp>
      <p:grpSp>
        <p:nvGrpSpPr>
          <p:cNvPr id="100" name="グループ化 99"/>
          <p:cNvGrpSpPr/>
          <p:nvPr/>
        </p:nvGrpSpPr>
        <p:grpSpPr>
          <a:xfrm>
            <a:off x="4944266" y="5137756"/>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活動報告</a:t>
              </a:r>
            </a:p>
          </p:txBody>
        </p:sp>
      </p:grpSp>
      <p:grpSp>
        <p:nvGrpSpPr>
          <p:cNvPr id="103" name="グループ化 102"/>
          <p:cNvGrpSpPr/>
          <p:nvPr/>
        </p:nvGrpSpPr>
        <p:grpSpPr>
          <a:xfrm>
            <a:off x="4265874" y="4729735"/>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活動依頼</a:t>
              </a:r>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a:t>活動提供</a:t>
              </a:r>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利用料</a:t>
              </a:r>
            </a:p>
          </p:txBody>
        </p:sp>
      </p:grpSp>
      <p:grpSp>
        <p:nvGrpSpPr>
          <p:cNvPr id="118" name="グループ化 117"/>
          <p:cNvGrpSpPr/>
          <p:nvPr/>
        </p:nvGrpSpPr>
        <p:grpSpPr>
          <a:xfrm>
            <a:off x="6230139" y="3617819"/>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a:t>ケアマネジメント</a:t>
              </a:r>
            </a:p>
          </p:txBody>
        </p:sp>
      </p:grpSp>
      <p:cxnSp>
        <p:nvCxnSpPr>
          <p:cNvPr id="121" name="直線矢印コネクタ 120"/>
          <p:cNvCxnSpPr/>
          <p:nvPr/>
        </p:nvCxnSpPr>
        <p:spPr>
          <a:xfrm>
            <a:off x="5885327" y="1649513"/>
            <a:ext cx="1629258" cy="1655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5885327" y="2072798"/>
            <a:ext cx="1629259" cy="1255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6127590" y="1427196"/>
            <a:ext cx="1226698" cy="430465"/>
            <a:chOff x="2399531" y="672352"/>
            <a:chExt cx="1226698" cy="430465"/>
          </a:xfrm>
        </p:grpSpPr>
        <p:sp>
          <p:nvSpPr>
            <p:cNvPr id="135" name="フローチャート: 書類 134"/>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a:t>サービス利用票</a:t>
              </a:r>
              <a:endParaRPr kumimoji="1" lang="en-US" altLang="ja-JP" sz="1000" dirty="0"/>
            </a:p>
            <a:p>
              <a:pPr algn="ctr"/>
              <a:r>
                <a:rPr lang="ja-JP" altLang="en-US" sz="1000" dirty="0"/>
                <a:t>（予定）</a:t>
              </a:r>
              <a:endParaRPr kumimoji="1" lang="ja-JP" altLang="en-US" sz="1000" dirty="0"/>
            </a:p>
          </p:txBody>
        </p:sp>
      </p:grpSp>
      <p:grpSp>
        <p:nvGrpSpPr>
          <p:cNvPr id="137" name="グループ化 136"/>
          <p:cNvGrpSpPr/>
          <p:nvPr/>
        </p:nvGrpSpPr>
        <p:grpSpPr>
          <a:xfrm>
            <a:off x="6190698" y="1905084"/>
            <a:ext cx="1226698" cy="430465"/>
            <a:chOff x="2399531" y="672352"/>
            <a:chExt cx="1226698" cy="430465"/>
          </a:xfrm>
        </p:grpSpPr>
        <p:sp>
          <p:nvSpPr>
            <p:cNvPr id="138" name="フローチャート: 書類 137"/>
            <p:cNvSpPr/>
            <p:nvPr/>
          </p:nvSpPr>
          <p:spPr>
            <a:xfrm>
              <a:off x="2403384" y="672352"/>
              <a:ext cx="1222845" cy="430465"/>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2399531" y="675567"/>
              <a:ext cx="1219202" cy="400110"/>
            </a:xfrm>
            <a:prstGeom prst="rect">
              <a:avLst/>
            </a:prstGeom>
            <a:noFill/>
            <a:ln>
              <a:noFill/>
            </a:ln>
          </p:spPr>
          <p:txBody>
            <a:bodyPr wrap="square" rtlCol="0">
              <a:spAutoFit/>
            </a:bodyPr>
            <a:lstStyle/>
            <a:p>
              <a:pPr algn="ctr"/>
              <a:r>
                <a:rPr kumimoji="1" lang="ja-JP" altLang="en-US" sz="1000" dirty="0"/>
                <a:t>サービス利用票</a:t>
              </a:r>
              <a:endParaRPr kumimoji="1" lang="en-US" altLang="ja-JP" sz="1000" dirty="0"/>
            </a:p>
            <a:p>
              <a:pPr algn="ctr"/>
              <a:r>
                <a:rPr lang="ja-JP" altLang="en-US" sz="1000" dirty="0"/>
                <a:t>（実績）</a:t>
              </a:r>
              <a:endParaRPr kumimoji="1" lang="ja-JP" altLang="en-US" sz="1000" dirty="0"/>
            </a:p>
          </p:txBody>
        </p:sp>
      </p:grpSp>
      <p:grpSp>
        <p:nvGrpSpPr>
          <p:cNvPr id="144" name="グループ化 143"/>
          <p:cNvGrpSpPr/>
          <p:nvPr/>
        </p:nvGrpSpPr>
        <p:grpSpPr>
          <a:xfrm>
            <a:off x="2504249" y="4486564"/>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事業委託</a:t>
              </a:r>
            </a:p>
          </p:txBody>
        </p:sp>
      </p:grpSp>
      <p:grpSp>
        <p:nvGrpSpPr>
          <p:cNvPr id="148" name="グループ化 147"/>
          <p:cNvGrpSpPr/>
          <p:nvPr/>
        </p:nvGrpSpPr>
        <p:grpSpPr>
          <a:xfrm>
            <a:off x="2910509" y="5046382"/>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実績報告</a:t>
              </a:r>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利用登録</a:t>
              </a:r>
            </a:p>
          </p:txBody>
        </p:sp>
      </p:grpSp>
      <p:sp>
        <p:nvSpPr>
          <p:cNvPr id="156" name="正方形/長方形 155"/>
          <p:cNvSpPr/>
          <p:nvPr/>
        </p:nvSpPr>
        <p:spPr>
          <a:xfrm>
            <a:off x="66590" y="53788"/>
            <a:ext cx="9012337"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助け合い活動事業利用から請求までの流れ（イメージ図） ②</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6590" y="553193"/>
            <a:ext cx="8967513" cy="338554"/>
          </a:xfrm>
          <a:prstGeom prst="rect">
            <a:avLst/>
          </a:prstGeom>
          <a:solidFill>
            <a:srgbClr val="FFC000"/>
          </a:solidFill>
          <a:ln>
            <a:solidFill>
              <a:schemeClr val="tx1"/>
            </a:solidFill>
          </a:ln>
        </p:spPr>
        <p:txBody>
          <a:bodyPr wrap="square" rtlCol="0">
            <a:spAutoFit/>
          </a:bodyPr>
          <a:lstStyle/>
          <a:p>
            <a:r>
              <a:rPr kumimoji="1" lang="ja-JP" altLang="en-US" sz="1600" b="1" dirty="0">
                <a:latin typeface="ＭＳ ゴシック" panose="020B0609070205080204" pitchFamily="49" charset="-128"/>
                <a:ea typeface="ＭＳ ゴシック" panose="020B0609070205080204" pitchFamily="49" charset="-128"/>
              </a:rPr>
              <a:t>（事例２）介護予防ケアマネジメントの場合（第１号訪問・通所事業＋助け合い活動事業）</a:t>
            </a:r>
          </a:p>
        </p:txBody>
      </p:sp>
      <p:grpSp>
        <p:nvGrpSpPr>
          <p:cNvPr id="89" name="グループ化 88"/>
          <p:cNvGrpSpPr/>
          <p:nvPr/>
        </p:nvGrpSpPr>
        <p:grpSpPr>
          <a:xfrm>
            <a:off x="5956876" y="1151406"/>
            <a:ext cx="1159032" cy="346680"/>
            <a:chOff x="6855415" y="2407024"/>
            <a:chExt cx="1159032" cy="346680"/>
          </a:xfrm>
        </p:grpSpPr>
        <p:sp>
          <p:nvSpPr>
            <p:cNvPr id="90" name="フローチャート: 複数書類 8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6855415" y="2457253"/>
              <a:ext cx="1011330" cy="246221"/>
            </a:xfrm>
            <a:prstGeom prst="rect">
              <a:avLst/>
            </a:prstGeom>
            <a:noFill/>
            <a:ln>
              <a:noFill/>
            </a:ln>
          </p:spPr>
          <p:txBody>
            <a:bodyPr wrap="square" rtlCol="0">
              <a:spAutoFit/>
            </a:bodyPr>
            <a:lstStyle/>
            <a:p>
              <a:pPr algn="ctr"/>
              <a:r>
                <a:rPr kumimoji="1" lang="ja-JP" altLang="en-US" sz="1000" dirty="0"/>
                <a:t>ケアプラン</a:t>
              </a:r>
            </a:p>
          </p:txBody>
        </p:sp>
      </p:grpSp>
      <p:cxnSp>
        <p:nvCxnSpPr>
          <p:cNvPr id="92" name="直線矢印コネクタ 91"/>
          <p:cNvCxnSpPr>
            <a:stCxn id="15" idx="0"/>
            <a:endCxn id="9" idx="2"/>
          </p:cNvCxnSpPr>
          <p:nvPr/>
        </p:nvCxnSpPr>
        <p:spPr>
          <a:xfrm flipV="1">
            <a:off x="8274344" y="2204535"/>
            <a:ext cx="8965"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9" idx="2"/>
            <a:endCxn id="15" idx="0"/>
          </p:cNvCxnSpPr>
          <p:nvPr/>
        </p:nvCxnSpPr>
        <p:spPr>
          <a:xfrm flipH="1">
            <a:off x="8274344" y="2204535"/>
            <a:ext cx="8965" cy="35227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9" name="グループ化 108"/>
          <p:cNvGrpSpPr/>
          <p:nvPr/>
        </p:nvGrpSpPr>
        <p:grpSpPr>
          <a:xfrm>
            <a:off x="7803632" y="3281048"/>
            <a:ext cx="999493" cy="707886"/>
            <a:chOff x="901203" y="654436"/>
            <a:chExt cx="999493" cy="707886"/>
          </a:xfrm>
        </p:grpSpPr>
        <p:sp>
          <p:nvSpPr>
            <p:cNvPr id="110" name="対角する 2 つの角を切り取った四角形 109"/>
            <p:cNvSpPr/>
            <p:nvPr/>
          </p:nvSpPr>
          <p:spPr>
            <a:xfrm>
              <a:off x="901204" y="658613"/>
              <a:ext cx="999492" cy="69131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901203" y="654436"/>
              <a:ext cx="999492" cy="707886"/>
            </a:xfrm>
            <a:prstGeom prst="rect">
              <a:avLst/>
            </a:prstGeom>
            <a:noFill/>
            <a:ln>
              <a:noFill/>
            </a:ln>
          </p:spPr>
          <p:txBody>
            <a:bodyPr wrap="square" rtlCol="0">
              <a:spAutoFit/>
            </a:bodyPr>
            <a:lstStyle/>
            <a:p>
              <a:pPr algn="ctr"/>
              <a:r>
                <a:rPr kumimoji="1" lang="ja-JP" altLang="en-US" sz="1000" dirty="0"/>
                <a:t>利用契約</a:t>
              </a:r>
              <a:endParaRPr kumimoji="1" lang="en-US" altLang="ja-JP" sz="1000" dirty="0"/>
            </a:p>
            <a:p>
              <a:pPr algn="ctr"/>
              <a:r>
                <a:rPr lang="ja-JP" altLang="en-US" sz="1000" dirty="0"/>
                <a:t>・</a:t>
              </a:r>
              <a:endParaRPr kumimoji="1" lang="en-US" altLang="ja-JP" sz="1000" dirty="0"/>
            </a:p>
            <a:p>
              <a:pPr algn="ctr"/>
              <a:r>
                <a:rPr lang="ja-JP" altLang="en-US" sz="1000" dirty="0"/>
                <a:t>サービス提供</a:t>
              </a:r>
              <a:endParaRPr lang="en-US" altLang="ja-JP" sz="1000" dirty="0"/>
            </a:p>
            <a:p>
              <a:pPr algn="ctr"/>
              <a:r>
                <a:rPr lang="ja-JP" altLang="en-US" sz="1000" dirty="0"/>
                <a:t>等</a:t>
              </a:r>
              <a:endParaRPr kumimoji="1" lang="ja-JP" altLang="en-US" sz="1000" dirty="0"/>
            </a:p>
          </p:txBody>
        </p:sp>
      </p:grpSp>
      <p:grpSp>
        <p:nvGrpSpPr>
          <p:cNvPr id="127" name="グループ化 126"/>
          <p:cNvGrpSpPr/>
          <p:nvPr/>
        </p:nvGrpSpPr>
        <p:grpSpPr>
          <a:xfrm>
            <a:off x="2394240" y="1034007"/>
            <a:ext cx="1237823" cy="627657"/>
            <a:chOff x="2388406" y="462125"/>
            <a:chExt cx="1237823" cy="627657"/>
          </a:xfrm>
        </p:grpSpPr>
        <p:sp>
          <p:nvSpPr>
            <p:cNvPr id="128" name="フローチャート: 書類 127"/>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a:t>介護予防</a:t>
              </a:r>
              <a:endParaRPr kumimoji="1" lang="en-US" altLang="ja-JP" sz="1000" dirty="0"/>
            </a:p>
            <a:p>
              <a:pPr algn="ctr"/>
              <a:r>
                <a:rPr kumimoji="1" lang="ja-JP" altLang="en-US" sz="1000" dirty="0"/>
                <a:t>ケアマネジメント費</a:t>
              </a:r>
              <a:endParaRPr kumimoji="1" lang="en-US" altLang="ja-JP" sz="1000" dirty="0"/>
            </a:p>
            <a:p>
              <a:pPr algn="ctr"/>
              <a:r>
                <a:rPr kumimoji="1" lang="ja-JP" altLang="en-US" sz="1000" dirty="0"/>
                <a:t>請求書</a:t>
              </a:r>
            </a:p>
          </p:txBody>
        </p:sp>
      </p:grpSp>
      <p:grpSp>
        <p:nvGrpSpPr>
          <p:cNvPr id="130" name="グループ化 129"/>
          <p:cNvGrpSpPr/>
          <p:nvPr/>
        </p:nvGrpSpPr>
        <p:grpSpPr>
          <a:xfrm>
            <a:off x="951697" y="2600577"/>
            <a:ext cx="1237823" cy="627657"/>
            <a:chOff x="2388406" y="462125"/>
            <a:chExt cx="1237823" cy="627657"/>
          </a:xfrm>
        </p:grpSpPr>
        <p:sp>
          <p:nvSpPr>
            <p:cNvPr id="132" name="フローチャート: 書類 131"/>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a:t>介護予防</a:t>
              </a:r>
              <a:endParaRPr kumimoji="1" lang="en-US" altLang="ja-JP" sz="1000" dirty="0"/>
            </a:p>
            <a:p>
              <a:pPr algn="ctr"/>
              <a:r>
                <a:rPr kumimoji="1" lang="ja-JP" altLang="en-US" sz="1000" dirty="0"/>
                <a:t>ケアマネジメント費</a:t>
              </a:r>
              <a:endParaRPr kumimoji="1" lang="en-US" altLang="ja-JP" sz="1000" dirty="0"/>
            </a:p>
            <a:p>
              <a:pPr algn="ctr"/>
              <a:r>
                <a:rPr kumimoji="1" lang="ja-JP" altLang="en-US" sz="1000" dirty="0"/>
                <a:t>請求書</a:t>
              </a:r>
            </a:p>
          </p:txBody>
        </p:sp>
      </p:grpSp>
      <p:sp>
        <p:nvSpPr>
          <p:cNvPr id="124"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12</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125" name="直線矢印コネクタ 124"/>
          <p:cNvCxnSpPr/>
          <p:nvPr/>
        </p:nvCxnSpPr>
        <p:spPr>
          <a:xfrm flipV="1">
            <a:off x="1836650" y="6066272"/>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26" name="グループ化 125"/>
          <p:cNvGrpSpPr/>
          <p:nvPr/>
        </p:nvGrpSpPr>
        <p:grpSpPr>
          <a:xfrm>
            <a:off x="2214413" y="5931018"/>
            <a:ext cx="1473134" cy="400110"/>
            <a:chOff x="901203" y="654436"/>
            <a:chExt cx="999493" cy="400110"/>
          </a:xfrm>
        </p:grpSpPr>
        <p:sp>
          <p:nvSpPr>
            <p:cNvPr id="147" name="対角する 2 つの角を切り取った四角形 14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a:t>介護予防ポイント</a:t>
              </a:r>
            </a:p>
          </p:txBody>
        </p:sp>
      </p:grpSp>
      <p:sp>
        <p:nvSpPr>
          <p:cNvPr id="152" name="テキスト ボックス 151"/>
          <p:cNvSpPr txBox="1"/>
          <p:nvPr/>
        </p:nvSpPr>
        <p:spPr>
          <a:xfrm>
            <a:off x="2232106" y="4433132"/>
            <a:ext cx="291024" cy="307777"/>
          </a:xfrm>
          <a:prstGeom prst="rect">
            <a:avLst/>
          </a:prstGeom>
          <a:noFill/>
        </p:spPr>
        <p:txBody>
          <a:bodyPr wrap="square" rtlCol="0">
            <a:spAutoFit/>
          </a:bodyPr>
          <a:lstStyle/>
          <a:p>
            <a:r>
              <a:rPr kumimoji="1" lang="ja-JP" altLang="en-US" sz="1400" dirty="0"/>
              <a:t>①</a:t>
            </a:r>
          </a:p>
        </p:txBody>
      </p:sp>
      <p:sp>
        <p:nvSpPr>
          <p:cNvPr id="157" name="テキスト ボックス 156"/>
          <p:cNvSpPr txBox="1"/>
          <p:nvPr/>
        </p:nvSpPr>
        <p:spPr>
          <a:xfrm>
            <a:off x="2332964" y="2014490"/>
            <a:ext cx="291024" cy="307777"/>
          </a:xfrm>
          <a:prstGeom prst="rect">
            <a:avLst/>
          </a:prstGeom>
          <a:noFill/>
        </p:spPr>
        <p:txBody>
          <a:bodyPr wrap="square" rtlCol="0">
            <a:spAutoFit/>
          </a:bodyPr>
          <a:lstStyle/>
          <a:p>
            <a:r>
              <a:rPr kumimoji="1" lang="ja-JP" altLang="en-US" sz="1400" dirty="0"/>
              <a:t>②</a:t>
            </a:r>
          </a:p>
        </p:txBody>
      </p:sp>
      <p:sp>
        <p:nvSpPr>
          <p:cNvPr id="158" name="テキスト ボックス 157"/>
          <p:cNvSpPr txBox="1"/>
          <p:nvPr/>
        </p:nvSpPr>
        <p:spPr>
          <a:xfrm>
            <a:off x="5953074" y="3648621"/>
            <a:ext cx="291024" cy="307777"/>
          </a:xfrm>
          <a:prstGeom prst="rect">
            <a:avLst/>
          </a:prstGeom>
          <a:noFill/>
        </p:spPr>
        <p:txBody>
          <a:bodyPr wrap="square" rtlCol="0">
            <a:spAutoFit/>
          </a:bodyPr>
          <a:lstStyle/>
          <a:p>
            <a:r>
              <a:rPr kumimoji="1" lang="ja-JP" altLang="en-US" sz="1400" dirty="0"/>
              <a:t>③</a:t>
            </a:r>
          </a:p>
        </p:txBody>
      </p:sp>
      <p:sp>
        <p:nvSpPr>
          <p:cNvPr id="159" name="テキスト ボックス 158"/>
          <p:cNvSpPr txBox="1"/>
          <p:nvPr/>
        </p:nvSpPr>
        <p:spPr>
          <a:xfrm>
            <a:off x="3965604" y="2963400"/>
            <a:ext cx="291024" cy="307777"/>
          </a:xfrm>
          <a:prstGeom prst="rect">
            <a:avLst/>
          </a:prstGeom>
          <a:noFill/>
        </p:spPr>
        <p:txBody>
          <a:bodyPr wrap="square" rtlCol="0">
            <a:spAutoFit/>
          </a:bodyPr>
          <a:lstStyle/>
          <a:p>
            <a:r>
              <a:rPr kumimoji="1" lang="ja-JP" altLang="en-US" sz="1400" dirty="0"/>
              <a:t>④</a:t>
            </a:r>
          </a:p>
        </p:txBody>
      </p:sp>
      <p:sp>
        <p:nvSpPr>
          <p:cNvPr id="160" name="テキスト ボックス 159"/>
          <p:cNvSpPr txBox="1"/>
          <p:nvPr/>
        </p:nvSpPr>
        <p:spPr>
          <a:xfrm>
            <a:off x="6507126" y="4651444"/>
            <a:ext cx="291024" cy="307777"/>
          </a:xfrm>
          <a:prstGeom prst="rect">
            <a:avLst/>
          </a:prstGeom>
          <a:noFill/>
        </p:spPr>
        <p:txBody>
          <a:bodyPr wrap="square" rtlCol="0">
            <a:spAutoFit/>
          </a:bodyPr>
          <a:lstStyle/>
          <a:p>
            <a:r>
              <a:rPr kumimoji="1" lang="ja-JP" altLang="en-US" sz="1400" dirty="0"/>
              <a:t>⑤</a:t>
            </a:r>
          </a:p>
        </p:txBody>
      </p:sp>
      <p:sp>
        <p:nvSpPr>
          <p:cNvPr id="161" name="テキスト ボックス 160"/>
          <p:cNvSpPr txBox="1"/>
          <p:nvPr/>
        </p:nvSpPr>
        <p:spPr>
          <a:xfrm>
            <a:off x="4170302" y="4472712"/>
            <a:ext cx="291024" cy="307777"/>
          </a:xfrm>
          <a:prstGeom prst="rect">
            <a:avLst/>
          </a:prstGeom>
          <a:noFill/>
        </p:spPr>
        <p:txBody>
          <a:bodyPr wrap="square" rtlCol="0">
            <a:spAutoFit/>
          </a:bodyPr>
          <a:lstStyle/>
          <a:p>
            <a:r>
              <a:rPr kumimoji="1" lang="ja-JP" altLang="en-US" sz="1400" dirty="0"/>
              <a:t>⑥</a:t>
            </a:r>
          </a:p>
        </p:txBody>
      </p:sp>
      <p:sp>
        <p:nvSpPr>
          <p:cNvPr id="162" name="テキスト ボックス 161"/>
          <p:cNvSpPr txBox="1"/>
          <p:nvPr/>
        </p:nvSpPr>
        <p:spPr>
          <a:xfrm>
            <a:off x="5895269" y="5997155"/>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63" name="テキスト ボックス 162"/>
          <p:cNvSpPr txBox="1"/>
          <p:nvPr/>
        </p:nvSpPr>
        <p:spPr>
          <a:xfrm>
            <a:off x="6001217" y="5577179"/>
            <a:ext cx="291024" cy="307777"/>
          </a:xfrm>
          <a:prstGeom prst="rect">
            <a:avLst/>
          </a:prstGeom>
          <a:noFill/>
        </p:spPr>
        <p:txBody>
          <a:bodyPr wrap="square" rtlCol="0">
            <a:spAutoFit/>
          </a:bodyPr>
          <a:lstStyle/>
          <a:p>
            <a:r>
              <a:rPr kumimoji="1" lang="ja-JP" altLang="en-US" sz="1400" dirty="0"/>
              <a:t>⑧</a:t>
            </a:r>
          </a:p>
        </p:txBody>
      </p:sp>
      <p:sp>
        <p:nvSpPr>
          <p:cNvPr id="164" name="テキスト ボックス 163"/>
          <p:cNvSpPr txBox="1"/>
          <p:nvPr/>
        </p:nvSpPr>
        <p:spPr>
          <a:xfrm>
            <a:off x="5433022" y="4864997"/>
            <a:ext cx="291024" cy="307777"/>
          </a:xfrm>
          <a:prstGeom prst="rect">
            <a:avLst/>
          </a:prstGeom>
          <a:noFill/>
        </p:spPr>
        <p:txBody>
          <a:bodyPr wrap="square" rtlCol="0">
            <a:spAutoFit/>
          </a:bodyPr>
          <a:lstStyle/>
          <a:p>
            <a:r>
              <a:rPr kumimoji="1" lang="ja-JP" altLang="en-US" sz="1400" dirty="0"/>
              <a:t>⑨</a:t>
            </a:r>
          </a:p>
        </p:txBody>
      </p:sp>
      <p:sp>
        <p:nvSpPr>
          <p:cNvPr id="165" name="テキスト ボックス 164"/>
          <p:cNvSpPr txBox="1"/>
          <p:nvPr/>
        </p:nvSpPr>
        <p:spPr>
          <a:xfrm>
            <a:off x="4897414" y="2239859"/>
            <a:ext cx="291024" cy="307777"/>
          </a:xfrm>
          <a:prstGeom prst="rect">
            <a:avLst/>
          </a:prstGeom>
          <a:noFill/>
        </p:spPr>
        <p:txBody>
          <a:bodyPr wrap="square" rtlCol="0">
            <a:spAutoFit/>
          </a:bodyPr>
          <a:lstStyle/>
          <a:p>
            <a:r>
              <a:rPr kumimoji="1" lang="ja-JP" altLang="en-US" sz="1400" dirty="0"/>
              <a:t>⑩</a:t>
            </a:r>
            <a:endParaRPr kumimoji="1" lang="en-US" altLang="ja-JP" sz="1400" dirty="0"/>
          </a:p>
        </p:txBody>
      </p:sp>
      <p:sp>
        <p:nvSpPr>
          <p:cNvPr id="166" name="テキスト ボックス 165"/>
          <p:cNvSpPr txBox="1"/>
          <p:nvPr/>
        </p:nvSpPr>
        <p:spPr>
          <a:xfrm>
            <a:off x="2573556" y="5042689"/>
            <a:ext cx="291024" cy="307777"/>
          </a:xfrm>
          <a:prstGeom prst="rect">
            <a:avLst/>
          </a:prstGeom>
          <a:noFill/>
        </p:spPr>
        <p:txBody>
          <a:bodyPr wrap="square" rtlCol="0">
            <a:spAutoFit/>
          </a:bodyPr>
          <a:lstStyle/>
          <a:p>
            <a:r>
              <a:rPr kumimoji="1" lang="ja-JP" altLang="en-US" sz="1400" dirty="0"/>
              <a:t>⑩</a:t>
            </a:r>
          </a:p>
        </p:txBody>
      </p:sp>
      <p:sp>
        <p:nvSpPr>
          <p:cNvPr id="167" name="テキスト ボックス 166"/>
          <p:cNvSpPr txBox="1"/>
          <p:nvPr/>
        </p:nvSpPr>
        <p:spPr>
          <a:xfrm>
            <a:off x="2336505" y="5677571"/>
            <a:ext cx="291024" cy="307777"/>
          </a:xfrm>
          <a:prstGeom prst="rect">
            <a:avLst/>
          </a:prstGeom>
          <a:noFill/>
        </p:spPr>
        <p:txBody>
          <a:bodyPr wrap="square" rtlCol="0">
            <a:spAutoFit/>
          </a:bodyPr>
          <a:lstStyle/>
          <a:p>
            <a:r>
              <a:rPr kumimoji="1" lang="ja-JP" altLang="en-US" sz="1400" dirty="0"/>
              <a:t>⑪</a:t>
            </a:r>
          </a:p>
        </p:txBody>
      </p:sp>
      <p:sp>
        <p:nvSpPr>
          <p:cNvPr id="168" name="テキスト ボックス 167"/>
          <p:cNvSpPr txBox="1"/>
          <p:nvPr/>
        </p:nvSpPr>
        <p:spPr>
          <a:xfrm>
            <a:off x="2124080" y="1194292"/>
            <a:ext cx="291024" cy="307777"/>
          </a:xfrm>
          <a:prstGeom prst="rect">
            <a:avLst/>
          </a:prstGeom>
          <a:noFill/>
        </p:spPr>
        <p:txBody>
          <a:bodyPr wrap="square" rtlCol="0">
            <a:spAutoFit/>
          </a:bodyPr>
          <a:lstStyle/>
          <a:p>
            <a:r>
              <a:rPr kumimoji="1" lang="ja-JP" altLang="en-US" sz="1400" dirty="0"/>
              <a:t>⑫</a:t>
            </a:r>
          </a:p>
        </p:txBody>
      </p:sp>
      <p:sp>
        <p:nvSpPr>
          <p:cNvPr id="169" name="テキスト ボックス 168"/>
          <p:cNvSpPr txBox="1"/>
          <p:nvPr/>
        </p:nvSpPr>
        <p:spPr>
          <a:xfrm>
            <a:off x="904365" y="2311795"/>
            <a:ext cx="291024" cy="307777"/>
          </a:xfrm>
          <a:prstGeom prst="rect">
            <a:avLst/>
          </a:prstGeom>
          <a:noFill/>
        </p:spPr>
        <p:txBody>
          <a:bodyPr wrap="square" rtlCol="0">
            <a:spAutoFit/>
          </a:bodyPr>
          <a:lstStyle/>
          <a:p>
            <a:r>
              <a:rPr kumimoji="1" lang="ja-JP" altLang="en-US" sz="1400" dirty="0"/>
              <a:t>⑬</a:t>
            </a:r>
          </a:p>
        </p:txBody>
      </p:sp>
      <p:sp>
        <p:nvSpPr>
          <p:cNvPr id="170" name="テキスト ボックス 169"/>
          <p:cNvSpPr txBox="1"/>
          <p:nvPr/>
        </p:nvSpPr>
        <p:spPr>
          <a:xfrm>
            <a:off x="2981730" y="2626825"/>
            <a:ext cx="291024" cy="307777"/>
          </a:xfrm>
          <a:prstGeom prst="rect">
            <a:avLst/>
          </a:prstGeom>
          <a:noFill/>
        </p:spPr>
        <p:txBody>
          <a:bodyPr wrap="square" rtlCol="0">
            <a:spAutoFit/>
          </a:bodyPr>
          <a:lstStyle/>
          <a:p>
            <a:r>
              <a:rPr lang="ja-JP" altLang="en-US" sz="1400" dirty="0"/>
              <a:t>⑭</a:t>
            </a:r>
            <a:endParaRPr kumimoji="1" lang="ja-JP" altLang="en-US" sz="1400" dirty="0"/>
          </a:p>
        </p:txBody>
      </p:sp>
      <p:sp>
        <p:nvSpPr>
          <p:cNvPr id="171" name="テキスト ボックス 170"/>
          <p:cNvSpPr txBox="1"/>
          <p:nvPr/>
        </p:nvSpPr>
        <p:spPr>
          <a:xfrm>
            <a:off x="104719" y="3116752"/>
            <a:ext cx="291024" cy="307777"/>
          </a:xfrm>
          <a:prstGeom prst="rect">
            <a:avLst/>
          </a:prstGeom>
          <a:noFill/>
        </p:spPr>
        <p:txBody>
          <a:bodyPr wrap="square" rtlCol="0">
            <a:spAutoFit/>
          </a:bodyPr>
          <a:lstStyle/>
          <a:p>
            <a:r>
              <a:rPr kumimoji="1" lang="ja-JP" altLang="en-US" sz="1400" dirty="0"/>
              <a:t>⑮</a:t>
            </a:r>
          </a:p>
        </p:txBody>
      </p:sp>
      <p:cxnSp>
        <p:nvCxnSpPr>
          <p:cNvPr id="122" name="カギ線コネクタ 121"/>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23" name="グループ化 122"/>
          <p:cNvGrpSpPr/>
          <p:nvPr/>
        </p:nvGrpSpPr>
        <p:grpSpPr>
          <a:xfrm>
            <a:off x="2596716" y="6543275"/>
            <a:ext cx="2872321" cy="264313"/>
            <a:chOff x="901203" y="654436"/>
            <a:chExt cx="999493" cy="264313"/>
          </a:xfrm>
        </p:grpSpPr>
        <p:sp>
          <p:nvSpPr>
            <p:cNvPr id="140" name="対角する 2 つの角を切り取った四角形 139"/>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介護予防支援（第１号介護予防支援含む）契約</a:t>
              </a:r>
            </a:p>
          </p:txBody>
        </p:sp>
      </p:grpSp>
      <p:sp>
        <p:nvSpPr>
          <p:cNvPr id="142" name="テキスト ボックス 141"/>
          <p:cNvSpPr txBox="1"/>
          <p:nvPr/>
        </p:nvSpPr>
        <p:spPr>
          <a:xfrm>
            <a:off x="2347731" y="6367660"/>
            <a:ext cx="291024" cy="307777"/>
          </a:xfrm>
          <a:prstGeom prst="rect">
            <a:avLst/>
          </a:prstGeom>
          <a:noFill/>
        </p:spPr>
        <p:txBody>
          <a:bodyPr wrap="square" rtlCol="0">
            <a:spAutoFit/>
          </a:bodyPr>
          <a:lstStyle/>
          <a:p>
            <a:r>
              <a:rPr kumimoji="1" lang="ja-JP" altLang="en-US" sz="1400" dirty="0"/>
              <a:t>②</a:t>
            </a:r>
          </a:p>
        </p:txBody>
      </p:sp>
    </p:spTree>
    <p:extLst>
      <p:ext uri="{BB962C8B-B14F-4D97-AF65-F5344CB8AC3E}">
        <p14:creationId xmlns:p14="http://schemas.microsoft.com/office/powerpoint/2010/main" val="235569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助け合い活動事業利用から請求までの流れ（解説）②</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497541"/>
            <a:ext cx="9052033" cy="6360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endParaRPr kumimoji="1" lang="en-US" altLang="ja-JP" sz="10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利用者が地域包括支援センターと介護予防ケアマネジメントの契約をし、地域包括支援センターから居宅介護支援事業者に対し一部委託（契約）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ケアマネジメントに基づき、居宅介護支援事業者から助け合い活動事業受託事業者や介護サービス事業者に利用依頼し、ケアプランを送付</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a:solidFill>
                  <a:schemeClr val="tx1"/>
                </a:solidFill>
                <a:latin typeface="ＭＳ 明朝" panose="02020609040205080304" pitchFamily="17" charset="-128"/>
                <a:ea typeface="ＭＳ 明朝" panose="02020609040205080304" pitchFamily="17" charset="-128"/>
              </a:rPr>
              <a:t>100</a:t>
            </a:r>
            <a:r>
              <a:rPr lang="ja-JP" altLang="en-US" sz="1400" b="1" dirty="0">
                <a:solidFill>
                  <a:schemeClr val="tx1"/>
                </a:solidFill>
                <a:latin typeface="ＭＳ 明朝" panose="02020609040205080304" pitchFamily="17" charset="-128"/>
                <a:ea typeface="ＭＳ 明朝" panose="02020609040205080304" pitchFamily="17" charset="-128"/>
              </a:rPr>
              <a:t>円）を支払い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介護予防ポイント事業活動者が活動報告</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a:solidFill>
                  <a:schemeClr val="tx1"/>
                </a:solidFill>
                <a:latin typeface="ＭＳ 明朝" panose="02020609040205080304" pitchFamily="17" charset="-128"/>
                <a:ea typeface="ＭＳ 明朝" panose="02020609040205080304" pitchFamily="17" charset="-128"/>
              </a:rPr>
              <a:t>1</a:t>
            </a:r>
            <a:r>
              <a:rPr kumimoji="1" lang="ja-JP" altLang="en-US" sz="1400" b="1" dirty="0">
                <a:solidFill>
                  <a:schemeClr val="tx1"/>
                </a:solidFill>
                <a:latin typeface="ＭＳ 明朝" panose="02020609040205080304" pitchFamily="17" charset="-128"/>
                <a:ea typeface="ＭＳ 明朝" panose="02020609040205080304" pitchFamily="17" charset="-128"/>
              </a:rPr>
              <a:t>回</a:t>
            </a:r>
            <a:r>
              <a:rPr kumimoji="1" lang="en-US" altLang="ja-JP" sz="1400" b="1" dirty="0">
                <a:solidFill>
                  <a:schemeClr val="tx1"/>
                </a:solidFill>
                <a:latin typeface="ＭＳ 明朝" panose="02020609040205080304" pitchFamily="17" charset="-128"/>
                <a:ea typeface="ＭＳ 明朝" panose="02020609040205080304" pitchFamily="17" charset="-128"/>
              </a:rPr>
              <a:t>6</a:t>
            </a:r>
            <a:r>
              <a:rPr kumimoji="1" lang="ja-JP" altLang="en-US" sz="1400" b="1" dirty="0">
                <a:solidFill>
                  <a:schemeClr val="tx1"/>
                </a:solidFill>
                <a:latin typeface="ＭＳ 明朝" panose="02020609040205080304" pitchFamily="17" charset="-128"/>
                <a:ea typeface="ＭＳ 明朝" panose="02020609040205080304" pitchFamily="17" charset="-128"/>
              </a:rPr>
              <a:t>Ｐ：</a:t>
            </a:r>
            <a:r>
              <a:rPr kumimoji="1" lang="en-US" altLang="ja-JP" sz="1400" b="1" dirty="0">
                <a:solidFill>
                  <a:schemeClr val="tx1"/>
                </a:solidFill>
                <a:latin typeface="ＭＳ 明朝" panose="02020609040205080304" pitchFamily="17" charset="-128"/>
                <a:ea typeface="ＭＳ 明朝" panose="02020609040205080304" pitchFamily="17" charset="-128"/>
              </a:rPr>
              <a:t>600</a:t>
            </a:r>
            <a:r>
              <a:rPr kumimoji="1" lang="ja-JP" altLang="en-US" sz="1400" b="1" dirty="0">
                <a:solidFill>
                  <a:schemeClr val="tx1"/>
                </a:solidFill>
                <a:latin typeface="ＭＳ 明朝" panose="02020609040205080304" pitchFamily="17" charset="-128"/>
                <a:ea typeface="ＭＳ 明朝" panose="02020609040205080304" pitchFamily="17" charset="-128"/>
              </a:rPr>
              <a:t>円）</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居宅介護支援事業者から一部委託元の地域包括支援センターに介護予防ケアマネジメント費請求書、給付管理票を提出</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地域包括支援センターが国保連に介護予防</a:t>
            </a:r>
            <a:r>
              <a:rPr lang="ja-JP" altLang="en-US" sz="1400" b="1" dirty="0">
                <a:solidFill>
                  <a:schemeClr val="tx1"/>
                </a:solidFill>
                <a:latin typeface="ＭＳ 明朝" panose="02020609040205080304" pitchFamily="17" charset="-128"/>
                <a:ea typeface="ＭＳ 明朝" panose="02020609040205080304" pitchFamily="17" charset="-128"/>
              </a:rPr>
              <a:t>ケアマネジメント費</a:t>
            </a:r>
            <a:r>
              <a:rPr kumimoji="1" lang="ja-JP" altLang="en-US" sz="1400" b="1" dirty="0">
                <a:solidFill>
                  <a:schemeClr val="tx1"/>
                </a:solidFill>
                <a:latin typeface="ＭＳ 明朝" panose="02020609040205080304" pitchFamily="17" charset="-128"/>
                <a:ea typeface="ＭＳ 明朝" panose="02020609040205080304" pitchFamily="17" charset="-128"/>
              </a:rPr>
              <a:t>請求書、給付管理票を提出（伝送）</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国保連から居宅介護支援事業者に一部委託料を支払い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8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国保連から地域包括支援</a:t>
            </a:r>
            <a:r>
              <a:rPr lang="ja-JP" altLang="en-US" sz="1400" b="1" dirty="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13</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480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9202" y="1499342"/>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支援センター</a:t>
            </a:r>
          </a:p>
        </p:txBody>
      </p:sp>
      <p:sp>
        <p:nvSpPr>
          <p:cNvPr id="11" name="正方形/長方形 10"/>
          <p:cNvSpPr/>
          <p:nvPr/>
        </p:nvSpPr>
        <p:spPr>
          <a:xfrm>
            <a:off x="299202" y="571499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福祉局</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地域包括ケア推進課</a:t>
            </a:r>
          </a:p>
        </p:txBody>
      </p:sp>
      <p:sp>
        <p:nvSpPr>
          <p:cNvPr id="12" name="正方形/長方形 11"/>
          <p:cNvSpPr/>
          <p:nvPr/>
        </p:nvSpPr>
        <p:spPr>
          <a:xfrm>
            <a:off x="231411" y="4402120"/>
            <a:ext cx="2074730"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国保連合会</a:t>
            </a:r>
          </a:p>
        </p:txBody>
      </p:sp>
      <p:sp>
        <p:nvSpPr>
          <p:cNvPr id="13" name="正方形/長方形 12"/>
          <p:cNvSpPr/>
          <p:nvPr/>
        </p:nvSpPr>
        <p:spPr>
          <a:xfrm>
            <a:off x="4312561" y="3682948"/>
            <a:ext cx="1537448" cy="7082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助け合い</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活動事業</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受託事業者</a:t>
            </a:r>
            <a:endParaRPr lang="en-US" altLang="ja-JP" sz="1400" b="1"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50895" y="1496514"/>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居宅介護支援</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事業者</a:t>
            </a:r>
          </a:p>
        </p:txBody>
      </p:sp>
      <p:sp>
        <p:nvSpPr>
          <p:cNvPr id="15" name="正方形/長方形 14"/>
          <p:cNvSpPr/>
          <p:nvPr/>
        </p:nvSpPr>
        <p:spPr>
          <a:xfrm>
            <a:off x="7514584" y="5727323"/>
            <a:ext cx="1519519"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利用者</a:t>
            </a:r>
          </a:p>
        </p:txBody>
      </p:sp>
      <p:sp>
        <p:nvSpPr>
          <p:cNvPr id="16" name="正方形/長方形 15"/>
          <p:cNvSpPr/>
          <p:nvPr/>
        </p:nvSpPr>
        <p:spPr>
          <a:xfrm>
            <a:off x="4350895" y="5712166"/>
            <a:ext cx="1537448" cy="708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介護予防</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ポイント事業</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a:solidFill>
                  <a:schemeClr val="tx1"/>
                </a:solidFill>
                <a:latin typeface="ＭＳ ゴシック" panose="020B0609070205080204" pitchFamily="49" charset="-128"/>
                <a:ea typeface="ＭＳ ゴシック" panose="020B0609070205080204" pitchFamily="49" charset="-128"/>
              </a:rPr>
              <a:t>活動者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cxnSp>
        <p:nvCxnSpPr>
          <p:cNvPr id="3" name="直線矢印コネクタ 2"/>
          <p:cNvCxnSpPr/>
          <p:nvPr/>
        </p:nvCxnSpPr>
        <p:spPr>
          <a:xfrm flipV="1">
            <a:off x="1836650" y="2050165"/>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846951" y="1649513"/>
            <a:ext cx="2514245" cy="282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74493" y="2204726"/>
            <a:ext cx="0" cy="147822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511827" y="2204536"/>
            <a:ext cx="4817" cy="147841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4774493" y="4407828"/>
            <a:ext cx="0" cy="130433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888343" y="6273165"/>
            <a:ext cx="1626241" cy="75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5888343" y="5916892"/>
            <a:ext cx="1626241" cy="27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5850009" y="4391160"/>
            <a:ext cx="1664576" cy="135337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1861539" y="3904595"/>
            <a:ext cx="2447203" cy="182272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11" idx="3"/>
          </p:cNvCxnSpPr>
          <p:nvPr/>
        </p:nvCxnSpPr>
        <p:spPr>
          <a:xfrm flipH="1">
            <a:off x="1836650" y="4247332"/>
            <a:ext cx="2481494" cy="182176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1741317" y="2175184"/>
            <a:ext cx="1995" cy="220236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2" idx="3"/>
          </p:cNvCxnSpPr>
          <p:nvPr/>
        </p:nvCxnSpPr>
        <p:spPr>
          <a:xfrm flipV="1">
            <a:off x="2306141" y="2230557"/>
            <a:ext cx="2109967" cy="252566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5484795" y="4391160"/>
            <a:ext cx="0" cy="13105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2892427" y="3178005"/>
            <a:ext cx="999492" cy="322945"/>
            <a:chOff x="2698380" y="3958447"/>
            <a:chExt cx="1172622" cy="322945"/>
          </a:xfrm>
        </p:grpSpPr>
        <p:sp>
          <p:nvSpPr>
            <p:cNvPr id="48" name="円/楕円 47"/>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一部委託料</a:t>
              </a:r>
            </a:p>
          </p:txBody>
        </p:sp>
      </p:grpSp>
      <p:grpSp>
        <p:nvGrpSpPr>
          <p:cNvPr id="71" name="グループ化 70"/>
          <p:cNvGrpSpPr/>
          <p:nvPr/>
        </p:nvGrpSpPr>
        <p:grpSpPr>
          <a:xfrm>
            <a:off x="1271839" y="2496977"/>
            <a:ext cx="956463" cy="440077"/>
            <a:chOff x="2698380" y="3958446"/>
            <a:chExt cx="1172622" cy="440077"/>
          </a:xfrm>
        </p:grpSpPr>
        <p:sp>
          <p:nvSpPr>
            <p:cNvPr id="72" name="円/楕円 71"/>
            <p:cNvSpPr/>
            <p:nvPr/>
          </p:nvSpPr>
          <p:spPr>
            <a:xfrm>
              <a:off x="2709410" y="3958446"/>
              <a:ext cx="1148493" cy="4400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698380" y="3998413"/>
              <a:ext cx="1172622" cy="400110"/>
            </a:xfrm>
            <a:prstGeom prst="rect">
              <a:avLst/>
            </a:prstGeom>
            <a:noFill/>
            <a:ln>
              <a:noFill/>
            </a:ln>
          </p:spPr>
          <p:txBody>
            <a:bodyPr wrap="square" rtlCol="0">
              <a:spAutoFit/>
            </a:bodyPr>
            <a:lstStyle/>
            <a:p>
              <a:pPr algn="ctr"/>
              <a:r>
                <a:rPr kumimoji="1" lang="ja-JP" altLang="en-US" sz="1000" dirty="0"/>
                <a:t>一部委託</a:t>
              </a:r>
              <a:endParaRPr kumimoji="1" lang="en-US" altLang="ja-JP" sz="1000" dirty="0"/>
            </a:p>
            <a:p>
              <a:pPr algn="ctr"/>
              <a:r>
                <a:rPr lang="ja-JP" altLang="en-US" sz="1000" dirty="0"/>
                <a:t>管理</a:t>
              </a:r>
              <a:r>
                <a:rPr kumimoji="1" lang="ja-JP" altLang="en-US" sz="1000" dirty="0"/>
                <a:t>料</a:t>
              </a:r>
            </a:p>
          </p:txBody>
        </p:sp>
      </p:grpSp>
      <p:grpSp>
        <p:nvGrpSpPr>
          <p:cNvPr id="58" name="グループ化 57"/>
          <p:cNvGrpSpPr/>
          <p:nvPr/>
        </p:nvGrpSpPr>
        <p:grpSpPr>
          <a:xfrm>
            <a:off x="2617592" y="1958314"/>
            <a:ext cx="999493" cy="264313"/>
            <a:chOff x="901203" y="654436"/>
            <a:chExt cx="999493" cy="264313"/>
          </a:xfrm>
        </p:grpSpPr>
        <p:sp>
          <p:nvSpPr>
            <p:cNvPr id="57" name="対角する 2 つの角を切り取った四角形 56"/>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一部委託</a:t>
              </a:r>
            </a:p>
          </p:txBody>
        </p:sp>
      </p:grpSp>
      <p:grpSp>
        <p:nvGrpSpPr>
          <p:cNvPr id="61" name="グループ化 60"/>
          <p:cNvGrpSpPr/>
          <p:nvPr/>
        </p:nvGrpSpPr>
        <p:grpSpPr>
          <a:xfrm>
            <a:off x="3941243" y="2928897"/>
            <a:ext cx="1381307" cy="597627"/>
            <a:chOff x="6855415" y="2407024"/>
            <a:chExt cx="1159032" cy="346680"/>
          </a:xfrm>
        </p:grpSpPr>
        <p:sp>
          <p:nvSpPr>
            <p:cNvPr id="60" name="フローチャート: 複数書類 59"/>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855415" y="2457253"/>
              <a:ext cx="1011330" cy="232101"/>
            </a:xfrm>
            <a:prstGeom prst="rect">
              <a:avLst/>
            </a:prstGeom>
            <a:noFill/>
            <a:ln>
              <a:noFill/>
            </a:ln>
          </p:spPr>
          <p:txBody>
            <a:bodyPr wrap="square" rtlCol="0">
              <a:spAutoFit/>
            </a:bodyPr>
            <a:lstStyle/>
            <a:p>
              <a:pPr algn="ctr"/>
              <a:r>
                <a:rPr kumimoji="1" lang="ja-JP" altLang="en-US" sz="1000" dirty="0"/>
                <a:t>「ケアプラン」</a:t>
              </a:r>
              <a:endParaRPr kumimoji="1" lang="en-US" altLang="ja-JP" sz="1000" dirty="0"/>
            </a:p>
            <a:p>
              <a:pPr algn="ctr"/>
              <a:r>
                <a:rPr lang="ja-JP" altLang="en-US" sz="1000" dirty="0"/>
                <a:t>「サービス利用票」</a:t>
              </a:r>
              <a:endParaRPr kumimoji="1" lang="ja-JP" altLang="en-US" sz="1000" dirty="0"/>
            </a:p>
          </p:txBody>
        </p:sp>
      </p:grpSp>
      <p:grpSp>
        <p:nvGrpSpPr>
          <p:cNvPr id="84" name="グループ化 83"/>
          <p:cNvGrpSpPr/>
          <p:nvPr/>
        </p:nvGrpSpPr>
        <p:grpSpPr>
          <a:xfrm>
            <a:off x="4270597" y="2594675"/>
            <a:ext cx="999493" cy="264313"/>
            <a:chOff x="901203" y="654436"/>
            <a:chExt cx="999493" cy="264313"/>
          </a:xfrm>
        </p:grpSpPr>
        <p:sp>
          <p:nvSpPr>
            <p:cNvPr id="85" name="対角する 2 つの角を切り取った四角形 8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利用依頼</a:t>
              </a:r>
            </a:p>
          </p:txBody>
        </p:sp>
      </p:grpSp>
      <p:grpSp>
        <p:nvGrpSpPr>
          <p:cNvPr id="100" name="グループ化 99"/>
          <p:cNvGrpSpPr/>
          <p:nvPr/>
        </p:nvGrpSpPr>
        <p:grpSpPr>
          <a:xfrm>
            <a:off x="4985049" y="5152945"/>
            <a:ext cx="999493" cy="264313"/>
            <a:chOff x="901203" y="654436"/>
            <a:chExt cx="999493" cy="264313"/>
          </a:xfrm>
        </p:grpSpPr>
        <p:sp>
          <p:nvSpPr>
            <p:cNvPr id="101" name="対角する 2 つの角を切り取った四角形 100"/>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活動報告</a:t>
              </a:r>
            </a:p>
          </p:txBody>
        </p:sp>
      </p:grpSp>
      <p:grpSp>
        <p:nvGrpSpPr>
          <p:cNvPr id="103" name="グループ化 102"/>
          <p:cNvGrpSpPr/>
          <p:nvPr/>
        </p:nvGrpSpPr>
        <p:grpSpPr>
          <a:xfrm>
            <a:off x="4211549" y="4716273"/>
            <a:ext cx="999493" cy="264313"/>
            <a:chOff x="901203" y="654436"/>
            <a:chExt cx="999493" cy="264313"/>
          </a:xfrm>
        </p:grpSpPr>
        <p:sp>
          <p:nvSpPr>
            <p:cNvPr id="104" name="対角する 2 つの角を切り取った四角形 10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活動依頼</a:t>
              </a:r>
            </a:p>
          </p:txBody>
        </p:sp>
      </p:grpSp>
      <p:grpSp>
        <p:nvGrpSpPr>
          <p:cNvPr id="114" name="グループ化 113"/>
          <p:cNvGrpSpPr/>
          <p:nvPr/>
        </p:nvGrpSpPr>
        <p:grpSpPr>
          <a:xfrm>
            <a:off x="6106174" y="6195331"/>
            <a:ext cx="1155238" cy="246221"/>
            <a:chOff x="6106174" y="6195331"/>
            <a:chExt cx="1155238" cy="246221"/>
          </a:xfrm>
        </p:grpSpPr>
        <p:sp>
          <p:nvSpPr>
            <p:cNvPr id="106" name="ホームベース 105"/>
            <p:cNvSpPr/>
            <p:nvPr/>
          </p:nvSpPr>
          <p:spPr>
            <a:xfrm>
              <a:off x="6106174" y="6212541"/>
              <a:ext cx="1155238" cy="207837"/>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6184047" y="6195331"/>
              <a:ext cx="999492" cy="246221"/>
            </a:xfrm>
            <a:prstGeom prst="rect">
              <a:avLst/>
            </a:prstGeom>
            <a:noFill/>
            <a:ln>
              <a:noFill/>
            </a:ln>
          </p:spPr>
          <p:txBody>
            <a:bodyPr wrap="square" rtlCol="0">
              <a:spAutoFit/>
            </a:bodyPr>
            <a:lstStyle/>
            <a:p>
              <a:pPr algn="ctr"/>
              <a:r>
                <a:rPr kumimoji="1" lang="ja-JP" altLang="en-US" sz="1000" dirty="0"/>
                <a:t>活動提供</a:t>
              </a:r>
            </a:p>
          </p:txBody>
        </p:sp>
      </p:grpSp>
      <p:grpSp>
        <p:nvGrpSpPr>
          <p:cNvPr id="115" name="グループ化 114"/>
          <p:cNvGrpSpPr/>
          <p:nvPr/>
        </p:nvGrpSpPr>
        <p:grpSpPr>
          <a:xfrm>
            <a:off x="6137329" y="5727323"/>
            <a:ext cx="999492" cy="322945"/>
            <a:chOff x="2698380" y="3958447"/>
            <a:chExt cx="1172622" cy="322945"/>
          </a:xfrm>
        </p:grpSpPr>
        <p:sp>
          <p:nvSpPr>
            <p:cNvPr id="116" name="円/楕円 115"/>
            <p:cNvSpPr/>
            <p:nvPr/>
          </p:nvSpPr>
          <p:spPr>
            <a:xfrm>
              <a:off x="2709410" y="3958447"/>
              <a:ext cx="1142331" cy="322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2698380" y="3998413"/>
              <a:ext cx="1172622" cy="246221"/>
            </a:xfrm>
            <a:prstGeom prst="rect">
              <a:avLst/>
            </a:prstGeom>
            <a:noFill/>
            <a:ln>
              <a:noFill/>
            </a:ln>
          </p:spPr>
          <p:txBody>
            <a:bodyPr wrap="square" rtlCol="0">
              <a:spAutoFit/>
            </a:bodyPr>
            <a:lstStyle/>
            <a:p>
              <a:pPr algn="ctr"/>
              <a:r>
                <a:rPr kumimoji="1" lang="ja-JP" altLang="en-US" sz="1000" dirty="0"/>
                <a:t>利用料</a:t>
              </a:r>
            </a:p>
          </p:txBody>
        </p:sp>
      </p:grpSp>
      <p:grpSp>
        <p:nvGrpSpPr>
          <p:cNvPr id="144" name="グループ化 143"/>
          <p:cNvGrpSpPr/>
          <p:nvPr/>
        </p:nvGrpSpPr>
        <p:grpSpPr>
          <a:xfrm>
            <a:off x="2780696" y="4304793"/>
            <a:ext cx="999493" cy="264313"/>
            <a:chOff x="901203" y="654436"/>
            <a:chExt cx="999493" cy="264313"/>
          </a:xfrm>
        </p:grpSpPr>
        <p:sp>
          <p:nvSpPr>
            <p:cNvPr id="145" name="対角する 2 つの角を切り取った四角形 14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事業委託</a:t>
              </a:r>
            </a:p>
          </p:txBody>
        </p:sp>
      </p:grpSp>
      <p:grpSp>
        <p:nvGrpSpPr>
          <p:cNvPr id="148" name="グループ化 147"/>
          <p:cNvGrpSpPr/>
          <p:nvPr/>
        </p:nvGrpSpPr>
        <p:grpSpPr>
          <a:xfrm>
            <a:off x="2881491" y="5054768"/>
            <a:ext cx="999493" cy="264313"/>
            <a:chOff x="901203" y="654436"/>
            <a:chExt cx="999493" cy="264313"/>
          </a:xfrm>
        </p:grpSpPr>
        <p:sp>
          <p:nvSpPr>
            <p:cNvPr id="149" name="対角する 2 つの角を切り取った四角形 148"/>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実績報告</a:t>
              </a:r>
            </a:p>
          </p:txBody>
        </p:sp>
      </p:grpSp>
      <p:grpSp>
        <p:nvGrpSpPr>
          <p:cNvPr id="153" name="グループ化 152"/>
          <p:cNvGrpSpPr/>
          <p:nvPr/>
        </p:nvGrpSpPr>
        <p:grpSpPr>
          <a:xfrm>
            <a:off x="6212737" y="4920523"/>
            <a:ext cx="999493" cy="264313"/>
            <a:chOff x="901203" y="654436"/>
            <a:chExt cx="999493" cy="264313"/>
          </a:xfrm>
        </p:grpSpPr>
        <p:sp>
          <p:nvSpPr>
            <p:cNvPr id="154" name="対角する 2 つの角を切り取った四角形 153"/>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利用登録</a:t>
              </a:r>
            </a:p>
          </p:txBody>
        </p:sp>
      </p:grpSp>
      <p:sp>
        <p:nvSpPr>
          <p:cNvPr id="156" name="正方形/長方形 155"/>
          <p:cNvSpPr/>
          <p:nvPr/>
        </p:nvSpPr>
        <p:spPr>
          <a:xfrm>
            <a:off x="81342" y="53788"/>
            <a:ext cx="8979655"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助け合い活動事業利用から請求までの流れ（イメージ図） ③</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54447" y="581551"/>
            <a:ext cx="8979655" cy="369332"/>
          </a:xfrm>
          <a:prstGeom prst="rect">
            <a:avLst/>
          </a:prstGeom>
          <a:solidFill>
            <a:srgbClr val="FFC000"/>
          </a:solidFill>
          <a:ln>
            <a:solidFill>
              <a:schemeClr val="tx1"/>
            </a:solidFill>
          </a:ln>
        </p:spPr>
        <p:txBody>
          <a:bodyPr wrap="square" rtlCol="0">
            <a:spAutoFit/>
          </a:bodyPr>
          <a:lstStyle/>
          <a:p>
            <a:r>
              <a:rPr kumimoji="1" lang="ja-JP" altLang="en-US" b="1" dirty="0">
                <a:latin typeface="ＭＳ ゴシック" panose="020B0609070205080204" pitchFamily="49" charset="-128"/>
                <a:ea typeface="ＭＳ ゴシック" panose="020B0609070205080204" pitchFamily="49" charset="-128"/>
              </a:rPr>
              <a:t>（事例３）介護予防ケアマネジメントの場合・一部委託（助け合い活動事業のみ）</a:t>
            </a:r>
          </a:p>
        </p:txBody>
      </p:sp>
      <p:grpSp>
        <p:nvGrpSpPr>
          <p:cNvPr id="140" name="グループ化 139"/>
          <p:cNvGrpSpPr/>
          <p:nvPr/>
        </p:nvGrpSpPr>
        <p:grpSpPr>
          <a:xfrm>
            <a:off x="2523202" y="1217653"/>
            <a:ext cx="1237823" cy="627657"/>
            <a:chOff x="2388406" y="462125"/>
            <a:chExt cx="1237823" cy="627657"/>
          </a:xfrm>
        </p:grpSpPr>
        <p:sp>
          <p:nvSpPr>
            <p:cNvPr id="141" name="フローチャート: 書類 140"/>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a:t>介護予防</a:t>
              </a:r>
              <a:endParaRPr kumimoji="1" lang="en-US" altLang="ja-JP" sz="1000" dirty="0"/>
            </a:p>
            <a:p>
              <a:pPr algn="ctr"/>
              <a:r>
                <a:rPr kumimoji="1" lang="ja-JP" altLang="en-US" sz="1000" dirty="0"/>
                <a:t>ケアマネジメント費</a:t>
              </a:r>
              <a:endParaRPr kumimoji="1" lang="en-US" altLang="ja-JP" sz="1000" dirty="0"/>
            </a:p>
            <a:p>
              <a:pPr algn="ctr"/>
              <a:r>
                <a:rPr kumimoji="1" lang="ja-JP" altLang="en-US" sz="1000" dirty="0"/>
                <a:t>請求書</a:t>
              </a:r>
            </a:p>
          </p:txBody>
        </p:sp>
      </p:grpSp>
      <p:sp>
        <p:nvSpPr>
          <p:cNvPr id="87"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14</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cxnSp>
        <p:nvCxnSpPr>
          <p:cNvPr id="93" name="直線矢印コネクタ 92"/>
          <p:cNvCxnSpPr/>
          <p:nvPr/>
        </p:nvCxnSpPr>
        <p:spPr>
          <a:xfrm flipV="1">
            <a:off x="1846051" y="6180923"/>
            <a:ext cx="2514245" cy="2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4" name="グループ化 93"/>
          <p:cNvGrpSpPr/>
          <p:nvPr/>
        </p:nvGrpSpPr>
        <p:grpSpPr>
          <a:xfrm>
            <a:off x="2223814" y="6045669"/>
            <a:ext cx="1473134" cy="400110"/>
            <a:chOff x="901203" y="654436"/>
            <a:chExt cx="999493" cy="400110"/>
          </a:xfrm>
        </p:grpSpPr>
        <p:sp>
          <p:nvSpPr>
            <p:cNvPr id="95" name="対角する 2 つの角を切り取った四角形 94"/>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901203" y="654436"/>
              <a:ext cx="999492" cy="400110"/>
            </a:xfrm>
            <a:prstGeom prst="rect">
              <a:avLst/>
            </a:prstGeom>
            <a:noFill/>
            <a:ln>
              <a:noFill/>
            </a:ln>
          </p:spPr>
          <p:txBody>
            <a:bodyPr wrap="square" rtlCol="0">
              <a:spAutoFit/>
            </a:bodyPr>
            <a:lstStyle/>
            <a:p>
              <a:pPr algn="ctr"/>
              <a:r>
                <a:rPr kumimoji="1" lang="ja-JP" altLang="en-US" sz="1000" dirty="0"/>
                <a:t>介護予防ポイント</a:t>
              </a:r>
            </a:p>
          </p:txBody>
        </p:sp>
      </p:grpSp>
      <p:cxnSp>
        <p:nvCxnSpPr>
          <p:cNvPr id="92" name="直線矢印コネクタ 91"/>
          <p:cNvCxnSpPr/>
          <p:nvPr/>
        </p:nvCxnSpPr>
        <p:spPr>
          <a:xfrm flipH="1">
            <a:off x="847725" y="2222627"/>
            <a:ext cx="12656" cy="216853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361364" y="2975176"/>
            <a:ext cx="1237823" cy="627657"/>
            <a:chOff x="2388406" y="462125"/>
            <a:chExt cx="1237823" cy="627657"/>
          </a:xfrm>
        </p:grpSpPr>
        <p:sp>
          <p:nvSpPr>
            <p:cNvPr id="69" name="フローチャート: 書類 68"/>
            <p:cNvSpPr/>
            <p:nvPr/>
          </p:nvSpPr>
          <p:spPr>
            <a:xfrm>
              <a:off x="2403384" y="462816"/>
              <a:ext cx="1222845" cy="626966"/>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2388406" y="462125"/>
              <a:ext cx="1222845" cy="553998"/>
            </a:xfrm>
            <a:prstGeom prst="rect">
              <a:avLst/>
            </a:prstGeom>
            <a:noFill/>
            <a:ln>
              <a:noFill/>
            </a:ln>
          </p:spPr>
          <p:txBody>
            <a:bodyPr wrap="square" rtlCol="0">
              <a:spAutoFit/>
            </a:bodyPr>
            <a:lstStyle/>
            <a:p>
              <a:pPr algn="ctr"/>
              <a:r>
                <a:rPr kumimoji="1" lang="ja-JP" altLang="en-US" sz="1000" dirty="0"/>
                <a:t>介護予防</a:t>
              </a:r>
              <a:endParaRPr kumimoji="1" lang="en-US" altLang="ja-JP" sz="1000" dirty="0"/>
            </a:p>
            <a:p>
              <a:pPr algn="ctr"/>
              <a:r>
                <a:rPr kumimoji="1" lang="ja-JP" altLang="en-US" sz="1000" dirty="0"/>
                <a:t>ケアマネジメント費</a:t>
              </a:r>
              <a:endParaRPr kumimoji="1" lang="en-US" altLang="ja-JP" sz="1000" dirty="0"/>
            </a:p>
            <a:p>
              <a:pPr algn="ctr"/>
              <a:r>
                <a:rPr kumimoji="1" lang="ja-JP" altLang="en-US" sz="1000" dirty="0"/>
                <a:t>請求書</a:t>
              </a:r>
            </a:p>
          </p:txBody>
        </p:sp>
      </p:grpSp>
      <p:sp>
        <p:nvSpPr>
          <p:cNvPr id="107" name="テキスト ボックス 106"/>
          <p:cNvSpPr txBox="1"/>
          <p:nvPr/>
        </p:nvSpPr>
        <p:spPr>
          <a:xfrm>
            <a:off x="2710883" y="4069768"/>
            <a:ext cx="291024" cy="307777"/>
          </a:xfrm>
          <a:prstGeom prst="rect">
            <a:avLst/>
          </a:prstGeom>
          <a:noFill/>
        </p:spPr>
        <p:txBody>
          <a:bodyPr wrap="square" rtlCol="0">
            <a:spAutoFit/>
          </a:bodyPr>
          <a:lstStyle/>
          <a:p>
            <a:r>
              <a:rPr kumimoji="1" lang="ja-JP" altLang="en-US" sz="1400" dirty="0"/>
              <a:t>①</a:t>
            </a:r>
          </a:p>
        </p:txBody>
      </p:sp>
      <p:sp>
        <p:nvSpPr>
          <p:cNvPr id="108" name="テキスト ボックス 107"/>
          <p:cNvSpPr txBox="1"/>
          <p:nvPr/>
        </p:nvSpPr>
        <p:spPr>
          <a:xfrm>
            <a:off x="2339640" y="1996531"/>
            <a:ext cx="291024" cy="307777"/>
          </a:xfrm>
          <a:prstGeom prst="rect">
            <a:avLst/>
          </a:prstGeom>
          <a:noFill/>
        </p:spPr>
        <p:txBody>
          <a:bodyPr wrap="square" rtlCol="0">
            <a:spAutoFit/>
          </a:bodyPr>
          <a:lstStyle/>
          <a:p>
            <a:r>
              <a:rPr kumimoji="1" lang="ja-JP" altLang="en-US" sz="1400" dirty="0"/>
              <a:t>②</a:t>
            </a:r>
          </a:p>
        </p:txBody>
      </p:sp>
      <p:sp>
        <p:nvSpPr>
          <p:cNvPr id="109" name="テキスト ボックス 108"/>
          <p:cNvSpPr txBox="1"/>
          <p:nvPr/>
        </p:nvSpPr>
        <p:spPr>
          <a:xfrm>
            <a:off x="7457024" y="2700617"/>
            <a:ext cx="291024" cy="307777"/>
          </a:xfrm>
          <a:prstGeom prst="rect">
            <a:avLst/>
          </a:prstGeom>
          <a:noFill/>
        </p:spPr>
        <p:txBody>
          <a:bodyPr wrap="square" rtlCol="0">
            <a:spAutoFit/>
          </a:bodyPr>
          <a:lstStyle/>
          <a:p>
            <a:r>
              <a:rPr kumimoji="1" lang="ja-JP" altLang="en-US" sz="1400" dirty="0"/>
              <a:t>③</a:t>
            </a:r>
          </a:p>
        </p:txBody>
      </p:sp>
      <p:sp>
        <p:nvSpPr>
          <p:cNvPr id="110" name="テキスト ボックス 109"/>
          <p:cNvSpPr txBox="1"/>
          <p:nvPr/>
        </p:nvSpPr>
        <p:spPr>
          <a:xfrm>
            <a:off x="4246197" y="2321344"/>
            <a:ext cx="291024" cy="307777"/>
          </a:xfrm>
          <a:prstGeom prst="rect">
            <a:avLst/>
          </a:prstGeom>
          <a:noFill/>
        </p:spPr>
        <p:txBody>
          <a:bodyPr wrap="square" rtlCol="0">
            <a:spAutoFit/>
          </a:bodyPr>
          <a:lstStyle/>
          <a:p>
            <a:r>
              <a:rPr kumimoji="1" lang="ja-JP" altLang="en-US" sz="1400" dirty="0"/>
              <a:t>④</a:t>
            </a:r>
          </a:p>
        </p:txBody>
      </p:sp>
      <p:sp>
        <p:nvSpPr>
          <p:cNvPr id="112" name="テキスト ボックス 111"/>
          <p:cNvSpPr txBox="1"/>
          <p:nvPr/>
        </p:nvSpPr>
        <p:spPr>
          <a:xfrm>
            <a:off x="5982584" y="4716653"/>
            <a:ext cx="291024" cy="307777"/>
          </a:xfrm>
          <a:prstGeom prst="rect">
            <a:avLst/>
          </a:prstGeom>
          <a:noFill/>
        </p:spPr>
        <p:txBody>
          <a:bodyPr wrap="square" rtlCol="0">
            <a:spAutoFit/>
          </a:bodyPr>
          <a:lstStyle/>
          <a:p>
            <a:r>
              <a:rPr kumimoji="1" lang="ja-JP" altLang="en-US" sz="1400" dirty="0"/>
              <a:t>⑤</a:t>
            </a:r>
          </a:p>
        </p:txBody>
      </p:sp>
      <p:sp>
        <p:nvSpPr>
          <p:cNvPr id="121" name="テキスト ボックス 120"/>
          <p:cNvSpPr txBox="1"/>
          <p:nvPr/>
        </p:nvSpPr>
        <p:spPr>
          <a:xfrm>
            <a:off x="3937795" y="4666607"/>
            <a:ext cx="291024" cy="307777"/>
          </a:xfrm>
          <a:prstGeom prst="rect">
            <a:avLst/>
          </a:prstGeom>
          <a:noFill/>
        </p:spPr>
        <p:txBody>
          <a:bodyPr wrap="square" rtlCol="0">
            <a:spAutoFit/>
          </a:bodyPr>
          <a:lstStyle/>
          <a:p>
            <a:r>
              <a:rPr kumimoji="1" lang="ja-JP" altLang="en-US" sz="1400" dirty="0"/>
              <a:t>⑥</a:t>
            </a:r>
          </a:p>
        </p:txBody>
      </p:sp>
      <p:sp>
        <p:nvSpPr>
          <p:cNvPr id="124" name="テキスト ボックス 123"/>
          <p:cNvSpPr txBox="1"/>
          <p:nvPr/>
        </p:nvSpPr>
        <p:spPr>
          <a:xfrm>
            <a:off x="5875406" y="5980643"/>
            <a:ext cx="291024" cy="307777"/>
          </a:xfrm>
          <a:prstGeom prst="rect">
            <a:avLst/>
          </a:prstGeom>
          <a:noFill/>
        </p:spPr>
        <p:txBody>
          <a:bodyPr wrap="square" rtlCol="0">
            <a:spAutoFit/>
          </a:bodyPr>
          <a:lstStyle/>
          <a:p>
            <a:r>
              <a:rPr lang="ja-JP" altLang="en-US" sz="1400" dirty="0"/>
              <a:t>⑦</a:t>
            </a:r>
            <a:endParaRPr kumimoji="1" lang="ja-JP" altLang="en-US" sz="1400" dirty="0"/>
          </a:p>
        </p:txBody>
      </p:sp>
      <p:sp>
        <p:nvSpPr>
          <p:cNvPr id="125" name="テキスト ボックス 124"/>
          <p:cNvSpPr txBox="1"/>
          <p:nvPr/>
        </p:nvSpPr>
        <p:spPr>
          <a:xfrm>
            <a:off x="6130312" y="5524193"/>
            <a:ext cx="291024" cy="307777"/>
          </a:xfrm>
          <a:prstGeom prst="rect">
            <a:avLst/>
          </a:prstGeom>
          <a:noFill/>
        </p:spPr>
        <p:txBody>
          <a:bodyPr wrap="square" rtlCol="0">
            <a:spAutoFit/>
          </a:bodyPr>
          <a:lstStyle/>
          <a:p>
            <a:r>
              <a:rPr kumimoji="1" lang="ja-JP" altLang="en-US" sz="1400" dirty="0"/>
              <a:t>⑧</a:t>
            </a:r>
          </a:p>
        </p:txBody>
      </p:sp>
      <p:sp>
        <p:nvSpPr>
          <p:cNvPr id="126" name="テキスト ボックス 125"/>
          <p:cNvSpPr txBox="1"/>
          <p:nvPr/>
        </p:nvSpPr>
        <p:spPr>
          <a:xfrm>
            <a:off x="5162358" y="4891899"/>
            <a:ext cx="291024" cy="307777"/>
          </a:xfrm>
          <a:prstGeom prst="rect">
            <a:avLst/>
          </a:prstGeom>
          <a:noFill/>
        </p:spPr>
        <p:txBody>
          <a:bodyPr wrap="square" rtlCol="0">
            <a:spAutoFit/>
          </a:bodyPr>
          <a:lstStyle/>
          <a:p>
            <a:r>
              <a:rPr kumimoji="1" lang="ja-JP" altLang="en-US" sz="1400" dirty="0"/>
              <a:t>⑨</a:t>
            </a:r>
          </a:p>
        </p:txBody>
      </p:sp>
      <p:sp>
        <p:nvSpPr>
          <p:cNvPr id="131" name="テキスト ボックス 130"/>
          <p:cNvSpPr txBox="1"/>
          <p:nvPr/>
        </p:nvSpPr>
        <p:spPr>
          <a:xfrm>
            <a:off x="5765044" y="2161264"/>
            <a:ext cx="291024" cy="307777"/>
          </a:xfrm>
          <a:prstGeom prst="rect">
            <a:avLst/>
          </a:prstGeom>
          <a:noFill/>
        </p:spPr>
        <p:txBody>
          <a:bodyPr wrap="square" rtlCol="0">
            <a:spAutoFit/>
          </a:bodyPr>
          <a:lstStyle/>
          <a:p>
            <a:r>
              <a:rPr kumimoji="1" lang="ja-JP" altLang="en-US" sz="1400" dirty="0"/>
              <a:t>⑩</a:t>
            </a:r>
          </a:p>
        </p:txBody>
      </p:sp>
      <p:sp>
        <p:nvSpPr>
          <p:cNvPr id="134" name="テキスト ボックス 133"/>
          <p:cNvSpPr txBox="1"/>
          <p:nvPr/>
        </p:nvSpPr>
        <p:spPr>
          <a:xfrm>
            <a:off x="2989418" y="4830077"/>
            <a:ext cx="291024" cy="307777"/>
          </a:xfrm>
          <a:prstGeom prst="rect">
            <a:avLst/>
          </a:prstGeom>
          <a:noFill/>
        </p:spPr>
        <p:txBody>
          <a:bodyPr wrap="square" rtlCol="0">
            <a:spAutoFit/>
          </a:bodyPr>
          <a:lstStyle/>
          <a:p>
            <a:r>
              <a:rPr kumimoji="1" lang="ja-JP" altLang="en-US" sz="1400" dirty="0"/>
              <a:t>⑩</a:t>
            </a:r>
          </a:p>
        </p:txBody>
      </p:sp>
      <p:sp>
        <p:nvSpPr>
          <p:cNvPr id="135" name="テキスト ボックス 134"/>
          <p:cNvSpPr txBox="1"/>
          <p:nvPr/>
        </p:nvSpPr>
        <p:spPr>
          <a:xfrm>
            <a:off x="2223813" y="5783276"/>
            <a:ext cx="291024" cy="307777"/>
          </a:xfrm>
          <a:prstGeom prst="rect">
            <a:avLst/>
          </a:prstGeom>
          <a:noFill/>
        </p:spPr>
        <p:txBody>
          <a:bodyPr wrap="square" rtlCol="0">
            <a:spAutoFit/>
          </a:bodyPr>
          <a:lstStyle/>
          <a:p>
            <a:r>
              <a:rPr kumimoji="1" lang="ja-JP" altLang="en-US" sz="1400" dirty="0"/>
              <a:t>⑪</a:t>
            </a:r>
          </a:p>
        </p:txBody>
      </p:sp>
      <p:sp>
        <p:nvSpPr>
          <p:cNvPr id="136" name="テキスト ボックス 135"/>
          <p:cNvSpPr txBox="1"/>
          <p:nvPr/>
        </p:nvSpPr>
        <p:spPr>
          <a:xfrm>
            <a:off x="2254948" y="1246574"/>
            <a:ext cx="291024" cy="307777"/>
          </a:xfrm>
          <a:prstGeom prst="rect">
            <a:avLst/>
          </a:prstGeom>
          <a:noFill/>
        </p:spPr>
        <p:txBody>
          <a:bodyPr wrap="square" rtlCol="0">
            <a:spAutoFit/>
          </a:bodyPr>
          <a:lstStyle/>
          <a:p>
            <a:r>
              <a:rPr kumimoji="1" lang="ja-JP" altLang="en-US" sz="1400" dirty="0"/>
              <a:t>⑫</a:t>
            </a:r>
          </a:p>
        </p:txBody>
      </p:sp>
      <p:sp>
        <p:nvSpPr>
          <p:cNvPr id="137" name="テキスト ボックス 136"/>
          <p:cNvSpPr txBox="1"/>
          <p:nvPr/>
        </p:nvSpPr>
        <p:spPr>
          <a:xfrm>
            <a:off x="185117" y="2719773"/>
            <a:ext cx="291024" cy="307777"/>
          </a:xfrm>
          <a:prstGeom prst="rect">
            <a:avLst/>
          </a:prstGeom>
          <a:noFill/>
        </p:spPr>
        <p:txBody>
          <a:bodyPr wrap="square" rtlCol="0">
            <a:spAutoFit/>
          </a:bodyPr>
          <a:lstStyle/>
          <a:p>
            <a:r>
              <a:rPr kumimoji="1" lang="ja-JP" altLang="en-US" sz="1400" dirty="0"/>
              <a:t>⑬</a:t>
            </a:r>
          </a:p>
        </p:txBody>
      </p:sp>
      <p:sp>
        <p:nvSpPr>
          <p:cNvPr id="138" name="テキスト ボックス 137"/>
          <p:cNvSpPr txBox="1"/>
          <p:nvPr/>
        </p:nvSpPr>
        <p:spPr>
          <a:xfrm>
            <a:off x="108919" y="3604343"/>
            <a:ext cx="291024" cy="307777"/>
          </a:xfrm>
          <a:prstGeom prst="rect">
            <a:avLst/>
          </a:prstGeom>
          <a:noFill/>
        </p:spPr>
        <p:txBody>
          <a:bodyPr wrap="square" rtlCol="0">
            <a:spAutoFit/>
          </a:bodyPr>
          <a:lstStyle/>
          <a:p>
            <a:r>
              <a:rPr kumimoji="1" lang="ja-JP" altLang="en-US" sz="1400" dirty="0"/>
              <a:t>⑭</a:t>
            </a:r>
          </a:p>
        </p:txBody>
      </p:sp>
      <p:sp>
        <p:nvSpPr>
          <p:cNvPr id="147" name="テキスト ボックス 146"/>
          <p:cNvSpPr txBox="1"/>
          <p:nvPr/>
        </p:nvSpPr>
        <p:spPr>
          <a:xfrm>
            <a:off x="2852504" y="2957689"/>
            <a:ext cx="291024" cy="307777"/>
          </a:xfrm>
          <a:prstGeom prst="rect">
            <a:avLst/>
          </a:prstGeom>
          <a:noFill/>
        </p:spPr>
        <p:txBody>
          <a:bodyPr wrap="square" rtlCol="0">
            <a:spAutoFit/>
          </a:bodyPr>
          <a:lstStyle/>
          <a:p>
            <a:r>
              <a:rPr kumimoji="1" lang="ja-JP" altLang="en-US" sz="1400" dirty="0"/>
              <a:t>⑮</a:t>
            </a:r>
          </a:p>
        </p:txBody>
      </p:sp>
      <p:sp>
        <p:nvSpPr>
          <p:cNvPr id="151" name="テキスト ボックス 150"/>
          <p:cNvSpPr txBox="1"/>
          <p:nvPr/>
        </p:nvSpPr>
        <p:spPr>
          <a:xfrm>
            <a:off x="1297641" y="2260982"/>
            <a:ext cx="291024" cy="307777"/>
          </a:xfrm>
          <a:prstGeom prst="rect">
            <a:avLst/>
          </a:prstGeom>
          <a:noFill/>
        </p:spPr>
        <p:txBody>
          <a:bodyPr wrap="square" rtlCol="0">
            <a:spAutoFit/>
          </a:bodyPr>
          <a:lstStyle/>
          <a:p>
            <a:r>
              <a:rPr kumimoji="1" lang="ja-JP" altLang="en-US" sz="1400" dirty="0"/>
              <a:t>⑯</a:t>
            </a:r>
          </a:p>
        </p:txBody>
      </p:sp>
      <p:cxnSp>
        <p:nvCxnSpPr>
          <p:cNvPr id="130" name="カギ線コネクタ 129"/>
          <p:cNvCxnSpPr/>
          <p:nvPr/>
        </p:nvCxnSpPr>
        <p:spPr>
          <a:xfrm rot="10800000" flipH="1" flipV="1">
            <a:off x="299202" y="1853447"/>
            <a:ext cx="7970956" cy="4582087"/>
          </a:xfrm>
          <a:prstGeom prst="bentConnector4">
            <a:avLst>
              <a:gd name="adj1" fmla="val -2868"/>
              <a:gd name="adj2" fmla="val 104989"/>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2347731" y="6367660"/>
            <a:ext cx="291024" cy="307777"/>
          </a:xfrm>
          <a:prstGeom prst="rect">
            <a:avLst/>
          </a:prstGeom>
          <a:noFill/>
        </p:spPr>
        <p:txBody>
          <a:bodyPr wrap="square" rtlCol="0">
            <a:spAutoFit/>
          </a:bodyPr>
          <a:lstStyle/>
          <a:p>
            <a:r>
              <a:rPr kumimoji="1" lang="ja-JP" altLang="en-US" sz="1400" dirty="0"/>
              <a:t>②</a:t>
            </a:r>
          </a:p>
        </p:txBody>
      </p:sp>
      <p:grpSp>
        <p:nvGrpSpPr>
          <p:cNvPr id="133" name="グループ化 132"/>
          <p:cNvGrpSpPr/>
          <p:nvPr/>
        </p:nvGrpSpPr>
        <p:grpSpPr>
          <a:xfrm>
            <a:off x="2624739" y="6529040"/>
            <a:ext cx="2872321" cy="264313"/>
            <a:chOff x="901203" y="654436"/>
            <a:chExt cx="999493" cy="264313"/>
          </a:xfrm>
        </p:grpSpPr>
        <p:sp>
          <p:nvSpPr>
            <p:cNvPr id="152" name="対角する 2 つの角を切り取った四角形 151"/>
            <p:cNvSpPr/>
            <p:nvPr/>
          </p:nvSpPr>
          <p:spPr>
            <a:xfrm>
              <a:off x="901204" y="658613"/>
              <a:ext cx="999492" cy="26013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156"/>
            <p:cNvSpPr txBox="1"/>
            <p:nvPr/>
          </p:nvSpPr>
          <p:spPr>
            <a:xfrm>
              <a:off x="901203" y="654436"/>
              <a:ext cx="999492" cy="246221"/>
            </a:xfrm>
            <a:prstGeom prst="rect">
              <a:avLst/>
            </a:prstGeom>
            <a:noFill/>
            <a:ln>
              <a:noFill/>
            </a:ln>
          </p:spPr>
          <p:txBody>
            <a:bodyPr wrap="square" rtlCol="0">
              <a:spAutoFit/>
            </a:bodyPr>
            <a:lstStyle/>
            <a:p>
              <a:pPr algn="ctr"/>
              <a:r>
                <a:rPr kumimoji="1" lang="ja-JP" altLang="en-US" sz="1000" dirty="0"/>
                <a:t>介護予防支援（第１号介護予防支援含む）契約</a:t>
              </a:r>
            </a:p>
          </p:txBody>
        </p:sp>
      </p:grpSp>
      <p:grpSp>
        <p:nvGrpSpPr>
          <p:cNvPr id="63" name="グループ化 62"/>
          <p:cNvGrpSpPr/>
          <p:nvPr/>
        </p:nvGrpSpPr>
        <p:grpSpPr>
          <a:xfrm>
            <a:off x="365949" y="3757621"/>
            <a:ext cx="1222845" cy="474372"/>
            <a:chOff x="2403384" y="672353"/>
            <a:chExt cx="1222845" cy="474372"/>
          </a:xfrm>
        </p:grpSpPr>
        <p:sp>
          <p:nvSpPr>
            <p:cNvPr id="64" name="フローチャート: 書類 63"/>
            <p:cNvSpPr/>
            <p:nvPr/>
          </p:nvSpPr>
          <p:spPr>
            <a:xfrm>
              <a:off x="2403384" y="672353"/>
              <a:ext cx="1222845" cy="474372"/>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6" name="テキスト ボックス 65"/>
            <p:cNvSpPr txBox="1"/>
            <p:nvPr/>
          </p:nvSpPr>
          <p:spPr>
            <a:xfrm>
              <a:off x="2403384" y="702708"/>
              <a:ext cx="1222845" cy="400110"/>
            </a:xfrm>
            <a:prstGeom prst="rect">
              <a:avLst/>
            </a:prstGeom>
            <a:noFill/>
            <a:ln>
              <a:noFill/>
            </a:ln>
          </p:spPr>
          <p:txBody>
            <a:bodyPr wrap="square" rtlCol="0">
              <a:spAutoFit/>
            </a:bodyPr>
            <a:lstStyle/>
            <a:p>
              <a:pPr algn="ctr"/>
              <a:r>
                <a:rPr kumimoji="1" lang="ja-JP" altLang="en-US" sz="1000" b="1" dirty="0"/>
                <a:t>委託先支援事業所</a:t>
              </a:r>
              <a:endParaRPr kumimoji="1" lang="en-US" altLang="ja-JP" sz="1000" b="1" dirty="0"/>
            </a:p>
            <a:p>
              <a:pPr algn="ctr"/>
              <a:r>
                <a:rPr kumimoji="1" lang="ja-JP" altLang="en-US" sz="1000" b="1" dirty="0"/>
                <a:t>情報（Ｃ</a:t>
              </a:r>
              <a:r>
                <a:rPr kumimoji="1" lang="en-US" altLang="ja-JP" sz="1000" b="1" dirty="0"/>
                <a:t>12</a:t>
              </a:r>
              <a:r>
                <a:rPr kumimoji="1" lang="ja-JP" altLang="en-US" sz="1000" b="1" dirty="0"/>
                <a:t>）</a:t>
              </a:r>
            </a:p>
          </p:txBody>
        </p:sp>
      </p:grpSp>
      <p:grpSp>
        <p:nvGrpSpPr>
          <p:cNvPr id="122" name="グループ化 121"/>
          <p:cNvGrpSpPr/>
          <p:nvPr/>
        </p:nvGrpSpPr>
        <p:grpSpPr>
          <a:xfrm>
            <a:off x="5146193" y="2668552"/>
            <a:ext cx="1617903" cy="469034"/>
            <a:chOff x="918742" y="658614"/>
            <a:chExt cx="999492" cy="317980"/>
          </a:xfrm>
        </p:grpSpPr>
        <p:sp>
          <p:nvSpPr>
            <p:cNvPr id="123" name="対角する 2 つの角を切り取った四角形 122"/>
            <p:cNvSpPr/>
            <p:nvPr/>
          </p:nvSpPr>
          <p:spPr>
            <a:xfrm>
              <a:off x="1070325" y="658614"/>
              <a:ext cx="677092" cy="317980"/>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918742" y="686694"/>
              <a:ext cx="999492" cy="203095"/>
            </a:xfrm>
            <a:prstGeom prst="rect">
              <a:avLst/>
            </a:prstGeom>
            <a:noFill/>
            <a:ln>
              <a:noFill/>
            </a:ln>
          </p:spPr>
          <p:txBody>
            <a:bodyPr wrap="square" rtlCol="0">
              <a:spAutoFit/>
            </a:bodyPr>
            <a:lstStyle/>
            <a:p>
              <a:pPr algn="ctr"/>
              <a:r>
                <a:rPr kumimoji="1" lang="ja-JP" altLang="en-US" sz="1100" dirty="0"/>
                <a:t>実績報告</a:t>
              </a:r>
              <a:endParaRPr kumimoji="1" lang="en-US" altLang="ja-JP" sz="1100" dirty="0"/>
            </a:p>
            <a:p>
              <a:pPr algn="ctr"/>
              <a:r>
                <a:rPr lang="ja-JP" altLang="en-US" sz="1000" dirty="0"/>
                <a:t>「サービス利表票」　</a:t>
              </a:r>
              <a:endParaRPr kumimoji="1" lang="ja-JP" altLang="en-US" sz="1000" dirty="0"/>
            </a:p>
          </p:txBody>
        </p:sp>
      </p:grpSp>
      <p:cxnSp>
        <p:nvCxnSpPr>
          <p:cNvPr id="128" name="カギ線コネクタ 127"/>
          <p:cNvCxnSpPr>
            <a:stCxn id="14" idx="3"/>
            <a:endCxn id="15" idx="0"/>
          </p:cNvCxnSpPr>
          <p:nvPr/>
        </p:nvCxnSpPr>
        <p:spPr>
          <a:xfrm>
            <a:off x="5888343" y="1850620"/>
            <a:ext cx="2386001" cy="3876703"/>
          </a:xfrm>
          <a:prstGeom prst="bentConnector2">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18" name="グループ化 117"/>
          <p:cNvGrpSpPr/>
          <p:nvPr/>
        </p:nvGrpSpPr>
        <p:grpSpPr>
          <a:xfrm>
            <a:off x="7376186" y="2998511"/>
            <a:ext cx="1478228" cy="450339"/>
            <a:chOff x="6855415" y="2407024"/>
            <a:chExt cx="1159032" cy="450339"/>
          </a:xfrm>
        </p:grpSpPr>
        <p:sp>
          <p:nvSpPr>
            <p:cNvPr id="119" name="フローチャート: 複数書類 118"/>
            <p:cNvSpPr/>
            <p:nvPr/>
          </p:nvSpPr>
          <p:spPr>
            <a:xfrm>
              <a:off x="6871833" y="2407024"/>
              <a:ext cx="1142614" cy="346680"/>
            </a:xfrm>
            <a:prstGeom prst="flowChartMulti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6855415" y="2457253"/>
              <a:ext cx="1011330" cy="400110"/>
            </a:xfrm>
            <a:prstGeom prst="rect">
              <a:avLst/>
            </a:prstGeom>
            <a:noFill/>
            <a:ln>
              <a:noFill/>
            </a:ln>
          </p:spPr>
          <p:txBody>
            <a:bodyPr wrap="square" rtlCol="0">
              <a:spAutoFit/>
            </a:bodyPr>
            <a:lstStyle/>
            <a:p>
              <a:pPr algn="ctr"/>
              <a:r>
                <a:rPr kumimoji="1" lang="ja-JP" altLang="en-US" sz="1000" dirty="0"/>
                <a:t>ケアマネジメント</a:t>
              </a:r>
            </a:p>
          </p:txBody>
        </p:sp>
      </p:grpSp>
    </p:spTree>
    <p:extLst>
      <p:ext uri="{BB962C8B-B14F-4D97-AF65-F5344CB8AC3E}">
        <p14:creationId xmlns:p14="http://schemas.microsoft.com/office/powerpoint/2010/main" val="313781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41" y="67235"/>
            <a:ext cx="9052033" cy="4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助け合い活動事業利用から請求までの流れ（解説）③</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0341" y="497541"/>
            <a:ext cx="9052033" cy="6360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助け合い活動事業利用関連の手続きのみ抜粋</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endParaRPr kumimoji="1" lang="en-US" altLang="ja-JP" sz="10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大阪市から助け合い活動事業受託事業者にマッチング業務等の事業委託</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利用者が地域包括支援センターと介護予防ケアマネジメントの契約をし、地域包括支援センターから居宅介護支援事業者に対し一部委託（契約）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居宅介護支援事業者（一部委託）が利用者（要支援者等）に対し、ケアマネジメントを実施</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ケアマネジメントに基づき、居宅介護支援事業者から助け合い活動事業受託事業者や介護サービス事業者に利用依頼し、ケアプランを送付</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助け合い活動事業受託事業者が利用者に対しアセスメントし、利用者が利用登録</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助け合い活動事業受託事業者から介護予防ポイント事業活動者に活動依頼</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介護予防ポイント事業活動者が利用者に対し活動提供</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利用者が活動の謝礼として利用料（</a:t>
            </a:r>
            <a:r>
              <a:rPr lang="en-US" altLang="ja-JP" sz="1400" b="1" dirty="0">
                <a:solidFill>
                  <a:schemeClr val="tx1"/>
                </a:solidFill>
                <a:latin typeface="ＭＳ 明朝" panose="02020609040205080304" pitchFamily="17" charset="-128"/>
                <a:ea typeface="ＭＳ 明朝" panose="02020609040205080304" pitchFamily="17" charset="-128"/>
              </a:rPr>
              <a:t>100</a:t>
            </a:r>
            <a:r>
              <a:rPr lang="ja-JP" altLang="en-US" sz="1400" b="1" dirty="0">
                <a:solidFill>
                  <a:schemeClr val="tx1"/>
                </a:solidFill>
                <a:latin typeface="ＭＳ 明朝" panose="02020609040205080304" pitchFamily="17" charset="-128"/>
                <a:ea typeface="ＭＳ 明朝" panose="02020609040205080304" pitchFamily="17" charset="-128"/>
              </a:rPr>
              <a:t>円）を支払い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介護予防ポイント事業活動者が活動報告</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助け合い活動事業受託事業者が居宅介護支援事業者、福祉局地域包括ケア推進課（介護予防ポイント事業管理機関を通じて）に活動実績を報告（月次）</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福祉局地域包括ケア推進課から活動実績に応じて介護予防ポイント交付（</a:t>
            </a:r>
            <a:r>
              <a:rPr kumimoji="1" lang="en-US" altLang="ja-JP" sz="1400" b="1" dirty="0">
                <a:solidFill>
                  <a:schemeClr val="tx1"/>
                </a:solidFill>
                <a:latin typeface="ＭＳ 明朝" panose="02020609040205080304" pitchFamily="17" charset="-128"/>
                <a:ea typeface="ＭＳ 明朝" panose="02020609040205080304" pitchFamily="17" charset="-128"/>
              </a:rPr>
              <a:t>1</a:t>
            </a:r>
            <a:r>
              <a:rPr kumimoji="1" lang="ja-JP" altLang="en-US" sz="1400" b="1" dirty="0">
                <a:solidFill>
                  <a:schemeClr val="tx1"/>
                </a:solidFill>
                <a:latin typeface="ＭＳ 明朝" panose="02020609040205080304" pitchFamily="17" charset="-128"/>
                <a:ea typeface="ＭＳ 明朝" panose="02020609040205080304" pitchFamily="17" charset="-128"/>
              </a:rPr>
              <a:t>回</a:t>
            </a:r>
            <a:r>
              <a:rPr kumimoji="1" lang="en-US" altLang="ja-JP" sz="1400" b="1" dirty="0">
                <a:solidFill>
                  <a:schemeClr val="tx1"/>
                </a:solidFill>
                <a:latin typeface="ＭＳ 明朝" panose="02020609040205080304" pitchFamily="17" charset="-128"/>
                <a:ea typeface="ＭＳ 明朝" panose="02020609040205080304" pitchFamily="17" charset="-128"/>
              </a:rPr>
              <a:t>6</a:t>
            </a:r>
            <a:r>
              <a:rPr kumimoji="1" lang="ja-JP" altLang="en-US" sz="1400" b="1" dirty="0">
                <a:solidFill>
                  <a:schemeClr val="tx1"/>
                </a:solidFill>
                <a:latin typeface="ＭＳ 明朝" panose="02020609040205080304" pitchFamily="17" charset="-128"/>
                <a:ea typeface="ＭＳ 明朝" panose="02020609040205080304" pitchFamily="17" charset="-128"/>
              </a:rPr>
              <a:t>Ｐ：</a:t>
            </a:r>
            <a:r>
              <a:rPr kumimoji="1" lang="en-US" altLang="ja-JP" sz="1400" b="1" dirty="0">
                <a:solidFill>
                  <a:schemeClr val="tx1"/>
                </a:solidFill>
                <a:latin typeface="ＭＳ 明朝" panose="02020609040205080304" pitchFamily="17" charset="-128"/>
                <a:ea typeface="ＭＳ 明朝" panose="02020609040205080304" pitchFamily="17" charset="-128"/>
              </a:rPr>
              <a:t>600</a:t>
            </a:r>
            <a:r>
              <a:rPr kumimoji="1" lang="ja-JP" altLang="en-US" sz="1400" b="1" dirty="0">
                <a:solidFill>
                  <a:schemeClr val="tx1"/>
                </a:solidFill>
                <a:latin typeface="ＭＳ 明朝" panose="02020609040205080304" pitchFamily="17" charset="-128"/>
                <a:ea typeface="ＭＳ 明朝" panose="02020609040205080304" pitchFamily="17" charset="-128"/>
              </a:rPr>
              <a:t>円）</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居宅介護支援事業者から一部委託元の地域包括支援センターに介護予防ケアマネジメント費請求書を提出</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地域包括支援センターが国保連に介護予防</a:t>
            </a:r>
            <a:r>
              <a:rPr lang="ja-JP" altLang="en-US" sz="1400" b="1" dirty="0">
                <a:solidFill>
                  <a:schemeClr val="tx1"/>
                </a:solidFill>
                <a:latin typeface="ＭＳ 明朝" panose="02020609040205080304" pitchFamily="17" charset="-128"/>
                <a:ea typeface="ＭＳ 明朝" panose="02020609040205080304" pitchFamily="17" charset="-128"/>
              </a:rPr>
              <a:t>ケアマネジメント費</a:t>
            </a:r>
            <a:r>
              <a:rPr kumimoji="1" lang="ja-JP" altLang="en-US" sz="1400" b="1" dirty="0">
                <a:solidFill>
                  <a:schemeClr val="tx1"/>
                </a:solidFill>
                <a:latin typeface="ＭＳ 明朝" panose="02020609040205080304" pitchFamily="17" charset="-128"/>
                <a:ea typeface="ＭＳ 明朝" panose="02020609040205080304" pitchFamily="17" charset="-128"/>
              </a:rPr>
              <a:t>請求書を提出（</a:t>
            </a:r>
            <a:r>
              <a:rPr lang="ja-JP" altLang="en-US" sz="1400" b="1" dirty="0">
                <a:solidFill>
                  <a:schemeClr val="tx1"/>
                </a:solidFill>
                <a:latin typeface="ＭＳ 明朝" panose="02020609040205080304" pitchFamily="17" charset="-128"/>
                <a:ea typeface="ＭＳ 明朝" panose="02020609040205080304" pitchFamily="17" charset="-128"/>
              </a:rPr>
              <a:t>伝送</a:t>
            </a:r>
            <a:r>
              <a:rPr kumimoji="1" lang="ja-JP" altLang="en-US" sz="1400" b="1" dirty="0">
                <a:solidFill>
                  <a:schemeClr val="tx1"/>
                </a:solidFill>
                <a:latin typeface="ＭＳ 明朝" panose="02020609040205080304" pitchFamily="17" charset="-128"/>
                <a:ea typeface="ＭＳ 明朝" panose="02020609040205080304" pitchFamily="17" charset="-128"/>
              </a:rPr>
              <a:t>）</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地域包括支援センターが委託先支援事業者情報（</a:t>
            </a:r>
            <a:r>
              <a:rPr lang="en-US" altLang="ja-JP" sz="1400" b="1" dirty="0">
                <a:solidFill>
                  <a:schemeClr val="tx1"/>
                </a:solidFill>
                <a:latin typeface="ＭＳ 明朝" panose="02020609040205080304" pitchFamily="17" charset="-128"/>
                <a:ea typeface="ＭＳ 明朝" panose="02020609040205080304" pitchFamily="17" charset="-128"/>
              </a:rPr>
              <a:t>C12</a:t>
            </a:r>
            <a:r>
              <a:rPr lang="ja-JP" altLang="en-US" sz="1400" b="1" dirty="0">
                <a:solidFill>
                  <a:schemeClr val="tx1"/>
                </a:solidFill>
                <a:latin typeface="ＭＳ 明朝" panose="02020609040205080304" pitchFamily="17" charset="-128"/>
                <a:ea typeface="ＭＳ 明朝" panose="02020609040205080304" pitchFamily="17" charset="-128"/>
              </a:rPr>
              <a:t>）を作成し、国保連に提出（伝送）</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kumimoji="1"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lang="ja-JP" altLang="en-US" sz="1400" b="1" dirty="0">
                <a:solidFill>
                  <a:schemeClr val="tx1"/>
                </a:solidFill>
                <a:latin typeface="ＭＳ 明朝" panose="02020609040205080304" pitchFamily="17" charset="-128"/>
                <a:ea typeface="ＭＳ 明朝" panose="02020609040205080304" pitchFamily="17" charset="-128"/>
              </a:rPr>
              <a:t>国保連から居宅介護支援事業者に一部委託料を支払い</a:t>
            </a:r>
            <a:endParaRPr lang="en-US" altLang="ja-JP" sz="14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endParaRPr lang="en-US" altLang="ja-JP" sz="600" b="1" dirty="0">
              <a:solidFill>
                <a:schemeClr val="tx1"/>
              </a:solidFill>
              <a:latin typeface="ＭＳ 明朝" panose="02020609040205080304" pitchFamily="17" charset="-128"/>
              <a:ea typeface="ＭＳ 明朝" panose="02020609040205080304" pitchFamily="17" charset="-128"/>
            </a:endParaRPr>
          </a:p>
          <a:p>
            <a:pPr marL="342900" indent="-342900">
              <a:buFont typeface="+mj-ea"/>
              <a:buAutoNum type="circleNumDbPlain"/>
            </a:pPr>
            <a:r>
              <a:rPr kumimoji="1" lang="ja-JP" altLang="en-US" sz="1400" b="1" dirty="0">
                <a:solidFill>
                  <a:schemeClr val="tx1"/>
                </a:solidFill>
                <a:latin typeface="ＭＳ 明朝" panose="02020609040205080304" pitchFamily="17" charset="-128"/>
                <a:ea typeface="ＭＳ 明朝" panose="02020609040205080304" pitchFamily="17" charset="-128"/>
              </a:rPr>
              <a:t>国保連から地域包括支援</a:t>
            </a:r>
            <a:r>
              <a:rPr lang="ja-JP" altLang="en-US" sz="1400" b="1" dirty="0">
                <a:solidFill>
                  <a:schemeClr val="tx1"/>
                </a:solidFill>
                <a:latin typeface="ＭＳ 明朝" panose="02020609040205080304" pitchFamily="17" charset="-128"/>
                <a:ea typeface="ＭＳ 明朝" panose="02020609040205080304" pitchFamily="17" charset="-128"/>
              </a:rPr>
              <a:t>センターに一部委託管理料を支払い</a:t>
            </a:r>
            <a:endParaRPr kumimoji="1" lang="ja-JP" altLang="en-US" sz="1400" b="1" dirty="0">
              <a:solidFill>
                <a:schemeClr val="tx1"/>
              </a:solidFill>
              <a:latin typeface="ＭＳ 明朝" panose="02020609040205080304" pitchFamily="17" charset="-128"/>
              <a:ea typeface="ＭＳ 明朝" panose="02020609040205080304" pitchFamily="17" charset="-128"/>
            </a:endParaRPr>
          </a:p>
        </p:txBody>
      </p:sp>
      <p:sp>
        <p:nvSpPr>
          <p:cNvPr id="6"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rPr>
              <a:t>15</a:t>
            </a:r>
            <a:endParaRPr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007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7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93917" y="583159"/>
            <a:ext cx="8914437" cy="1645132"/>
            <a:chOff x="80682" y="591687"/>
            <a:chExt cx="8914437" cy="1645132"/>
          </a:xfrm>
        </p:grpSpPr>
        <p:sp>
          <p:nvSpPr>
            <p:cNvPr id="3" name="正方形/長方形 2"/>
            <p:cNvSpPr/>
            <p:nvPr/>
          </p:nvSpPr>
          <p:spPr>
            <a:xfrm>
              <a:off x="80682" y="645458"/>
              <a:ext cx="8914437" cy="159136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marL="174625"/>
              <a:endParaRPr lang="en-US" altLang="ja-JP" sz="1100" dirty="0">
                <a:solidFill>
                  <a:schemeClr val="tx1"/>
                </a:solidFill>
                <a:latin typeface="Meiryo UI" panose="020B0604030504040204" pitchFamily="50" charset="-128"/>
                <a:ea typeface="Meiryo UI" panose="020B0604030504040204" pitchFamily="50" charset="-128"/>
              </a:endParaRPr>
            </a:p>
            <a:p>
              <a:pPr marL="174625"/>
              <a:r>
                <a:rPr lang="ja-JP" altLang="en-US" sz="1400" dirty="0">
                  <a:solidFill>
                    <a:schemeClr val="tx1"/>
                  </a:solidFill>
                  <a:latin typeface="Meiryo UI" panose="020B0604030504040204" pitchFamily="50" charset="-128"/>
                  <a:ea typeface="Meiryo UI" panose="020B0604030504040204" pitchFamily="50" charset="-128"/>
                </a:rPr>
                <a:t>■ 介護予防は、高齢者が要介護状態等となることの予防又は要介護状態等の軽減、若しくは悪化の防止を目的として</a:t>
              </a:r>
              <a:endParaRPr lang="en-US" altLang="ja-JP" sz="1400" dirty="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行うもの。（介護保険法第</a:t>
              </a:r>
              <a:r>
                <a:rPr lang="en-US" altLang="ja-JP" sz="1400" dirty="0">
                  <a:solidFill>
                    <a:schemeClr val="tx1"/>
                  </a:solidFill>
                  <a:latin typeface="Meiryo UI" panose="020B0604030504040204" pitchFamily="50" charset="-128"/>
                  <a:ea typeface="Meiryo UI" panose="020B0604030504040204" pitchFamily="50" charset="-128"/>
                </a:rPr>
                <a:t>115</a:t>
              </a:r>
              <a:r>
                <a:rPr lang="ja-JP" altLang="en-US" sz="1400" dirty="0">
                  <a:solidFill>
                    <a:schemeClr val="tx1"/>
                  </a:solidFill>
                  <a:latin typeface="Meiryo UI" panose="020B0604030504040204" pitchFamily="50" charset="-128"/>
                  <a:ea typeface="Meiryo UI" panose="020B0604030504040204" pitchFamily="50" charset="-128"/>
                </a:rPr>
                <a:t>条の</a:t>
              </a:r>
              <a:r>
                <a:rPr lang="en-US" altLang="ja-JP" sz="1400" dirty="0">
                  <a:solidFill>
                    <a:schemeClr val="tx1"/>
                  </a:solidFill>
                  <a:latin typeface="Meiryo UI" panose="020B0604030504040204" pitchFamily="50" charset="-128"/>
                  <a:ea typeface="Meiryo UI" panose="020B0604030504040204" pitchFamily="50" charset="-128"/>
                </a:rPr>
                <a:t>45</a:t>
              </a:r>
              <a:r>
                <a:rPr lang="ja-JP" altLang="en-US" sz="1400" dirty="0">
                  <a:solidFill>
                    <a:schemeClr val="tx1"/>
                  </a:solidFill>
                  <a:latin typeface="Meiryo UI" panose="020B0604030504040204" pitchFamily="50" charset="-128"/>
                  <a:ea typeface="Meiryo UI" panose="020B0604030504040204" pitchFamily="50" charset="-128"/>
                </a:rPr>
                <a:t>第１項第２号）</a:t>
              </a:r>
              <a:endParaRPr lang="en-US" altLang="ja-JP" sz="1400" dirty="0">
                <a:solidFill>
                  <a:schemeClr val="tx1"/>
                </a:solidFill>
                <a:latin typeface="Meiryo UI" panose="020B0604030504040204" pitchFamily="50" charset="-128"/>
                <a:ea typeface="Meiryo UI" panose="020B0604030504040204" pitchFamily="50" charset="-128"/>
              </a:endParaRPr>
            </a:p>
            <a:p>
              <a:pPr marL="174625"/>
              <a:r>
                <a:rPr lang="ja-JP" altLang="en-US" sz="1400" dirty="0">
                  <a:solidFill>
                    <a:schemeClr val="tx1"/>
                  </a:solidFill>
                  <a:latin typeface="Meiryo UI" panose="020B0604030504040204" pitchFamily="50" charset="-128"/>
                  <a:ea typeface="Meiryo UI" panose="020B0604030504040204" pitchFamily="50" charset="-128"/>
                </a:rPr>
                <a:t>■ 生活機能の低下した高齢者に対しては、単に高齢者の運動機能や栄養状態といった心身機能の改善だけをめざすもの</a:t>
              </a:r>
              <a:endParaRPr lang="en-US" altLang="ja-JP" sz="1400" dirty="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ではなく、</a:t>
              </a:r>
              <a:r>
                <a:rPr lang="ja-JP" altLang="en-US" sz="1400" b="1" u="sng" dirty="0">
                  <a:solidFill>
                    <a:srgbClr val="FF0000"/>
                  </a:solidFill>
                  <a:latin typeface="Meiryo UI" panose="020B0604030504040204" pitchFamily="50" charset="-128"/>
                  <a:ea typeface="Meiryo UI" panose="020B0604030504040204" pitchFamily="50" charset="-128"/>
                </a:rPr>
                <a:t>日常生活の活動を高め</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家庭や社会への参加</a:t>
              </a:r>
              <a:r>
                <a:rPr lang="ja-JP" altLang="en-US" sz="1400" dirty="0">
                  <a:solidFill>
                    <a:schemeClr val="tx1"/>
                  </a:solidFill>
                  <a:latin typeface="Meiryo UI" panose="020B0604030504040204" pitchFamily="50" charset="-128"/>
                  <a:ea typeface="Meiryo UI" panose="020B0604030504040204" pitchFamily="50" charset="-128"/>
                </a:rPr>
                <a:t>を促すという「心身機能」「活動」「参加」のそれぞれの要素にバ</a:t>
              </a:r>
              <a:endParaRPr lang="en-US" altLang="ja-JP" sz="1400" dirty="0">
                <a:solidFill>
                  <a:schemeClr val="tx1"/>
                </a:solidFill>
                <a:latin typeface="Meiryo UI" panose="020B0604030504040204" pitchFamily="50" charset="-128"/>
                <a:ea typeface="Meiryo UI" panose="020B0604030504040204" pitchFamily="50" charset="-128"/>
              </a:endParaRPr>
            </a:p>
            <a:p>
              <a:pPr marL="174625"/>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ランスよく働きかけることが重要。</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80682" y="591687"/>
              <a:ext cx="1836000" cy="39600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介護予防の理念</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正方形/長方形 15"/>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介護予防活動の推進</a:t>
            </a:r>
          </a:p>
        </p:txBody>
      </p:sp>
      <p:grpSp>
        <p:nvGrpSpPr>
          <p:cNvPr id="2" name="グループ化 1"/>
          <p:cNvGrpSpPr/>
          <p:nvPr/>
        </p:nvGrpSpPr>
        <p:grpSpPr>
          <a:xfrm>
            <a:off x="93916" y="2368231"/>
            <a:ext cx="2723026" cy="4428001"/>
            <a:chOff x="93916" y="2415567"/>
            <a:chExt cx="2900007" cy="4428001"/>
          </a:xfrm>
        </p:grpSpPr>
        <p:sp>
          <p:nvSpPr>
            <p:cNvPr id="17" name="正方形/長方形 16"/>
            <p:cNvSpPr/>
            <p:nvPr/>
          </p:nvSpPr>
          <p:spPr>
            <a:xfrm>
              <a:off x="93917" y="2811568"/>
              <a:ext cx="2900006" cy="403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108000" rtlCol="0" anchor="ctr" anchorCtr="0"/>
            <a:lstStyle/>
            <a:p>
              <a:pPr marL="379412" indent="-285750">
                <a:lnSpc>
                  <a:spcPts val="1800"/>
                </a:lnSpc>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高齢者を年齢や心身の状況等によって分け隔てることなく、住民運営の通いの場を充実させ、人と人のつながりを通じて、参加者や通いの場が継続的に拡大していくような地域づくりを推進する。</a:t>
              </a:r>
              <a:endParaRPr lang="en-US" altLang="ja-JP" sz="1400" dirty="0">
                <a:solidFill>
                  <a:schemeClr val="tx1"/>
                </a:solidFill>
                <a:latin typeface="Meiryo UI" panose="020B0604030504040204" pitchFamily="50" charset="-128"/>
                <a:ea typeface="Meiryo UI" panose="020B0604030504040204" pitchFamily="50" charset="-128"/>
              </a:endParaRPr>
            </a:p>
            <a:p>
              <a:pPr marL="93662">
                <a:lnSpc>
                  <a:spcPts val="1800"/>
                </a:lnSpc>
              </a:pPr>
              <a:endParaRPr lang="en-US" altLang="ja-JP" sz="1400" dirty="0">
                <a:solidFill>
                  <a:schemeClr val="tx1"/>
                </a:solidFill>
                <a:latin typeface="Meiryo UI" panose="020B0604030504040204" pitchFamily="50" charset="-128"/>
                <a:ea typeface="Meiryo UI" panose="020B0604030504040204" pitchFamily="50" charset="-128"/>
              </a:endParaRPr>
            </a:p>
            <a:p>
              <a:pPr marL="379412" indent="-285750">
                <a:lnSpc>
                  <a:spcPts val="1800"/>
                </a:lnSpc>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地域の中に生きがいや役割をもって生活できるような居場所と出番づくりを行うなど、要介護状態になっても生きがいと役割をもって生活できるような取組みをすすめる。</a:t>
              </a:r>
              <a:endParaRPr lang="en-US" altLang="ja-JP" sz="1400" dirty="0">
                <a:solidFill>
                  <a:schemeClr val="tx1"/>
                </a:solidFill>
                <a:latin typeface="Meiryo UI" panose="020B0604030504040204" pitchFamily="50" charset="-128"/>
                <a:ea typeface="Meiryo UI" panose="020B0604030504040204" pitchFamily="50" charset="-128"/>
              </a:endParaRPr>
            </a:p>
            <a:p>
              <a:pPr marL="174625">
                <a:lnSpc>
                  <a:spcPts val="20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93916" y="2415567"/>
              <a:ext cx="2900006" cy="39600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国の考え方</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3433462" y="2764231"/>
            <a:ext cx="5574892" cy="40320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108000" rtlCol="0" anchor="ctr"/>
          <a:lstStyle/>
          <a:p>
            <a:pPr marL="363538" indent="-188913">
              <a:lnSpc>
                <a:spcPts val="1800"/>
              </a:lnSpc>
            </a:pPr>
            <a:r>
              <a:rPr lang="ja-JP" altLang="en-US" sz="1300" dirty="0">
                <a:solidFill>
                  <a:schemeClr val="tx1"/>
                </a:solidFill>
                <a:latin typeface="Meiryo UI" panose="020B0604030504040204" pitchFamily="50" charset="-128"/>
                <a:ea typeface="Meiryo UI" panose="020B0604030504040204" pitchFamily="50" charset="-128"/>
              </a:rPr>
              <a:t>① 各区において「いきいき百歳体操」や「ラジオ体操」、「ウォーキンググループ」などの住民の自主的な活動の推進に取り組んできており、引き続き地域で介護予防活動（体操・運動等）に継続的に取り組めるよう、</a:t>
            </a:r>
            <a:r>
              <a:rPr lang="ja-JP" altLang="en-US" sz="1300" u="sng" dirty="0">
                <a:solidFill>
                  <a:schemeClr val="tx1"/>
                </a:solidFill>
                <a:latin typeface="Meiryo UI" panose="020B0604030504040204" pitchFamily="50" charset="-128"/>
                <a:ea typeface="Meiryo UI" panose="020B0604030504040204" pitchFamily="50" charset="-128"/>
              </a:rPr>
              <a:t>住民主体の体操・運動等の通いの場を高齢者が徒歩で通える場所に展開</a:t>
            </a:r>
            <a:r>
              <a:rPr lang="ja-JP" altLang="en-US" sz="1300" dirty="0">
                <a:solidFill>
                  <a:schemeClr val="tx1"/>
                </a:solidFill>
                <a:latin typeface="Meiryo UI" panose="020B0604030504040204" pitchFamily="50" charset="-128"/>
                <a:ea typeface="Meiryo UI" panose="020B0604030504040204" pitchFamily="50" charset="-128"/>
              </a:rPr>
              <a:t>する。</a:t>
            </a:r>
            <a:endParaRPr lang="en-US" altLang="ja-JP" sz="1300" dirty="0">
              <a:solidFill>
                <a:schemeClr val="tx1"/>
              </a:solidFill>
              <a:latin typeface="Meiryo UI" panose="020B0604030504040204" pitchFamily="50" charset="-128"/>
              <a:ea typeface="Meiryo UI" panose="020B0604030504040204" pitchFamily="50" charset="-128"/>
            </a:endParaRPr>
          </a:p>
          <a:p>
            <a:pPr marL="174625"/>
            <a:endParaRPr lang="en-US" altLang="ja-JP" sz="500" dirty="0">
              <a:solidFill>
                <a:schemeClr val="tx1"/>
              </a:solidFill>
              <a:latin typeface="Meiryo UI" panose="020B0604030504040204" pitchFamily="50" charset="-128"/>
              <a:ea typeface="Meiryo UI" panose="020B0604030504040204" pitchFamily="50" charset="-128"/>
            </a:endParaRPr>
          </a:p>
          <a:p>
            <a:pPr marL="174625"/>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b="1" dirty="0">
                <a:solidFill>
                  <a:schemeClr val="tx1"/>
                </a:solidFill>
                <a:latin typeface="Meiryo UI" panose="020B0604030504040204" pitchFamily="50" charset="-128"/>
                <a:ea typeface="Meiryo UI" panose="020B0604030504040204" pitchFamily="50" charset="-128"/>
              </a:rPr>
              <a:t>→ 「いきいき百歳体操」等の体操・運動等を行う住民主体の通いの場の充実</a:t>
            </a:r>
            <a:endParaRPr lang="en-US" altLang="ja-JP" sz="1300" b="1" dirty="0">
              <a:solidFill>
                <a:schemeClr val="tx1"/>
              </a:solidFill>
              <a:latin typeface="Meiryo UI" panose="020B0604030504040204" pitchFamily="50" charset="-128"/>
              <a:ea typeface="Meiryo UI" panose="020B0604030504040204" pitchFamily="50" charset="-128"/>
            </a:endParaRPr>
          </a:p>
          <a:p>
            <a:pPr marL="174625"/>
            <a:endParaRPr lang="en-US" altLang="ja-JP" sz="1300" dirty="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② 高齢者が社会参加や地域貢献活動を通じて自身の生きがいづく</a:t>
            </a:r>
            <a:r>
              <a:rPr lang="ja-JP" altLang="en-US" sz="1300" dirty="0" err="1">
                <a:solidFill>
                  <a:schemeClr val="tx1"/>
                </a:solidFill>
                <a:latin typeface="Meiryo UI" panose="020B0604030504040204" pitchFamily="50" charset="-128"/>
                <a:ea typeface="Meiryo UI" panose="020B0604030504040204" pitchFamily="50" charset="-128"/>
              </a:rPr>
              <a:t>りや</a:t>
            </a:r>
            <a:r>
              <a:rPr lang="ja-JP" altLang="en-US" sz="1300" dirty="0">
                <a:solidFill>
                  <a:schemeClr val="tx1"/>
                </a:solidFill>
                <a:latin typeface="Meiryo UI" panose="020B0604030504040204" pitchFamily="50" charset="-128"/>
                <a:ea typeface="Meiryo UI" panose="020B0604030504040204" pitchFamily="50" charset="-128"/>
              </a:rPr>
              <a:t>介護予</a:t>
            </a:r>
            <a:endParaRPr lang="en-US" altLang="ja-JP" sz="1300" dirty="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　 防を図ることを積極的に支援するため実施している</a:t>
            </a:r>
            <a:r>
              <a:rPr lang="ja-JP" altLang="en-US" sz="1300" b="1" u="sng" dirty="0">
                <a:solidFill>
                  <a:srgbClr val="FF0000"/>
                </a:solidFill>
                <a:latin typeface="Meiryo UI" panose="020B0604030504040204" pitchFamily="50" charset="-128"/>
                <a:ea typeface="Meiryo UI" panose="020B0604030504040204" pitchFamily="50" charset="-128"/>
              </a:rPr>
              <a:t>「介護予防ポイント事業」</a:t>
            </a:r>
            <a:endParaRPr lang="en-US" altLang="ja-JP" sz="1300" b="1" u="sng" dirty="0">
              <a:solidFill>
                <a:srgbClr val="FF0000"/>
              </a:solidFill>
              <a:latin typeface="Meiryo UI" panose="020B0604030504040204" pitchFamily="50" charset="-128"/>
              <a:ea typeface="Meiryo UI" panose="020B0604030504040204" pitchFamily="50" charset="-128"/>
            </a:endParaRPr>
          </a:p>
          <a:p>
            <a:pPr marL="174625">
              <a:lnSpc>
                <a:spcPts val="1800"/>
              </a:lnSpc>
            </a:pP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u="sng" dirty="0">
                <a:solidFill>
                  <a:schemeClr val="tx1"/>
                </a:solidFill>
                <a:latin typeface="Meiryo UI" panose="020B0604030504040204" pitchFamily="50" charset="-128"/>
                <a:ea typeface="Meiryo UI" panose="020B0604030504040204" pitchFamily="50" charset="-128"/>
              </a:rPr>
              <a:t>について、より多くの高齢者が、</a:t>
            </a:r>
            <a:r>
              <a:rPr lang="ja-JP" altLang="en-US" sz="1300" dirty="0">
                <a:solidFill>
                  <a:schemeClr val="tx1"/>
                </a:solidFill>
                <a:latin typeface="Meiryo UI" panose="020B0604030504040204" pitchFamily="50" charset="-128"/>
                <a:ea typeface="Meiryo UI" panose="020B0604030504040204" pitchFamily="50" charset="-128"/>
              </a:rPr>
              <a:t>個々の役割を持ち、これまで培った経験をもとに</a:t>
            </a:r>
            <a:endParaRPr lang="en-US" altLang="ja-JP" sz="1300" dirty="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　 身近なところで得意分野を生かした活動ができるよう、</a:t>
            </a:r>
            <a:r>
              <a:rPr lang="ja-JP" altLang="en-US" sz="1300" u="sng" dirty="0">
                <a:solidFill>
                  <a:schemeClr val="tx1"/>
                </a:solidFill>
                <a:latin typeface="Meiryo UI" panose="020B0604030504040204" pitchFamily="50" charset="-128"/>
                <a:ea typeface="Meiryo UI" panose="020B0604030504040204" pitchFamily="50" charset="-128"/>
              </a:rPr>
              <a:t>活動施設等をできるだけ</a:t>
            </a:r>
            <a:endParaRPr lang="en-US" altLang="ja-JP" sz="1300" u="sng" dirty="0">
              <a:solidFill>
                <a:schemeClr val="tx1"/>
              </a:solidFill>
              <a:latin typeface="Meiryo UI" panose="020B0604030504040204" pitchFamily="50" charset="-128"/>
              <a:ea typeface="Meiryo UI" panose="020B0604030504040204" pitchFamily="50" charset="-128"/>
            </a:endParaRPr>
          </a:p>
          <a:p>
            <a:pPr marL="174625">
              <a:lnSpc>
                <a:spcPts val="18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u="sng" dirty="0">
                <a:solidFill>
                  <a:schemeClr val="tx1"/>
                </a:solidFill>
                <a:latin typeface="Meiryo UI" panose="020B0604030504040204" pitchFamily="50" charset="-128"/>
                <a:ea typeface="Meiryo UI" panose="020B0604030504040204" pitchFamily="50" charset="-128"/>
              </a:rPr>
              <a:t>身近な場所に充実</a:t>
            </a:r>
            <a:r>
              <a:rPr lang="ja-JP" altLang="en-US" sz="1300" dirty="0">
                <a:solidFill>
                  <a:schemeClr val="tx1"/>
                </a:solidFill>
                <a:latin typeface="Meiryo UI" panose="020B0604030504040204" pitchFamily="50" charset="-128"/>
                <a:ea typeface="Meiryo UI" panose="020B0604030504040204" pitchFamily="50" charset="-128"/>
              </a:rPr>
              <a:t>させるとともに、</a:t>
            </a:r>
            <a:r>
              <a:rPr lang="ja-JP" altLang="en-US" sz="1300" b="1" u="sng" dirty="0">
                <a:solidFill>
                  <a:srgbClr val="FF0000"/>
                </a:solidFill>
                <a:latin typeface="Meiryo UI" panose="020B0604030504040204" pitchFamily="50" charset="-128"/>
                <a:ea typeface="Meiryo UI" panose="020B0604030504040204" pitchFamily="50" charset="-128"/>
              </a:rPr>
              <a:t>在宅の高齢者への生活支援活動に活動の</a:t>
            </a:r>
            <a:endParaRPr lang="en-US" altLang="ja-JP" sz="1300" b="1" u="sng" dirty="0">
              <a:solidFill>
                <a:srgbClr val="FF0000"/>
              </a:solidFill>
              <a:latin typeface="Meiryo UI" panose="020B0604030504040204" pitchFamily="50" charset="-128"/>
              <a:ea typeface="Meiryo UI" panose="020B0604030504040204" pitchFamily="50" charset="-128"/>
            </a:endParaRPr>
          </a:p>
          <a:p>
            <a:pPr marL="174625">
              <a:lnSpc>
                <a:spcPts val="1800"/>
              </a:lnSpc>
            </a:pPr>
            <a:r>
              <a:rPr lang="ja-JP" altLang="en-US" sz="1300" b="1" dirty="0">
                <a:solidFill>
                  <a:srgbClr val="FF0000"/>
                </a:solidFill>
                <a:latin typeface="Meiryo UI" panose="020B0604030504040204" pitchFamily="50" charset="-128"/>
                <a:ea typeface="Meiryo UI" panose="020B0604030504040204" pitchFamily="50" charset="-128"/>
              </a:rPr>
              <a:t>   </a:t>
            </a:r>
            <a:r>
              <a:rPr lang="ja-JP" altLang="en-US" sz="1300" b="1" u="sng" dirty="0">
                <a:solidFill>
                  <a:srgbClr val="FF0000"/>
                </a:solidFill>
                <a:latin typeface="Meiryo UI" panose="020B0604030504040204" pitchFamily="50" charset="-128"/>
                <a:ea typeface="Meiryo UI" panose="020B0604030504040204" pitchFamily="50" charset="-128"/>
              </a:rPr>
              <a:t>範囲を広げる</a:t>
            </a:r>
            <a:r>
              <a:rPr lang="ja-JP" altLang="en-US" sz="1300" dirty="0">
                <a:solidFill>
                  <a:schemeClr val="tx1"/>
                </a:solidFill>
                <a:latin typeface="Meiryo UI" panose="020B0604030504040204" pitchFamily="50" charset="-128"/>
                <a:ea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endParaRPr>
          </a:p>
          <a:p>
            <a:pPr marL="174625"/>
            <a:endParaRPr lang="en-US" altLang="ja-JP" sz="500" dirty="0">
              <a:solidFill>
                <a:schemeClr val="tx1"/>
              </a:solidFill>
              <a:latin typeface="Meiryo UI" panose="020B0604030504040204" pitchFamily="50" charset="-128"/>
              <a:ea typeface="Meiryo UI" panose="020B0604030504040204" pitchFamily="50" charset="-128"/>
            </a:endParaRPr>
          </a:p>
          <a:p>
            <a:pPr marL="174625"/>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b="1" dirty="0">
                <a:solidFill>
                  <a:schemeClr val="tx1"/>
                </a:solidFill>
                <a:latin typeface="Meiryo UI" panose="020B0604030504040204" pitchFamily="50" charset="-128"/>
                <a:ea typeface="Meiryo UI" panose="020B0604030504040204" pitchFamily="50" charset="-128"/>
              </a:rPr>
              <a:t>→　施設活動コースの活動場所の「保育所」への拡充（</a:t>
            </a:r>
            <a:r>
              <a:rPr lang="en-US" altLang="ja-JP" sz="1300" b="1" dirty="0">
                <a:solidFill>
                  <a:schemeClr val="tx1"/>
                </a:solidFill>
                <a:latin typeface="Meiryo UI" panose="020B0604030504040204" pitchFamily="50" charset="-128"/>
                <a:ea typeface="Meiryo UI" panose="020B0604030504040204" pitchFamily="50" charset="-128"/>
              </a:rPr>
              <a:t>H30.</a:t>
            </a:r>
            <a:r>
              <a:rPr lang="ja-JP" altLang="en-US" sz="1300" b="1" dirty="0">
                <a:solidFill>
                  <a:schemeClr val="tx1"/>
                </a:solidFill>
                <a:latin typeface="Meiryo UI" panose="020B0604030504040204" pitchFamily="50" charset="-128"/>
                <a:ea typeface="Meiryo UI" panose="020B0604030504040204" pitchFamily="50" charset="-128"/>
              </a:rPr>
              <a:t>４</a:t>
            </a:r>
            <a:r>
              <a:rPr lang="en-US" altLang="ja-JP" sz="1300" b="1" dirty="0">
                <a:solidFill>
                  <a:schemeClr val="tx1"/>
                </a:solidFill>
                <a:latin typeface="Meiryo UI" panose="020B0604030504040204" pitchFamily="50" charset="-128"/>
                <a:ea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rPr>
              <a:t>）</a:t>
            </a:r>
            <a:endParaRPr lang="en-US" altLang="ja-JP" sz="1300" b="1" dirty="0">
              <a:solidFill>
                <a:schemeClr val="tx1"/>
              </a:solidFill>
              <a:latin typeface="Meiryo UI" panose="020B0604030504040204" pitchFamily="50" charset="-128"/>
              <a:ea typeface="Meiryo UI" panose="020B0604030504040204" pitchFamily="50" charset="-128"/>
            </a:endParaRPr>
          </a:p>
          <a:p>
            <a:pPr marL="174625"/>
            <a:r>
              <a:rPr lang="ja-JP" altLang="en-US" sz="600" b="1" dirty="0">
                <a:solidFill>
                  <a:schemeClr val="tx1"/>
                </a:solidFill>
                <a:latin typeface="Meiryo UI" panose="020B0604030504040204" pitchFamily="50" charset="-128"/>
                <a:ea typeface="Meiryo UI" panose="020B0604030504040204" pitchFamily="50" charset="-128"/>
              </a:rPr>
              <a:t> </a:t>
            </a:r>
            <a:endParaRPr lang="en-US" altLang="ja-JP" sz="600" b="1" dirty="0">
              <a:solidFill>
                <a:schemeClr val="tx1"/>
              </a:solidFill>
              <a:latin typeface="Meiryo UI" panose="020B0604030504040204" pitchFamily="50" charset="-128"/>
              <a:ea typeface="Meiryo UI" panose="020B0604030504040204" pitchFamily="50" charset="-128"/>
            </a:endParaRPr>
          </a:p>
          <a:p>
            <a:pPr marL="174625"/>
            <a:r>
              <a:rPr lang="ja-JP" altLang="en-US" sz="1300" b="1" dirty="0">
                <a:solidFill>
                  <a:schemeClr val="tx1"/>
                </a:solidFill>
                <a:latin typeface="Meiryo UI" panose="020B0604030504040204" pitchFamily="50" charset="-128"/>
                <a:ea typeface="Meiryo UI" panose="020B0604030504040204" pitchFamily="50" charset="-128"/>
              </a:rPr>
              <a:t> →　</a:t>
            </a:r>
            <a:r>
              <a:rPr lang="ja-JP" altLang="en-US" sz="1300" b="1" u="sng" dirty="0">
                <a:solidFill>
                  <a:srgbClr val="FF0000"/>
                </a:solidFill>
                <a:latin typeface="Meiryo UI" panose="020B0604030504040204" pitchFamily="50" charset="-128"/>
                <a:ea typeface="Meiryo UI" panose="020B0604030504040204" pitchFamily="50" charset="-128"/>
              </a:rPr>
              <a:t>在宅活動コース（住民の助け合いによる生活支援活動事業）の追加</a:t>
            </a:r>
            <a:endParaRPr lang="en-US" altLang="ja-JP" sz="1300" b="1" u="sng" dirty="0">
              <a:solidFill>
                <a:srgbClr val="FF0000"/>
              </a:solidFill>
              <a:latin typeface="Meiryo UI" panose="020B0604030504040204" pitchFamily="50" charset="-128"/>
              <a:ea typeface="Meiryo UI" panose="020B0604030504040204" pitchFamily="50" charset="-128"/>
            </a:endParaRPr>
          </a:p>
          <a:p>
            <a:pPr marL="174625"/>
            <a:r>
              <a:rPr lang="ja-JP" altLang="en-US" sz="1300" b="1" dirty="0">
                <a:solidFill>
                  <a:schemeClr val="tx1"/>
                </a:solidFill>
                <a:latin typeface="Meiryo UI" panose="020B0604030504040204" pitchFamily="50" charset="-128"/>
                <a:ea typeface="Meiryo UI" panose="020B0604030504040204" pitchFamily="50" charset="-128"/>
              </a:rPr>
              <a:t> 　　 </a:t>
            </a:r>
            <a:r>
              <a:rPr lang="en-US" altLang="ja-JP" sz="1300" b="1" u="sng" dirty="0">
                <a:solidFill>
                  <a:srgbClr val="FF0000"/>
                </a:solidFill>
                <a:latin typeface="Meiryo UI" panose="020B0604030504040204" pitchFamily="50" charset="-128"/>
                <a:ea typeface="Meiryo UI" panose="020B0604030504040204" pitchFamily="50" charset="-128"/>
              </a:rPr>
              <a:t>H30.7</a:t>
            </a:r>
            <a:r>
              <a:rPr lang="ja-JP" altLang="en-US" sz="1300" b="1" u="sng" dirty="0">
                <a:solidFill>
                  <a:srgbClr val="FF0000"/>
                </a:solidFill>
                <a:latin typeface="Meiryo UI" panose="020B0604030504040204" pitchFamily="50" charset="-128"/>
                <a:ea typeface="Meiryo UI" panose="020B0604030504040204" pitchFamily="50" charset="-128"/>
              </a:rPr>
              <a:t>～モデル実施　　</a:t>
            </a:r>
            <a:r>
              <a:rPr lang="en-US" altLang="ja-JP" sz="1300" b="1" u="sng" dirty="0">
                <a:solidFill>
                  <a:srgbClr val="FF0000"/>
                </a:solidFill>
                <a:latin typeface="Meiryo UI" panose="020B0604030504040204" pitchFamily="50" charset="-128"/>
                <a:ea typeface="Meiryo UI" panose="020B0604030504040204" pitchFamily="50" charset="-128"/>
              </a:rPr>
              <a:t>R3.4</a:t>
            </a:r>
            <a:r>
              <a:rPr lang="ja-JP" altLang="en-US" sz="1300" b="1" u="sng" dirty="0">
                <a:solidFill>
                  <a:srgbClr val="FF0000"/>
                </a:solidFill>
                <a:latin typeface="Meiryo UI" panose="020B0604030504040204" pitchFamily="50" charset="-128"/>
                <a:ea typeface="Meiryo UI" panose="020B0604030504040204" pitchFamily="50" charset="-128"/>
              </a:rPr>
              <a:t>～本格実施</a:t>
            </a:r>
            <a:endParaRPr lang="en-US" altLang="ja-JP" sz="1300" b="1" u="sng"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433461" y="2368231"/>
            <a:ext cx="5574893" cy="396001"/>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大阪市の取組み</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5400000">
            <a:off x="2101644" y="4387645"/>
            <a:ext cx="2050027" cy="383458"/>
          </a:xfrm>
          <a:prstGeom prst="triangl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318387" y="6086880"/>
            <a:ext cx="5771401" cy="569413"/>
          </a:xfrm>
          <a:prstGeom prst="roundRect">
            <a:avLst>
              <a:gd name="adj" fmla="val 442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１</a:t>
            </a:r>
          </a:p>
        </p:txBody>
      </p:sp>
    </p:spTree>
    <p:extLst>
      <p:ext uri="{BB962C8B-B14F-4D97-AF65-F5344CB8AC3E}">
        <p14:creationId xmlns:p14="http://schemas.microsoft.com/office/powerpoint/2010/main" val="257268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0682" y="2908814"/>
            <a:ext cx="3443568" cy="3787514"/>
          </a:xfrm>
          <a:prstGeom prst="roundRect">
            <a:avLst>
              <a:gd name="adj" fmla="val 68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角丸四角形 6"/>
          <p:cNvSpPr/>
          <p:nvPr/>
        </p:nvSpPr>
        <p:spPr>
          <a:xfrm>
            <a:off x="5474495" y="2908814"/>
            <a:ext cx="3553386" cy="3787515"/>
          </a:xfrm>
          <a:prstGeom prst="roundRect">
            <a:avLst>
              <a:gd name="adj" fmla="val 63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78783" y="2744647"/>
            <a:ext cx="2447364" cy="306063"/>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施設活動コース</a:t>
            </a:r>
          </a:p>
        </p:txBody>
      </p:sp>
      <p:sp>
        <p:nvSpPr>
          <p:cNvPr id="10" name="正方形/長方形 9"/>
          <p:cNvSpPr/>
          <p:nvPr/>
        </p:nvSpPr>
        <p:spPr>
          <a:xfrm>
            <a:off x="6033663" y="2735996"/>
            <a:ext cx="2433917" cy="314714"/>
          </a:xfrm>
          <a:prstGeom prst="rect">
            <a:avLst/>
          </a:prstGeom>
          <a:solidFill>
            <a:srgbClr val="66FF66"/>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在宅活動コース</a:t>
            </a:r>
          </a:p>
        </p:txBody>
      </p:sp>
      <p:sp>
        <p:nvSpPr>
          <p:cNvPr id="11" name="正方形/長方形 10"/>
          <p:cNvSpPr/>
          <p:nvPr/>
        </p:nvSpPr>
        <p:spPr>
          <a:xfrm>
            <a:off x="222434" y="3391196"/>
            <a:ext cx="3160061" cy="1369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a:solidFill>
                  <a:schemeClr val="tx1"/>
                </a:solidFill>
                <a:latin typeface="ＭＳ ゴシック" panose="020B0609070205080204" pitchFamily="49" charset="-128"/>
                <a:ea typeface="ＭＳ ゴシック" panose="020B0609070205080204" pitchFamily="49" charset="-128"/>
              </a:rPr>
              <a:t>介護支援活動</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・行事、レクリエーションなどの補助</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a:solidFill>
                  <a:schemeClr val="tx1"/>
                </a:solidFill>
                <a:latin typeface="ＭＳ ゴシック" panose="020B0609070205080204" pitchFamily="49" charset="-128"/>
                <a:ea typeface="ＭＳ ゴシック" panose="020B0609070205080204" pitchFamily="49" charset="-128"/>
              </a:rPr>
              <a:t>・話し相手　　　・清掃</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・入浴介助、食事介助の補助</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・館内移動、外出（散歩等）の補助</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・衣服の繕い、洗濯物の整理　　など</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25078" y="5226835"/>
            <a:ext cx="3160060" cy="130625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a:solidFill>
                  <a:schemeClr val="tx1"/>
                </a:solidFill>
                <a:latin typeface="ＭＳ ゴシック" panose="020B0609070205080204" pitchFamily="49" charset="-128"/>
                <a:ea typeface="ＭＳ ゴシック" panose="020B0609070205080204" pitchFamily="49" charset="-128"/>
              </a:rPr>
              <a:t>保育支援活動</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・発表会、昔遊びなどの補助</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・絵本の読み聞かせ</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・清掃　　　　　・植木の水やり</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・保育備品の修理</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・動物のお世話　　　　　　　　など</a:t>
            </a:r>
          </a:p>
        </p:txBody>
      </p:sp>
      <p:sp>
        <p:nvSpPr>
          <p:cNvPr id="14" name="角丸四角形 13"/>
          <p:cNvSpPr/>
          <p:nvPr/>
        </p:nvSpPr>
        <p:spPr>
          <a:xfrm>
            <a:off x="395821" y="3257280"/>
            <a:ext cx="2808000" cy="318461"/>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ゴシック" panose="020B0609070205080204" pitchFamily="49" charset="-128"/>
                <a:ea typeface="ＭＳ ゴシック" panose="020B0609070205080204" pitchFamily="49" charset="-128"/>
              </a:rPr>
              <a:t>介護保険施設・事業所</a:t>
            </a:r>
          </a:p>
        </p:txBody>
      </p:sp>
      <p:sp>
        <p:nvSpPr>
          <p:cNvPr id="15" name="角丸四角形 14"/>
          <p:cNvSpPr/>
          <p:nvPr/>
        </p:nvSpPr>
        <p:spPr>
          <a:xfrm>
            <a:off x="398465" y="5025290"/>
            <a:ext cx="2808000" cy="321081"/>
          </a:xfrm>
          <a:prstGeom prst="roundRect">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ＭＳ ゴシック" panose="020B0609070205080204" pitchFamily="49" charset="-128"/>
                <a:ea typeface="ＭＳ ゴシック" panose="020B0609070205080204" pitchFamily="49" charset="-128"/>
              </a:rPr>
              <a:t>保育所（公立・民間）</a:t>
            </a:r>
            <a:endParaRPr kumimoji="1" lang="ja-JP" altLang="en-US" sz="1300" b="1" dirty="0">
              <a:solidFill>
                <a:schemeClr val="tx1"/>
              </a:solidFill>
              <a:latin typeface="ＭＳ ゴシック" panose="020B0609070205080204" pitchFamily="49" charset="-128"/>
              <a:ea typeface="ＭＳ ゴシック" panose="020B0609070205080204" pitchFamily="49" charset="-128"/>
            </a:endParaRPr>
          </a:p>
        </p:txBody>
      </p:sp>
      <p:grpSp>
        <p:nvGrpSpPr>
          <p:cNvPr id="21" name="グループ化 20"/>
          <p:cNvGrpSpPr/>
          <p:nvPr/>
        </p:nvGrpSpPr>
        <p:grpSpPr>
          <a:xfrm>
            <a:off x="5610086" y="3485325"/>
            <a:ext cx="3281075" cy="3067832"/>
            <a:chOff x="5253172" y="3568271"/>
            <a:chExt cx="3281075" cy="2545159"/>
          </a:xfrm>
          <a:solidFill>
            <a:srgbClr val="FFFF00"/>
          </a:solidFill>
        </p:grpSpPr>
        <p:grpSp>
          <p:nvGrpSpPr>
            <p:cNvPr id="20" name="グループ化 19"/>
            <p:cNvGrpSpPr/>
            <p:nvPr/>
          </p:nvGrpSpPr>
          <p:grpSpPr>
            <a:xfrm>
              <a:off x="5253172" y="3701570"/>
              <a:ext cx="3281075" cy="2411860"/>
              <a:chOff x="5253172" y="3701570"/>
              <a:chExt cx="3281075" cy="2411860"/>
            </a:xfrm>
            <a:grpFill/>
          </p:grpSpPr>
          <p:sp>
            <p:nvSpPr>
              <p:cNvPr id="17" name="正方形/長方形 16"/>
              <p:cNvSpPr/>
              <p:nvPr/>
            </p:nvSpPr>
            <p:spPr>
              <a:xfrm>
                <a:off x="5253172" y="3701570"/>
                <a:ext cx="3281075" cy="241186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a:solidFill>
                      <a:schemeClr val="tx1"/>
                    </a:solidFill>
                    <a:latin typeface="ＭＳ ゴシック" panose="020B0609070205080204" pitchFamily="49" charset="-128"/>
                    <a:ea typeface="ＭＳ ゴシック" panose="020B0609070205080204" pitchFamily="49" charset="-128"/>
                  </a:rPr>
                  <a:t>介護保険サービス（老計第</a:t>
                </a:r>
                <a:r>
                  <a:rPr lang="en-US" altLang="ja-JP" sz="1200" b="1" u="sng" dirty="0">
                    <a:solidFill>
                      <a:schemeClr val="tx1"/>
                    </a:solidFill>
                    <a:latin typeface="ＭＳ ゴシック" panose="020B0609070205080204" pitchFamily="49" charset="-128"/>
                    <a:ea typeface="ＭＳ ゴシック" panose="020B0609070205080204" pitchFamily="49" charset="-128"/>
                  </a:rPr>
                  <a:t>10</a:t>
                </a:r>
                <a:r>
                  <a:rPr lang="ja-JP" altLang="en-US" sz="1200" b="1" u="sng" dirty="0">
                    <a:solidFill>
                      <a:schemeClr val="tx1"/>
                    </a:solidFill>
                    <a:latin typeface="ＭＳ ゴシック" panose="020B0609070205080204" pitchFamily="49" charset="-128"/>
                    <a:ea typeface="ＭＳ ゴシック" panose="020B0609070205080204" pitchFamily="49" charset="-128"/>
                  </a:rPr>
                  <a:t>号）</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・買物（日常品の買物）</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・掃除（居室内の掃除、ゴミ出し）</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・洗濯（洗濯・乾燥・取入・収納）</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・調理</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・買物同行、通院同行、薬の受取同行など</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endParaRPr lang="en-US" altLang="ja-JP" sz="1200" dirty="0">
                  <a:solidFill>
                    <a:schemeClr val="tx1"/>
                  </a:solidFill>
                  <a:latin typeface="ＭＳ ゴシック" panose="020B0609070205080204" pitchFamily="49" charset="-128"/>
                  <a:ea typeface="ＭＳ ゴシック" panose="020B0609070205080204" pitchFamily="49" charset="-128"/>
                </a:endParaRPr>
              </a:p>
              <a:p>
                <a:endParaRPr lang="en-US" altLang="ja-JP" sz="1000" dirty="0">
                  <a:solidFill>
                    <a:schemeClr val="tx1"/>
                  </a:solidFill>
                  <a:latin typeface="ＭＳ ゴシック" panose="020B0609070205080204" pitchFamily="49" charset="-128"/>
                  <a:ea typeface="ＭＳ ゴシック" panose="020B0609070205080204" pitchFamily="49" charset="-128"/>
                </a:endParaRPr>
              </a:p>
              <a:p>
                <a:r>
                  <a:rPr lang="ja-JP" altLang="en-US" sz="1200" b="1" u="sng" dirty="0">
                    <a:solidFill>
                      <a:schemeClr val="tx1"/>
                    </a:solidFill>
                    <a:latin typeface="ＭＳ ゴシック" panose="020B0609070205080204" pitchFamily="49" charset="-128"/>
                    <a:ea typeface="ＭＳ ゴシック" panose="020B0609070205080204" pitchFamily="49" charset="-128"/>
                  </a:rPr>
                  <a:t>介護保険外サービス</a:t>
                </a:r>
                <a:endParaRPr lang="en-US" altLang="ja-JP" sz="1200" b="1" u="sng"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・電球交換　　　　・部屋の模様替え</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・植木の水やり　　・庭の草取り　</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・外出付き添い　　・話し相手</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・見守り　　　　など</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endParaRPr lang="en-US" altLang="ja-JP" sz="3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a:solidFill>
                      <a:schemeClr val="tx1"/>
                    </a:solidFill>
                    <a:latin typeface="ＭＳ ゴシック" panose="020B0609070205080204" pitchFamily="49" charset="-128"/>
                    <a:ea typeface="ＭＳ ゴシック" panose="020B0609070205080204" pitchFamily="49" charset="-128"/>
                  </a:rPr>
                  <a:t>※</a:t>
                </a:r>
                <a:r>
                  <a:rPr lang="ja-JP" altLang="en-US" sz="1200" dirty="0">
                    <a:solidFill>
                      <a:schemeClr val="tx1"/>
                    </a:solidFill>
                    <a:latin typeface="ＭＳ ゴシック" panose="020B0609070205080204" pitchFamily="49" charset="-128"/>
                    <a:ea typeface="ＭＳ ゴシック" panose="020B0609070205080204" pitchFamily="49" charset="-128"/>
                  </a:rPr>
                  <a:t>介護保険外サービスのみの利用は不可</a:t>
                </a:r>
              </a:p>
            </p:txBody>
          </p:sp>
          <p:cxnSp>
            <p:nvCxnSpPr>
              <p:cNvPr id="19" name="直線コネクタ 18"/>
              <p:cNvCxnSpPr/>
              <p:nvPr/>
            </p:nvCxnSpPr>
            <p:spPr>
              <a:xfrm>
                <a:off x="5253172" y="4989491"/>
                <a:ext cx="3281075" cy="0"/>
              </a:xfrm>
              <a:prstGeom prst="line">
                <a:avLst/>
              </a:prstGeom>
              <a:grpFill/>
              <a:ln w="12700">
                <a:prstDash val="dash"/>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5489708" y="3568271"/>
              <a:ext cx="2808000" cy="312119"/>
            </a:xfrm>
            <a:prstGeom prst="roundRect">
              <a:avLst>
                <a:gd name="adj" fmla="val 50000"/>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ＭＳ ゴシック" panose="020B0609070205080204" pitchFamily="49" charset="-128"/>
                  <a:ea typeface="ＭＳ ゴシック" panose="020B0609070205080204" pitchFamily="49" charset="-128"/>
                </a:rPr>
                <a:t>生活支援活動</a:t>
              </a:r>
              <a:endParaRPr kumimoji="1" lang="ja-JP" altLang="en-US" sz="1300" b="1" dirty="0">
                <a:solidFill>
                  <a:schemeClr val="tx1"/>
                </a:solidFill>
                <a:latin typeface="ＭＳ ゴシック" panose="020B0609070205080204" pitchFamily="49" charset="-128"/>
                <a:ea typeface="ＭＳ ゴシック" panose="020B0609070205080204" pitchFamily="49" charset="-128"/>
              </a:endParaRPr>
            </a:p>
          </p:txBody>
        </p:sp>
      </p:grpSp>
      <p:sp>
        <p:nvSpPr>
          <p:cNvPr id="22" name="二等辺三角形 21"/>
          <p:cNvSpPr/>
          <p:nvPr/>
        </p:nvSpPr>
        <p:spPr>
          <a:xfrm rot="5400000">
            <a:off x="4694249" y="4524888"/>
            <a:ext cx="1018616" cy="26053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3285883" y="4524888"/>
            <a:ext cx="1018616" cy="26053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066131" y="3269157"/>
            <a:ext cx="866485" cy="2772000"/>
          </a:xfrm>
          <a:prstGeom prst="roundRect">
            <a:avLst>
              <a:gd name="adj" fmla="val 500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活　動　者</a:t>
            </a:r>
          </a:p>
        </p:txBody>
      </p:sp>
      <p:sp>
        <p:nvSpPr>
          <p:cNvPr id="26" name="テキスト ボックス 25"/>
          <p:cNvSpPr txBox="1"/>
          <p:nvPr/>
        </p:nvSpPr>
        <p:spPr>
          <a:xfrm>
            <a:off x="80682" y="646609"/>
            <a:ext cx="8985998" cy="939607"/>
          </a:xfrm>
          <a:prstGeom prst="rect">
            <a:avLst/>
          </a:prstGeom>
          <a:solidFill>
            <a:schemeClr val="accent1">
              <a:lumMod val="20000"/>
              <a:lumOff val="80000"/>
            </a:schemeClr>
          </a:solidFill>
          <a:ln w="6350">
            <a:solidFill>
              <a:schemeClr val="tx1"/>
            </a:solidFill>
          </a:ln>
        </p:spPr>
        <p:txBody>
          <a:bodyPr wrap="square" tIns="72000" bIns="36000" rtlCol="0" anchor="ctr">
            <a:spAutoFit/>
          </a:bodyPr>
          <a:lstStyle/>
          <a:p>
            <a:pPr>
              <a:lnSpc>
                <a:spcPts val="1600"/>
              </a:lnSpc>
            </a:pPr>
            <a:r>
              <a:rPr lang="ja-JP" altLang="en-US" sz="1600" dirty="0">
                <a:latin typeface="Meiryo UI" panose="020B0604030504040204" pitchFamily="50" charset="-128"/>
                <a:ea typeface="Meiryo UI" panose="020B0604030504040204" pitchFamily="50" charset="-128"/>
              </a:rPr>
              <a:t>介護予防ポイント事業とは</a:t>
            </a:r>
            <a:endParaRPr lang="en-US" altLang="ja-JP" sz="1600" dirty="0">
              <a:latin typeface="Meiryo UI" panose="020B0604030504040204" pitchFamily="50" charset="-128"/>
              <a:ea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rPr>
              <a:t>　高齢者の外出の機会の増加や社会参加の推進を図り、生きがいづく</a:t>
            </a:r>
            <a:r>
              <a:rPr lang="ja-JP" altLang="en-US" sz="1400" dirty="0" err="1">
                <a:latin typeface="Meiryo UI" panose="020B0604030504040204" pitchFamily="50" charset="-128"/>
                <a:ea typeface="Meiryo UI" panose="020B0604030504040204" pitchFamily="50" charset="-128"/>
              </a:rPr>
              <a:t>りや</a:t>
            </a:r>
            <a:r>
              <a:rPr lang="ja-JP" altLang="en-US" sz="1400" dirty="0">
                <a:latin typeface="Meiryo UI" panose="020B0604030504040204" pitchFamily="50" charset="-128"/>
                <a:ea typeface="Meiryo UI" panose="020B0604030504040204" pitchFamily="50" charset="-128"/>
              </a:rPr>
              <a:t>介護予防につなげることを目的として、対象者（大阪市内在住の</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歳以上の方）が介護保険施設・事業所等で介護支援活動を行った場合に、活動実績に応じてポイントを交付し、蓄積したポイントを換金できる事業。</a:t>
            </a:r>
            <a:endParaRPr lang="en-US" altLang="ja-JP" sz="1400" dirty="0">
              <a:latin typeface="Meiryo UI" panose="020B0604030504040204" pitchFamily="50" charset="-128"/>
              <a:ea typeface="Meiryo UI" panose="020B0604030504040204" pitchFamily="50" charset="-128"/>
            </a:endParaRPr>
          </a:p>
        </p:txBody>
      </p:sp>
      <p:sp>
        <p:nvSpPr>
          <p:cNvPr id="8" name="二等辺三角形 7"/>
          <p:cNvSpPr/>
          <p:nvPr/>
        </p:nvSpPr>
        <p:spPr>
          <a:xfrm rot="10800000">
            <a:off x="100081" y="1709704"/>
            <a:ext cx="8947199" cy="360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18972" y="1709703"/>
            <a:ext cx="2509417"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活動者を増やすために</a:t>
            </a:r>
          </a:p>
        </p:txBody>
      </p:sp>
      <p:sp>
        <p:nvSpPr>
          <p:cNvPr id="5" name="テキスト ボックス 4"/>
          <p:cNvSpPr txBox="1"/>
          <p:nvPr/>
        </p:nvSpPr>
        <p:spPr>
          <a:xfrm>
            <a:off x="5365377" y="3115268"/>
            <a:ext cx="3778623" cy="307777"/>
          </a:xfrm>
          <a:prstGeom prst="rect">
            <a:avLst/>
          </a:prstGeom>
          <a:noFill/>
        </p:spPr>
        <p:txBody>
          <a:bodyPr wrap="square" rtlCol="0">
            <a:spAutoFit/>
          </a:bodyPr>
          <a:lstStyle/>
          <a:p>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r>
              <a:rPr kumimoji="1" lang="ja-JP" altLang="en-US" sz="1400" b="1" u="sng" dirty="0">
                <a:solidFill>
                  <a:srgbClr val="FF0000"/>
                </a:solidFill>
                <a:latin typeface="ＭＳ ゴシック" panose="020B0609070205080204" pitchFamily="49" charset="-128"/>
                <a:ea typeface="ＭＳ ゴシック" panose="020B0609070205080204" pitchFamily="49" charset="-128"/>
              </a:rPr>
              <a:t>住民の助け合いによる生活支援活動事業</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a:t>
            </a:r>
          </a:p>
        </p:txBody>
      </p:sp>
      <p:sp>
        <p:nvSpPr>
          <p:cNvPr id="33" name="正方形/長方形 32"/>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「介護予防ポイント事業」の充実</a:t>
            </a:r>
          </a:p>
        </p:txBody>
      </p:sp>
      <p:pic>
        <p:nvPicPr>
          <p:cNvPr id="3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44392" y="6120328"/>
            <a:ext cx="659467"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53787" y="2205419"/>
            <a:ext cx="9000000" cy="360000"/>
          </a:xfrm>
          <a:prstGeom prst="rect">
            <a:avLst/>
          </a:prstGeom>
          <a:solidFill>
            <a:srgbClr val="FFFFCC"/>
          </a:solidFill>
          <a:ln w="38100" cmpd="dbl">
            <a:solidFill>
              <a:schemeClr val="bg1">
                <a:lumMod val="50000"/>
              </a:schemeClr>
            </a:solidFill>
          </a:ln>
        </p:spPr>
        <p:txBody>
          <a:bodyPr wrap="square" rtlCol="0" anchor="ctr">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より身近なところで、これまで培った経験をもとに得意分野を生かした活動ができるよう、活動場所・内容を充実する</a:t>
            </a:r>
          </a:p>
        </p:txBody>
      </p:sp>
      <p:sp>
        <p:nvSpPr>
          <p:cNvPr id="27" name="角丸四角形 26"/>
          <p:cNvSpPr/>
          <p:nvPr/>
        </p:nvSpPr>
        <p:spPr>
          <a:xfrm>
            <a:off x="5365376" y="2638914"/>
            <a:ext cx="3724835" cy="4151851"/>
          </a:xfrm>
          <a:prstGeom prst="roundRect">
            <a:avLst>
              <a:gd name="adj" fmla="val 73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txBox="1">
            <a:spLocks/>
          </p:cNvSpPr>
          <p:nvPr/>
        </p:nvSpPr>
        <p:spPr>
          <a:xfrm>
            <a:off x="7086600" y="651376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２</a:t>
            </a:r>
          </a:p>
        </p:txBody>
      </p:sp>
    </p:spTree>
    <p:extLst>
      <p:ext uri="{BB962C8B-B14F-4D97-AF65-F5344CB8AC3E}">
        <p14:creationId xmlns:p14="http://schemas.microsoft.com/office/powerpoint/2010/main" val="52099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5293217" y="4202637"/>
            <a:ext cx="3768066" cy="2594851"/>
          </a:xfrm>
          <a:prstGeom prst="ellipse">
            <a:avLst/>
          </a:prstGeom>
          <a:noFill/>
          <a:ln w="12700">
            <a:solidFill>
              <a:srgbClr val="FF7C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7625" y="525716"/>
            <a:ext cx="1111165" cy="252000"/>
          </a:xfrm>
          <a:prstGeom prst="rect">
            <a:avLst/>
          </a:prstGeom>
          <a:solidFill>
            <a:srgbClr val="FAFE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lang="ja-JP" altLang="en-US" sz="1300" dirty="0">
                <a:solidFill>
                  <a:schemeClr val="tx1"/>
                </a:solidFill>
                <a:latin typeface="Meiryo UI" panose="020B0604030504040204" pitchFamily="50" charset="-128"/>
                <a:ea typeface="Meiryo UI" panose="020B0604030504040204" pitchFamily="50" charset="-128"/>
              </a:rPr>
              <a:t>考え方</a:t>
            </a:r>
          </a:p>
        </p:txBody>
      </p:sp>
      <p:sp>
        <p:nvSpPr>
          <p:cNvPr id="5" name="正方形/長方形 4"/>
          <p:cNvSpPr/>
          <p:nvPr/>
        </p:nvSpPr>
        <p:spPr>
          <a:xfrm>
            <a:off x="47625" y="777717"/>
            <a:ext cx="9042163" cy="255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108000" bIns="72000" numCol="1" spcCol="0" rtlCol="0" fromWordArt="0" anchor="ctr" anchorCtr="0" forceAA="0" compatLnSpc="1">
            <a:prstTxWarp prst="textNoShape">
              <a:avLst/>
            </a:prstTxWarp>
            <a:noAutofit/>
          </a:bodyPr>
          <a:lstStyle/>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ひとり暮らし高齢者や夫婦のみの高齢者世帯、認知症高齢者の増加が予測される中、</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高齢者が介護認定に至らず元気にいきいきと生活できるよう、介護予防活動を推進</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高齢者が何らかの支援を必要とする状態となった場合</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でも、その方の状態やニーズに合ったサービスが提供できるよう、</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多様な主体による多様なサービスを充実し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、サービス選択の幅を広げる必要がある。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介護予防と</a:t>
            </a:r>
            <a:r>
              <a:rPr lang="ja-JP" altLang="en-US" sz="1300" dirty="0">
                <a:solidFill>
                  <a:schemeClr val="tx1"/>
                </a:solidFill>
                <a:latin typeface="Meiryo UI" panose="020B0604030504040204" pitchFamily="50" charset="-128"/>
                <a:ea typeface="Meiryo UI" panose="020B0604030504040204" pitchFamily="50" charset="-128"/>
              </a:rPr>
              <a:t>社会参加には強い相関関係があることが証明されつつあり、</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社会参加・社会的役割を持つことが生きがいや介護予防に</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つながることから、</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「高齢者の社会参加を通じた介護予防」を推進</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することが重要である。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地域の元気な高齢者が、生活支援を必要とする高齢者に対し、自身の生きがいづく</a:t>
            </a:r>
            <a:r>
              <a:rPr lang="ja-JP" altLang="en-US" sz="13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りや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介護予防のために生活支援活動を行う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生活支援の担い手としての社会参加</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地域における住民相互の助け合いの体制づくりが進む</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0969" indent="-130969">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介護保険制度の持続可能性を高めるためには、介護費用の増大や介護人材の不足への対応を考える必要があり、</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介護の担い手の多様化を図る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ことが重要である。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ゴシック" panose="020B0609070205080204" pitchFamily="49" charset="-128"/>
                <a:ea typeface="ＭＳ ゴシック" panose="020B0609070205080204" pitchFamily="49" charset="-128"/>
              </a:rPr>
              <a:t>「住民の助け合いによる生活支援活動事業」について</a:t>
            </a:r>
          </a:p>
        </p:txBody>
      </p:sp>
      <p:sp>
        <p:nvSpPr>
          <p:cNvPr id="8" name="下矢印 7"/>
          <p:cNvSpPr/>
          <p:nvPr/>
        </p:nvSpPr>
        <p:spPr>
          <a:xfrm>
            <a:off x="3128706" y="3386709"/>
            <a:ext cx="2880000" cy="273627"/>
          </a:xfrm>
          <a:prstGeom prst="downArrow">
            <a:avLst>
              <a:gd name="adj1" fmla="val 50000"/>
              <a:gd name="adj2" fmla="val 10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r>
              <a:rPr kumimoji="1" lang="ja-JP" altLang="en-US" sz="1200" dirty="0">
                <a:solidFill>
                  <a:schemeClr val="tx1"/>
                </a:solidFill>
                <a:latin typeface="Meiryo UI" panose="020B0604030504040204" pitchFamily="50" charset="-128"/>
                <a:ea typeface="Meiryo UI" panose="020B0604030504040204" pitchFamily="50" charset="-128"/>
              </a:rPr>
              <a:t>そこで</a:t>
            </a:r>
          </a:p>
        </p:txBody>
      </p:sp>
      <p:sp>
        <p:nvSpPr>
          <p:cNvPr id="27" name="正方形/長方形 26"/>
          <p:cNvSpPr/>
          <p:nvPr/>
        </p:nvSpPr>
        <p:spPr>
          <a:xfrm>
            <a:off x="47624" y="4383977"/>
            <a:ext cx="5112000" cy="11159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地域の元気な高齢者が、生活支援を必要とする高齢者（要支援１または２の方等：利用者）に対し、自身の生きがいづく</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りや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介護予防のために生活支援活動を行う。</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（要支援１または２の方等への訪問型サービス（総合事業）のひとつに位置づける。）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948553" y="3733487"/>
            <a:ext cx="7240307" cy="396000"/>
          </a:xfrm>
          <a:prstGeom prst="roundRect">
            <a:avLst>
              <a:gd name="adj" fmla="val 2906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「住民の助け合いによる生活支援活動事業」</a:t>
            </a:r>
            <a:endParaRPr lang="ja-JP" altLang="en-US" b="1" dirty="0">
              <a:solidFill>
                <a:schemeClr val="bg1"/>
              </a:solidFill>
            </a:endParaRPr>
          </a:p>
        </p:txBody>
      </p:sp>
      <p:sp>
        <p:nvSpPr>
          <p:cNvPr id="29" name="角丸四角形 28"/>
          <p:cNvSpPr/>
          <p:nvPr/>
        </p:nvSpPr>
        <p:spPr>
          <a:xfrm>
            <a:off x="182916" y="4224746"/>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624" y="5719995"/>
            <a:ext cx="5112000" cy="111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活動者</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a:t>
            </a:r>
            <a:r>
              <a:rPr lang="ja-JP" altLang="ja-JP" sz="1400" kern="100" dirty="0">
                <a:solidFill>
                  <a:schemeClr val="tx1"/>
                </a:solidFill>
                <a:latin typeface="Meiryo UI" panose="020B0604030504040204" pitchFamily="50" charset="-128"/>
                <a:ea typeface="Meiryo UI" panose="020B0604030504040204" pitchFamily="50" charset="-128"/>
              </a:rPr>
              <a:t>社会参加による</a:t>
            </a:r>
            <a:r>
              <a:rPr lang="ja-JP" altLang="en-US" sz="1400" kern="100" dirty="0">
                <a:solidFill>
                  <a:schemeClr val="tx1"/>
                </a:solidFill>
                <a:latin typeface="Meiryo UI" panose="020B0604030504040204" pitchFamily="50" charset="-128"/>
                <a:ea typeface="Meiryo UI" panose="020B0604030504040204" pitchFamily="50" charset="-128"/>
              </a:rPr>
              <a:t>生きがいづく</a:t>
            </a:r>
            <a:r>
              <a:rPr lang="ja-JP" altLang="en-US" sz="1400" kern="100" dirty="0" err="1">
                <a:solidFill>
                  <a:schemeClr val="tx1"/>
                </a:solidFill>
                <a:latin typeface="Meiryo UI" panose="020B0604030504040204" pitchFamily="50" charset="-128"/>
                <a:ea typeface="Meiryo UI" panose="020B0604030504040204" pitchFamily="50" charset="-128"/>
              </a:rPr>
              <a:t>り</a:t>
            </a:r>
            <a:r>
              <a:rPr lang="ja-JP" altLang="en-US" sz="1400" kern="100" dirty="0">
                <a:solidFill>
                  <a:schemeClr val="tx1"/>
                </a:solidFill>
                <a:latin typeface="Meiryo UI" panose="020B0604030504040204" pitchFamily="50" charset="-128"/>
                <a:ea typeface="Meiryo UI" panose="020B0604030504040204" pitchFamily="50" charset="-128"/>
              </a:rPr>
              <a:t>・</a:t>
            </a:r>
            <a:r>
              <a:rPr lang="ja-JP" altLang="ja-JP" sz="1400" kern="100" dirty="0">
                <a:solidFill>
                  <a:schemeClr val="tx1"/>
                </a:solidFill>
                <a:latin typeface="Meiryo UI" panose="020B0604030504040204" pitchFamily="50" charset="-128"/>
                <a:ea typeface="Meiryo UI" panose="020B0604030504040204" pitchFamily="50" charset="-128"/>
              </a:rPr>
              <a:t>介護予防</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ja-JP" altLang="en-US" sz="1400" kern="100" dirty="0">
                <a:solidFill>
                  <a:schemeClr val="tx1"/>
                </a:solidFill>
                <a:latin typeface="Meiryo UI" panose="020B0604030504040204" pitchFamily="50" charset="-128"/>
                <a:ea typeface="Meiryo UI" panose="020B0604030504040204" pitchFamily="50" charset="-128"/>
              </a:rPr>
              <a:t>　　</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利用者</a:t>
            </a:r>
            <a:r>
              <a:rPr lang="en-US" altLang="ja-JP" sz="1400" kern="100" dirty="0">
                <a:solidFill>
                  <a:schemeClr val="tx1"/>
                </a:solidFill>
                <a:latin typeface="Meiryo UI" panose="020B0604030504040204" pitchFamily="50" charset="-128"/>
                <a:ea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　</a:t>
            </a:r>
            <a:r>
              <a:rPr lang="ja-JP" altLang="ja-JP" sz="1400" kern="100" dirty="0">
                <a:solidFill>
                  <a:schemeClr val="tx1"/>
                </a:solidFill>
                <a:latin typeface="Meiryo UI" panose="020B0604030504040204" pitchFamily="50" charset="-128"/>
                <a:ea typeface="Meiryo UI" panose="020B0604030504040204" pitchFamily="50" charset="-128"/>
              </a:rPr>
              <a:t>生活の質の確保・向上</a:t>
            </a:r>
            <a:endParaRPr lang="ja-JP"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defRPr/>
            </a:pP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地域</a:t>
            </a:r>
            <a:r>
              <a:rPr lang="en-US" altLang="ja-JP"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solidFill>
                  <a:schemeClr val="tx1"/>
                </a:solidFill>
                <a:latin typeface="Meiryo UI" panose="020B0604030504040204" pitchFamily="50" charset="-128"/>
                <a:ea typeface="Meiryo UI" panose="020B0604030504040204" pitchFamily="50" charset="-128"/>
              </a:rPr>
              <a:t>住民の助け合い活動の</a:t>
            </a:r>
            <a:r>
              <a:rPr lang="ja-JP" altLang="en-US" sz="1400" kern="100" dirty="0">
                <a:solidFill>
                  <a:schemeClr val="tx1"/>
                </a:solidFill>
                <a:latin typeface="Meiryo UI" panose="020B0604030504040204" pitchFamily="50" charset="-128"/>
                <a:ea typeface="Meiryo UI" panose="020B0604030504040204" pitchFamily="50" charset="-128"/>
              </a:rPr>
              <a:t>推進による住民相互の</a:t>
            </a:r>
            <a:endParaRPr lang="en-US" altLang="ja-JP" sz="1400" kern="100" dirty="0">
              <a:solidFill>
                <a:schemeClr val="tx1"/>
              </a:solidFill>
              <a:latin typeface="Meiryo UI" panose="020B0604030504040204" pitchFamily="50" charset="-128"/>
              <a:ea typeface="Meiryo UI" panose="020B0604030504040204" pitchFamily="50" charset="-128"/>
            </a:endParaRPr>
          </a:p>
          <a:p>
            <a:pPr algn="just">
              <a:defRPr/>
            </a:pPr>
            <a:r>
              <a:rPr lang="ja-JP" altLang="en-US" sz="1400" kern="100" dirty="0">
                <a:solidFill>
                  <a:schemeClr val="tx1"/>
                </a:solidFill>
                <a:latin typeface="Meiryo UI" panose="020B0604030504040204" pitchFamily="50" charset="-128"/>
                <a:ea typeface="Meiryo UI" panose="020B0604030504040204" pitchFamily="50" charset="-128"/>
              </a:rPr>
              <a:t>　　　　　　　　　助け合いの体制づくり（地域づくり）</a:t>
            </a:r>
            <a:endParaRPr lang="ja-JP" altLang="ja-JP" sz="1400" kern="100"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182916" y="5560766"/>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事業目的</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2"/>
          <p:cNvSpPr txBox="1">
            <a:spLocks/>
          </p:cNvSpPr>
          <p:nvPr/>
        </p:nvSpPr>
        <p:spPr>
          <a:xfrm>
            <a:off x="7086600" y="647087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３</a:t>
            </a:r>
          </a:p>
        </p:txBody>
      </p:sp>
      <p:grpSp>
        <p:nvGrpSpPr>
          <p:cNvPr id="14" name="グループ化 13"/>
          <p:cNvGrpSpPr/>
          <p:nvPr/>
        </p:nvGrpSpPr>
        <p:grpSpPr>
          <a:xfrm>
            <a:off x="5712833" y="4776046"/>
            <a:ext cx="3020801" cy="1401159"/>
            <a:chOff x="5740891" y="4465102"/>
            <a:chExt cx="3020801" cy="1401159"/>
          </a:xfrm>
        </p:grpSpPr>
        <p:pic>
          <p:nvPicPr>
            <p:cNvPr id="18" name="図 1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5740891" y="5135682"/>
              <a:ext cx="684000" cy="730579"/>
            </a:xfrm>
            <a:prstGeom prst="rect">
              <a:avLst/>
            </a:prstGeom>
          </p:spPr>
        </p:pic>
        <p:pic>
          <p:nvPicPr>
            <p:cNvPr id="19" name="図 1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8041692" y="4789102"/>
              <a:ext cx="720000" cy="720000"/>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7792" y="4562274"/>
              <a:ext cx="324000" cy="32400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4503" y="5443370"/>
              <a:ext cx="372785" cy="324000"/>
            </a:xfrm>
            <a:prstGeom prst="rect">
              <a:avLst/>
            </a:prstGeom>
          </p:spPr>
        </p:pic>
        <p:pic>
          <p:nvPicPr>
            <p:cNvPr id="23" name="図 2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 contrast="10000"/>
                      </a14:imgEffect>
                    </a14:imgLayer>
                  </a14:imgProps>
                </a:ext>
                <a:ext uri="{28A0092B-C50C-407E-A947-70E740481C1C}">
                  <a14:useLocalDpi xmlns:a14="http://schemas.microsoft.com/office/drawing/2010/main" val="0"/>
                </a:ext>
              </a:extLst>
            </a:blip>
            <a:stretch>
              <a:fillRect/>
            </a:stretch>
          </p:blipFill>
          <p:spPr>
            <a:xfrm>
              <a:off x="5756618" y="4465102"/>
              <a:ext cx="648000" cy="648000"/>
            </a:xfrm>
            <a:prstGeom prst="rect">
              <a:avLst/>
            </a:prstGeom>
          </p:spPr>
        </p:pic>
        <p:sp>
          <p:nvSpPr>
            <p:cNvPr id="6" name="右矢印 5"/>
            <p:cNvSpPr/>
            <p:nvPr/>
          </p:nvSpPr>
          <p:spPr>
            <a:xfrm>
              <a:off x="6478201" y="4852405"/>
              <a:ext cx="1547955" cy="613684"/>
            </a:xfrm>
            <a:prstGeom prst="right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生活支援活動</a:t>
              </a:r>
            </a:p>
          </p:txBody>
        </p:sp>
      </p:grpSp>
      <p:sp>
        <p:nvSpPr>
          <p:cNvPr id="3" name="円形吹き出し 2"/>
          <p:cNvSpPr/>
          <p:nvPr/>
        </p:nvSpPr>
        <p:spPr>
          <a:xfrm>
            <a:off x="7916875" y="4401481"/>
            <a:ext cx="1080000" cy="540000"/>
          </a:xfrm>
          <a:prstGeom prst="wedgeEllipseCallout">
            <a:avLst>
              <a:gd name="adj1" fmla="val -8908"/>
              <a:gd name="adj2" fmla="val 67270"/>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200" kern="100" dirty="0">
                <a:solidFill>
                  <a:schemeClr val="tx1"/>
                </a:solidFill>
                <a:latin typeface="Meiryo UI" panose="020B0604030504040204" pitchFamily="50" charset="-128"/>
                <a:ea typeface="Meiryo UI" panose="020B0604030504040204" pitchFamily="50" charset="-128"/>
              </a:rPr>
              <a:t>生活の質の確保・向上</a:t>
            </a:r>
            <a:endParaRPr lang="ja-JP" altLang="en-US" sz="1200" dirty="0">
              <a:solidFill>
                <a:schemeClr val="tx1"/>
              </a:solidFill>
            </a:endParaRPr>
          </a:p>
        </p:txBody>
      </p:sp>
      <p:sp>
        <p:nvSpPr>
          <p:cNvPr id="26" name="円形吹き出し 25"/>
          <p:cNvSpPr/>
          <p:nvPr/>
        </p:nvSpPr>
        <p:spPr>
          <a:xfrm>
            <a:off x="5463731" y="6287790"/>
            <a:ext cx="1152000" cy="540000"/>
          </a:xfrm>
          <a:prstGeom prst="wedgeEllipseCallout">
            <a:avLst>
              <a:gd name="adj1" fmla="val -2329"/>
              <a:gd name="adj2" fmla="val -75829"/>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kern="100" dirty="0">
                <a:solidFill>
                  <a:schemeClr val="tx1"/>
                </a:solidFill>
                <a:latin typeface="Meiryo UI" panose="020B0604030504040204" pitchFamily="50" charset="-128"/>
                <a:ea typeface="Meiryo UI" panose="020B0604030504040204" pitchFamily="50" charset="-128"/>
              </a:rPr>
              <a:t>生きがいづく</a:t>
            </a:r>
            <a:r>
              <a:rPr lang="ja-JP" altLang="en-US" sz="1200" kern="100" dirty="0" err="1">
                <a:solidFill>
                  <a:schemeClr val="tx1"/>
                </a:solidFill>
                <a:latin typeface="Meiryo UI" panose="020B0604030504040204" pitchFamily="50" charset="-128"/>
                <a:ea typeface="Meiryo UI" panose="020B0604030504040204" pitchFamily="50" charset="-128"/>
              </a:rPr>
              <a:t>り</a:t>
            </a:r>
            <a:endParaRPr lang="ja-JP" altLang="en-US" sz="1200" dirty="0">
              <a:solidFill>
                <a:schemeClr val="tx1"/>
              </a:solidFill>
            </a:endParaRPr>
          </a:p>
          <a:p>
            <a:pPr algn="ctr"/>
            <a:r>
              <a:rPr lang="ja-JP" altLang="ja-JP" sz="1200" kern="100" dirty="0">
                <a:solidFill>
                  <a:schemeClr val="tx1"/>
                </a:solidFill>
                <a:latin typeface="Meiryo UI" panose="020B0604030504040204" pitchFamily="50" charset="-128"/>
                <a:ea typeface="Meiryo UI" panose="020B0604030504040204" pitchFamily="50" charset="-128"/>
              </a:rPr>
              <a:t>介護予防</a:t>
            </a:r>
            <a:endParaRPr lang="ja-JP" altLang="en-US" sz="1200" dirty="0">
              <a:solidFill>
                <a:schemeClr val="tx1"/>
              </a:solidFill>
            </a:endParaRPr>
          </a:p>
        </p:txBody>
      </p:sp>
      <p:sp>
        <p:nvSpPr>
          <p:cNvPr id="35" name="円形吹き出し 34"/>
          <p:cNvSpPr/>
          <p:nvPr/>
        </p:nvSpPr>
        <p:spPr>
          <a:xfrm>
            <a:off x="7521131" y="6263529"/>
            <a:ext cx="1152000" cy="540000"/>
          </a:xfrm>
          <a:prstGeom prst="wedgeEllipseCallout">
            <a:avLst>
              <a:gd name="adj1" fmla="val -29160"/>
              <a:gd name="adj2" fmla="val -63904"/>
            </a:avLst>
          </a:prstGeom>
          <a:solidFill>
            <a:schemeClr val="bg1"/>
          </a:solid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kern="100" dirty="0">
                <a:solidFill>
                  <a:schemeClr val="tx1"/>
                </a:solidFill>
                <a:latin typeface="Meiryo UI" panose="020B0604030504040204" pitchFamily="50" charset="-128"/>
                <a:ea typeface="Meiryo UI" panose="020B0604030504040204" pitchFamily="50" charset="-128"/>
              </a:rPr>
              <a:t>地域づくり</a:t>
            </a:r>
            <a:endParaRPr lang="ja-JP" altLang="en-US" sz="1200" dirty="0">
              <a:solidFill>
                <a:schemeClr val="tx1"/>
              </a:solidFill>
            </a:endParaRPr>
          </a:p>
        </p:txBody>
      </p:sp>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8333" y="4771288"/>
            <a:ext cx="468000" cy="38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図 31"/>
          <p:cNvPicPr>
            <a:picLocks noChangeAspect="1"/>
          </p:cNvPicPr>
          <p:nvPr/>
        </p:nvPicPr>
        <p:blipFill>
          <a:blip r:embed="rId12"/>
          <a:stretch>
            <a:fillRect/>
          </a:stretch>
        </p:blipFill>
        <p:spPr>
          <a:xfrm>
            <a:off x="7026672" y="5755110"/>
            <a:ext cx="549869" cy="324000"/>
          </a:xfrm>
          <a:prstGeom prst="rect">
            <a:avLst/>
          </a:prstGeom>
        </p:spPr>
      </p:pic>
      <p:sp>
        <p:nvSpPr>
          <p:cNvPr id="7" name="正方形/長方形 6"/>
          <p:cNvSpPr/>
          <p:nvPr/>
        </p:nvSpPr>
        <p:spPr>
          <a:xfrm>
            <a:off x="8079322" y="5838994"/>
            <a:ext cx="588623" cy="253916"/>
          </a:xfrm>
          <a:prstGeom prst="rect">
            <a:avLst/>
          </a:prstGeom>
        </p:spPr>
        <p:txBody>
          <a:bodyPr wrap="none">
            <a:spAutoFit/>
          </a:bodyPr>
          <a:lstStyle/>
          <a:p>
            <a:r>
              <a:rPr lang="ja-JP" altLang="en-US" sz="1050" kern="100" dirty="0">
                <a:latin typeface="Meiryo UI" panose="020B0604030504040204" pitchFamily="50" charset="-128"/>
                <a:ea typeface="Meiryo UI" panose="020B0604030504040204" pitchFamily="50" charset="-128"/>
              </a:rPr>
              <a:t>利用者</a:t>
            </a:r>
            <a:endParaRPr lang="ja-JP" altLang="en-US" sz="1050" dirty="0"/>
          </a:p>
        </p:txBody>
      </p:sp>
      <p:sp>
        <p:nvSpPr>
          <p:cNvPr id="33" name="正方形/長方形 32"/>
          <p:cNvSpPr/>
          <p:nvPr/>
        </p:nvSpPr>
        <p:spPr>
          <a:xfrm>
            <a:off x="5747258" y="4474544"/>
            <a:ext cx="588623" cy="253916"/>
          </a:xfrm>
          <a:prstGeom prst="rect">
            <a:avLst/>
          </a:prstGeom>
        </p:spPr>
        <p:txBody>
          <a:bodyPr wrap="none">
            <a:spAutoFit/>
          </a:bodyPr>
          <a:lstStyle/>
          <a:p>
            <a:r>
              <a:rPr lang="ja-JP" altLang="en-US" sz="1050" kern="100" dirty="0">
                <a:latin typeface="Meiryo UI" panose="020B0604030504040204" pitchFamily="50" charset="-128"/>
                <a:ea typeface="Meiryo UI" panose="020B0604030504040204" pitchFamily="50" charset="-128"/>
              </a:rPr>
              <a:t>活動者</a:t>
            </a:r>
            <a:endParaRPr lang="ja-JP" altLang="en-US" sz="1050" dirty="0"/>
          </a:p>
        </p:txBody>
      </p:sp>
    </p:spTree>
    <p:extLst>
      <p:ext uri="{BB962C8B-B14F-4D97-AF65-F5344CB8AC3E}">
        <p14:creationId xmlns:p14="http://schemas.microsoft.com/office/powerpoint/2010/main" val="315364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612764" y="1564132"/>
            <a:ext cx="4464000" cy="5271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14" name="正方形/長方形 13"/>
          <p:cNvSpPr/>
          <p:nvPr/>
        </p:nvSpPr>
        <p:spPr>
          <a:xfrm>
            <a:off x="53784" y="146625"/>
            <a:ext cx="9022980" cy="1282916"/>
          </a:xfrm>
          <a:prstGeom prst="rect">
            <a:avLst/>
          </a:prstGeom>
          <a:solidFill>
            <a:srgbClr val="FFFF66"/>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5" name="テキスト ボックス 4"/>
          <p:cNvSpPr txBox="1"/>
          <p:nvPr/>
        </p:nvSpPr>
        <p:spPr>
          <a:xfrm>
            <a:off x="68774" y="640925"/>
            <a:ext cx="3998943" cy="672867"/>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年７月から２事業者でモデル実施開始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月から１事業者追加</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令和３年４月から本格実施（事業者公募）</a:t>
            </a:r>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53784" y="224805"/>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実施時期</a:t>
            </a:r>
          </a:p>
        </p:txBody>
      </p:sp>
      <p:sp>
        <p:nvSpPr>
          <p:cNvPr id="9" name="角丸四角形 8"/>
          <p:cNvSpPr/>
          <p:nvPr/>
        </p:nvSpPr>
        <p:spPr>
          <a:xfrm>
            <a:off x="4123912" y="254063"/>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実施地区単位</a:t>
            </a:r>
          </a:p>
        </p:txBody>
      </p:sp>
      <p:sp>
        <p:nvSpPr>
          <p:cNvPr id="10" name="テキスト ボックス 9"/>
          <p:cNvSpPr txBox="1"/>
          <p:nvPr/>
        </p:nvSpPr>
        <p:spPr>
          <a:xfrm>
            <a:off x="4123912" y="600991"/>
            <a:ext cx="4905769" cy="672867"/>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本市内で受託事業者が設定した地域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日常生活圏域（地域包括圏域）以上を想定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区域全域に至らなくても、また複数区にまたがっても可</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674084" y="1608776"/>
            <a:ext cx="1228147" cy="356736"/>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a:t>
            </a:r>
          </a:p>
        </p:txBody>
      </p:sp>
      <p:sp>
        <p:nvSpPr>
          <p:cNvPr id="24" name="テキスト ボックス 23"/>
          <p:cNvSpPr txBox="1"/>
          <p:nvPr/>
        </p:nvSpPr>
        <p:spPr>
          <a:xfrm>
            <a:off x="4824000" y="2027588"/>
            <a:ext cx="4176000" cy="472813"/>
          </a:xfrm>
          <a:prstGeom prst="rect">
            <a:avLst/>
          </a:prstGeom>
          <a:noFill/>
          <a:ln w="38100">
            <a:noFill/>
          </a:ln>
        </p:spPr>
        <p:txBody>
          <a:bodyPr wrap="square" lIns="36000" tIns="36000" rIns="36000" bIns="36000"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大阪市在住の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歳以上（市介護保険第</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号被保険者）</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かつ「大阪市介護予防ポイント事業」の参加登録している方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673681" y="2537336"/>
            <a:ext cx="1301349" cy="355787"/>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活動内容</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824000" y="2936068"/>
            <a:ext cx="4176000" cy="1473086"/>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① 買物（日常品の買物）、掃除（居室内の掃除、ゴミ出</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し）、洗濯（洗濯・乾燥、取入れ・収納）、調理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② 買物同行、通院同行、薬の受取同行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③ 上記とともに行うその他の生活支援活動（話し相手、電球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交換、植木の水やりなど）</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介護保険外のサービス</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③の活動内容は①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②の合計時間を超えない範囲で活動</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可能</a:t>
            </a:r>
          </a:p>
        </p:txBody>
      </p:sp>
      <p:sp>
        <p:nvSpPr>
          <p:cNvPr id="27" name="正方形/長方形 26"/>
          <p:cNvSpPr/>
          <p:nvPr/>
        </p:nvSpPr>
        <p:spPr>
          <a:xfrm>
            <a:off x="46204" y="1532811"/>
            <a:ext cx="4464000" cy="2719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8" name="角丸四角形 7"/>
          <p:cNvSpPr/>
          <p:nvPr/>
        </p:nvSpPr>
        <p:spPr>
          <a:xfrm>
            <a:off x="94153" y="1555223"/>
            <a:ext cx="1641657" cy="316238"/>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受託事業者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63089" y="1917665"/>
            <a:ext cx="4284000" cy="811367"/>
          </a:xfrm>
          <a:prstGeom prst="rect">
            <a:avLst/>
          </a:prstGeom>
          <a:noFill/>
          <a:ln w="38100">
            <a:noFill/>
          </a:ln>
        </p:spPr>
        <p:txBody>
          <a:bodyPr wrap="square" lIns="36000" tIns="36000" rIns="36000" bIns="36000" rtlCol="0" anchor="ctr" anchorCtr="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公募により本市が選定した事業者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・港区社会福祉協議会（港区）</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・東成区社会福祉協議会（東成区）</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・ＮＰＯ法人フェリスモンテ（生野区・旭区）</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81060" y="2814441"/>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受託事業者の業務</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36204" y="3205980"/>
            <a:ext cx="4284000" cy="996033"/>
          </a:xfrm>
          <a:prstGeom prst="rect">
            <a:avLst/>
          </a:prstGeom>
          <a:noFill/>
          <a:ln w="38100">
            <a:noFill/>
          </a:ln>
        </p:spPr>
        <p:txBody>
          <a:bodyPr wrap="square" lIns="36000" tIns="36000" rIns="36000" bIns="36000" rtlCol="0" anchor="ctr" anchorCtr="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① 活動者と利用者ニーズとのコーディネート業務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② ケアマネージャーと連携したケアプランの確認による他の訪問型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サービス（総合事業）との重複利用の確認・上限利用回数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の管理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③ 活動者の活動実績に応じた介護予防ポイントの管理・報告等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691692" y="4605704"/>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活動者への謝礼（</a:t>
            </a:r>
            <a:r>
              <a:rPr kumimoji="1"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回あたり）</a:t>
            </a:r>
          </a:p>
        </p:txBody>
      </p:sp>
      <p:sp>
        <p:nvSpPr>
          <p:cNvPr id="38" name="テキスト ボックス 37"/>
          <p:cNvSpPr txBox="1"/>
          <p:nvPr/>
        </p:nvSpPr>
        <p:spPr>
          <a:xfrm>
            <a:off x="4774170" y="5051796"/>
            <a:ext cx="4176000" cy="472813"/>
          </a:xfrm>
          <a:prstGeom prst="rect">
            <a:avLst/>
          </a:prstGeom>
          <a:noFill/>
          <a:ln w="38100">
            <a:noFill/>
          </a:ln>
        </p:spPr>
        <p:txBody>
          <a:bodyPr wrap="square" lIns="36000" tIns="36000" rIns="36000" bIns="36000"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利用者負担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円＋介護予防ポイント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円（６ポイント）　計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9" name="角丸四角形 38"/>
          <p:cNvSpPr/>
          <p:nvPr/>
        </p:nvSpPr>
        <p:spPr>
          <a:xfrm>
            <a:off x="4673681" y="5880277"/>
            <a:ext cx="2808000" cy="318461"/>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活動者の保険</a:t>
            </a:r>
          </a:p>
        </p:txBody>
      </p:sp>
      <p:sp>
        <p:nvSpPr>
          <p:cNvPr id="40" name="テキスト ボックス 39"/>
          <p:cNvSpPr txBox="1"/>
          <p:nvPr/>
        </p:nvSpPr>
        <p:spPr>
          <a:xfrm>
            <a:off x="4756764" y="6255514"/>
            <a:ext cx="4176000" cy="472813"/>
          </a:xfrm>
          <a:prstGeom prst="rect">
            <a:avLst/>
          </a:prstGeom>
          <a:noFill/>
          <a:ln w="38100">
            <a:noFill/>
          </a:ln>
        </p:spPr>
        <p:txBody>
          <a:bodyPr wrap="square" lIns="36000" tIns="36000" rIns="36000" bIns="36000"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「大阪市介護予防ポイント事業」の登録者として、大阪市が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市民活動保険（損害賠償責任保険・傷害保険）に加入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533" y="5576244"/>
            <a:ext cx="659467"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46204" y="4289336"/>
            <a:ext cx="4464000" cy="25686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21" name="角丸四角形 20"/>
          <p:cNvSpPr/>
          <p:nvPr/>
        </p:nvSpPr>
        <p:spPr>
          <a:xfrm>
            <a:off x="81060" y="4352686"/>
            <a:ext cx="1534623" cy="375733"/>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利用対象者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63307" y="4780148"/>
            <a:ext cx="4284000" cy="472813"/>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要支援１または２の方等で、住民相互の助け合いの活動であることを理解している方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88504" y="5309508"/>
            <a:ext cx="1492323" cy="333959"/>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利用回数等</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6204" y="5696994"/>
            <a:ext cx="4284000" cy="472813"/>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回まで（</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回概ね</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分以内）</a:t>
            </a:r>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１日複数回の利用可</a:t>
            </a:r>
          </a:p>
          <a:p>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回以内で他訪問型サービスとの併用可　</a:t>
            </a:r>
          </a:p>
        </p:txBody>
      </p:sp>
      <p:sp>
        <p:nvSpPr>
          <p:cNvPr id="34" name="角丸四角形 33"/>
          <p:cNvSpPr/>
          <p:nvPr/>
        </p:nvSpPr>
        <p:spPr>
          <a:xfrm>
            <a:off x="88504" y="6188320"/>
            <a:ext cx="1647306" cy="289057"/>
          </a:xfrm>
          <a:prstGeom prst="roundRect">
            <a:avLst>
              <a:gd name="adj" fmla="val 5000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利用者負担</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3307" y="6514402"/>
            <a:ext cx="4284000" cy="272758"/>
          </a:xfrm>
          <a:prstGeom prst="rect">
            <a:avLst/>
          </a:prstGeom>
          <a:noFill/>
          <a:ln w="38100">
            <a:noFill/>
          </a:ln>
        </p:spPr>
        <p:txBody>
          <a:bodyPr wrap="square" lIns="36000" tIns="36000" rIns="36000" bIns="36000" rtlCol="0" anchor="ctr" anchorCtr="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利用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回あたり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（利用時払い）</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483" y="6206832"/>
            <a:ext cx="576000" cy="576000"/>
          </a:xfrm>
          <a:prstGeom prst="rect">
            <a:avLst/>
          </a:prstGeom>
        </p:spPr>
      </p:pic>
      <p:sp>
        <p:nvSpPr>
          <p:cNvPr id="7" name="角丸四角形 6"/>
          <p:cNvSpPr/>
          <p:nvPr/>
        </p:nvSpPr>
        <p:spPr>
          <a:xfrm>
            <a:off x="5975030" y="1617476"/>
            <a:ext cx="3049324" cy="32553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社会参加による</a:t>
            </a:r>
            <a:r>
              <a:rPr lang="ja-JP" altLang="en-US" sz="1100" b="1" kern="100" dirty="0">
                <a:solidFill>
                  <a:schemeClr val="tx1"/>
                </a:solidFill>
                <a:latin typeface="HG丸ｺﾞｼｯｸM-PRO" panose="020F0600000000000000" pitchFamily="50" charset="-128"/>
                <a:ea typeface="HG丸ｺﾞｼｯｸM-PRO" panose="020F0600000000000000" pitchFamily="50" charset="-128"/>
              </a:rPr>
              <a:t>生きがいづく</a:t>
            </a:r>
            <a:r>
              <a:rPr lang="ja-JP" altLang="en-US" sz="1100" b="1" kern="100" dirty="0" err="1">
                <a:solidFill>
                  <a:schemeClr val="tx1"/>
                </a:solidFill>
                <a:latin typeface="HG丸ｺﾞｼｯｸM-PRO" panose="020F0600000000000000" pitchFamily="50" charset="-128"/>
                <a:ea typeface="HG丸ｺﾞｼｯｸM-PRO" panose="020F0600000000000000" pitchFamily="50" charset="-128"/>
              </a:rPr>
              <a:t>り</a:t>
            </a:r>
            <a:r>
              <a:rPr lang="ja-JP" altLang="en-US" sz="1100" b="1" kern="100" dirty="0">
                <a:solidFill>
                  <a:schemeClr val="tx1"/>
                </a:solidFill>
                <a:latin typeface="HG丸ｺﾞｼｯｸM-PRO" panose="020F0600000000000000" pitchFamily="50" charset="-128"/>
                <a:ea typeface="HG丸ｺﾞｼｯｸM-PRO" panose="020F0600000000000000" pitchFamily="50" charset="-128"/>
              </a:rPr>
              <a:t>・</a:t>
            </a: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介護予防</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角丸四角形 41"/>
          <p:cNvSpPr/>
          <p:nvPr/>
        </p:nvSpPr>
        <p:spPr>
          <a:xfrm>
            <a:off x="2619214" y="4336847"/>
            <a:ext cx="1855274" cy="296131"/>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100" b="1" kern="100" dirty="0">
                <a:solidFill>
                  <a:schemeClr val="tx1"/>
                </a:solidFill>
                <a:latin typeface="HG丸ｺﾞｼｯｸM-PRO" panose="020F0600000000000000" pitchFamily="50" charset="-128"/>
                <a:ea typeface="HG丸ｺﾞｼｯｸM-PRO" panose="020F0600000000000000" pitchFamily="50" charset="-128"/>
              </a:rPr>
              <a:t>生活の質の確保・向上</a:t>
            </a:r>
            <a:endParaRPr lang="ja-JP" altLang="en-US" sz="1100" b="1" kern="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3" name="スライド番号プレースホルダー 2"/>
          <p:cNvSpPr txBox="1">
            <a:spLocks/>
          </p:cNvSpPr>
          <p:nvPr/>
        </p:nvSpPr>
        <p:spPr>
          <a:xfrm>
            <a:off x="8789158" y="6466472"/>
            <a:ext cx="372206" cy="365125"/>
          </a:xfrm>
          <a:prstGeom prst="rect">
            <a:avLst/>
          </a:prstGeom>
          <a:solidFill>
            <a:schemeClr val="bg1"/>
          </a:solidFill>
        </p:spPr>
        <p:txBody>
          <a:bodyPr vert="horz" lIns="91440" tIns="45720" rIns="91440" bIns="45720" rtlCol="0" anchor="ctr"/>
          <a:lstStyle>
            <a:defPPr>
              <a:defRPr lang="ja-JP"/>
            </a:defPPr>
            <a:lvl1pPr algn="r">
              <a:defRPr sz="2000" b="1">
                <a:latin typeface="HG丸ｺﾞｼｯｸM-PRO" panose="020F0600000000000000" pitchFamily="50" charset="-128"/>
                <a:ea typeface="HG丸ｺﾞｼｯｸM-PRO" panose="020F0600000000000000" pitchFamily="50" charset="-128"/>
              </a:defRPr>
            </a:lvl1pPr>
          </a:lstStyle>
          <a:p>
            <a:r>
              <a:rPr lang="ja-JP" altLang="en-US" sz="1800" dirty="0">
                <a:latin typeface="+mn-ea"/>
                <a:ea typeface="+mn-ea"/>
              </a:rPr>
              <a:t>４</a:t>
            </a:r>
          </a:p>
        </p:txBody>
      </p:sp>
    </p:spTree>
    <p:extLst>
      <p:ext uri="{BB962C8B-B14F-4D97-AF65-F5344CB8AC3E}">
        <p14:creationId xmlns:p14="http://schemas.microsoft.com/office/powerpoint/2010/main" val="304648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289606"/>
            <a:ext cx="2057400" cy="365125"/>
          </a:xfrm>
        </p:spPr>
        <p:txBody>
          <a:bodyPr/>
          <a:lstStyle/>
          <a:p>
            <a:fld id="{99010C43-9335-48DB-AEA1-D7D630DB275B}" type="slidenum">
              <a:rPr kumimoji="1" lang="ja-JP" altLang="en-US" smtClean="0"/>
              <a:t>7</a:t>
            </a:fld>
            <a:endParaRPr kumimoji="1" lang="ja-JP" altLang="en-US"/>
          </a:p>
        </p:txBody>
      </p:sp>
      <p:sp>
        <p:nvSpPr>
          <p:cNvPr id="5" name="角丸四角形 4"/>
          <p:cNvSpPr/>
          <p:nvPr/>
        </p:nvSpPr>
        <p:spPr>
          <a:xfrm>
            <a:off x="67435" y="497541"/>
            <a:ext cx="9022976" cy="63360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295673" y="2190723"/>
            <a:ext cx="2191298" cy="1294613"/>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受託事業者</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片側の 2 つの角を丸めた四角形 12"/>
          <p:cNvSpPr/>
          <p:nvPr/>
        </p:nvSpPr>
        <p:spPr>
          <a:xfrm>
            <a:off x="4308505" y="5005627"/>
            <a:ext cx="1040527" cy="337734"/>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活動者</a:t>
            </a:r>
          </a:p>
        </p:txBody>
      </p:sp>
      <p:sp>
        <p:nvSpPr>
          <p:cNvPr id="15" name="テキスト ボックス 14"/>
          <p:cNvSpPr txBox="1"/>
          <p:nvPr/>
        </p:nvSpPr>
        <p:spPr>
          <a:xfrm>
            <a:off x="5933556" y="4336603"/>
            <a:ext cx="2969726" cy="1384995"/>
          </a:xfrm>
          <a:prstGeom prst="rect">
            <a:avLst/>
          </a:prstGeom>
          <a:solidFill>
            <a:srgbClr val="FFFF00"/>
          </a:solidFill>
          <a:ln>
            <a:solidFill>
              <a:schemeClr val="tx1"/>
            </a:solidFill>
          </a:ln>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介護保険サービス（老計第</a:t>
            </a:r>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号）</a:t>
            </a:r>
            <a:endPar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・買物（日常品の買物）</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・掃除（居室内の掃除、ゴミ出し）</a:t>
            </a:r>
            <a:endPar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・洗濯（洗濯・乾燥・取入・収納）</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・調理</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・買物・通院等の同行など</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右矢印 15"/>
          <p:cNvSpPr/>
          <p:nvPr/>
        </p:nvSpPr>
        <p:spPr>
          <a:xfrm rot="2111317">
            <a:off x="5736319" y="1846941"/>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926163" y="1081723"/>
            <a:ext cx="1731984"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③相談・利用依頼</a:t>
            </a:r>
          </a:p>
        </p:txBody>
      </p:sp>
      <p:sp>
        <p:nvSpPr>
          <p:cNvPr id="23" name="テキスト ボックス 22"/>
          <p:cNvSpPr txBox="1"/>
          <p:nvPr/>
        </p:nvSpPr>
        <p:spPr>
          <a:xfrm>
            <a:off x="5812461" y="1387789"/>
            <a:ext cx="2021638"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②ケアマネジメント</a:t>
            </a:r>
          </a:p>
        </p:txBody>
      </p:sp>
      <p:sp>
        <p:nvSpPr>
          <p:cNvPr id="25" name="テキスト ボックス 24"/>
          <p:cNvSpPr txBox="1"/>
          <p:nvPr/>
        </p:nvSpPr>
        <p:spPr>
          <a:xfrm>
            <a:off x="2962812" y="2297156"/>
            <a:ext cx="1106620"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⑧活動報告</a:t>
            </a:r>
          </a:p>
        </p:txBody>
      </p:sp>
      <p:sp>
        <p:nvSpPr>
          <p:cNvPr id="26" name="直方体 25"/>
          <p:cNvSpPr/>
          <p:nvPr/>
        </p:nvSpPr>
        <p:spPr>
          <a:xfrm>
            <a:off x="2066229" y="5715182"/>
            <a:ext cx="1388822" cy="764812"/>
          </a:xfrm>
          <a:prstGeom prst="cub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大阪市</a:t>
            </a:r>
          </a:p>
        </p:txBody>
      </p:sp>
      <p:sp>
        <p:nvSpPr>
          <p:cNvPr id="29" name="テキスト ボックス 28"/>
          <p:cNvSpPr txBox="1"/>
          <p:nvPr/>
        </p:nvSpPr>
        <p:spPr>
          <a:xfrm>
            <a:off x="6128810" y="3911420"/>
            <a:ext cx="1229263"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⑥活動提供</a:t>
            </a:r>
          </a:p>
        </p:txBody>
      </p:sp>
      <p:sp>
        <p:nvSpPr>
          <p:cNvPr id="34" name="テキスト ボックス 33"/>
          <p:cNvSpPr txBox="1"/>
          <p:nvPr/>
        </p:nvSpPr>
        <p:spPr>
          <a:xfrm>
            <a:off x="3267480" y="3460384"/>
            <a:ext cx="1427791"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①活動者登録</a:t>
            </a:r>
          </a:p>
        </p:txBody>
      </p:sp>
      <p:sp>
        <p:nvSpPr>
          <p:cNvPr id="37" name="テキスト ボックス 36"/>
          <p:cNvSpPr txBox="1"/>
          <p:nvPr/>
        </p:nvSpPr>
        <p:spPr>
          <a:xfrm>
            <a:off x="3748535" y="5465254"/>
            <a:ext cx="2076762" cy="307777"/>
          </a:xfrm>
          <a:prstGeom prst="rect">
            <a:avLst/>
          </a:prstGeom>
          <a:noFill/>
          <a:ln>
            <a:noFill/>
          </a:ln>
        </p:spPr>
        <p:txBody>
          <a:bodyPr wrap="square" lIns="36000" rIns="36000"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⑩介護予防ポイント交付</a:t>
            </a:r>
            <a:endParaRPr kumimoji="1" lang="en-US" altLang="ja-JP" sz="1400" dirty="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5933557" y="5621038"/>
            <a:ext cx="2969725" cy="1015663"/>
          </a:xfrm>
          <a:prstGeom prst="rect">
            <a:avLst/>
          </a:prstGeom>
          <a:solidFill>
            <a:schemeClr val="bg1"/>
          </a:solidFill>
          <a:ln>
            <a:solidFill>
              <a:schemeClr val="tx1"/>
            </a:solidFill>
          </a:ln>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介護保険外サービス</a:t>
            </a:r>
            <a:endPar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・電球交換　　　　・部屋の模様替え</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・植木の水やり　　・庭の草取り　</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・話し相手　　　　・見守り　　など</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介護保険外サービスのみの利用は不可</a:t>
            </a:r>
          </a:p>
        </p:txBody>
      </p:sp>
      <p:sp>
        <p:nvSpPr>
          <p:cNvPr id="39" name="テキスト ボックス 38"/>
          <p:cNvSpPr txBox="1"/>
          <p:nvPr/>
        </p:nvSpPr>
        <p:spPr>
          <a:xfrm>
            <a:off x="7078970" y="1797963"/>
            <a:ext cx="1661145" cy="307777"/>
          </a:xfrm>
          <a:prstGeom prst="rect">
            <a:avLst/>
          </a:prstGeom>
          <a:solidFill>
            <a:schemeClr val="bg1"/>
          </a:solidFill>
          <a:ln>
            <a:solidFill>
              <a:schemeClr val="tx1"/>
            </a:solidFill>
          </a:ln>
        </p:spPr>
        <p:txBody>
          <a:bodyPr wrap="square" rtlCol="0">
            <a:spAutoFit/>
          </a:bodyPr>
          <a:lstStyle/>
          <a:p>
            <a:pPr algn="ctr"/>
            <a:r>
              <a:rPr lang="ja-JP" altLang="en-US" sz="1400" dirty="0">
                <a:latin typeface="ＭＳ ゴシック" panose="020B0609070205080204" pitchFamily="49" charset="-128"/>
                <a:ea typeface="ＭＳ ゴシック" panose="020B0609070205080204" pitchFamily="49" charset="-128"/>
              </a:rPr>
              <a:t>要支援１・２の方</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43" name="テキスト ボックス 42"/>
          <p:cNvSpPr txBox="1"/>
          <p:nvPr/>
        </p:nvSpPr>
        <p:spPr>
          <a:xfrm>
            <a:off x="203137" y="4444325"/>
            <a:ext cx="396583" cy="95410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業務委託</a:t>
            </a:r>
          </a:p>
        </p:txBody>
      </p:sp>
      <p:sp>
        <p:nvSpPr>
          <p:cNvPr id="47" name="片側の 2 つの角を丸めた四角形 46"/>
          <p:cNvSpPr/>
          <p:nvPr/>
        </p:nvSpPr>
        <p:spPr>
          <a:xfrm>
            <a:off x="7533024" y="3343773"/>
            <a:ext cx="753035" cy="385518"/>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利用者</a:t>
            </a:r>
          </a:p>
        </p:txBody>
      </p:sp>
      <p:sp>
        <p:nvSpPr>
          <p:cNvPr id="50" name="左右矢印 49"/>
          <p:cNvSpPr/>
          <p:nvPr/>
        </p:nvSpPr>
        <p:spPr>
          <a:xfrm rot="19781824">
            <a:off x="5377392" y="3594351"/>
            <a:ext cx="1644361" cy="432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rot="19986945">
            <a:off x="2717301" y="1842109"/>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9222650">
            <a:off x="2540876" y="1438922"/>
            <a:ext cx="1332000"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左右矢印 52"/>
          <p:cNvSpPr/>
          <p:nvPr/>
        </p:nvSpPr>
        <p:spPr>
          <a:xfrm>
            <a:off x="3579235" y="2577895"/>
            <a:ext cx="2499068" cy="5400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67134" y="2701846"/>
            <a:ext cx="1937981"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④利用登録</a:t>
            </a:r>
          </a:p>
        </p:txBody>
      </p:sp>
      <p:sp>
        <p:nvSpPr>
          <p:cNvPr id="54" name="右矢印 53"/>
          <p:cNvSpPr/>
          <p:nvPr/>
        </p:nvSpPr>
        <p:spPr>
          <a:xfrm rot="12442357">
            <a:off x="2557227" y="3568228"/>
            <a:ext cx="1618703"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rot="1614241">
            <a:off x="2310826" y="3974500"/>
            <a:ext cx="1618703"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rot="19385785">
            <a:off x="3311140" y="5066875"/>
            <a:ext cx="973268" cy="43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屈折矢印 56"/>
          <p:cNvSpPr/>
          <p:nvPr/>
        </p:nvSpPr>
        <p:spPr>
          <a:xfrm flipH="1">
            <a:off x="444158" y="3638178"/>
            <a:ext cx="1427083" cy="2781846"/>
          </a:xfrm>
          <a:prstGeom prst="bentUpArrow">
            <a:avLst>
              <a:gd name="adj1" fmla="val 15437"/>
              <a:gd name="adj2" fmla="val 14958"/>
              <a:gd name="adj3" fmla="val 192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屈折矢印 57"/>
          <p:cNvSpPr/>
          <p:nvPr/>
        </p:nvSpPr>
        <p:spPr>
          <a:xfrm rot="5400000">
            <a:off x="299498" y="4524082"/>
            <a:ext cx="2411284" cy="732201"/>
          </a:xfrm>
          <a:prstGeom prst="bentUpArrow">
            <a:avLst>
              <a:gd name="adj1" fmla="val 27617"/>
              <a:gd name="adj2" fmla="val 31083"/>
              <a:gd name="adj3" fmla="val 32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309866" y="3484290"/>
            <a:ext cx="615553" cy="2258112"/>
          </a:xfrm>
          <a:prstGeom prst="rect">
            <a:avLst/>
          </a:prstGeom>
          <a:noFill/>
        </p:spPr>
        <p:txBody>
          <a:bodyPr vert="eaVert" wrap="square" rtlCol="0" anchor="ctr">
            <a:spAutoFit/>
          </a:bodyPr>
          <a:lstStyle/>
          <a:p>
            <a:pPr algn="ctr"/>
            <a:r>
              <a:rPr lang="ja-JP" altLang="en-US" sz="1400" dirty="0">
                <a:latin typeface="ＭＳ ゴシック" panose="020B0609070205080204" pitchFamily="49" charset="-128"/>
                <a:ea typeface="ＭＳ ゴシック" panose="020B0609070205080204" pitchFamily="49" charset="-128"/>
              </a:rPr>
              <a:t>⑨介護予防ポイント事業</a:t>
            </a:r>
            <a:endParaRPr lang="en-US" altLang="ja-JP" sz="1400" dirty="0">
              <a:latin typeface="ＭＳ ゴシック" panose="020B0609070205080204" pitchFamily="49" charset="-128"/>
              <a:ea typeface="ＭＳ ゴシック" panose="020B0609070205080204" pitchFamily="49" charset="-128"/>
            </a:endParaRPr>
          </a:p>
          <a:p>
            <a:pPr algn="ctr"/>
            <a:r>
              <a:rPr lang="ja-JP" altLang="en-US" sz="1400" dirty="0">
                <a:latin typeface="ＭＳ ゴシック" panose="020B0609070205080204" pitchFamily="49" charset="-128"/>
                <a:ea typeface="ＭＳ ゴシック" panose="020B0609070205080204" pitchFamily="49" charset="-128"/>
              </a:rPr>
              <a:t>活動実績報告</a:t>
            </a:r>
          </a:p>
        </p:txBody>
      </p:sp>
      <p:sp>
        <p:nvSpPr>
          <p:cNvPr id="35" name="テキスト ボックス 34"/>
          <p:cNvSpPr txBox="1"/>
          <p:nvPr/>
        </p:nvSpPr>
        <p:spPr>
          <a:xfrm>
            <a:off x="1995425" y="4163680"/>
            <a:ext cx="1583810" cy="523220"/>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⑤マッチング・活動依頼</a:t>
            </a:r>
          </a:p>
        </p:txBody>
      </p:sp>
      <p:sp>
        <p:nvSpPr>
          <p:cNvPr id="30" name="テキスト ボックス 29"/>
          <p:cNvSpPr txBox="1"/>
          <p:nvPr/>
        </p:nvSpPr>
        <p:spPr>
          <a:xfrm>
            <a:off x="5115916" y="3228755"/>
            <a:ext cx="918962" cy="307777"/>
          </a:xfrm>
          <a:prstGeom prst="rect">
            <a:avLst/>
          </a:prstGeom>
          <a:noFill/>
          <a:ln>
            <a:noFill/>
          </a:ln>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⑦利用料</a:t>
            </a:r>
          </a:p>
        </p:txBody>
      </p:sp>
      <p:sp>
        <p:nvSpPr>
          <p:cNvPr id="59" name="テキスト ボックス 58"/>
          <p:cNvSpPr txBox="1"/>
          <p:nvPr/>
        </p:nvSpPr>
        <p:spPr>
          <a:xfrm>
            <a:off x="5272480" y="3509871"/>
            <a:ext cx="958948" cy="276999"/>
          </a:xfrm>
          <a:prstGeom prst="rect">
            <a:avLst/>
          </a:prstGeom>
          <a:solidFill>
            <a:schemeClr val="bg1"/>
          </a:solidFill>
          <a:ln>
            <a:solidFill>
              <a:schemeClr val="tx1"/>
            </a:solidFill>
          </a:ln>
        </p:spPr>
        <p:txBody>
          <a:bodyPr wrap="square" rtlCol="0">
            <a:spAutoFit/>
          </a:bodyPr>
          <a:lstStyle/>
          <a:p>
            <a:pPr algn="ct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　</a:t>
            </a:r>
            <a:r>
              <a:rPr lang="en-US" altLang="ja-JP" sz="1200" dirty="0">
                <a:latin typeface="ＭＳ ゴシック" panose="020B0609070205080204" pitchFamily="49" charset="-128"/>
                <a:ea typeface="ＭＳ ゴシック" panose="020B0609070205080204" pitchFamily="49" charset="-128"/>
              </a:rPr>
              <a:t>100</a:t>
            </a:r>
            <a:r>
              <a:rPr lang="ja-JP" altLang="en-US" sz="1200" dirty="0">
                <a:latin typeface="ＭＳ ゴシック" panose="020B0609070205080204" pitchFamily="49" charset="-128"/>
                <a:ea typeface="ＭＳ ゴシック" panose="020B0609070205080204" pitchFamily="49" charset="-128"/>
              </a:rPr>
              <a:t>円</a:t>
            </a:r>
            <a:endParaRPr lang="en-US" altLang="ja-JP" sz="1200" dirty="0">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3910894" y="5818826"/>
            <a:ext cx="1752043" cy="276999"/>
          </a:xfrm>
          <a:prstGeom prst="rect">
            <a:avLst/>
          </a:prstGeom>
          <a:solidFill>
            <a:schemeClr val="bg1"/>
          </a:solidFill>
          <a:ln>
            <a:solidFill>
              <a:schemeClr val="tx1"/>
            </a:solidFill>
          </a:ln>
        </p:spPr>
        <p:txBody>
          <a:bodyPr wrap="square" rtlCol="0">
            <a:spAutoFit/>
          </a:bodyPr>
          <a:lstStyle/>
          <a:p>
            <a:pPr algn="ct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　</a:t>
            </a:r>
            <a:r>
              <a:rPr lang="en-US" altLang="ja-JP" sz="1200" dirty="0">
                <a:latin typeface="ＭＳ ゴシック" panose="020B0609070205080204" pitchFamily="49" charset="-128"/>
                <a:ea typeface="ＭＳ ゴシック" panose="020B0609070205080204" pitchFamily="49" charset="-128"/>
              </a:rPr>
              <a:t>6</a:t>
            </a:r>
            <a:r>
              <a:rPr kumimoji="1" lang="ja-JP" altLang="en-US" sz="1200" dirty="0">
                <a:latin typeface="ＭＳ ゴシック" panose="020B0609070205080204" pitchFamily="49" charset="-128"/>
                <a:ea typeface="ＭＳ ゴシック" panose="020B0609070205080204" pitchFamily="49" charset="-128"/>
              </a:rPr>
              <a:t>Ｐ（</a:t>
            </a:r>
            <a:r>
              <a:rPr kumimoji="1" lang="en-US" altLang="ja-JP" sz="1200" dirty="0">
                <a:latin typeface="ＭＳ ゴシック" panose="020B0609070205080204" pitchFamily="49" charset="-128"/>
                <a:ea typeface="ＭＳ ゴシック" panose="020B0609070205080204" pitchFamily="49" charset="-128"/>
              </a:rPr>
              <a:t>600</a:t>
            </a:r>
            <a:r>
              <a:rPr lang="ja-JP" altLang="en-US" sz="1200" dirty="0">
                <a:latin typeface="ＭＳ ゴシック" panose="020B0609070205080204" pitchFamily="49" charset="-128"/>
                <a:ea typeface="ＭＳ ゴシック" panose="020B0609070205080204" pitchFamily="49" charset="-128"/>
              </a:rPr>
              <a:t>円）</a:t>
            </a:r>
            <a:endParaRPr lang="en-US" altLang="ja-JP" sz="12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4137266" y="581112"/>
            <a:ext cx="1414746" cy="1647316"/>
          </a:xfrm>
          <a:prstGeom prst="rect">
            <a:avLst/>
          </a:prstGeom>
          <a:noFill/>
          <a:ln>
            <a:solidFill>
              <a:srgbClr val="FF9966"/>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450" dirty="0">
                <a:latin typeface="Meiryo UI" panose="020B0604030504040204" pitchFamily="50" charset="-128"/>
                <a:ea typeface="Meiryo UI" panose="020B0604030504040204" pitchFamily="50" charset="-128"/>
              </a:rPr>
              <a:t>地域包括支援</a:t>
            </a:r>
            <a:endParaRPr kumimoji="1" lang="en-US" altLang="ja-JP" sz="1450" dirty="0">
              <a:latin typeface="Meiryo UI" panose="020B0604030504040204" pitchFamily="50" charset="-128"/>
              <a:ea typeface="Meiryo UI" panose="020B0604030504040204" pitchFamily="50" charset="-128"/>
            </a:endParaRPr>
          </a:p>
          <a:p>
            <a:pPr algn="ctr"/>
            <a:r>
              <a:rPr kumimoji="1" lang="ja-JP" altLang="en-US" sz="1450" dirty="0">
                <a:latin typeface="Meiryo UI" panose="020B0604030504040204" pitchFamily="50" charset="-128"/>
                <a:ea typeface="Meiryo UI" panose="020B0604030504040204" pitchFamily="50" charset="-128"/>
              </a:rPr>
              <a:t>センター</a:t>
            </a:r>
          </a:p>
        </p:txBody>
      </p:sp>
      <p:sp>
        <p:nvSpPr>
          <p:cNvPr id="66" name="テキスト ボックス 65"/>
          <p:cNvSpPr txBox="1"/>
          <p:nvPr/>
        </p:nvSpPr>
        <p:spPr>
          <a:xfrm>
            <a:off x="7255925" y="3926808"/>
            <a:ext cx="1512000" cy="276999"/>
          </a:xfrm>
          <a:prstGeom prst="rect">
            <a:avLst/>
          </a:prstGeom>
          <a:solidFill>
            <a:schemeClr val="bg1"/>
          </a:solidFill>
          <a:ln>
            <a:solidFill>
              <a:schemeClr val="tx1"/>
            </a:solidFill>
          </a:ln>
        </p:spPr>
        <p:txBody>
          <a:bodyPr wrap="square" rtlCol="0">
            <a:spAutoFit/>
          </a:bodyPr>
          <a:lstStyle/>
          <a:p>
            <a:pPr algn="ctr"/>
            <a:r>
              <a:rPr lang="en-US" altLang="ja-JP" sz="1200" dirty="0">
                <a:latin typeface="ＭＳ ゴシック" panose="020B0609070205080204" pitchFamily="49" charset="-128"/>
                <a:ea typeface="ＭＳ ゴシック" panose="020B0609070205080204" pitchFamily="49" charset="-128"/>
              </a:rPr>
              <a:t>1</a:t>
            </a:r>
            <a:r>
              <a:rPr lang="ja-JP" altLang="en-US" sz="1200" dirty="0">
                <a:latin typeface="ＭＳ ゴシック" panose="020B0609070205080204" pitchFamily="49" charset="-128"/>
                <a:ea typeface="ＭＳ ゴシック" panose="020B0609070205080204" pitchFamily="49" charset="-128"/>
              </a:rPr>
              <a:t>回　</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概ね</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60</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分以内</a:t>
            </a:r>
            <a:endParaRPr lang="en-US" altLang="ja-JP" sz="1200" dirty="0">
              <a:latin typeface="ＭＳ ゴシック" panose="020B0609070205080204" pitchFamily="49" charset="-128"/>
              <a:ea typeface="ＭＳ ゴシック" panose="020B0609070205080204" pitchFamily="49" charset="-128"/>
            </a:endParaRPr>
          </a:p>
        </p:txBody>
      </p:sp>
      <p:pic>
        <p:nvPicPr>
          <p:cNvPr id="6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52000"/>
                    </a14:imgEffect>
                  </a14:imgLayer>
                </a14:imgProps>
              </a:ext>
              <a:ext uri="{28A0092B-C50C-407E-A947-70E740481C1C}">
                <a14:useLocalDpi xmlns:a14="http://schemas.microsoft.com/office/drawing/2010/main" val="0"/>
              </a:ext>
            </a:extLst>
          </a:blip>
          <a:srcRect/>
          <a:stretch>
            <a:fillRect/>
          </a:stretch>
        </p:blipFill>
        <p:spPr bwMode="auto">
          <a:xfrm>
            <a:off x="4137266" y="3823750"/>
            <a:ext cx="1340698" cy="11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4725" y="1074844"/>
            <a:ext cx="1219828" cy="1030896"/>
          </a:xfrm>
          <a:prstGeom prst="rect">
            <a:avLst/>
          </a:prstGeom>
        </p:spPr>
      </p:pic>
      <p:sp>
        <p:nvSpPr>
          <p:cNvPr id="19" name="片側の 2 つの角を丸めた四角形 18"/>
          <p:cNvSpPr/>
          <p:nvPr/>
        </p:nvSpPr>
        <p:spPr>
          <a:xfrm>
            <a:off x="4342001" y="2190723"/>
            <a:ext cx="1005276" cy="343863"/>
          </a:xfrm>
          <a:prstGeom prst="round2SameRect">
            <a:avLst>
              <a:gd name="adj1" fmla="val 0"/>
              <a:gd name="adj2"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ケアマネ</a:t>
            </a:r>
          </a:p>
        </p:txBody>
      </p:sp>
      <p:pic>
        <p:nvPicPr>
          <p:cNvPr id="7" name="図 6"/>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37000"/>
                    </a14:imgEffect>
                  </a14:imgLayer>
                </a14:imgProps>
              </a:ext>
              <a:ext uri="{28A0092B-C50C-407E-A947-70E740481C1C}">
                <a14:useLocalDpi xmlns:a14="http://schemas.microsoft.com/office/drawing/2010/main" val="0"/>
              </a:ext>
            </a:extLst>
          </a:blip>
          <a:stretch>
            <a:fillRect/>
          </a:stretch>
        </p:blipFill>
        <p:spPr>
          <a:xfrm>
            <a:off x="7192732" y="2228428"/>
            <a:ext cx="1433620" cy="1064735"/>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880" y="1421940"/>
            <a:ext cx="1304883" cy="1089577"/>
          </a:xfrm>
          <a:prstGeom prst="rect">
            <a:avLst/>
          </a:prstGeom>
        </p:spPr>
      </p:pic>
      <p:sp>
        <p:nvSpPr>
          <p:cNvPr id="44" name="正方形/長方形 43"/>
          <p:cNvSpPr/>
          <p:nvPr/>
        </p:nvSpPr>
        <p:spPr>
          <a:xfrm>
            <a:off x="67435" y="5814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ゴシック" panose="020B0609070205080204" pitchFamily="49" charset="-128"/>
                <a:ea typeface="ＭＳ ゴシック" panose="020B0609070205080204" pitchFamily="49" charset="-128"/>
              </a:rPr>
              <a:t>「住民の助け合いによる生活支援活動事業」の流れ</a:t>
            </a:r>
          </a:p>
        </p:txBody>
      </p:sp>
      <p:sp>
        <p:nvSpPr>
          <p:cNvPr id="46" name="スライド番号プレースホルダー 2"/>
          <p:cNvSpPr txBox="1">
            <a:spLocks/>
          </p:cNvSpPr>
          <p:nvPr/>
        </p:nvSpPr>
        <p:spPr>
          <a:xfrm>
            <a:off x="7099476" y="651961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5</a:t>
            </a:r>
            <a:endPar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32673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2"/>
          <p:cNvSpPr txBox="1">
            <a:spLocks/>
          </p:cNvSpPr>
          <p:nvPr/>
        </p:nvSpPr>
        <p:spPr>
          <a:xfrm>
            <a:off x="7086600"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６</a:t>
            </a:r>
          </a:p>
        </p:txBody>
      </p:sp>
      <p:sp>
        <p:nvSpPr>
          <p:cNvPr id="40" name="正方形/長方形 39"/>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参考</a:t>
            </a:r>
            <a:r>
              <a:rPr lang="en-US" altLang="ja-JP" sz="1400" b="1" dirty="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「介護予防ポイント事業」と「住民の助け合いによる生活支援活動事業（案）」の関係（イメージ）</a:t>
            </a:r>
          </a:p>
        </p:txBody>
      </p:sp>
      <p:pic>
        <p:nvPicPr>
          <p:cNvPr id="3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7138016" y="4788184"/>
            <a:ext cx="1642932"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図 3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269342" y="5460420"/>
            <a:ext cx="931860" cy="1116000"/>
          </a:xfrm>
          <a:prstGeom prst="rect">
            <a:avLst/>
          </a:prstGeom>
        </p:spPr>
      </p:pic>
      <p:pic>
        <p:nvPicPr>
          <p:cNvPr id="39" name="図 38"/>
          <p:cNvPicPr>
            <a:picLocks noChangeAspect="1"/>
          </p:cNvPicPr>
          <p:nvPr/>
        </p:nvPicPr>
        <p:blipFill>
          <a:blip r:embed="rId7">
            <a:extLst>
              <a:ext uri="{BEBA8EAE-BF5A-486C-A8C5-ECC9F3942E4B}">
                <a14:imgProps xmlns:a14="http://schemas.microsoft.com/office/drawing/2010/main">
                  <a14:imgLayer r:embed="rId8">
                    <a14:imgEffect>
                      <a14:brightnessContrast bright="-5000" contrast="5000"/>
                    </a14:imgEffect>
                  </a14:imgLayer>
                </a14:imgProps>
              </a:ext>
              <a:ext uri="{28A0092B-C50C-407E-A947-70E740481C1C}">
                <a14:useLocalDpi xmlns:a14="http://schemas.microsoft.com/office/drawing/2010/main" val="0"/>
              </a:ext>
            </a:extLst>
          </a:blip>
          <a:stretch>
            <a:fillRect/>
          </a:stretch>
        </p:blipFill>
        <p:spPr>
          <a:xfrm>
            <a:off x="3511373" y="4704420"/>
            <a:ext cx="972000" cy="972000"/>
          </a:xfrm>
          <a:prstGeom prst="rect">
            <a:avLst/>
          </a:prstGeom>
        </p:spPr>
      </p:pic>
      <p:sp>
        <p:nvSpPr>
          <p:cNvPr id="48" name="角丸四角形 47"/>
          <p:cNvSpPr/>
          <p:nvPr/>
        </p:nvSpPr>
        <p:spPr>
          <a:xfrm>
            <a:off x="1342624" y="5677058"/>
            <a:ext cx="3420000" cy="864000"/>
          </a:xfrm>
          <a:prstGeom prst="roundRect">
            <a:avLst>
              <a:gd name="adj" fmla="val 171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高齢活動者の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生きがいづく</a:t>
            </a:r>
            <a:r>
              <a:rPr lang="ja-JP" altLang="en-US" sz="20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・介護予防</a:t>
            </a:r>
          </a:p>
        </p:txBody>
      </p:sp>
      <p:grpSp>
        <p:nvGrpSpPr>
          <p:cNvPr id="4" name="グループ化 3"/>
          <p:cNvGrpSpPr/>
          <p:nvPr/>
        </p:nvGrpSpPr>
        <p:grpSpPr>
          <a:xfrm>
            <a:off x="60501" y="956613"/>
            <a:ext cx="9029287" cy="4394656"/>
            <a:chOff x="63031" y="855013"/>
            <a:chExt cx="9029287" cy="4394656"/>
          </a:xfrm>
        </p:grpSpPr>
        <p:sp>
          <p:nvSpPr>
            <p:cNvPr id="28" name="角丸四角形 27"/>
            <p:cNvSpPr/>
            <p:nvPr/>
          </p:nvSpPr>
          <p:spPr>
            <a:xfrm>
              <a:off x="2934651" y="1345143"/>
              <a:ext cx="6157667" cy="3060000"/>
            </a:xfrm>
            <a:prstGeom prst="roundRect">
              <a:avLst>
                <a:gd name="adj" fmla="val 3675"/>
              </a:avLst>
            </a:prstGeom>
            <a:noFill/>
            <a:ln w="15875">
              <a:solidFill>
                <a:srgbClr val="0070C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円/楕円 16"/>
            <p:cNvSpPr/>
            <p:nvPr/>
          </p:nvSpPr>
          <p:spPr>
            <a:xfrm>
              <a:off x="6898514" y="1800145"/>
              <a:ext cx="2126996" cy="1566950"/>
            </a:xfrm>
            <a:prstGeom prst="ellipse">
              <a:avLst/>
            </a:prstGeom>
            <a:solidFill>
              <a:schemeClr val="bg1"/>
            </a:solidFill>
            <a:ln w="25400" cmpd="dbl">
              <a:solidFill>
                <a:srgbClr val="0000FF"/>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NPO</a:t>
              </a: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社会福祉法人協同組合</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介護事業者</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p>
          </p:txBody>
        </p:sp>
        <p:pic>
          <p:nvPicPr>
            <p:cNvPr id="25" name="Picture 2" descr="「無料　イラスト　老人ホーム」の画像検索結果">
              <a:hlinkClick r:id="rId9"/>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5000" contrast="5000"/>
                      </a14:imgEffect>
                    </a14:imgLayer>
                  </a14:imgProps>
                </a:ext>
                <a:ext uri="{28A0092B-C50C-407E-A947-70E740481C1C}">
                  <a14:useLocalDpi xmlns:a14="http://schemas.microsoft.com/office/drawing/2010/main" val="0"/>
                </a:ext>
              </a:extLst>
            </a:blip>
            <a:srcRect/>
            <a:stretch>
              <a:fillRect/>
            </a:stretch>
          </p:blipFill>
          <p:spPr bwMode="auto">
            <a:xfrm>
              <a:off x="172207" y="3455296"/>
              <a:ext cx="961207"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5648866" y="2226160"/>
              <a:ext cx="1170455" cy="540000"/>
            </a:xfrm>
            <a:prstGeom prst="rightArrow">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活動登録</a:t>
              </a:r>
            </a:p>
          </p:txBody>
        </p:sp>
        <p:sp>
          <p:nvSpPr>
            <p:cNvPr id="19" name="左矢印 18"/>
            <p:cNvSpPr/>
            <p:nvPr/>
          </p:nvSpPr>
          <p:spPr>
            <a:xfrm>
              <a:off x="5642249" y="2678743"/>
              <a:ext cx="1138955" cy="540000"/>
            </a:xfrm>
            <a:prstGeom prst="leftArrow">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0" tIns="36000" rIns="0" bIns="36000" rtlCol="0" anchor="ctr"/>
            <a:lstStyle/>
            <a:p>
              <a:pPr algn="ctr"/>
              <a:r>
                <a:rPr kumimoji="1" lang="ja-JP" altLang="en-US" sz="1200" dirty="0"/>
                <a:t>マッチング等</a:t>
              </a:r>
            </a:p>
          </p:txBody>
        </p:sp>
        <p:pic>
          <p:nvPicPr>
            <p:cNvPr id="30" name="Picture 4" descr="「無料　イラスト　保育所」の画像検索結果">
              <a:hlinkClick r:id="rId12"/>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639390" y="3504601"/>
              <a:ext cx="825053" cy="749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無料　イラスト　社会福祉協議会」の画像検索結果">
              <a:hlinkClick r:id="rId15"/>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8054102" y="3650263"/>
              <a:ext cx="899063"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5000"/>
                      </a14:imgEffect>
                    </a14:imgLayer>
                  </a14:imgProps>
                </a:ext>
                <a:ext uri="{28A0092B-C50C-407E-A947-70E740481C1C}">
                  <a14:useLocalDpi xmlns:a14="http://schemas.microsoft.com/office/drawing/2010/main" val="0"/>
                </a:ext>
              </a:extLst>
            </a:blip>
            <a:stretch>
              <a:fillRect/>
            </a:stretch>
          </p:blipFill>
          <p:spPr>
            <a:xfrm>
              <a:off x="4765154" y="3514729"/>
              <a:ext cx="864000" cy="625546"/>
            </a:xfrm>
            <a:prstGeom prst="rect">
              <a:avLst/>
            </a:prstGeom>
          </p:spPr>
        </p:pic>
        <p:sp>
          <p:nvSpPr>
            <p:cNvPr id="36" name="正方形/長方形 35"/>
            <p:cNvSpPr/>
            <p:nvPr/>
          </p:nvSpPr>
          <p:spPr>
            <a:xfrm>
              <a:off x="7430391" y="3255383"/>
              <a:ext cx="1070383" cy="360000"/>
            </a:xfrm>
            <a:prstGeom prst="rect">
              <a:avLst/>
            </a:prstGeom>
            <a:ln w="25400">
              <a:solidFill>
                <a:srgbClr val="0000FF"/>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受託事業者</a:t>
              </a:r>
            </a:p>
          </p:txBody>
        </p:sp>
        <p:sp>
          <p:nvSpPr>
            <p:cNvPr id="27" name="角丸四角形 26"/>
            <p:cNvSpPr/>
            <p:nvPr/>
          </p:nvSpPr>
          <p:spPr>
            <a:xfrm>
              <a:off x="63031" y="1039679"/>
              <a:ext cx="5616000" cy="3169104"/>
            </a:xfrm>
            <a:prstGeom prst="roundRect">
              <a:avLst>
                <a:gd name="adj" fmla="val 3675"/>
              </a:avLst>
            </a:prstGeom>
            <a:noFill/>
            <a:ln w="19050">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942244" y="855013"/>
              <a:ext cx="4032448" cy="360000"/>
            </a:xfrm>
            <a:prstGeom prst="rect">
              <a:avLst/>
            </a:prstGeom>
            <a:solidFill>
              <a:srgbClr val="CCFF66"/>
            </a:solidFill>
            <a:ln w="12700">
              <a:solidFill>
                <a:srgbClr val="C00000"/>
              </a:solidFill>
              <a:prstDash val="sysDot"/>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介護予防ポイント事業</a:t>
              </a:r>
              <a:endParaRPr lang="ja-JP" altLang="en-US" dirty="0"/>
            </a:p>
          </p:txBody>
        </p:sp>
        <p:sp>
          <p:nvSpPr>
            <p:cNvPr id="12" name="円/楕円 11"/>
            <p:cNvSpPr/>
            <p:nvPr/>
          </p:nvSpPr>
          <p:spPr>
            <a:xfrm>
              <a:off x="93672" y="1747095"/>
              <a:ext cx="2160000" cy="1620000"/>
            </a:xfrm>
            <a:prstGeom prst="ellipse">
              <a:avLst/>
            </a:prstGeom>
            <a:solidFill>
              <a:srgbClr val="FBEF05"/>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介護保険施設での介護支援活動等</a:t>
              </a:r>
            </a:p>
          </p:txBody>
        </p:sp>
        <p:sp>
          <p:nvSpPr>
            <p:cNvPr id="13" name="円/楕円 12"/>
            <p:cNvSpPr/>
            <p:nvPr/>
          </p:nvSpPr>
          <p:spPr>
            <a:xfrm>
              <a:off x="3556205" y="1747095"/>
              <a:ext cx="2086044" cy="1620000"/>
            </a:xfrm>
            <a:prstGeom prst="ellipse">
              <a:avLst/>
            </a:prstGeom>
            <a:solidFill>
              <a:srgbClr val="99FF66"/>
            </a:solidFill>
            <a:ln w="12700">
              <a:noFill/>
            </a:ln>
          </p:spPr>
          <p:style>
            <a:lnRef idx="2">
              <a:schemeClr val="accent6"/>
            </a:lnRef>
            <a:fillRef idx="1">
              <a:schemeClr val="lt1"/>
            </a:fillRef>
            <a:effectRef idx="0">
              <a:schemeClr val="accent6"/>
            </a:effectRef>
            <a:fontRef idx="minor">
              <a:schemeClr val="dk1"/>
            </a:fontRef>
          </p:style>
          <p:txBody>
            <a:bodyPr lIns="0" tIns="108000" rIns="0" bIns="0" rtlCol="0" anchor="ct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要支援高齢者宅での生活支援</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活動</a:t>
              </a:r>
            </a:p>
          </p:txBody>
        </p:sp>
        <p:pic>
          <p:nvPicPr>
            <p:cNvPr id="29" name="Picture 2"/>
            <p:cNvPicPr>
              <a:picLocks noChangeAspect="1" noChangeArrowheads="1"/>
            </p:cNvPicPr>
            <p:nvPr/>
          </p:nvPicPr>
          <p:blipFill>
            <a:blip r:embed="rId20" cstate="print">
              <a:extLst>
                <a:ext uri="{BEBA8EAE-BF5A-486C-A8C5-ECC9F3942E4B}">
                  <a14:imgProps xmlns:a14="http://schemas.microsoft.com/office/drawing/2010/main">
                    <a14:imgLayer r:embed="rId21">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34001" y="1863566"/>
              <a:ext cx="1333961" cy="114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円/楕円 33"/>
            <p:cNvSpPr/>
            <p:nvPr/>
          </p:nvSpPr>
          <p:spPr>
            <a:xfrm>
              <a:off x="2141271" y="1629692"/>
              <a:ext cx="1545791" cy="1584000"/>
            </a:xfrm>
            <a:prstGeom prst="ellipse">
              <a:avLst/>
            </a:prstGeom>
            <a:noFill/>
            <a:ln w="25400">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432981" y="3060069"/>
              <a:ext cx="936000" cy="396089"/>
            </a:xfrm>
            <a:prstGeom prst="rect">
              <a:avLst/>
            </a:prstGeom>
            <a:solidFill>
              <a:schemeClr val="bg1"/>
            </a:solidFill>
            <a:ln w="38100">
              <a:solidFill>
                <a:srgbClr val="33CC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活動者</a:t>
              </a:r>
            </a:p>
          </p:txBody>
        </p:sp>
        <p:pic>
          <p:nvPicPr>
            <p:cNvPr id="41" name="図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37094" y="3532500"/>
              <a:ext cx="576000" cy="576000"/>
            </a:xfrm>
            <a:prstGeom prst="rect">
              <a:avLst/>
            </a:prstGeom>
          </p:spPr>
        </p:pic>
        <p:sp>
          <p:nvSpPr>
            <p:cNvPr id="2" name="フローチャート : 判断 1"/>
            <p:cNvSpPr/>
            <p:nvPr/>
          </p:nvSpPr>
          <p:spPr>
            <a:xfrm>
              <a:off x="5074698" y="1600270"/>
              <a:ext cx="2556000" cy="576000"/>
            </a:xfrm>
            <a:prstGeom prst="flowChartDecision">
              <a:avLst/>
            </a:prstGeom>
            <a:solidFill>
              <a:srgbClr val="FFCCFF"/>
            </a:solidFill>
            <a:ln w="3810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活動主体</a:t>
              </a:r>
            </a:p>
          </p:txBody>
        </p:sp>
        <p:sp>
          <p:nvSpPr>
            <p:cNvPr id="42" name="右矢印 14"/>
            <p:cNvSpPr/>
            <p:nvPr/>
          </p:nvSpPr>
          <p:spPr>
            <a:xfrm rot="4956994">
              <a:off x="860074" y="4209401"/>
              <a:ext cx="1499956" cy="580580"/>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6CC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43" name="右矢印 14"/>
            <p:cNvSpPr/>
            <p:nvPr/>
          </p:nvSpPr>
          <p:spPr>
            <a:xfrm rot="17449719" flipH="1">
              <a:off x="4938372" y="4046288"/>
              <a:ext cx="1512844" cy="618641"/>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6CC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44" name="右矢印 43"/>
            <p:cNvSpPr/>
            <p:nvPr/>
          </p:nvSpPr>
          <p:spPr>
            <a:xfrm rot="5400000">
              <a:off x="5820373" y="4185033"/>
              <a:ext cx="1440000" cy="540000"/>
            </a:xfrm>
            <a:prstGeom prst="rightArrow">
              <a:avLst>
                <a:gd name="adj1" fmla="val 33410"/>
                <a:gd name="adj2" fmla="val 75553"/>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93679" y="1175866"/>
              <a:ext cx="3626033" cy="338554"/>
            </a:xfrm>
            <a:prstGeom prst="rect">
              <a:avLst/>
            </a:prstGeom>
            <a:solidFill>
              <a:schemeClr val="accent5">
                <a:lumMod val="20000"/>
                <a:lumOff val="80000"/>
              </a:schemeClr>
            </a:solidFill>
            <a:ln w="15875">
              <a:solidFill>
                <a:srgbClr val="0070C0"/>
              </a:solidFill>
            </a:ln>
          </p:spPr>
          <p:txBody>
            <a:bodyPr wrap="square" lIns="36000" rIns="36000" anchor="ctr" anchorCtr="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住民の助け合いによる生活支援活動事業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角丸四角形 44"/>
          <p:cNvSpPr/>
          <p:nvPr/>
        </p:nvSpPr>
        <p:spPr>
          <a:xfrm>
            <a:off x="5226001" y="5676420"/>
            <a:ext cx="3420000" cy="864000"/>
          </a:xfrm>
          <a:prstGeom prst="roundRect">
            <a:avLst>
              <a:gd name="adj" fmla="val 171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地域における</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住民相互の助け合いの体制</a:t>
            </a:r>
          </a:p>
        </p:txBody>
      </p:sp>
    </p:spTree>
    <p:extLst>
      <p:ext uri="{BB962C8B-B14F-4D97-AF65-F5344CB8AC3E}">
        <p14:creationId xmlns:p14="http://schemas.microsoft.com/office/powerpoint/2010/main" val="94095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20771603"/>
              </p:ext>
            </p:extLst>
          </p:nvPr>
        </p:nvGraphicFramePr>
        <p:xfrm>
          <a:off x="53786" y="652717"/>
          <a:ext cx="9036001" cy="6097706"/>
        </p:xfrm>
        <a:graphic>
          <a:graphicData uri="http://schemas.openxmlformats.org/drawingml/2006/table">
            <a:tbl>
              <a:tblPr firstRow="1" firstCol="1" bandRow="1">
                <a:tableStyleId>{5940675A-B579-460E-94D1-54222C63F5DA}</a:tableStyleId>
              </a:tblPr>
              <a:tblGrid>
                <a:gridCol w="924161">
                  <a:extLst>
                    <a:ext uri="{9D8B030D-6E8A-4147-A177-3AD203B41FA5}">
                      <a16:colId xmlns:a16="http://schemas.microsoft.com/office/drawing/2014/main" val="20000"/>
                    </a:ext>
                  </a:extLst>
                </a:gridCol>
                <a:gridCol w="2458263">
                  <a:extLst>
                    <a:ext uri="{9D8B030D-6E8A-4147-A177-3AD203B41FA5}">
                      <a16:colId xmlns:a16="http://schemas.microsoft.com/office/drawing/2014/main" val="20001"/>
                    </a:ext>
                  </a:extLst>
                </a:gridCol>
                <a:gridCol w="2561132">
                  <a:extLst>
                    <a:ext uri="{9D8B030D-6E8A-4147-A177-3AD203B41FA5}">
                      <a16:colId xmlns:a16="http://schemas.microsoft.com/office/drawing/2014/main" val="20002"/>
                    </a:ext>
                  </a:extLst>
                </a:gridCol>
                <a:gridCol w="3092445">
                  <a:extLst>
                    <a:ext uri="{9D8B030D-6E8A-4147-A177-3AD203B41FA5}">
                      <a16:colId xmlns:a16="http://schemas.microsoft.com/office/drawing/2014/main" val="20003"/>
                    </a:ext>
                  </a:extLst>
                </a:gridCol>
              </a:tblGrid>
              <a:tr h="426720">
                <a:tc>
                  <a:txBody>
                    <a:bodyPr/>
                    <a:lstStyle/>
                    <a:p>
                      <a:pPr algn="just">
                        <a:lnSpc>
                          <a:spcPct val="100000"/>
                        </a:lnSpc>
                        <a:spcAft>
                          <a:spcPts val="0"/>
                        </a:spcAft>
                      </a:pPr>
                      <a:r>
                        <a:rPr lang="en-US" sz="1400" b="0" kern="100" dirty="0">
                          <a:effectLst/>
                          <a:latin typeface="Meiryo UI" panose="020B0604030504040204" pitchFamily="50" charset="-128"/>
                          <a:ea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ctr">
                        <a:lnSpc>
                          <a:spcPct val="100000"/>
                        </a:lnSpc>
                        <a:spcAft>
                          <a:spcPts val="0"/>
                        </a:spcAft>
                      </a:pPr>
                      <a:r>
                        <a:rPr lang="ja-JP" sz="1400" b="0" kern="100" dirty="0">
                          <a:solidFill>
                            <a:schemeClr val="tx1"/>
                          </a:solidFill>
                          <a:effectLst/>
                          <a:latin typeface="ＭＳ Ｐ明朝" panose="02020600040205080304" pitchFamily="18" charset="-128"/>
                          <a:ea typeface="ＭＳ Ｐ明朝" panose="02020600040205080304" pitchFamily="18" charset="-128"/>
                        </a:rPr>
                        <a:t>介護予防型訪問サービス</a:t>
                      </a:r>
                      <a:endParaRPr lang="en-US" altLang="ja-JP" sz="1400" b="0" kern="100" dirty="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rgbClr val="99FF99"/>
                    </a:solidFill>
                  </a:tcPr>
                </a:tc>
                <a:tc>
                  <a:txBody>
                    <a:bodyPr/>
                    <a:lstStyle/>
                    <a:p>
                      <a:pPr algn="ctr">
                        <a:lnSpc>
                          <a:spcPct val="100000"/>
                        </a:lnSpc>
                        <a:spcAft>
                          <a:spcPts val="0"/>
                        </a:spcAft>
                      </a:pPr>
                      <a:r>
                        <a:rPr lang="ja-JP" sz="1400" b="0" kern="100" dirty="0">
                          <a:solidFill>
                            <a:schemeClr val="tx1"/>
                          </a:solidFill>
                          <a:effectLst/>
                          <a:latin typeface="ＭＳ Ｐ明朝" panose="02020600040205080304" pitchFamily="18" charset="-128"/>
                          <a:ea typeface="ＭＳ Ｐ明朝" panose="02020600040205080304" pitchFamily="18" charset="-128"/>
                        </a:rPr>
                        <a:t>生活援助型訪問サービス</a:t>
                      </a:r>
                      <a:endParaRPr lang="en-US" altLang="ja-JP" sz="1400" b="0" kern="100" dirty="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rgbClr val="99FF99"/>
                    </a:solidFill>
                  </a:tcPr>
                </a:tc>
                <a:tc>
                  <a:txBody>
                    <a:bodyPr/>
                    <a:lstStyle/>
                    <a:p>
                      <a:pPr algn="ctr">
                        <a:lnSpc>
                          <a:spcPct val="100000"/>
                        </a:lnSpc>
                        <a:spcAft>
                          <a:spcPts val="0"/>
                        </a:spcAft>
                      </a:pPr>
                      <a:r>
                        <a:rPr lang="ja-JP" sz="1400" b="1" kern="100" dirty="0">
                          <a:solidFill>
                            <a:schemeClr val="tx1"/>
                          </a:solidFill>
                          <a:effectLst/>
                          <a:latin typeface="ＭＳ Ｐゴシック" panose="020B0600070205080204" pitchFamily="50" charset="-128"/>
                          <a:ea typeface="ＭＳ Ｐゴシック" panose="020B0600070205080204" pitchFamily="50" charset="-128"/>
                        </a:rPr>
                        <a:t>住民の助け合いによる</a:t>
                      </a:r>
                      <a:endParaRPr lang="en-US" altLang="ja-JP" sz="1400" b="1"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1" kern="100" dirty="0">
                          <a:solidFill>
                            <a:schemeClr val="tx1"/>
                          </a:solidFill>
                          <a:effectLst/>
                          <a:latin typeface="ＭＳ Ｐゴシック" panose="020B0600070205080204" pitchFamily="50" charset="-128"/>
                          <a:ea typeface="ＭＳ Ｐゴシック" panose="020B0600070205080204" pitchFamily="50" charset="-128"/>
                        </a:rPr>
                        <a:t>生活支援活動事業</a:t>
                      </a:r>
                      <a:endParaRPr lang="ja-JP" sz="14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rgbClr val="99FF99"/>
                    </a:solidFill>
                  </a:tcPr>
                </a:tc>
                <a:extLst>
                  <a:ext uri="{0D108BD9-81ED-4DB2-BD59-A6C34878D82A}">
                    <a16:rowId xmlns:a16="http://schemas.microsoft.com/office/drawing/2014/main" val="10000"/>
                  </a:ext>
                </a:extLst>
              </a:tr>
              <a:tr h="128016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目</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　的</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利用者</a:t>
                      </a: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要支援状態の維持・改善</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要介護状態になることの予防</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利用者</a:t>
                      </a: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生活の質の確保・向上</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利用者</a:t>
                      </a: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p>
                    <a:p>
                      <a:pPr algn="just">
                        <a:lnSpc>
                          <a:spcPct val="100000"/>
                        </a:lnSpc>
                        <a:spcAft>
                          <a:spcPts val="0"/>
                        </a:spcAft>
                      </a:pP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altLang="ja-JP" sz="1200" b="1" kern="100" dirty="0">
                          <a:solidFill>
                            <a:schemeClr val="tx1"/>
                          </a:solidFill>
                          <a:effectLst/>
                          <a:latin typeface="ＭＳ Ｐゴシック" panose="020B0600070205080204" pitchFamily="50" charset="-128"/>
                          <a:ea typeface="ＭＳ Ｐゴシック" panose="020B0600070205080204" pitchFamily="50" charset="-128"/>
                        </a:rPr>
                        <a:t>生活の質の確保・向上</a:t>
                      </a:r>
                      <a:endParaRPr lang="ja-JP" alt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活動者</a:t>
                      </a: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altLang="ja-JP" sz="1200" b="1" kern="100" dirty="0">
                          <a:solidFill>
                            <a:schemeClr val="tx1"/>
                          </a:solidFill>
                          <a:effectLst/>
                          <a:latin typeface="ＭＳ Ｐゴシック" panose="020B0600070205080204" pitchFamily="50" charset="-128"/>
                          <a:ea typeface="ＭＳ Ｐゴシック" panose="020B0600070205080204" pitchFamily="50" charset="-128"/>
                        </a:rPr>
                        <a:t>社会参加による</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生きがいづく</a:t>
                      </a:r>
                      <a:r>
                        <a:rPr lang="ja-JP" altLang="en-US" sz="1200" b="1" kern="100" dirty="0" err="1">
                          <a:solidFill>
                            <a:schemeClr val="tx1"/>
                          </a:solidFill>
                          <a:effectLst/>
                          <a:latin typeface="ＭＳ Ｐゴシック" panose="020B0600070205080204" pitchFamily="50" charset="-128"/>
                          <a:ea typeface="ＭＳ Ｐゴシック" panose="020B0600070205080204" pitchFamily="50" charset="-128"/>
                        </a:rPr>
                        <a:t>り</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ja-JP" sz="1200" b="1" kern="100" dirty="0">
                          <a:solidFill>
                            <a:schemeClr val="tx1"/>
                          </a:solidFill>
                          <a:effectLst/>
                          <a:latin typeface="ＭＳ Ｐゴシック" panose="020B0600070205080204" pitchFamily="50" charset="-128"/>
                          <a:ea typeface="ＭＳ Ｐゴシック" panose="020B0600070205080204" pitchFamily="50" charset="-128"/>
                        </a:rPr>
                        <a:t>介護予防</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地　 域</a:t>
                      </a: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住民の助け合い活動推進</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による地域づくり</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1"/>
                  </a:ext>
                </a:extLst>
              </a:tr>
              <a:tr h="91440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内</a:t>
                      </a:r>
                      <a:r>
                        <a:rPr lang="ja-JP" altLang="en-US" sz="1200" b="0" kern="100" dirty="0">
                          <a:effectLst/>
                          <a:latin typeface="Meiryo UI" panose="020B0604030504040204" pitchFamily="50" charset="-128"/>
                          <a:ea typeface="Meiryo UI" panose="020B0604030504040204" pitchFamily="50" charset="-128"/>
                        </a:rPr>
                        <a:t>　　</a:t>
                      </a:r>
                      <a:r>
                        <a:rPr lang="ja-JP" sz="1200" b="0" kern="100" dirty="0">
                          <a:effectLst/>
                          <a:latin typeface="Meiryo UI" panose="020B0604030504040204" pitchFamily="50" charset="-128"/>
                          <a:ea typeface="Meiryo UI" panose="020B0604030504040204" pitchFamily="50" charset="-128"/>
                        </a:rPr>
                        <a:t>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marL="0" indent="0" algn="l">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身体介護</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marL="0" indent="0" algn="l">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通院介助、食事・入浴介助等</a:t>
                      </a:r>
                    </a:p>
                    <a:p>
                      <a:pPr marL="0" indent="0"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生活援助</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marL="0" indent="0"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買物・</a:t>
                      </a:r>
                      <a:r>
                        <a:rPr lang="ja-JP" sz="1200" kern="100" dirty="0">
                          <a:solidFill>
                            <a:schemeClr val="tx1"/>
                          </a:solidFill>
                          <a:effectLst/>
                          <a:latin typeface="ＭＳ Ｐ明朝" panose="02020600040205080304" pitchFamily="18" charset="-128"/>
                          <a:ea typeface="ＭＳ Ｐ明朝" panose="02020600040205080304" pitchFamily="18" charset="-128"/>
                        </a:rPr>
                        <a:t>掃除・洗濯・調理等</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indent="0"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生活援助</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marL="0" indent="0"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買物・</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掃除・洗濯・調理等</a:t>
                      </a:r>
                      <a:endParaRPr lang="ja-JP" alt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生活援助</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買物・</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掃除・洗濯</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等</a:t>
                      </a:r>
                    </a:p>
                    <a:p>
                      <a:pPr algn="just">
                        <a:lnSpc>
                          <a:spcPct val="100000"/>
                        </a:lnSpc>
                        <a:spcAft>
                          <a:spcPts val="0"/>
                        </a:spcAft>
                      </a:pPr>
                      <a:r>
                        <a:rPr lang="ja-JP" sz="1200" b="1" u="none" kern="100" dirty="0">
                          <a:solidFill>
                            <a:schemeClr val="tx1"/>
                          </a:solidFill>
                          <a:effectLst/>
                          <a:latin typeface="ＭＳ Ｐゴシック" panose="020B0600070205080204" pitchFamily="50" charset="-128"/>
                          <a:ea typeface="ＭＳ Ｐゴシック" panose="020B0600070205080204" pitchFamily="50" charset="-128"/>
                        </a:rPr>
                        <a:t>生活支援</a:t>
                      </a:r>
                      <a:r>
                        <a:rPr lang="ja-JP" altLang="en-US" sz="1200" b="1" u="none" kern="100" dirty="0">
                          <a:solidFill>
                            <a:schemeClr val="tx1"/>
                          </a:solidFill>
                          <a:effectLst/>
                          <a:latin typeface="ＭＳ Ｐゴシック" panose="020B0600070205080204" pitchFamily="50" charset="-128"/>
                          <a:ea typeface="ＭＳ Ｐゴシック" panose="020B0600070205080204" pitchFamily="50" charset="-128"/>
                        </a:rPr>
                        <a:t>（介護保険外のサービス）</a:t>
                      </a:r>
                      <a:endParaRPr lang="en-US" altLang="ja-JP" sz="1200" b="1" u="none"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altLang="en-US" sz="1200" b="1" u="none" kern="100" dirty="0">
                          <a:solidFill>
                            <a:schemeClr val="tx1"/>
                          </a:solidFill>
                          <a:effectLst/>
                          <a:latin typeface="ＭＳ Ｐゴシック" panose="020B0600070205080204" pitchFamily="50" charset="-128"/>
                          <a:ea typeface="ＭＳ Ｐゴシック" panose="020B0600070205080204" pitchFamily="50" charset="-128"/>
                        </a:rPr>
                        <a:t>　</a:t>
                      </a:r>
                      <a:r>
                        <a:rPr lang="ja-JP" sz="1200" b="1" u="none" kern="100" dirty="0">
                          <a:solidFill>
                            <a:schemeClr val="tx1"/>
                          </a:solidFill>
                          <a:effectLst/>
                          <a:latin typeface="ＭＳ Ｐゴシック" panose="020B0600070205080204" pitchFamily="50" charset="-128"/>
                          <a:ea typeface="ＭＳ Ｐゴシック" panose="020B0600070205080204" pitchFamily="50" charset="-128"/>
                        </a:rPr>
                        <a:t>電球交換、植木の水やり</a:t>
                      </a:r>
                      <a:r>
                        <a:rPr lang="ja-JP" altLang="en-US" sz="1200" b="1"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u="none" dirty="0">
                          <a:latin typeface="ＭＳ Ｐゴシック" panose="020B0600070205080204" pitchFamily="50" charset="-128"/>
                          <a:ea typeface="ＭＳ Ｐゴシック" panose="020B0600070205080204" pitchFamily="50" charset="-128"/>
                          <a:cs typeface="Meiryo UI" panose="020B0604030504040204" pitchFamily="50" charset="-128"/>
                        </a:rPr>
                        <a:t>外出付き添い</a:t>
                      </a:r>
                      <a:r>
                        <a:rPr lang="ja-JP" sz="1200" b="1" u="none" kern="100" dirty="0">
                          <a:solidFill>
                            <a:schemeClr val="tx1"/>
                          </a:solidFill>
                          <a:effectLst/>
                          <a:latin typeface="ＭＳ Ｐゴシック" panose="020B0600070205080204" pitchFamily="50" charset="-128"/>
                          <a:ea typeface="ＭＳ Ｐゴシック" panose="020B0600070205080204" pitchFamily="50" charset="-128"/>
                        </a:rPr>
                        <a:t>等</a:t>
                      </a:r>
                      <a:endParaRPr lang="ja-JP" sz="1200" b="1"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2"/>
                  </a:ext>
                </a:extLst>
              </a:tr>
              <a:tr h="595389">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対　象　者</a:t>
                      </a:r>
                      <a:endParaRPr lang="en-US" altLang="ja-JP" sz="1200" b="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（利用者）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l">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要支援者（要支援１又は２）</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認知機能やコミュニケーション能力</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の低下、身体介護が必要な方など</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要支援者（要支援１又は２）</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等</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en-US" altLang="ja-JP" sz="1200" kern="100" dirty="0">
                          <a:solidFill>
                            <a:schemeClr val="tx1"/>
                          </a:solidFill>
                          <a:effectLst/>
                          <a:latin typeface="ＭＳ Ｐ明朝" panose="02020600040205080304" pitchFamily="18" charset="-128"/>
                          <a:ea typeface="ＭＳ Ｐ明朝" panose="02020600040205080304" pitchFamily="18" charset="-128"/>
                        </a:rPr>
                        <a:t>※</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左記対象者以外の方</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要支援者（要支援１又は２）</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等</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左記の両対象者以外の方</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3"/>
                  </a:ext>
                </a:extLst>
              </a:tr>
              <a:tr h="584662">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サービス</a:t>
                      </a:r>
                      <a:endParaRPr lang="en-US" altLang="ja-JP" sz="1200" b="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（活動）</a:t>
                      </a: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提　供　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訪問介護員</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生活援助サービス従事者研修修了者</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など</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大阪市在住の</a:t>
                      </a:r>
                      <a:r>
                        <a:rPr lang="en-US" altLang="ja-JP" sz="1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65</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歳以上かつ</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介護予防ポイント事業活動登録者</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4"/>
                  </a:ext>
                </a:extLst>
              </a:tr>
              <a:tr h="590565">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サービス</a:t>
                      </a:r>
                      <a:endParaRPr lang="en-US" altLang="ja-JP" sz="1200" b="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（活動）</a:t>
                      </a:r>
                    </a:p>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提 供 主 体</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指定介護予防型訪問サービス事業者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指定生活援助型訪問サービス事業者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大阪市（介護予防ポイント事業）</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5"/>
                  </a:ext>
                </a:extLst>
              </a:tr>
              <a:tr h="54864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利 用 頻 度</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要支援１　　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又は２</a:t>
                      </a:r>
                      <a:r>
                        <a:rPr lang="ja-JP" sz="1200" kern="100" dirty="0">
                          <a:solidFill>
                            <a:schemeClr val="tx1"/>
                          </a:solidFill>
                          <a:effectLst/>
                          <a:latin typeface="ＭＳ Ｐ明朝" panose="02020600040205080304" pitchFamily="18" charset="-128"/>
                          <a:ea typeface="ＭＳ Ｐ明朝" panose="02020600040205080304" pitchFamily="18" charset="-128"/>
                        </a:rPr>
                        <a:t>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endParaRPr lang="ja-JP" sz="1200" kern="100" dirty="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要支援２</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又は</a:t>
                      </a:r>
                      <a:r>
                        <a:rPr lang="ja-JP" sz="1200" kern="100" dirty="0">
                          <a:solidFill>
                            <a:schemeClr val="tx1"/>
                          </a:solidFill>
                          <a:effectLst/>
                          <a:latin typeface="ＭＳ Ｐ明朝" panose="02020600040205080304" pitchFamily="18" charset="-128"/>
                          <a:ea typeface="ＭＳ Ｐ明朝" panose="02020600040205080304" pitchFamily="18" charset="-128"/>
                        </a:rPr>
                        <a:t>２回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r">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又は</a:t>
                      </a:r>
                      <a:r>
                        <a:rPr lang="ja-JP" sz="1200" kern="100" dirty="0">
                          <a:solidFill>
                            <a:schemeClr val="tx1"/>
                          </a:solidFill>
                          <a:effectLst/>
                          <a:latin typeface="ＭＳ Ｐ明朝" panose="02020600040205080304" pitchFamily="18" charset="-128"/>
                          <a:ea typeface="ＭＳ Ｐ明朝" panose="02020600040205080304" pitchFamily="18" charset="-128"/>
                        </a:rPr>
                        <a:t>２回超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altLang="ja-JP" sz="1200" kern="100" dirty="0">
                          <a:solidFill>
                            <a:schemeClr val="tx1"/>
                          </a:solidFill>
                          <a:effectLst/>
                          <a:latin typeface="ＭＳ Ｐ明朝" panose="02020600040205080304" pitchFamily="18" charset="-128"/>
                          <a:ea typeface="ＭＳ Ｐ明朝" panose="02020600040205080304" pitchFamily="18" charset="-128"/>
                        </a:rPr>
                        <a:t>要支援１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　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又は２</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endParaRPr lang="ja-JP" altLang="ja-JP" sz="1200" kern="100" dirty="0">
                        <a:solidFill>
                          <a:schemeClr val="tx1"/>
                        </a:solidFill>
                        <a:effectLst/>
                        <a:latin typeface="ＭＳ Ｐ明朝" panose="02020600040205080304" pitchFamily="18" charset="-128"/>
                        <a:ea typeface="ＭＳ Ｐ明朝" panose="02020600040205080304" pitchFamily="18" charset="-128"/>
                      </a:endParaRPr>
                    </a:p>
                    <a:p>
                      <a:pPr algn="l">
                        <a:lnSpc>
                          <a:spcPct val="100000"/>
                        </a:lnSpc>
                        <a:spcAft>
                          <a:spcPts val="0"/>
                        </a:spcAft>
                      </a:pPr>
                      <a:r>
                        <a:rPr lang="ja-JP" altLang="ja-JP" sz="1200" kern="100" dirty="0">
                          <a:solidFill>
                            <a:schemeClr val="tx1"/>
                          </a:solidFill>
                          <a:effectLst/>
                          <a:latin typeface="ＭＳ Ｐ明朝" panose="02020600040205080304" pitchFamily="18" charset="-128"/>
                          <a:ea typeface="ＭＳ Ｐ明朝" panose="02020600040205080304" pitchFamily="18" charset="-128"/>
                        </a:rPr>
                        <a:t>要支援２</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等  </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又は</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２回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r">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又は</a:t>
                      </a:r>
                      <a:r>
                        <a:rPr lang="ja-JP" altLang="ja-JP" sz="1200" kern="100" dirty="0">
                          <a:solidFill>
                            <a:schemeClr val="tx1"/>
                          </a:solidFill>
                          <a:effectLst/>
                          <a:latin typeface="ＭＳ Ｐ明朝" panose="02020600040205080304" pitchFamily="18" charset="-128"/>
                          <a:ea typeface="ＭＳ Ｐ明朝" panose="02020600040205080304" pitchFamily="18" charset="-128"/>
                        </a:rPr>
                        <a:t>２回超</a:t>
                      </a:r>
                      <a:endParaRPr lang="ja-JP" alt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要支援１　</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月８回まで</a:t>
                      </a: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要支援２</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等</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月８回まで</a:t>
                      </a:r>
                      <a:endPar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txBody>
                  <a:tcPr marL="57798" marR="57798" marT="0" marB="0" anchor="ctr">
                    <a:solidFill>
                      <a:schemeClr val="bg1"/>
                    </a:solidFill>
                  </a:tcPr>
                </a:tc>
                <a:extLst>
                  <a:ext uri="{0D108BD9-81ED-4DB2-BD59-A6C34878D82A}">
                    <a16:rowId xmlns:a16="http://schemas.microsoft.com/office/drawing/2014/main" val="10006"/>
                  </a:ext>
                </a:extLst>
              </a:tr>
              <a:tr h="425650">
                <a:tc>
                  <a:txBody>
                    <a:bodyPr/>
                    <a:lstStyle/>
                    <a:p>
                      <a:pPr algn="ctr">
                        <a:lnSpc>
                          <a:spcPct val="100000"/>
                        </a:lnSpc>
                        <a:spcAft>
                          <a:spcPts val="0"/>
                        </a:spcAft>
                      </a:pPr>
                      <a:r>
                        <a:rPr lang="ja-JP" sz="1200" b="0" kern="100" dirty="0">
                          <a:effectLst/>
                          <a:latin typeface="Meiryo UI" panose="020B0604030504040204" pitchFamily="50" charset="-128"/>
                          <a:ea typeface="Meiryo UI" panose="020B0604030504040204" pitchFamily="50" charset="-128"/>
                        </a:rPr>
                        <a:t>利用者負担</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原則１割負担</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（一定以上所得者は２割</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・３割</a:t>
                      </a:r>
                      <a:r>
                        <a:rPr lang="ja-JP" sz="1200" kern="100" dirty="0">
                          <a:solidFill>
                            <a:schemeClr val="tx1"/>
                          </a:solidFill>
                          <a:effectLst/>
                          <a:latin typeface="ＭＳ Ｐ明朝" panose="02020600040205080304" pitchFamily="18" charset="-128"/>
                          <a:ea typeface="ＭＳ Ｐ明朝" panose="02020600040205080304" pitchFamily="18" charset="-128"/>
                        </a:rPr>
                        <a:t>負担）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原則１割負担</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sz="1200" kern="100" dirty="0">
                          <a:solidFill>
                            <a:schemeClr val="tx1"/>
                          </a:solidFill>
                          <a:effectLst/>
                          <a:latin typeface="ＭＳ Ｐ明朝" panose="02020600040205080304" pitchFamily="18" charset="-128"/>
                          <a:ea typeface="ＭＳ Ｐ明朝" panose="02020600040205080304" pitchFamily="18" charset="-128"/>
                        </a:rPr>
                        <a:t>（一定以上所得者は２割</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・３割</a:t>
                      </a:r>
                      <a:r>
                        <a:rPr lang="ja-JP" sz="1200" kern="100" dirty="0">
                          <a:solidFill>
                            <a:schemeClr val="tx1"/>
                          </a:solidFill>
                          <a:effectLst/>
                          <a:latin typeface="ＭＳ Ｐ明朝" panose="02020600040205080304" pitchFamily="18" charset="-128"/>
                          <a:ea typeface="ＭＳ Ｐ明朝" panose="02020600040205080304" pitchFamily="18" charset="-128"/>
                        </a:rPr>
                        <a:t>負担）</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１回当たり１００円</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7"/>
                  </a:ext>
                </a:extLst>
              </a:tr>
              <a:tr h="731520">
                <a:tc>
                  <a:txBody>
                    <a:bodyPr/>
                    <a:lstStyle/>
                    <a:p>
                      <a:pPr algn="ctr">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rPr>
                        <a:t>報酬単価等</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7798" marR="57798" marT="0" marB="0" anchor="ctr">
                    <a:solidFill>
                      <a:srgbClr val="99FF99"/>
                    </a:solidFill>
                  </a:tcPr>
                </a:tc>
                <a:tc>
                  <a:txBody>
                    <a:bodyPr/>
                    <a:lstStyle/>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（月額）　</a:t>
                      </a:r>
                      <a:r>
                        <a:rPr lang="en-US" altLang="ja-JP" sz="1200" kern="100" dirty="0">
                          <a:solidFill>
                            <a:schemeClr val="tx1"/>
                          </a:solidFill>
                          <a:effectLst/>
                          <a:latin typeface="ＭＳ Ｐ明朝" panose="02020600040205080304" pitchFamily="18" charset="-128"/>
                          <a:ea typeface="ＭＳ Ｐ明朝" panose="02020600040205080304" pitchFamily="18" charset="-128"/>
                        </a:rPr>
                        <a:t>※R3.4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時点</a:t>
                      </a:r>
                      <a:endParaRPr lang="en-US" altLang="ja-JP" sz="1200" kern="100" dirty="0">
                        <a:solidFill>
                          <a:schemeClr val="tx1"/>
                        </a:solidFill>
                        <a:effectLst/>
                        <a:latin typeface="ＭＳ Ｐ明朝" panose="02020600040205080304" pitchFamily="18" charset="-128"/>
                        <a:ea typeface="ＭＳ Ｐ明朝" panose="02020600040205080304" pitchFamily="18" charset="-128"/>
                      </a:endParaRP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１３，０７７</a:t>
                      </a:r>
                      <a:r>
                        <a:rPr lang="ja-JP" sz="1200" kern="100" dirty="0">
                          <a:solidFill>
                            <a:schemeClr val="tx1"/>
                          </a:solidFill>
                          <a:effectLst/>
                          <a:latin typeface="ＭＳ Ｐ明朝" panose="02020600040205080304" pitchFamily="18" charset="-128"/>
                          <a:ea typeface="ＭＳ Ｐ明朝" panose="02020600040205080304" pitchFamily="18" charset="-128"/>
                        </a:rPr>
                        <a:t>円</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週２回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２６，１２０</a:t>
                      </a:r>
                      <a:r>
                        <a:rPr lang="ja-JP" sz="1200" kern="100" dirty="0">
                          <a:solidFill>
                            <a:schemeClr val="tx1"/>
                          </a:solidFill>
                          <a:effectLst/>
                          <a:latin typeface="ＭＳ Ｐ明朝" panose="02020600040205080304" pitchFamily="18" charset="-128"/>
                          <a:ea typeface="ＭＳ Ｐ明朝" panose="02020600040205080304" pitchFamily="18" charset="-128"/>
                        </a:rPr>
                        <a:t>円</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週２回超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４１，</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４４４</a:t>
                      </a:r>
                      <a:r>
                        <a:rPr lang="ja-JP" sz="1200" kern="100" dirty="0">
                          <a:solidFill>
                            <a:schemeClr val="tx1"/>
                          </a:solidFill>
                          <a:effectLst/>
                          <a:latin typeface="ＭＳ Ｐ明朝" panose="02020600040205080304" pitchFamily="18" charset="-128"/>
                          <a:ea typeface="ＭＳ Ｐ明朝" panose="02020600040205080304" pitchFamily="18" charset="-128"/>
                        </a:rPr>
                        <a:t>円</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（月額）  </a:t>
                      </a:r>
                      <a:r>
                        <a:rPr lang="en-US" altLang="ja-JP" sz="1200" kern="100" dirty="0">
                          <a:solidFill>
                            <a:schemeClr val="tx1"/>
                          </a:solidFill>
                          <a:effectLst/>
                          <a:latin typeface="ＭＳ Ｐ明朝" panose="02020600040205080304" pitchFamily="18" charset="-128"/>
                          <a:ea typeface="ＭＳ Ｐ明朝" panose="02020600040205080304" pitchFamily="18" charset="-128"/>
                        </a:rPr>
                        <a:t>※R3.4 </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時点</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週１回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a:t>
                      </a:r>
                      <a:r>
                        <a:rPr lang="ja-JP" sz="1200" kern="100" dirty="0">
                          <a:solidFill>
                            <a:schemeClr val="tx1"/>
                          </a:solidFill>
                          <a:effectLst/>
                          <a:latin typeface="ＭＳ Ｐ明朝" panose="02020600040205080304" pitchFamily="18" charset="-128"/>
                          <a:ea typeface="ＭＳ Ｐ明朝" panose="02020600040205080304" pitchFamily="18" charset="-128"/>
                        </a:rPr>
                        <a:t>　　　９，</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８７４</a:t>
                      </a:r>
                      <a:r>
                        <a:rPr lang="ja-JP" sz="1200" kern="100" dirty="0">
                          <a:solidFill>
                            <a:schemeClr val="tx1"/>
                          </a:solidFill>
                          <a:effectLst/>
                          <a:latin typeface="ＭＳ Ｐ明朝" panose="02020600040205080304" pitchFamily="18" charset="-128"/>
                          <a:ea typeface="ＭＳ Ｐ明朝" panose="02020600040205080304" pitchFamily="18" charset="-128"/>
                        </a:rPr>
                        <a:t>円</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週２回</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程度  </a:t>
                      </a:r>
                      <a:r>
                        <a:rPr lang="ja-JP" sz="1200" kern="100" dirty="0">
                          <a:solidFill>
                            <a:schemeClr val="tx1"/>
                          </a:solidFill>
                          <a:effectLst/>
                          <a:latin typeface="ＭＳ Ｐ明朝" panose="02020600040205080304" pitchFamily="18" charset="-128"/>
                          <a:ea typeface="ＭＳ Ｐ明朝" panose="02020600040205080304" pitchFamily="18" charset="-128"/>
                        </a:rPr>
                        <a:t>　１９，</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７２６</a:t>
                      </a:r>
                      <a:r>
                        <a:rPr lang="ja-JP" sz="1200" kern="100" dirty="0">
                          <a:solidFill>
                            <a:schemeClr val="tx1"/>
                          </a:solidFill>
                          <a:effectLst/>
                          <a:latin typeface="ＭＳ Ｐ明朝" panose="02020600040205080304" pitchFamily="18" charset="-128"/>
                          <a:ea typeface="ＭＳ Ｐ明朝" panose="02020600040205080304" pitchFamily="18" charset="-128"/>
                        </a:rPr>
                        <a:t>円</a:t>
                      </a:r>
                    </a:p>
                    <a:p>
                      <a:pPr algn="just">
                        <a:lnSpc>
                          <a:spcPct val="100000"/>
                        </a:lnSpc>
                        <a:spcAft>
                          <a:spcPts val="0"/>
                        </a:spcAft>
                      </a:pP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週２回超</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     </a:t>
                      </a:r>
                      <a:r>
                        <a:rPr lang="ja-JP" sz="1200" kern="100" dirty="0">
                          <a:solidFill>
                            <a:schemeClr val="tx1"/>
                          </a:solidFill>
                          <a:effectLst/>
                          <a:latin typeface="ＭＳ Ｐ明朝" panose="02020600040205080304" pitchFamily="18" charset="-128"/>
                          <a:ea typeface="ＭＳ Ｐ明朝" panose="02020600040205080304" pitchFamily="18" charset="-128"/>
                        </a:rPr>
                        <a:t>　３１，</a:t>
                      </a:r>
                      <a:r>
                        <a:rPr lang="ja-JP" altLang="en-US" sz="1200" kern="100" dirty="0">
                          <a:solidFill>
                            <a:schemeClr val="tx1"/>
                          </a:solidFill>
                          <a:effectLst/>
                          <a:latin typeface="ＭＳ Ｐ明朝" panose="02020600040205080304" pitchFamily="18" charset="-128"/>
                          <a:ea typeface="ＭＳ Ｐ明朝" panose="02020600040205080304" pitchFamily="18" charset="-128"/>
                        </a:rPr>
                        <a:t>３</a:t>
                      </a:r>
                      <a:r>
                        <a:rPr lang="ja-JP" sz="1200" kern="100" dirty="0">
                          <a:solidFill>
                            <a:schemeClr val="tx1"/>
                          </a:solidFill>
                          <a:effectLst/>
                          <a:latin typeface="ＭＳ Ｐ明朝" panose="02020600040205080304" pitchFamily="18" charset="-128"/>
                          <a:ea typeface="ＭＳ Ｐ明朝" panose="02020600040205080304" pitchFamily="18" charset="-128"/>
                        </a:rPr>
                        <a:t>０２円</a:t>
                      </a:r>
                      <a:endParaRPr lang="ja-JP" sz="1200"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57798" marR="57798" marT="0" marB="0" anchor="ctr">
                    <a:solidFill>
                      <a:schemeClr val="bg1"/>
                    </a:solidFill>
                  </a:tcPr>
                </a:tc>
                <a:tc>
                  <a:txBody>
                    <a:bodyPr/>
                    <a:lstStyle/>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１回　７００円（活動者への謝礼）</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（内訳）利用者負担　　　</a:t>
                      </a:r>
                      <a:r>
                        <a:rPr lang="en-US" altLang="ja-JP" sz="1200" b="1" kern="100" dirty="0">
                          <a:solidFill>
                            <a:schemeClr val="tx1"/>
                          </a:solidFill>
                          <a:effectLst/>
                          <a:latin typeface="ＭＳ Ｐゴシック" panose="020B0600070205080204" pitchFamily="50" charset="-128"/>
                          <a:ea typeface="ＭＳ Ｐゴシック" panose="020B0600070205080204" pitchFamily="50" charset="-128"/>
                        </a:rPr>
                        <a:t>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１００円</a:t>
                      </a:r>
                    </a:p>
                    <a:p>
                      <a:pPr algn="just">
                        <a:lnSpc>
                          <a:spcPct val="100000"/>
                        </a:lnSpc>
                        <a:spcAft>
                          <a:spcPts val="0"/>
                        </a:spcAft>
                      </a:pPr>
                      <a:r>
                        <a:rPr lang="ja-JP" sz="1200" b="1" kern="100" dirty="0">
                          <a:solidFill>
                            <a:schemeClr val="tx1"/>
                          </a:solidFill>
                          <a:effectLst/>
                          <a:latin typeface="ＭＳ Ｐゴシック" panose="020B0600070205080204" pitchFamily="50" charset="-128"/>
                          <a:ea typeface="ＭＳ Ｐゴシック" panose="020B0600070205080204" pitchFamily="50" charset="-128"/>
                        </a:rPr>
                        <a:t>　　　　介護予防ポイン</a:t>
                      </a:r>
                      <a:r>
                        <a:rPr lang="ja-JP" altLang="en-US" sz="1200" b="1" kern="100" dirty="0">
                          <a:solidFill>
                            <a:schemeClr val="tx1"/>
                          </a:solidFill>
                          <a:effectLst/>
                          <a:latin typeface="ＭＳ Ｐゴシック" panose="020B0600070205080204" pitchFamily="50" charset="-128"/>
                          <a:ea typeface="ＭＳ Ｐゴシック" panose="020B0600070205080204" pitchFamily="50" charset="-128"/>
                        </a:rPr>
                        <a:t>ト </a:t>
                      </a:r>
                      <a:r>
                        <a:rPr lang="ja-JP" sz="1200" b="1" kern="100" dirty="0">
                          <a:solidFill>
                            <a:schemeClr val="tx1"/>
                          </a:solidFill>
                          <a:effectLst/>
                          <a:latin typeface="ＭＳ Ｐゴシック" panose="020B0600070205080204" pitchFamily="50" charset="-128"/>
                          <a:ea typeface="ＭＳ Ｐゴシック" panose="020B0600070205080204" pitchFamily="50" charset="-128"/>
                        </a:rPr>
                        <a:t>６００円</a:t>
                      </a:r>
                      <a:endParaRPr lang="ja-JP" sz="1200" b="1"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798" marR="57798" marT="0" marB="0" anchor="ctr">
                    <a:solidFill>
                      <a:schemeClr val="bg1"/>
                    </a:solidFill>
                  </a:tcPr>
                </a:tc>
                <a:extLst>
                  <a:ext uri="{0D108BD9-81ED-4DB2-BD59-A6C34878D82A}">
                    <a16:rowId xmlns:a16="http://schemas.microsoft.com/office/drawing/2014/main" val="10008"/>
                  </a:ext>
                </a:extLst>
              </a:tr>
            </a:tbl>
          </a:graphicData>
        </a:graphic>
      </p:graphicFrame>
      <p:sp>
        <p:nvSpPr>
          <p:cNvPr id="8" name="正方形/長方形 7"/>
          <p:cNvSpPr/>
          <p:nvPr/>
        </p:nvSpPr>
        <p:spPr>
          <a:xfrm>
            <a:off x="53788" y="53789"/>
            <a:ext cx="9036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参考</a:t>
            </a:r>
            <a:r>
              <a:rPr lang="en-US" altLang="ja-JP" sz="2000" b="1" dirty="0">
                <a:latin typeface="ＭＳ ゴシック" panose="020B0609070205080204" pitchFamily="49" charset="-128"/>
                <a:ea typeface="ＭＳ ゴシック" panose="020B0609070205080204" pitchFamily="49" charset="-128"/>
              </a:rPr>
              <a:t>】 </a:t>
            </a:r>
            <a:r>
              <a:rPr lang="ja-JP" altLang="ja-JP" sz="2000" b="1" dirty="0">
                <a:latin typeface="ＭＳ ゴシック" panose="020B0609070205080204" pitchFamily="49" charset="-128"/>
                <a:ea typeface="ＭＳ ゴシック" panose="020B0609070205080204" pitchFamily="49" charset="-128"/>
              </a:rPr>
              <a:t>大阪市第１号訪問事業（生活援助サービス等）の類型</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5977719" y="605118"/>
            <a:ext cx="3112069" cy="6145305"/>
          </a:xfrm>
          <a:prstGeom prst="roundRect">
            <a:avLst>
              <a:gd name="adj" fmla="val 593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2"/>
          <p:cNvSpPr txBox="1">
            <a:spLocks/>
          </p:cNvSpPr>
          <p:nvPr/>
        </p:nvSpPr>
        <p:spPr>
          <a:xfrm>
            <a:off x="7086600" y="6469039"/>
            <a:ext cx="2057400" cy="38896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rPr>
              <a:t>７</a:t>
            </a:r>
          </a:p>
        </p:txBody>
      </p:sp>
      <p:sp>
        <p:nvSpPr>
          <p:cNvPr id="3" name="テキスト ボックス 2"/>
          <p:cNvSpPr txBox="1"/>
          <p:nvPr/>
        </p:nvSpPr>
        <p:spPr>
          <a:xfrm>
            <a:off x="36541" y="437637"/>
            <a:ext cx="5177117" cy="261610"/>
          </a:xfrm>
          <a:prstGeom prst="rect">
            <a:avLst/>
          </a:prstGeom>
          <a:noFill/>
        </p:spPr>
        <p:txBody>
          <a:bodyPr wrap="square" rtlCol="0">
            <a:spAutoFit/>
          </a:bodyPr>
          <a:lstStyle/>
          <a:p>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サポート型訪問サービスの表記は省略しています。</a:t>
            </a:r>
            <a:endParaRPr kumimoji="1" lang="ja-JP" altLang="en-US" sz="11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13614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4586</Words>
  <Application>Microsoft Office PowerPoint</Application>
  <PresentationFormat>画面に合わせる (4:3)</PresentationFormat>
  <Paragraphs>690</Paragraphs>
  <Slides>17</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HGP創英角ｺﾞｼｯｸUB</vt:lpstr>
      <vt:lpstr>HG丸ｺﾞｼｯｸM-PRO</vt:lpstr>
      <vt:lpstr>Meiryo UI</vt:lpstr>
      <vt:lpstr>ＭＳ Ｐゴシック</vt:lpstr>
      <vt:lpstr>ＭＳ Ｐ明朝</vt:lpstr>
      <vt:lpstr>ＭＳ ゴシック</vt:lpstr>
      <vt:lpstr>ＭＳ 明朝</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2021-06-22T07:35:09Z</dcterms:created>
  <dcterms:modified xsi:type="dcterms:W3CDTF">2025-07-25T01:43:58Z</dcterms:modified>
</cp:coreProperties>
</file>