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60" r:id="rId2"/>
    <p:sldMasterId id="2147483672" r:id="rId3"/>
    <p:sldMasterId id="2147483684" r:id="rId4"/>
    <p:sldMasterId id="2147483696" r:id="rId5"/>
  </p:sldMasterIdLst>
  <p:notesMasterIdLst>
    <p:notesMasterId r:id="rId105"/>
  </p:notesMasterIdLst>
  <p:handoutMasterIdLst>
    <p:handoutMasterId r:id="rId106"/>
  </p:handoutMasterIdLst>
  <p:sldIdLst>
    <p:sldId id="2720" r:id="rId6"/>
    <p:sldId id="2721" r:id="rId7"/>
    <p:sldId id="2732" r:id="rId8"/>
    <p:sldId id="2733" r:id="rId9"/>
    <p:sldId id="2741" r:id="rId10"/>
    <p:sldId id="2742" r:id="rId11"/>
    <p:sldId id="2743" r:id="rId12"/>
    <p:sldId id="2744" r:id="rId13"/>
    <p:sldId id="2745" r:id="rId14"/>
    <p:sldId id="2746" r:id="rId15"/>
    <p:sldId id="2747" r:id="rId16"/>
    <p:sldId id="2748" r:id="rId17"/>
    <p:sldId id="2749" r:id="rId18"/>
    <p:sldId id="2750" r:id="rId19"/>
    <p:sldId id="2751" r:id="rId20"/>
    <p:sldId id="2752" r:id="rId21"/>
    <p:sldId id="2753" r:id="rId22"/>
    <p:sldId id="2754" r:id="rId23"/>
    <p:sldId id="2755" r:id="rId24"/>
    <p:sldId id="2756" r:id="rId25"/>
    <p:sldId id="2757" r:id="rId26"/>
    <p:sldId id="2758" r:id="rId27"/>
    <p:sldId id="2759" r:id="rId28"/>
    <p:sldId id="2760" r:id="rId29"/>
    <p:sldId id="2761" r:id="rId30"/>
    <p:sldId id="2762" r:id="rId31"/>
    <p:sldId id="2763" r:id="rId32"/>
    <p:sldId id="2764" r:id="rId33"/>
    <p:sldId id="2765" r:id="rId34"/>
    <p:sldId id="2766" r:id="rId35"/>
    <p:sldId id="2767" r:id="rId36"/>
    <p:sldId id="2768" r:id="rId37"/>
    <p:sldId id="2769" r:id="rId38"/>
    <p:sldId id="2770" r:id="rId39"/>
    <p:sldId id="2771" r:id="rId40"/>
    <p:sldId id="2772" r:id="rId41"/>
    <p:sldId id="2773" r:id="rId42"/>
    <p:sldId id="2774" r:id="rId43"/>
    <p:sldId id="2775" r:id="rId44"/>
    <p:sldId id="2776" r:id="rId45"/>
    <p:sldId id="2777" r:id="rId46"/>
    <p:sldId id="2778" r:id="rId47"/>
    <p:sldId id="2779" r:id="rId48"/>
    <p:sldId id="2780" r:id="rId49"/>
    <p:sldId id="2781" r:id="rId50"/>
    <p:sldId id="2782" r:id="rId51"/>
    <p:sldId id="2783" r:id="rId52"/>
    <p:sldId id="2784" r:id="rId53"/>
    <p:sldId id="2785" r:id="rId54"/>
    <p:sldId id="2786" r:id="rId55"/>
    <p:sldId id="2787" r:id="rId56"/>
    <p:sldId id="2788" r:id="rId57"/>
    <p:sldId id="2789" r:id="rId58"/>
    <p:sldId id="2790" r:id="rId59"/>
    <p:sldId id="2791" r:id="rId60"/>
    <p:sldId id="2792" r:id="rId61"/>
    <p:sldId id="2793" r:id="rId62"/>
    <p:sldId id="2794" r:id="rId63"/>
    <p:sldId id="2795" r:id="rId64"/>
    <p:sldId id="2796" r:id="rId65"/>
    <p:sldId id="2797" r:id="rId66"/>
    <p:sldId id="2798" r:id="rId67"/>
    <p:sldId id="2799" r:id="rId68"/>
    <p:sldId id="2800" r:id="rId69"/>
    <p:sldId id="2801" r:id="rId70"/>
    <p:sldId id="2802" r:id="rId71"/>
    <p:sldId id="2803" r:id="rId72"/>
    <p:sldId id="2804" r:id="rId73"/>
    <p:sldId id="2805" r:id="rId74"/>
    <p:sldId id="2806" r:id="rId75"/>
    <p:sldId id="2807" r:id="rId76"/>
    <p:sldId id="2808" r:id="rId77"/>
    <p:sldId id="2809" r:id="rId78"/>
    <p:sldId id="2810" r:id="rId79"/>
    <p:sldId id="2811" r:id="rId80"/>
    <p:sldId id="2812" r:id="rId81"/>
    <p:sldId id="2813" r:id="rId82"/>
    <p:sldId id="2814" r:id="rId83"/>
    <p:sldId id="2815" r:id="rId84"/>
    <p:sldId id="2816" r:id="rId85"/>
    <p:sldId id="2817" r:id="rId86"/>
    <p:sldId id="2818" r:id="rId87"/>
    <p:sldId id="2819" r:id="rId88"/>
    <p:sldId id="2820" r:id="rId89"/>
    <p:sldId id="2821" r:id="rId90"/>
    <p:sldId id="2822" r:id="rId91"/>
    <p:sldId id="2823" r:id="rId92"/>
    <p:sldId id="2824" r:id="rId93"/>
    <p:sldId id="2825" r:id="rId94"/>
    <p:sldId id="2826" r:id="rId95"/>
    <p:sldId id="2827" r:id="rId96"/>
    <p:sldId id="2828" r:id="rId97"/>
    <p:sldId id="2829" r:id="rId98"/>
    <p:sldId id="2830" r:id="rId99"/>
    <p:sldId id="2831" r:id="rId100"/>
    <p:sldId id="2832" r:id="rId101"/>
    <p:sldId id="2833" r:id="rId102"/>
    <p:sldId id="2834" r:id="rId103"/>
    <p:sldId id="2835" r:id="rId10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55" autoAdjust="0"/>
  </p:normalViewPr>
  <p:slideViewPr>
    <p:cSldViewPr>
      <p:cViewPr varScale="1">
        <p:scale>
          <a:sx n="69" d="100"/>
          <a:sy n="69" d="100"/>
        </p:scale>
        <p:origin x="1440"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presProps" Target="presProp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3" rIns="91427" bIns="45713" rtlCol="0"/>
          <a:lstStyle>
            <a:lvl1pPr algn="r">
              <a:defRPr sz="1200"/>
            </a:lvl1pPr>
          </a:lstStyle>
          <a:p>
            <a:fld id="{ACC26FBD-770B-46F2-A646-81AB63ABDF8C}" type="datetimeFigureOut">
              <a:rPr kumimoji="1" lang="ja-JP" altLang="en-US" smtClean="0"/>
              <a:t>2023/6/20</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27" tIns="45713" rIns="91427"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5" cy="498475"/>
          </a:xfrm>
          <a:prstGeom prst="rect">
            <a:avLst/>
          </a:prstGeom>
        </p:spPr>
        <p:txBody>
          <a:bodyPr vert="horz" lIns="91427" tIns="45713" rIns="91427" bIns="45713"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7" tIns="45713" rIns="91427" bIns="45713" rtlCol="0"/>
          <a:lstStyle>
            <a:lvl1pPr algn="r">
              <a:defRPr sz="1200"/>
            </a:lvl1pPr>
          </a:lstStyle>
          <a:p>
            <a:fld id="{FB536B7E-0C7A-4BE3-919A-6EED0595B36F}" type="datetimeFigureOut">
              <a:rPr kumimoji="1" lang="ja-JP" altLang="en-US" smtClean="0"/>
              <a:t>2023/6/20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3" rIns="91427" bIns="45713"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7" tIns="45713" rIns="91427"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7" tIns="45713" rIns="91427"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5" cy="496887"/>
          </a:xfrm>
          <a:prstGeom prst="rect">
            <a:avLst/>
          </a:prstGeom>
        </p:spPr>
        <p:txBody>
          <a:bodyPr vert="horz" lIns="91427" tIns="45713" rIns="91427" bIns="45713"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331">
              <a:defRPr/>
            </a:pPr>
            <a:fld id="{4A5C514A-B6EE-4628-87B8-3755CB0013A9}" type="slidenum">
              <a:rPr lang="ja-JP" altLang="en-US">
                <a:solidFill>
                  <a:prstClr val="black"/>
                </a:solidFill>
                <a:latin typeface="Calibri"/>
                <a:ea typeface="ＭＳ Ｐゴシック" panose="020B0600070205080204" pitchFamily="50" charset="-128"/>
              </a:rPr>
              <a:pPr defTabSz="914331">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71138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248">
              <a:defRPr/>
            </a:pPr>
            <a:fld id="{2612563B-A418-4252-96EE-75E9990DAD1E}" type="slidenum">
              <a:rPr kumimoji="0" lang="ja-JP" altLang="en-US">
                <a:solidFill>
                  <a:prstClr val="black"/>
                </a:solidFill>
                <a:latin typeface="游ゴシック" panose="020F0502020204030204"/>
                <a:ea typeface="游ゴシック" panose="020B0400000000000000" pitchFamily="50" charset="-128"/>
              </a:rPr>
              <a:pPr defTabSz="914248">
                <a:defRPr/>
              </a:pPr>
              <a:t>28</a:t>
            </a:fld>
            <a:endParaRPr kumimoji="0"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97332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5">
              <a:defRPr/>
            </a:pPr>
            <a:fld id="{2F0EEB81-DB16-4A68-B055-8A38956DB515}" type="slidenum">
              <a:rPr lang="ja-JP" altLang="en-US">
                <a:solidFill>
                  <a:prstClr val="black"/>
                </a:solidFill>
                <a:latin typeface="游ゴシック" panose="020F0502020204030204"/>
                <a:ea typeface="游ゴシック" panose="020B0400000000000000" pitchFamily="50" charset="-128"/>
              </a:rPr>
              <a:pPr defTabSz="457165">
                <a:defRPr/>
              </a:pPr>
              <a:t>31</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8807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32</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038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33</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7656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34</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4188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35</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02927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36</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07950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37</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75879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38</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91798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39</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6015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5">
              <a:defRPr/>
            </a:pPr>
            <a:fld id="{E77B2A58-34A9-4D75-91FD-222CAA55EB6E}" type="slidenum">
              <a:rPr kumimoji="0" lang="en-US" altLang="ja-JP">
                <a:solidFill>
                  <a:prstClr val="black"/>
                </a:solidFill>
                <a:latin typeface="游ゴシック" panose="020F0502020204030204"/>
                <a:ea typeface="游ゴシック" panose="020B0400000000000000" pitchFamily="50" charset="-128"/>
              </a:rPr>
              <a:pPr defTabSz="457165">
                <a:defRPr/>
              </a:pPr>
              <a:t>6</a:t>
            </a:fld>
            <a:endParaRPr kumimoji="0" lang="en-US" altLang="ja-JP">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18563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40</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89194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41</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53942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42</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69686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43</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93862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45</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08069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46</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58046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47</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26537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48</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94093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49</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2433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5">
              <a:defRPr/>
            </a:pPr>
            <a:fld id="{5BFB98CA-D6EC-4BA5-A9B2-86EEAB6615F3}" type="slidenum">
              <a:rPr lang="ja-JP" altLang="en-US">
                <a:solidFill>
                  <a:prstClr val="black"/>
                </a:solidFill>
                <a:latin typeface="游ゴシック" panose="020F0502020204030204"/>
                <a:ea typeface="游ゴシック" panose="020B0400000000000000" pitchFamily="50" charset="-128"/>
              </a:rPr>
              <a:pPr defTabSz="457165">
                <a:defRPr/>
              </a:pPr>
              <a:t>50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1881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5">
              <a:defRPr/>
            </a:pPr>
            <a:fld id="{E77B2A58-34A9-4D75-91FD-222CAA55EB6E}" type="slidenum">
              <a:rPr kumimoji="0" lang="en-US" altLang="ja-JP">
                <a:solidFill>
                  <a:prstClr val="black"/>
                </a:solidFill>
                <a:latin typeface="游ゴシック" panose="020F0502020204030204"/>
                <a:ea typeface="游ゴシック" panose="020B0400000000000000" pitchFamily="50" charset="-128"/>
              </a:rPr>
              <a:pPr defTabSz="457165">
                <a:defRPr/>
              </a:pPr>
              <a:t>7</a:t>
            </a:fld>
            <a:endParaRPr kumimoji="0" lang="en-US" altLang="ja-JP">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32454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51</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06931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5">
              <a:defRPr/>
            </a:pPr>
            <a:fld id="{435FB65D-054E-4B8C-A4F6-E5D9EA4C8077}" type="slidenum">
              <a:rPr lang="ja-JP" altLang="en-US">
                <a:solidFill>
                  <a:prstClr val="black"/>
                </a:solidFill>
                <a:latin typeface="游ゴシック" panose="020F0502020204030204"/>
                <a:ea typeface="游ゴシック" panose="020B0400000000000000" pitchFamily="50" charset="-128"/>
              </a:rPr>
              <a:pPr defTabSz="457165">
                <a:defRPr/>
              </a:pPr>
              <a:t>56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1269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6DE47704-DA29-41EA-9615-E30FD9C8010D}" type="slidenum">
              <a:rPr lang="ja-JP" altLang="en-US">
                <a:solidFill>
                  <a:prstClr val="black"/>
                </a:solidFill>
                <a:latin typeface="Calibri"/>
                <a:ea typeface="ＭＳ Ｐゴシック" panose="020B0600070205080204" pitchFamily="50" charset="-128"/>
              </a:rPr>
              <a:pPr defTabSz="914331">
                <a:defRPr/>
              </a:pPr>
              <a:t>59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86421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E77B2A58-34A9-4D75-91FD-222CAA55EB6E}" type="slidenum">
              <a:rPr lang="en-US" altLang="ja-JP">
                <a:solidFill>
                  <a:prstClr val="black"/>
                </a:solidFill>
                <a:latin typeface="Calibri"/>
                <a:ea typeface="ＭＳ Ｐゴシック" panose="020B0600070205080204" pitchFamily="50" charset="-128"/>
              </a:rPr>
              <a:pPr defTabSz="914331">
                <a:defRPr/>
              </a:pPr>
              <a:t>72</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581139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58825"/>
            <a:ext cx="5051425" cy="37877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76397">
              <a:defRPr/>
            </a:pPr>
            <a:fld id="{E77B2A58-34A9-4D75-91FD-222CAA55EB6E}" type="slidenum">
              <a:rPr lang="en-US" altLang="ja-JP">
                <a:solidFill>
                  <a:prstClr val="black"/>
                </a:solidFill>
                <a:latin typeface="Calibri"/>
                <a:ea typeface="ＭＳ Ｐゴシック" panose="020B0600070205080204" pitchFamily="50" charset="-128"/>
              </a:rPr>
              <a:pPr defTabSz="976397">
                <a:defRPr/>
              </a:pPr>
              <a:t>85</a:t>
            </a:fld>
            <a:endParaRPr lang="en-US" altLang="ja-JP"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19065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5">
              <a:defRPr/>
            </a:pPr>
            <a:fld id="{230F81FA-A816-4851-9B5C-E38F38338AD4}" type="slidenum">
              <a:rPr lang="ja-JP" altLang="en-US">
                <a:solidFill>
                  <a:prstClr val="black"/>
                </a:solidFill>
                <a:latin typeface="游ゴシック" panose="020F0502020204030204"/>
                <a:ea typeface="游ゴシック" panose="020B0400000000000000" pitchFamily="50" charset="-128"/>
              </a:rPr>
              <a:pPr defTabSz="457165">
                <a:defRPr/>
              </a:pPr>
              <a:t>95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21544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5">
              <a:defRPr/>
            </a:pPr>
            <a:fld id="{DAF11B37-7DCC-478D-885C-BB1173E39617}" type="slidenum">
              <a:rPr lang="ja-JP" altLang="en-US">
                <a:solidFill>
                  <a:prstClr val="black"/>
                </a:solidFill>
                <a:latin typeface="游ゴシック" panose="020F0502020204030204"/>
                <a:ea typeface="游ゴシック" panose="020B0400000000000000" pitchFamily="50" charset="-128"/>
              </a:rPr>
              <a:pPr defTabSz="457165">
                <a:defRPr/>
              </a:pPr>
              <a:t>97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358983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1" y="4783358"/>
            <a:ext cx="5446723" cy="3940917"/>
          </a:xfrm>
        </p:spPr>
        <p:txBody>
          <a:bodyPr/>
          <a:lstStyle/>
          <a:p>
            <a:endParaRPr lang="en-US" altLang="ja-JP" sz="1400" dirty="0"/>
          </a:p>
        </p:txBody>
      </p:sp>
      <p:sp>
        <p:nvSpPr>
          <p:cNvPr id="4" name="フッター プレースホルダー 3"/>
          <p:cNvSpPr>
            <a:spLocks noGrp="1"/>
          </p:cNvSpPr>
          <p:nvPr>
            <p:ph type="ftr" sz="quarter" idx="4"/>
          </p:nvPr>
        </p:nvSpPr>
        <p:spPr/>
        <p:txBody>
          <a:bodyPr/>
          <a:lstStyle/>
          <a:p>
            <a:pPr defTabSz="457165">
              <a:defRPr/>
            </a:pPr>
            <a:endParaRPr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5"/>
          </p:nvPr>
        </p:nvSpPr>
        <p:spPr/>
        <p:txBody>
          <a:bodyPr/>
          <a:lstStyle/>
          <a:p>
            <a:pPr defTabSz="457165">
              <a:defRPr/>
            </a:pPr>
            <a:fld id="{24DE13BB-FCB6-4491-A87D-1E9BA7500F8E}" type="slidenum">
              <a:rPr lang="ja-JP" altLang="en-US">
                <a:solidFill>
                  <a:prstClr val="black"/>
                </a:solidFill>
                <a:latin typeface="游ゴシック" panose="020F0502020204030204"/>
                <a:ea typeface="游ゴシック" panose="020B0400000000000000" pitchFamily="50" charset="-128"/>
              </a:rPr>
              <a:pPr defTabSz="457165">
                <a:defRPr/>
              </a:pPr>
              <a:t>98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0146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5">
              <a:defRPr/>
            </a:pPr>
            <a:fld id="{2F0EEB81-DB16-4A68-B055-8A38956DB515}" type="slidenum">
              <a:rPr lang="ja-JP" altLang="en-US">
                <a:solidFill>
                  <a:prstClr val="black"/>
                </a:solidFill>
                <a:latin typeface="游ゴシック" panose="020F0502020204030204"/>
                <a:ea typeface="游ゴシック" panose="020B0400000000000000" pitchFamily="50" charset="-128"/>
              </a:rPr>
              <a:pPr defTabSz="457165">
                <a:defRPr/>
              </a:pPr>
              <a:t>8</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1152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5">
              <a:defRPr/>
            </a:pPr>
            <a:fld id="{2F0EEB81-DB16-4A68-B055-8A38956DB515}" type="slidenum">
              <a:rPr lang="ja-JP" altLang="en-US">
                <a:solidFill>
                  <a:prstClr val="black"/>
                </a:solidFill>
                <a:latin typeface="游ゴシック" panose="020F0502020204030204"/>
                <a:ea typeface="游ゴシック" panose="020B0400000000000000" pitchFamily="50" charset="-128"/>
              </a:rPr>
              <a:pPr defTabSz="457165">
                <a:defRPr/>
              </a:pPr>
              <a:t>11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27698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5">
              <a:defRPr/>
            </a:pPr>
            <a:fld id="{2F0EEB81-DB16-4A68-B055-8A38956DB515}" type="slidenum">
              <a:rPr lang="ja-JP" altLang="en-US">
                <a:solidFill>
                  <a:prstClr val="black"/>
                </a:solidFill>
                <a:latin typeface="游ゴシック" panose="020F0502020204030204"/>
                <a:ea typeface="游ゴシック" panose="020B0400000000000000" pitchFamily="50" charset="-128"/>
              </a:rPr>
              <a:pPr defTabSz="457165">
                <a:defRPr/>
              </a:pPr>
              <a:t>13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13709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5">
              <a:defRPr/>
            </a:pPr>
            <a:fld id="{2F0EEB81-DB16-4A68-B055-8A38956DB515}" type="slidenum">
              <a:rPr lang="ja-JP" altLang="en-US">
                <a:solidFill>
                  <a:prstClr val="black"/>
                </a:solidFill>
                <a:latin typeface="游ゴシック" panose="020F0502020204030204"/>
                <a:ea typeface="游ゴシック" panose="020B0400000000000000" pitchFamily="50" charset="-128"/>
              </a:rPr>
              <a:pPr defTabSz="457165">
                <a:defRPr/>
              </a:pPr>
              <a:t>16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21831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5">
              <a:defRPr/>
            </a:pPr>
            <a:fld id="{2612563B-A418-4252-96EE-75E9990DAD1E}" type="slidenum">
              <a:rPr lang="ja-JP" altLang="en-US">
                <a:solidFill>
                  <a:prstClr val="black"/>
                </a:solidFill>
                <a:latin typeface="游ゴシック" panose="020F0502020204030204"/>
                <a:ea typeface="游ゴシック" panose="020B0400000000000000" pitchFamily="50" charset="-128"/>
              </a:rPr>
              <a:pPr defTabSz="457165">
                <a:defRPr/>
              </a:pPr>
              <a:t>19</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8608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248">
              <a:defRPr/>
            </a:pPr>
            <a:fld id="{2612563B-A418-4252-96EE-75E9990DAD1E}" type="slidenum">
              <a:rPr kumimoji="0" lang="ja-JP" altLang="en-US">
                <a:solidFill>
                  <a:prstClr val="black"/>
                </a:solidFill>
                <a:latin typeface="游ゴシック" panose="020F0502020204030204"/>
                <a:ea typeface="游ゴシック" panose="020B0400000000000000" pitchFamily="50" charset="-128"/>
              </a:rPr>
              <a:pPr defTabSz="914248">
                <a:defRPr/>
              </a:pPr>
              <a:t>23</a:t>
            </a:fld>
            <a:endParaRPr kumimoji="0"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916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3606783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10768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888931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149887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67934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742059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004526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17163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427889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1889203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851607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基本版） タイトルのみ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spid="_x0000_s1089"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466" y="1588"/>
                        <a:ext cx="1466"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latin typeface="+mn-lt"/>
                <a:ea typeface="+mn-ea"/>
                <a:cs typeface="+mn-cs"/>
                <a:sym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altLang="en-GB" sz="12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FCFE5-FE56-4EF1-80A8-07776887C2A1}"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mn-lt"/>
            </a:endParaRPr>
          </a:p>
        </p:txBody>
      </p:sp>
      <p:sp>
        <p:nvSpPr>
          <p:cNvPr id="9" name="テキスト プレースホルダー 2"/>
          <p:cNvSpPr>
            <a:spLocks noGrp="1"/>
          </p:cNvSpPr>
          <p:nvPr>
            <p:ph type="body" sz="quarter" idx="15" hasCustomPrompt="1"/>
          </p:nvPr>
        </p:nvSpPr>
        <p:spPr bwMode="gray">
          <a:xfrm>
            <a:off x="384458" y="1008000"/>
            <a:ext cx="4020923" cy="468000"/>
          </a:xfrm>
          <a:prstGeom prst="rect">
            <a:avLst/>
          </a:prstGeom>
        </p:spPr>
        <p:txBody>
          <a:bodyPr wrap="none" anchor="ctr">
            <a:noAutofit/>
          </a:bodyPr>
          <a:lstStyle>
            <a:lvl1pPr>
              <a:lnSpc>
                <a:spcPct val="100000"/>
              </a:lnSpc>
              <a:spcBef>
                <a:spcPts val="0"/>
              </a:spcBef>
              <a:defRPr sz="1292" b="1">
                <a:solidFill>
                  <a:schemeClr val="accent1"/>
                </a:solidFill>
                <a:latin typeface="+mn-lt"/>
                <a:ea typeface="+mn-ea"/>
                <a:cs typeface="+mn-cs"/>
                <a:sym typeface="+mn-lt"/>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p:txBody>
          <a:bodyPr/>
          <a:lstStyle>
            <a:lvl1pPr>
              <a:defRPr>
                <a:latin typeface="+mj-lt"/>
                <a:ea typeface="+mj-ea"/>
                <a:cs typeface="+mj-cs"/>
                <a:sym typeface="+mj-lt"/>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870983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29265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562218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121580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566835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980933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73595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44325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208549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08591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510508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151194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8468514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66648389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11859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654015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27280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33846188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27610059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02304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66431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61246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203394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7"/>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2558618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4"/>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75435754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495538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95135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181749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7"/>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1732071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6492877"/>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29750100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5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8534419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964455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0809093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78706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111357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716868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7128897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2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4683836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6.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1.xml"/><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41.xml"/><Relationship Id="rId5" Type="http://schemas.openxmlformats.org/officeDocument/2006/relationships/image" Target="../media/image50.png"/><Relationship Id="rId4" Type="http://schemas.openxmlformats.org/officeDocument/2006/relationships/image" Target="../media/image49.png"/></Relationships>
</file>

<file path=ppt/slides/_rels/slide8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1.xml"/><Relationship Id="rId4" Type="http://schemas.openxmlformats.org/officeDocument/2006/relationships/image" Target="../media/image53.jpeg"/></Relationships>
</file>

<file path=ppt/slides/_rels/slide8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1.xml"/></Relationships>
</file>

<file path=ppt/slides/_rels/slide9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8" Type="http://schemas.openxmlformats.org/officeDocument/2006/relationships/image" Target="../media/image64.png"/><Relationship Id="rId13" Type="http://schemas.microsoft.com/office/2007/relationships/hdphoto" Target="../media/hdphoto3.wdp"/><Relationship Id="rId3" Type="http://schemas.openxmlformats.org/officeDocument/2006/relationships/image" Target="../media/image60.png"/><Relationship Id="rId7" Type="http://schemas.microsoft.com/office/2007/relationships/hdphoto" Target="../media/hdphoto1.wdp"/><Relationship Id="rId12"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openxmlformats.org/officeDocument/2006/relationships/image" Target="../media/image65.png"/><Relationship Id="rId4" Type="http://schemas.openxmlformats.org/officeDocument/2006/relationships/image" Target="../media/image61.png"/><Relationship Id="rId9" Type="http://schemas.microsoft.com/office/2007/relationships/hdphoto" Target="../media/hdphoto2.wdp"/><Relationship Id="rId14" Type="http://schemas.openxmlformats.org/officeDocument/2006/relationships/image" Target="../media/image68.png"/></Relationships>
</file>

<file path=ppt/slides/_rels/slide9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8.xml"/><Relationship Id="rId4" Type="http://schemas.openxmlformats.org/officeDocument/2006/relationships/image" Target="../media/image71.jpeg"/></Relationships>
</file>

<file path=ppt/slides/_rels/slide9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482869"/>
            <a:ext cx="9144003" cy="1076292"/>
          </a:xfrm>
        </p:spPr>
        <p:txBody>
          <a:bodyPr>
            <a:normAutofit/>
          </a:bodyPr>
          <a:lstStyle/>
          <a:p>
            <a:pPr>
              <a:lnSpc>
                <a:spcPts val="3321"/>
              </a:lnSpc>
              <a:spcBef>
                <a:spcPts val="1139"/>
              </a:spcBef>
            </a:pPr>
            <a:r>
              <a:rPr lang="ja-JP" altLang="en-US" sz="2800" dirty="0">
                <a:latin typeface="BIZ UDPゴシック" panose="020B0400000000000000" pitchFamily="50" charset="-128"/>
                <a:ea typeface="BIZ UDPゴシック" panose="020B0400000000000000" pitchFamily="50" charset="-128"/>
                <a:cs typeface="+mn-cs"/>
              </a:rPr>
              <a:t>大阪府庁の点検・棚卸し結果</a:t>
            </a:r>
            <a:r>
              <a:rPr lang="en-US" altLang="ja-JP" sz="2800" dirty="0">
                <a:latin typeface="BIZ UDPゴシック" panose="020B0400000000000000" pitchFamily="50" charset="-128"/>
                <a:ea typeface="BIZ UDPゴシック" panose="020B0400000000000000" pitchFamily="50" charset="-128"/>
                <a:cs typeface="+mn-cs"/>
              </a:rPr>
              <a:t/>
            </a:r>
            <a:br>
              <a:rPr lang="en-US" altLang="ja-JP" sz="2800" dirty="0">
                <a:latin typeface="BIZ UDPゴシック" panose="020B0400000000000000" pitchFamily="50" charset="-128"/>
                <a:ea typeface="BIZ UDPゴシック" panose="020B0400000000000000" pitchFamily="50" charset="-128"/>
                <a:cs typeface="+mn-cs"/>
              </a:rPr>
            </a:br>
            <a:r>
              <a:rPr lang="ja-JP" altLang="en-US" sz="2800" dirty="0">
                <a:latin typeface="BIZ UDPゴシック" panose="020B0400000000000000" pitchFamily="50" charset="-128"/>
                <a:ea typeface="BIZ UDPゴシック" panose="020B0400000000000000" pitchFamily="50" charset="-128"/>
                <a:cs typeface="+mn-cs"/>
              </a:rPr>
              <a:t>（</a:t>
            </a:r>
            <a:r>
              <a:rPr lang="en-US" altLang="ja-JP" sz="2800" dirty="0">
                <a:latin typeface="BIZ UDPゴシック" panose="020B0400000000000000" pitchFamily="50" charset="-128"/>
                <a:ea typeface="BIZ UDPゴシック" panose="020B0400000000000000" pitchFamily="50" charset="-128"/>
                <a:cs typeface="+mn-cs"/>
              </a:rPr>
              <a:t>2008</a:t>
            </a:r>
            <a:r>
              <a:rPr lang="ja-JP" altLang="en-US" sz="2800" dirty="0">
                <a:latin typeface="BIZ UDPゴシック" panose="020B0400000000000000" pitchFamily="50" charset="-128"/>
                <a:ea typeface="BIZ UDPゴシック" panose="020B0400000000000000" pitchFamily="50" charset="-128"/>
                <a:cs typeface="+mn-cs"/>
              </a:rPr>
              <a:t>～</a:t>
            </a:r>
            <a:r>
              <a:rPr lang="en-US" altLang="ja-JP" sz="2800" dirty="0">
                <a:latin typeface="BIZ UDPゴシック" panose="020B0400000000000000" pitchFamily="50" charset="-128"/>
                <a:ea typeface="BIZ UDPゴシック" panose="020B0400000000000000" pitchFamily="50" charset="-128"/>
                <a:cs typeface="+mn-cs"/>
              </a:rPr>
              <a:t>2022</a:t>
            </a:r>
            <a:r>
              <a:rPr lang="ja-JP" altLang="en-US" sz="2800" dirty="0">
                <a:latin typeface="BIZ UDPゴシック" panose="020B0400000000000000" pitchFamily="50" charset="-128"/>
                <a:ea typeface="BIZ UDPゴシック" panose="020B0400000000000000" pitchFamily="50" charset="-128"/>
                <a:cs typeface="+mn-cs"/>
              </a:rPr>
              <a:t>年）</a:t>
            </a:r>
          </a:p>
        </p:txBody>
      </p:sp>
      <p:sp>
        <p:nvSpPr>
          <p:cNvPr id="4" name="正方形/長方形 3"/>
          <p:cNvSpPr/>
          <p:nvPr/>
        </p:nvSpPr>
        <p:spPr>
          <a:xfrm>
            <a:off x="233432" y="175074"/>
            <a:ext cx="8677137"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70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6" name="直線コネクタ 5"/>
          <p:cNvCxnSpPr/>
          <p:nvPr/>
        </p:nvCxnSpPr>
        <p:spPr>
          <a:xfrm>
            <a:off x="331395" y="3460992"/>
            <a:ext cx="84550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サブタイトル 4"/>
          <p:cNvSpPr>
            <a:spLocks noGrp="1"/>
          </p:cNvSpPr>
          <p:nvPr/>
        </p:nvSpPr>
        <p:spPr>
          <a:xfrm>
            <a:off x="1535002" y="5361017"/>
            <a:ext cx="6073996" cy="10923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en-US" altLang="ja-JP" sz="2400" dirty="0">
                <a:solidFill>
                  <a:schemeClr val="tx1"/>
                </a:solidFill>
                <a:latin typeface="BIZ UDPゴシック" panose="020B0400000000000000" pitchFamily="50" charset="-128"/>
                <a:ea typeface="BIZ UDPゴシック" panose="020B0400000000000000" pitchFamily="50" charset="-128"/>
              </a:rPr>
              <a:t>2023</a:t>
            </a:r>
            <a:r>
              <a:rPr lang="ja-JP" altLang="en-US" sz="2400" dirty="0">
                <a:solidFill>
                  <a:schemeClr val="tx1"/>
                </a:solidFill>
                <a:latin typeface="BIZ UDPゴシック" panose="020B0400000000000000" pitchFamily="50" charset="-128"/>
                <a:ea typeface="BIZ UDPゴシック" panose="020B0400000000000000" pitchFamily="50" charset="-128"/>
              </a:rPr>
              <a:t>年</a:t>
            </a:r>
            <a:r>
              <a:rPr lang="en-US" altLang="ja-JP" sz="2400" dirty="0">
                <a:solidFill>
                  <a:schemeClr val="tx1"/>
                </a:solidFill>
                <a:latin typeface="BIZ UDPゴシック" panose="020B0400000000000000" pitchFamily="50" charset="-128"/>
                <a:ea typeface="BIZ UDPゴシック" panose="020B0400000000000000" pitchFamily="50" charset="-128"/>
              </a:rPr>
              <a:t>6</a:t>
            </a:r>
            <a:r>
              <a:rPr lang="ja-JP" altLang="en-US" sz="2400" dirty="0">
                <a:solidFill>
                  <a:schemeClr val="tx1"/>
                </a:solidFill>
                <a:latin typeface="BIZ UDPゴシック" panose="020B0400000000000000" pitchFamily="50" charset="-128"/>
                <a:ea typeface="BIZ UDPゴシック" panose="020B0400000000000000" pitchFamily="50" charset="-128"/>
              </a:rPr>
              <a:t>月</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大阪府</a:t>
            </a:r>
          </a:p>
        </p:txBody>
      </p:sp>
    </p:spTree>
    <p:extLst>
      <p:ext uri="{BB962C8B-B14F-4D97-AF65-F5344CB8AC3E}">
        <p14:creationId xmlns:p14="http://schemas.microsoft.com/office/powerpoint/2010/main" val="1862519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68277431"/>
              </p:ext>
            </p:extLst>
          </p:nvPr>
        </p:nvGraphicFramePr>
        <p:xfrm>
          <a:off x="57712" y="427899"/>
          <a:ext cx="9036000" cy="641658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080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2000">
                <a:tc gridSpan="2">
                  <a:txBody>
                    <a:bodyPr/>
                    <a:lstStyle/>
                    <a:p>
                      <a:pPr algn="ct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278630">
                <a:tc>
                  <a:txBody>
                    <a:bodyPr/>
                    <a:lstStyle/>
                    <a:p>
                      <a:pPr algn="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2019</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年 １月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２月１日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２月３日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18</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３月１８日</a:t>
                      </a: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ts val="1200"/>
                        </a:lnSpc>
                      </a:pPr>
                      <a:r>
                        <a:rPr kumimoji="1" lang="ja-JP" altLang="en-US" sz="1050" b="0" spc="-40" baseline="0" dirty="0" smtClean="0">
                          <a:solidFill>
                            <a:schemeClr val="tx1"/>
                          </a:solidFill>
                          <a:latin typeface="ＭＳ Ｐゴシック" panose="020B0600070205080204" pitchFamily="50" charset="-128"/>
                          <a:ea typeface="ＭＳ Ｐゴシック" panose="020B0600070205080204" pitchFamily="50" charset="-128"/>
                        </a:rPr>
                        <a:t>武漢市における原因不明のウイルス性肺炎の集団感染発表</a:t>
                      </a:r>
                      <a:endParaRPr kumimoji="1" lang="en-US" altLang="ja-JP" sz="1050" b="0" spc="-4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国内で初めてのコロナ患者を確認（武漢渡航歴）</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新型コロナウイルス感染症対策本部の設置</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感染症法の「指定感染症」（二類相当）、検疫法の「検疫感染症」に指定</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spc="-40" baseline="0" dirty="0" smtClean="0">
                          <a:solidFill>
                            <a:schemeClr val="tx1"/>
                          </a:solidFill>
                          <a:latin typeface="ＭＳ Ｐゴシック" panose="020B0600070205080204" pitchFamily="50" charset="-128"/>
                          <a:ea typeface="ＭＳ Ｐゴシック" panose="020B0600070205080204" pitchFamily="50" charset="-128"/>
                        </a:rPr>
                        <a:t>大型クルーズ船「ダイヤモンド・プリンセス号」で感染者が発生</a:t>
                      </a:r>
                      <a:endParaRPr kumimoji="1" lang="en-US" altLang="ja-JP" sz="1050" b="0" spc="-4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「新型コロナウイルス感染症に関する緊急対応策」発表</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・総額１５３億円</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・帰国者等への支援、国内感染対策の強化、水際対策の</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強化、影響を受ける産業等への緊急対応等</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spc="-20" baseline="0" dirty="0" smtClean="0">
                          <a:solidFill>
                            <a:schemeClr val="tx1"/>
                          </a:solidFill>
                          <a:latin typeface="ＭＳ Ｐゴシック" panose="020B0600070205080204" pitchFamily="50" charset="-128"/>
                          <a:ea typeface="ＭＳ Ｐゴシック" panose="020B0600070205080204" pitchFamily="50" charset="-128"/>
                        </a:rPr>
                        <a:t>「新型コロナウイルス感染症対策の基本方針」決定</a:t>
                      </a:r>
                      <a:endParaRPr kumimoji="1" lang="en-US" altLang="ja-JP" sz="1050" b="0" spc="-2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spc="-10" baseline="0" dirty="0" smtClean="0">
                          <a:solidFill>
                            <a:schemeClr val="tx1"/>
                          </a:solidFill>
                          <a:latin typeface="ＭＳ Ｐゴシック" panose="020B0600070205080204" pitchFamily="50" charset="-128"/>
                          <a:ea typeface="ＭＳ Ｐゴシック" panose="020B0600070205080204" pitchFamily="50" charset="-128"/>
                        </a:rPr>
                        <a:t>「新型コロナウイルス感染症に関する緊急対応策</a:t>
                      </a:r>
                      <a:r>
                        <a:rPr kumimoji="1" lang="en-US" altLang="ja-JP" sz="1050" b="0" spc="-10" baseline="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spc="-10" baseline="0" dirty="0" smtClean="0">
                          <a:solidFill>
                            <a:schemeClr val="tx1"/>
                          </a:solidFill>
                          <a:latin typeface="ＭＳ Ｐゴシック" panose="020B0600070205080204" pitchFamily="50" charset="-128"/>
                          <a:ea typeface="ＭＳ Ｐゴシック" panose="020B0600070205080204" pitchFamily="50" charset="-128"/>
                        </a:rPr>
                        <a:t>第２弾</a:t>
                      </a:r>
                      <a:r>
                        <a:rPr kumimoji="1" lang="en-US" altLang="ja-JP" sz="1050" b="0" spc="-10" baseline="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spc="-10" baseline="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発表</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4,308</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億円の対策のほか、</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兆円規模の金融措置</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・感染拡大防止策と医療提供体制の整備、学校の臨時</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休業に</a:t>
                      </a:r>
                      <a:r>
                        <a:rPr kumimoji="1" lang="ja-JP" altLang="en-US" sz="1050" b="0" spc="-90" baseline="0" dirty="0" smtClean="0">
                          <a:solidFill>
                            <a:schemeClr val="tx1"/>
                          </a:solidFill>
                          <a:latin typeface="ＭＳ Ｐゴシック" panose="020B0600070205080204" pitchFamily="50" charset="-128"/>
                          <a:ea typeface="ＭＳ Ｐゴシック" panose="020B0600070205080204" pitchFamily="50" charset="-128"/>
                        </a:rPr>
                        <a:t>伴って生じる課題への対応、事業活動の縮小や</a:t>
                      </a:r>
                      <a:r>
                        <a:rPr kumimoji="1" lang="en-US" altLang="ja-JP" sz="1050" b="0" spc="-9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spc="-90" baseline="0" dirty="0" smtClean="0">
                          <a:solidFill>
                            <a:schemeClr val="tx1"/>
                          </a:solidFill>
                          <a:latin typeface="ＭＳ Ｐゴシック" panose="020B0600070205080204" pitchFamily="50" charset="-128"/>
                          <a:ea typeface="ＭＳ Ｐゴシック" panose="020B0600070205080204" pitchFamily="50" charset="-128"/>
                        </a:rPr>
                        <a:t>雇用</a:t>
                      </a:r>
                      <a:endParaRPr kumimoji="1" lang="en-US" altLang="ja-JP" sz="1050" b="0" spc="-9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spc="-9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spc="-90" baseline="0" dirty="0" smtClean="0">
                          <a:solidFill>
                            <a:schemeClr val="tx1"/>
                          </a:solidFill>
                          <a:latin typeface="ＭＳ Ｐゴシック" panose="020B0600070205080204" pitchFamily="50" charset="-128"/>
                          <a:ea typeface="ＭＳ Ｐゴシック" panose="020B0600070205080204" pitchFamily="50" charset="-128"/>
                        </a:rPr>
                        <a:t>への対応等</a:t>
                      </a:r>
                      <a:endParaRPr kumimoji="1" lang="en-US" altLang="ja-JP" sz="1050" b="0" spc="-9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「生活不安に対応するための緊急措置」発表</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・個人向け緊急小口資金等の特例拡大、公共料金支払</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猶予、国税・社会保険料・地方税の猶予</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WHO</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がパンデミック（世界的大流行）を宣言</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改正特措法施行（法の対象にコロナを追加）</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「生活不安に対応するための緊急措置」発表</a:t>
                      </a: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・個人向け緊急小口資金等の特例拡大、公共料金支払</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猶予、国税・社会保険料・地方税の猶予</a:t>
                      </a: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東京オリンピック・パラリンピック延期決定</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spc="-40" baseline="0" dirty="0" smtClean="0">
                          <a:solidFill>
                            <a:schemeClr val="tx1"/>
                          </a:solidFill>
                          <a:latin typeface="ＭＳ Ｐゴシック" panose="020B0600070205080204" pitchFamily="50" charset="-128"/>
                          <a:ea typeface="ＭＳ Ｐゴシック" panose="020B0600070205080204" pitchFamily="50" charset="-128"/>
                        </a:rPr>
                        <a:t>特措法に基づき、新型コロナウイルス感染症対策本部を設置</a:t>
                      </a:r>
                      <a:endParaRPr kumimoji="1" lang="en-US" altLang="ja-JP" sz="1050" b="0" spc="-40" baseline="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年１月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２月４日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３月２日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４月１日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府新型コロナウイルス対策本部会議を設置</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保健所設置市と患者情報の一元化を決定</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府内で初めての患者確認、府民向け・外国人向けの相談窓口設置</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中小企業向け相談窓口の設置</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帰国者・接触者相談センターの設置</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（２月２７日～　新型コロナ受診相談センター）</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中小企業向け緊急融資の開始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府主催のイベントや集会を原則中止又は延期</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府有施設のうち、不特定多数が集まる屋内の集客施設を原則休館</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ライブハウスクラスター発生の可能性を公表</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府立学校の臨時休業、市町村教委及び私立学校園にも</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休業要請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入院フォローアップセンター設置</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ライブクラスター収束宣言</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３連休の兵庫県との往来自粛、不要不急の外出自粛の</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呼びかけ</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令和元年度一般会計補正予算（第６号）、令和２年度一般会計補正予算（第１号）の成立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府新型コロナウイルス対策本部を特措法に基づく都道府県対策本部に位置付け</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週末の不要不急の外出自粛の呼びかけ</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夜の飲食店等への外出自粛の呼びかけ</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夜の街クラスターの公表</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新型コロナウイルス感染症対策協議会の設置</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2" name="スライド番号プレースホルダー 1"/>
          <p:cNvSpPr>
            <a:spLocks noGrp="1"/>
          </p:cNvSpPr>
          <p:nvPr>
            <p:ph type="sldNum" sz="quarter" idx="12"/>
          </p:nvPr>
        </p:nvSpPr>
        <p:spPr>
          <a:xfrm>
            <a:off x="7086600" y="6584156"/>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第１波（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年１月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29</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13</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取組み等</a:t>
            </a:r>
          </a:p>
        </p:txBody>
      </p:sp>
    </p:spTree>
    <p:extLst>
      <p:ext uri="{BB962C8B-B14F-4D97-AF65-F5344CB8AC3E}">
        <p14:creationId xmlns:p14="http://schemas.microsoft.com/office/powerpoint/2010/main" val="2098418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594195"/>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第１波（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年１月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29</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13</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日）の取組み等</a:t>
            </a:r>
          </a:p>
        </p:txBody>
      </p:sp>
      <p:graphicFrame>
        <p:nvGraphicFramePr>
          <p:cNvPr id="4" name="表 3"/>
          <p:cNvGraphicFramePr>
            <a:graphicFrameLocks noGrp="1"/>
          </p:cNvGraphicFramePr>
          <p:nvPr>
            <p:extLst/>
          </p:nvPr>
        </p:nvGraphicFramePr>
        <p:xfrm>
          <a:off x="36000" y="474635"/>
          <a:ext cx="9072000" cy="613791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78130">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469130">
                <a:tc>
                  <a:txBody>
                    <a:bodyPr/>
                    <a:lstStyle/>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４月３日</a:t>
                      </a: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４月７日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６月２日</a:t>
                      </a:r>
                    </a:p>
                  </a:txBody>
                  <a:tcPr marL="68580" marR="68580" marT="34290" marB="34290"/>
                </a:tc>
                <a:tc>
                  <a:txBody>
                    <a:bodyPr/>
                    <a:lstStyle/>
                    <a:p>
                      <a:pPr>
                        <a:lnSpc>
                          <a:spcPts val="1200"/>
                        </a:lnSpc>
                      </a:pPr>
                      <a:r>
                        <a:rPr kumimoji="1" lang="ja-JP" altLang="en-US" sz="1050" b="0" spc="-40" baseline="0" dirty="0" smtClean="0">
                          <a:solidFill>
                            <a:schemeClr val="tx1"/>
                          </a:solidFill>
                          <a:latin typeface="ＭＳ Ｐゴシック" panose="020B0600070205080204" pitchFamily="50" charset="-128"/>
                          <a:ea typeface="ＭＳ Ｐゴシック" panose="020B0600070205080204" pitchFamily="50" charset="-128"/>
                        </a:rPr>
                        <a:t>「新型コロナウイルス感染症対策の基本的対処方針」決定</a:t>
                      </a:r>
                      <a:endParaRPr kumimoji="1" lang="en-US" altLang="ja-JP" sz="1050" b="0" spc="-4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全ての国・地域に対し検疫強化</a:t>
                      </a: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緊急事態宣言発出（府を含む７都道府県）</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＜緊急事態措置の概要＞</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・最低７割、極力８割程度の接触機会の低減をめざす</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・外出自粛の要請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・施設（国民生活・経済の安定確保に不可欠な業務を行う</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事業者を除く）の使用制限</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・イベント開催の制限</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・テレワークの推進</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・飲食店の感染防止対策の促進</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「新型コロナウイルス感染症緊急経済対策～国民の命と生活を守り抜き、経済再生へ～」閣議決定（４月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・財政規模（新たな対策分）：財政支出</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38.1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兆円程度、</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事業規模</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95.2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兆円程度（変更後の額）</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・新型コロナウイルス感染症対応地方創生臨時交付金</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（仮称）を創設</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緊急事態宣言対象地域を全都道府県に拡大</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抗原検査（定性検査）を薬事承認・保険適用</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・専門家会議が緊急事態宣言の解除の考え方を提言</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（新規の感染が減少傾向、直近１週間の新規陽性者が</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万人当たり</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0.5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人未満、重症者が減少しており医療</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提供体制がひっ迫していない等）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・「業種ごとの感染拡大予防ガイドライン」を発表</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緊急事態措置を全都道府県で解除</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患者情報管理のため、</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HER-SYS</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の運用開始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唾液による</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PCR</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検査導入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年４月３日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４月４日～５日</a:t>
                      </a: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４月７日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５月５日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６月１日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コロナ</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SWAT</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チーム設置</a:t>
                      </a: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（以降、各部局におけるコロナ対策のデジタル化を支援）</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週末の不要不急の外出自粛と花見の自粛の呼びかけ</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緊急事態措置適用、外出自粛・イベント開催自粛要請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令和２年度一般会計補正予算（第２号）成立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自宅療養開始、令和２年度一般会計補正予算（第３号）成立</a:t>
                      </a:r>
                      <a:endPar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府内全域における施設の使用制限の要請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宿泊療養受入れ開始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大阪府新型コロナウイルス対応状況管理システム（</a:t>
                      </a:r>
                      <a:r>
                        <a:rPr kumimoji="1" lang="en-US" altLang="ja-JP" sz="1050" dirty="0" err="1" smtClean="0">
                          <a:solidFill>
                            <a:schemeClr val="tx1"/>
                          </a:solidFill>
                          <a:latin typeface="ＭＳ Ｐゴシック" panose="020B0600070205080204" pitchFamily="50" charset="-128"/>
                          <a:ea typeface="ＭＳ Ｐゴシック" panose="020B0600070205080204" pitchFamily="50" charset="-128"/>
                        </a:rPr>
                        <a:t>kintone</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）導入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60" baseline="0" dirty="0" smtClean="0">
                          <a:solidFill>
                            <a:schemeClr val="tx1"/>
                          </a:solidFill>
                          <a:latin typeface="ＭＳ Ｐゴシック" panose="020B0600070205080204" pitchFamily="50" charset="-128"/>
                          <a:ea typeface="ＭＳ Ｐゴシック" panose="020B0600070205080204" pitchFamily="50" charset="-128"/>
                        </a:rPr>
                        <a:t>医療従事者への支援（手当</a:t>
                      </a:r>
                      <a:r>
                        <a:rPr kumimoji="1" lang="ja-JP" altLang="en-US" sz="1050" b="0" spc="-60" baseline="0" dirty="0" smtClean="0">
                          <a:solidFill>
                            <a:schemeClr val="tx1"/>
                          </a:solidFill>
                          <a:latin typeface="ＭＳ Ｐゴシック" panose="020B0600070205080204" pitchFamily="50" charset="-128"/>
                          <a:ea typeface="ＭＳ Ｐゴシック" panose="020B0600070205080204" pitchFamily="50" charset="-128"/>
                        </a:rPr>
                        <a:t>支給補助</a:t>
                      </a:r>
                      <a:r>
                        <a:rPr kumimoji="1" lang="ja-JP" altLang="en-US" sz="1050" spc="-60" baseline="0" dirty="0" smtClean="0">
                          <a:solidFill>
                            <a:schemeClr val="tx1"/>
                          </a:solidFill>
                          <a:latin typeface="ＭＳ Ｐゴシック" panose="020B0600070205080204" pitchFamily="50" charset="-128"/>
                          <a:ea typeface="ＭＳ Ｐゴシック" panose="020B0600070205080204" pitchFamily="50" charset="-128"/>
                        </a:rPr>
                        <a:t>・宿泊等確保、助け合い基金）公表</a:t>
                      </a:r>
                      <a:endParaRPr kumimoji="1" lang="en-US" altLang="ja-JP" sz="1050" spc="-6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spc="-60" baseline="0" dirty="0" smtClean="0">
                          <a:solidFill>
                            <a:schemeClr val="tx1"/>
                          </a:solidFill>
                          <a:latin typeface="ＭＳ Ｐゴシック" panose="020B0600070205080204" pitchFamily="50" charset="-128"/>
                          <a:ea typeface="ＭＳ Ｐゴシック" panose="020B0600070205080204" pitchFamily="50" charset="-128"/>
                        </a:rPr>
                        <a:t>令和２年度補正予算（第４号）成立、休業要請支援金受付開始</a:t>
                      </a:r>
                      <a:endParaRPr kumimoji="1" lang="en-US" altLang="ja-JP" sz="1050" spc="-60" baseline="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新型コロナウイルス助け合い基金設置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「大阪モデル」策定（運用開始は８日～）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「大阪モデル」緑信号点灯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要請内容の一部解除（全国的にクラスターが発生した施設等への要請は継続）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緊急事態措置解除</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令和２年度一般会計補正予算（第５号、第６号）成立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休業要請外支援金受付開始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大阪コロナ追跡システム導入（飲食店は６月１日～）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府立・市町村立学校における休校解除、段階的再開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Tree>
    <p:extLst>
      <p:ext uri="{BB962C8B-B14F-4D97-AF65-F5344CB8AC3E}">
        <p14:creationId xmlns:p14="http://schemas.microsoft.com/office/powerpoint/2010/main" val="652413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C024533-669C-48B1-82E7-C27042384F7F}"/>
              </a:ext>
            </a:extLst>
          </p:cNvPr>
          <p:cNvSpPr/>
          <p:nvPr/>
        </p:nvSpPr>
        <p:spPr>
          <a:xfrm>
            <a:off x="0" y="395999"/>
            <a:ext cx="9144000" cy="13185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◆６月中旬以降、</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代の若者を中心として夜の街の関係者及び滞在歴がある人の感染が拡大。７月以降、幅広い</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年代</a:t>
            </a:r>
            <a:endPar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層</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、居酒屋</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・飲食店の滞在歴のある人の感染が急速に拡大。</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◆多人数の宴会を控えることや、ミナミの一部地域の飲食店等に対し休業・営業時間短縮を要請。ミナミに臨時の</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検査場</a:t>
            </a:r>
            <a:endPar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を開設</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するなど、対策を強化。</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◆７月以降、医療機関に加え、高齢者施設でクラスターが多く発生。</a:t>
            </a:r>
          </a:p>
        </p:txBody>
      </p:sp>
      <p:sp>
        <p:nvSpPr>
          <p:cNvPr id="20" name="スライド番号プレースホルダー 4"/>
          <p:cNvSpPr>
            <a:spLocks noGrp="1"/>
          </p:cNvSpPr>
          <p:nvPr>
            <p:ph type="sldNum" sz="quarter" idx="12"/>
          </p:nvPr>
        </p:nvSpPr>
        <p:spPr>
          <a:xfrm>
            <a:off x="7086600" y="6476583"/>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4" name="テキスト ボックス 23"/>
          <p:cNvSpPr txBox="1"/>
          <p:nvPr/>
        </p:nvSpPr>
        <p:spPr>
          <a:xfrm>
            <a:off x="9658" y="2687159"/>
            <a:ext cx="396026" cy="1962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p>
        </p:txBody>
      </p:sp>
      <p:sp>
        <p:nvSpPr>
          <p:cNvPr id="31" name="正方形/長方形 30"/>
          <p:cNvSpPr/>
          <p:nvPr/>
        </p:nvSpPr>
        <p:spPr>
          <a:xfrm>
            <a:off x="0" y="-1"/>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第２波（</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14</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月９日）</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の状況</a:t>
            </a:r>
          </a:p>
        </p:txBody>
      </p:sp>
      <p:pic>
        <p:nvPicPr>
          <p:cNvPr id="2" name="図 1"/>
          <p:cNvPicPr>
            <a:picLocks noChangeAspect="1"/>
          </p:cNvPicPr>
          <p:nvPr/>
        </p:nvPicPr>
        <p:blipFill>
          <a:blip r:embed="rId3"/>
          <a:stretch>
            <a:fillRect/>
          </a:stretch>
        </p:blipFill>
        <p:spPr>
          <a:xfrm>
            <a:off x="207671" y="2886452"/>
            <a:ext cx="9004572" cy="3395766"/>
          </a:xfrm>
          <a:prstGeom prst="rect">
            <a:avLst/>
          </a:prstGeom>
        </p:spPr>
      </p:pic>
    </p:spTree>
    <p:extLst>
      <p:ext uri="{BB962C8B-B14F-4D97-AF65-F5344CB8AC3E}">
        <p14:creationId xmlns:p14="http://schemas.microsoft.com/office/powerpoint/2010/main" val="3963014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011528288"/>
              </p:ext>
            </p:extLst>
          </p:nvPr>
        </p:nvGraphicFramePr>
        <p:xfrm>
          <a:off x="36000" y="411129"/>
          <a:ext cx="9072000" cy="644271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78130">
                <a:tc gridSpan="2">
                  <a:txBody>
                    <a:bodyP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411980">
                <a:tc>
                  <a:txBody>
                    <a:bodyPr/>
                    <a:lstStyle/>
                    <a:p>
                      <a:pPr algn="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年６月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８月７日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COCOA</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（接触確認アプリ）利用開始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抗原定量検査を薬事承認（</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日から保険適用）</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en-US" altLang="ja-JP" sz="1050" dirty="0" err="1" smtClean="0">
                          <a:solidFill>
                            <a:schemeClr val="tx1"/>
                          </a:solidFill>
                          <a:latin typeface="ＭＳ Ｐゴシック" panose="020B0600070205080204" pitchFamily="50" charset="-128"/>
                          <a:ea typeface="ＭＳ Ｐゴシック" panose="020B0600070205080204" pitchFamily="50" charset="-128"/>
                        </a:rPr>
                        <a:t>GoTo</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トラベル開始（東京発着は対象外）</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対策分科会より、ステージ移行を検知する指標（分科会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指標）の提示</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「新型コロナウイルス感染症に関する今後の取組」決定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・感染症法における入院勧告等の権限の運用見直し</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・検査体制の抜本的拡充（抗原簡易キットによる検査</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を拡充：１日平均</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万件程度等）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・医療提供体制の確保</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・治療薬、ワクチン（令和３年度前半までに全国民への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ワクチン提供をめざす等）　　　　　　　　　　　　　　　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イベントの開催制限の段階的緩和について発表</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・当面１１月末までの緩和内容</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・収容率は、大声での歓声等がないイベントは</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・人数上限は</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人を超え収容人数の</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％まで可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050" dirty="0" err="1" smtClean="0">
                          <a:solidFill>
                            <a:schemeClr val="tx1"/>
                          </a:solidFill>
                          <a:latin typeface="ＭＳ Ｐゴシック" panose="020B0600070205080204" pitchFamily="50" charset="-128"/>
                          <a:ea typeface="ＭＳ Ｐゴシック" panose="020B0600070205080204" pitchFamily="50" charset="-128"/>
                        </a:rPr>
                        <a:t>GoToEat</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050" dirty="0" err="1" smtClean="0">
                          <a:solidFill>
                            <a:schemeClr val="tx1"/>
                          </a:solidFill>
                          <a:latin typeface="ＭＳ Ｐゴシック" panose="020B0600070205080204" pitchFamily="50" charset="-128"/>
                          <a:ea typeface="ＭＳ Ｐゴシック" panose="020B0600070205080204" pitchFamily="50" charset="-128"/>
                        </a:rPr>
                        <a:t>GoTo</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トラベルに東京発着追加</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・一定の条件のもと、原則全ての国・地域からの新規入　　</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国を許可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年６月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spc="-100" baseline="0" dirty="0" smtClean="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spc="-100" baseline="0"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spc="-100" baseline="0" dirty="0" smtClean="0">
                          <a:solidFill>
                            <a:schemeClr val="tx1"/>
                          </a:solidFill>
                          <a:latin typeface="ＭＳ Ｐゴシック" panose="020B0600070205080204" pitchFamily="50" charset="-128"/>
                          <a:ea typeface="ＭＳ Ｐゴシック" panose="020B0600070205080204" pitchFamily="50" charset="-128"/>
                        </a:rPr>
                        <a:t>日～７月</a:t>
                      </a:r>
                      <a:r>
                        <a:rPr kumimoji="1" lang="en-US" altLang="ja-JP" sz="1050" spc="-100" baseline="0" dirty="0" smtClean="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spc="-100" baseline="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spc="-10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７月９日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８月１日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８月３日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spc="-80" baseline="0" dirty="0" smtClean="0">
                          <a:solidFill>
                            <a:schemeClr val="tx1"/>
                          </a:solidFill>
                          <a:latin typeface="ＭＳ Ｐゴシック" panose="020B0600070205080204" pitchFamily="50" charset="-128"/>
                          <a:ea typeface="ＭＳ Ｐゴシック" panose="020B0600070205080204" pitchFamily="50" charset="-128"/>
                        </a:rPr>
                        <a:t>８月６日～８月</a:t>
                      </a:r>
                      <a:r>
                        <a:rPr kumimoji="1" lang="en-US" altLang="ja-JP" sz="1050" spc="-80" baseline="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spc="-80" baseline="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spc="-8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９月３日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18</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ミナミのバー関連クラスターの公表</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「大阪の人・関西の人 いらっしゃい！」キャンペーン開始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ＬＩＮＥを活用した児童虐待防止相談の試行実施</a:t>
                      </a: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感染防止宣言ステッカー申請開始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令和２年度一般会計補正予算（第７号）成立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高機能換気設備等の導入支援補助金申請受付開始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spc="-30" baseline="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spc="-30" baseline="0" dirty="0" smtClean="0">
                          <a:solidFill>
                            <a:schemeClr val="tx1"/>
                          </a:solidFill>
                          <a:latin typeface="ＭＳ Ｐゴシック" panose="020B0600070205080204" pitchFamily="50" charset="-128"/>
                          <a:ea typeface="ＭＳ Ｐゴシック" panose="020B0600070205080204" pitchFamily="50" charset="-128"/>
                        </a:rPr>
                        <a:t>代を中心に、夜の街での飲食時における注意喚起を実施</a:t>
                      </a:r>
                      <a:endParaRPr kumimoji="1" lang="en-US" altLang="ja-JP" sz="1050" spc="-3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「大阪モデル」黄信号点灯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ミナミに臨時の検査場を開設</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５人以上の宴会等を控えることを要請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イベントの開催制限を強化（人数上限</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人、屋内の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定員半分以下等）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濃厚接触者・検疫フォローアップセンター設置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ミナミの一部地域の飲食店等に対し、休業・営業時間短縮を要請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高齢者やその家族への注意喚起、高齢者施設等への感染防止対策徹底を要請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令和２年度一般会計補正予算（第８号）成立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2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入所系社会福祉施設等への応援職員派遣支援事業の創設</a:t>
                      </a:r>
                      <a:endParaRPr kumimoji="1" lang="en-US" altLang="ja-JP" sz="1050" b="0" i="0" u="none" strike="noStrike" kern="1200" cap="none" spc="-2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宴会等の人数制限を「５人以上」から「多人数」に変更</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令和２年度一般会計補正予算（第９号）成立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少人数利用・飲食店応援キャンペーン開始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90" baseline="0" dirty="0" smtClean="0">
                          <a:solidFill>
                            <a:schemeClr val="tx1"/>
                          </a:solidFill>
                          <a:latin typeface="ＭＳ Ｐゴシック" panose="020B0600070205080204" pitchFamily="50" charset="-128"/>
                          <a:ea typeface="ＭＳ Ｐゴシック" panose="020B0600070205080204" pitchFamily="50" charset="-128"/>
                        </a:rPr>
                        <a:t>イベントの開催制限の緩和（歓声の有無による収容率の設定等）</a:t>
                      </a:r>
                      <a:endParaRPr kumimoji="1" lang="en-US" altLang="ja-JP" sz="1050" spc="-9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2" name="スライド番号プレースホルダー 1"/>
          <p:cNvSpPr>
            <a:spLocks noGrp="1"/>
          </p:cNvSpPr>
          <p:nvPr>
            <p:ph type="sldNum" sz="quarter" idx="12"/>
          </p:nvPr>
        </p:nvSpPr>
        <p:spPr>
          <a:xfrm>
            <a:off x="7086600" y="6611050"/>
            <a:ext cx="2057400" cy="273844"/>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216AE56-EAD3-4706-B860-3EC2C2952B40}" type="slidenum">
              <a:rPr kumimoji="0"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 name="正方形/長方形 4"/>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第２波（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14</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月９日）の取組み等</a:t>
            </a:r>
          </a:p>
        </p:txBody>
      </p:sp>
    </p:spTree>
    <p:extLst>
      <p:ext uri="{BB962C8B-B14F-4D97-AF65-F5344CB8AC3E}">
        <p14:creationId xmlns:p14="http://schemas.microsoft.com/office/powerpoint/2010/main" val="1955703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96000" y="2470901"/>
            <a:ext cx="2786743" cy="387140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p:cNvPicPr>
            <a:picLocks noChangeAspect="1"/>
          </p:cNvPicPr>
          <p:nvPr/>
        </p:nvPicPr>
        <p:blipFill>
          <a:blip r:embed="rId3"/>
          <a:stretch>
            <a:fillRect/>
          </a:stretch>
        </p:blipFill>
        <p:spPr>
          <a:xfrm>
            <a:off x="38627" y="2577719"/>
            <a:ext cx="8900931" cy="3822523"/>
          </a:xfrm>
          <a:prstGeom prst="rect">
            <a:avLst/>
          </a:prstGeom>
        </p:spPr>
      </p:pic>
      <p:sp>
        <p:nvSpPr>
          <p:cNvPr id="23" name="正方形/長方形 22">
            <a:extLst>
              <a:ext uri="{FF2B5EF4-FFF2-40B4-BE49-F238E27FC236}">
                <a16:creationId xmlns:a16="http://schemas.microsoft.com/office/drawing/2014/main" id="{FC024533-669C-48B1-82E7-C27042384F7F}"/>
              </a:ext>
            </a:extLst>
          </p:cNvPr>
          <p:cNvSpPr/>
          <p:nvPr/>
        </p:nvSpPr>
        <p:spPr>
          <a:xfrm>
            <a:off x="10051" y="369368"/>
            <a:ext cx="9144000" cy="10736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月中旬から感染が拡大し、高齢者施設や医療機関でクラスターが多く発生。</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医療提供体制がひっ迫したことから、大阪モデルに基づき、</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月３日に赤信号点灯、「医療非常事態宣言」を発出。</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代の若者を中心に年始から感染が再拡大し、１月</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日から２度目の緊急事態措置を実施。</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月下旬から、飲食店等への時短要請（大阪市北区・中央区⇒市全域⇒府全域）を実施。</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スライド番号プレースホルダー 4"/>
          <p:cNvSpPr>
            <a:spLocks noGrp="1"/>
          </p:cNvSpPr>
          <p:nvPr>
            <p:ph type="sldNum" sz="quarter" idx="12"/>
          </p:nvPr>
        </p:nvSpPr>
        <p:spPr>
          <a:xfrm>
            <a:off x="7043557" y="6507060"/>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3" name="テキスト ボックス 32"/>
          <p:cNvSpPr txBox="1"/>
          <p:nvPr/>
        </p:nvSpPr>
        <p:spPr>
          <a:xfrm>
            <a:off x="10051" y="2745221"/>
            <a:ext cx="548009" cy="1962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p>
        </p:txBody>
      </p:sp>
      <p:sp>
        <p:nvSpPr>
          <p:cNvPr id="27" name="正方形/長方形 26"/>
          <p:cNvSpPr/>
          <p:nvPr/>
        </p:nvSpPr>
        <p:spPr>
          <a:xfrm>
            <a:off x="0" y="-5725"/>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第３波（</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年２</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28</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状況</a:t>
            </a:r>
            <a:endPar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190003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584156"/>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第３波（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年２月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28</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日）の取組み等</a:t>
            </a:r>
          </a:p>
        </p:txBody>
      </p:sp>
      <p:graphicFrame>
        <p:nvGraphicFramePr>
          <p:cNvPr id="4" name="表 3"/>
          <p:cNvGraphicFramePr>
            <a:graphicFrameLocks noGrp="1"/>
          </p:cNvGraphicFramePr>
          <p:nvPr>
            <p:extLst/>
          </p:nvPr>
        </p:nvGraphicFramePr>
        <p:xfrm>
          <a:off x="43424" y="467440"/>
          <a:ext cx="9072000" cy="482727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78130">
                <a:tc gridSpan="2">
                  <a:txBody>
                    <a:bodyP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3771900">
                <a:tc>
                  <a:txBody>
                    <a:bodyPr/>
                    <a:lstStyle/>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23</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月末</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対策分科会が「感染リスクが高まる５つの場面」を発表</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・飲酒を伴う懇親会等　　</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・大人数や長時間におよぶ飲食</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・マスクなしでの会話</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・狭い空間での共同生活</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・居場所の切り替わり</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「大都市の歓楽街における感染拡大防止対策ワーキンググループ　当面の取組方策に関する報告書」を発表</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・大都市の歓楽街が感染拡大の「急所」であり、こうした</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エリアへの対策強化が有効</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・通常時からの対策（信頼関係の構築、感染拡大しに</a:t>
                      </a:r>
                      <a:r>
                        <a:rPr kumimoji="1" lang="ja-JP" altLang="en-US" sz="1050" dirty="0" err="1" smtClean="0">
                          <a:solidFill>
                            <a:schemeClr val="tx1"/>
                          </a:solidFill>
                          <a:latin typeface="ＭＳ Ｐゴシック" panose="020B0600070205080204" pitchFamily="50" charset="-128"/>
                          <a:ea typeface="ＭＳ Ｐゴシック" panose="020B0600070205080204" pitchFamily="50" charset="-128"/>
                        </a:rPr>
                        <a:t>く</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err="1" smtClean="0">
                          <a:solidFill>
                            <a:schemeClr val="tx1"/>
                          </a:solidFill>
                          <a:latin typeface="ＭＳ Ｐゴシック" panose="020B0600070205080204" pitchFamily="50" charset="-128"/>
                          <a:ea typeface="ＭＳ Ｐゴシック" panose="020B0600070205080204" pitchFamily="50" charset="-128"/>
                        </a:rPr>
                        <a:t>い</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環境づくり等）、感染検知時の早期介入　が重要</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地方創生交付金の「協力要請推進枠」を創設</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・予算額：</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億円</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・エリア・業種を限定した休業要請や営業時間短縮要</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請等に協力した事業者に支給する協力金が対象</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英国で新しい変異株（アルファ株）を検出</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国内で初めてのアルファ株患者を確認（空港検疫）</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err="1" smtClean="0">
                          <a:solidFill>
                            <a:schemeClr val="tx1"/>
                          </a:solidFill>
                          <a:latin typeface="ＭＳ Ｐゴシック" panose="020B0600070205080204" pitchFamily="50" charset="-128"/>
                          <a:ea typeface="ＭＳ Ｐゴシック" panose="020B0600070205080204" pitchFamily="50" charset="-128"/>
                        </a:rPr>
                        <a:t>GoTo</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事業を一時停止</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全ての国・地域からの新規入国停止</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spc="0" baseline="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spc="0" baseline="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spc="0" baseline="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spc="0" baseline="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月３日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月４日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３密で唾液が飛び交う環境を避けることを要請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err="1" smtClean="0">
                          <a:solidFill>
                            <a:schemeClr val="tx1"/>
                          </a:solidFill>
                          <a:latin typeface="ＭＳ Ｐゴシック" panose="020B0600070205080204" pitchFamily="50" charset="-128"/>
                          <a:ea typeface="ＭＳ Ｐゴシック" panose="020B0600070205080204" pitchFamily="50" charset="-128"/>
                        </a:rPr>
                        <a:t>GoToEatOsaka</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食事券引換開始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静かに飲食、マスクの徹底の要請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患者情報管理について、府独自システム（</a:t>
                      </a:r>
                      <a:r>
                        <a:rPr kumimoji="1" lang="en-US" altLang="ja-JP" sz="1050" dirty="0" err="1" smtClean="0">
                          <a:solidFill>
                            <a:schemeClr val="tx1"/>
                          </a:solidFill>
                          <a:latin typeface="ＭＳ Ｐゴシック" panose="020B0600070205080204" pitchFamily="50" charset="-128"/>
                          <a:ea typeface="ＭＳ Ｐゴシック" panose="020B0600070205080204" pitchFamily="50" charset="-128"/>
                        </a:rPr>
                        <a:t>kintone</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）を廃止し、国システム（</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HER-SYS</a:t>
                      </a:r>
                      <a:r>
                        <a:rPr kumimoji="1" lang="ja-JP" altLang="en-US" sz="1050" dirty="0" err="1"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G-MIS</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）に一本化</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５人以上・２時間以上の宴会等を控えること、重症化リスクの高い方は不要不急の外出を控えることを要請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大阪市北区・中央区の飲食店等に対し、休業・営業時間</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短縮要請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「大阪モデル」赤信号点灯、医療非常事態宣言</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できる限りの、不要不急の外出自粛を要請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大阪コロナ重症センター運用開始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号、第</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大阪市全域の飲食店等に対し、休業・営業時間短縮要請、不要不急の外出自粛の要請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Tree>
    <p:extLst>
      <p:ext uri="{BB962C8B-B14F-4D97-AF65-F5344CB8AC3E}">
        <p14:creationId xmlns:p14="http://schemas.microsoft.com/office/powerpoint/2010/main" val="641275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736108998"/>
              </p:ext>
            </p:extLst>
          </p:nvPr>
        </p:nvGraphicFramePr>
        <p:xfrm>
          <a:off x="42864" y="450021"/>
          <a:ext cx="9072000" cy="639148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77700">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683578">
                <a:tc>
                  <a:txBody>
                    <a:bodyPr/>
                    <a:lstStyle/>
                    <a:p>
                      <a:pPr algn="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年１月７日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１月８日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緊急事態措置における施設の使用制限等の要請対象に飲食店を追加</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＜緊急事態措置の概要＞</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■施設利用関係</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・飲食店：営業時間短縮要請（</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時まで、酒類提供は</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時</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■イベント関係</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人数上限</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人かつ収容率</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％以下に厳格化</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（あわせて</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時まで営業時間短縮の働きかけ）</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緊急事態宣言発出（東京、埼玉、千葉、神奈川）</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改正特措法・感染症法施行</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おもな改正内容</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a:t>
                      </a: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新型コロナウイルス感染症に係る予防接種の実施について大臣指示</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初回接種（医療従事者等優先接種）開始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年１月８日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1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１月９日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1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spc="0" baseline="0" dirty="0" smtClean="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b="0" spc="0" baseline="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b="0" spc="0" baseline="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spc="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spc="0" baseline="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spc="0" baseline="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b="0" spc="0" baseline="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spc="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２月８日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u="none" strike="noStrike"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緊急事態宣言地域（東京、埼玉、千葉、神奈川）との往来自粛の要請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緊急事態措置適用</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・飲食店等</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・不要不急の外出自粛（生活や健康維持に必要なものを</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除く）要請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・イベントの開催制限</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（収容率は、屋内：</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％以下、屋外：人と人との距離を</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十分に確保、人数上限：</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人以下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時までの営業時間短縮の協力依頼）</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高齢者施設「スマホ検査センター」を設置</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（その後、高齢者施設等「スマホ検査センター」に改称し、対象施設及び対象者を順次拡大）</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飲食店等への営業時間短縮協力金受付開始（以降、第</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期まで順次受付開始）</a:t>
                      </a:r>
                    </a:p>
                    <a:p>
                      <a:pPr>
                        <a:lnSpc>
                          <a:spcPts val="1200"/>
                        </a:lnSpc>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大阪府ワクチン配送センターの設置及び</a:t>
                      </a:r>
                      <a:r>
                        <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rPr>
                        <a:t>LINE</a:t>
                      </a: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予約システムを導入</a:t>
                      </a:r>
                    </a:p>
                    <a:p>
                      <a:pPr>
                        <a:lnSpc>
                          <a:spcPts val="1000"/>
                        </a:lnSpc>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u="none" spc="-60" baseline="0" dirty="0" smtClean="0">
                          <a:solidFill>
                            <a:schemeClr val="tx1"/>
                          </a:solidFill>
                          <a:latin typeface="ＭＳ Ｐゴシック" panose="020B0600070205080204" pitchFamily="50" charset="-128"/>
                          <a:ea typeface="ＭＳ Ｐゴシック" panose="020B0600070205080204" pitchFamily="50" charset="-128"/>
                        </a:rPr>
                        <a:t>感染拡大兆候探知のため、大阪モデルに見張り番指標を導入</a:t>
                      </a:r>
                      <a:endParaRPr kumimoji="1" lang="en-US" altLang="ja-JP" sz="1050" b="0" u="none" spc="-6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府内で初めてアルファ株陽性者を確認</a:t>
                      </a: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ワクチン接種にかかる集団接種会場訓練の実施</a:t>
                      </a: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2" name="スライド番号プレースホルダー 1"/>
          <p:cNvSpPr>
            <a:spLocks noGrp="1"/>
          </p:cNvSpPr>
          <p:nvPr>
            <p:ph type="sldNum" sz="quarter" idx="12"/>
          </p:nvPr>
        </p:nvSpPr>
        <p:spPr>
          <a:xfrm>
            <a:off x="7068145" y="6484718"/>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0" y="5872"/>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第３波（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年２月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28</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日）の取組み等</a:t>
            </a:r>
          </a:p>
        </p:txBody>
      </p:sp>
      <p:sp>
        <p:nvSpPr>
          <p:cNvPr id="5" name="正方形/長方形 4"/>
          <p:cNvSpPr/>
          <p:nvPr/>
        </p:nvSpPr>
        <p:spPr>
          <a:xfrm>
            <a:off x="1240682" y="3892393"/>
            <a:ext cx="3169782" cy="209786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＜特措法＞</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・「まん延防止等重点措置」を創設。営業時間の</a:t>
            </a: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変更</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等の要請</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要請に応じない場合の命令、命令に違反</a:t>
            </a:r>
            <a:r>
              <a:rPr kumimoji="0" lang="ja-JP" altLang="en-US" sz="1050" b="0" i="0" u="none" strike="noStrike" kern="1200" cap="none" spc="-75"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し　</a:t>
            </a:r>
            <a:endParaRPr kumimoji="0" lang="en-US" altLang="ja-JP" sz="1050" b="0" i="0" u="none" strike="noStrike" kern="1200" cap="none" spc="-75"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050" b="0" i="0" u="none" strike="noStrike" kern="1200" cap="none" spc="-75"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た</a:t>
            </a:r>
            <a:r>
              <a:rPr kumimoji="0" lang="ja-JP" altLang="en-US"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場合の過料を規定</a:t>
            </a:r>
            <a:endParaRPr kumimoji="0" lang="en-US" altLang="ja-JP"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「臨時の医療施設」を政府対策本部が設置された</a:t>
            </a:r>
            <a:r>
              <a:rPr kumimoji="0" lang="ja-JP" altLang="en-US" sz="1050" b="0" i="0" u="none" strike="noStrike" kern="1200" cap="none" spc="-75"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段階</a:t>
            </a:r>
            <a:endParaRPr kumimoji="0" lang="en-US" altLang="ja-JP" sz="1050" b="0" i="0" u="none" strike="noStrike" kern="1200" cap="none" spc="-75"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050" b="0" i="0" u="none" strike="noStrike" kern="1200" cap="none" spc="-75"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から</a:t>
            </a:r>
            <a:r>
              <a:rPr kumimoji="0" lang="ja-JP" altLang="en-US"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開設できる</a:t>
            </a:r>
            <a:endParaRPr kumimoji="0" lang="en-US" altLang="ja-JP"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・緊急事態宣言中の施設の使用制限等の要請に</a:t>
            </a: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応じ</a:t>
            </a:r>
            <a:endParaRPr kumimoji="0"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ない</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場合の命令、命令に違反した場合の過料を規定</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感染症法＞</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・新型コロナウイルス感染症を「新型インフルエンザ</a:t>
            </a: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 </a:t>
            </a:r>
            <a:endParaRPr kumimoji="0"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感染症</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」として位置付け</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・宿泊療養・自宅療養の法的位置付け</a:t>
            </a:r>
          </a:p>
        </p:txBody>
      </p:sp>
      <p:graphicFrame>
        <p:nvGraphicFramePr>
          <p:cNvPr id="6" name="表 5"/>
          <p:cNvGraphicFramePr>
            <a:graphicFrameLocks noGrp="1"/>
          </p:cNvGraphicFramePr>
          <p:nvPr>
            <p:extLst/>
          </p:nvPr>
        </p:nvGraphicFramePr>
        <p:xfrm>
          <a:off x="5787074" y="1876346"/>
          <a:ext cx="3204000" cy="127254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1564617303"/>
                    </a:ext>
                  </a:extLst>
                </a:gridCol>
                <a:gridCol w="1692000">
                  <a:extLst>
                    <a:ext uri="{9D8B030D-6E8A-4147-A177-3AD203B41FA5}">
                      <a16:colId xmlns:a16="http://schemas.microsoft.com/office/drawing/2014/main" val="2853747618"/>
                    </a:ext>
                  </a:extLst>
                </a:gridCol>
                <a:gridCol w="828000">
                  <a:extLst>
                    <a:ext uri="{9D8B030D-6E8A-4147-A177-3AD203B41FA5}">
                      <a16:colId xmlns:a16="http://schemas.microsoft.com/office/drawing/2014/main" val="3267648686"/>
                    </a:ext>
                  </a:extLst>
                </a:gridCol>
              </a:tblGrid>
              <a:tr h="205740">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施設</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solidFill>
                      <a:schemeClr val="accent1">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措置内容</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863743998"/>
                  </a:ext>
                </a:extLst>
              </a:tr>
              <a:tr h="297180">
                <a:tc>
                  <a:txBody>
                    <a:bodyPr/>
                    <a:lstStyle/>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飲食店</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tc>
                <a:tc>
                  <a:txBody>
                    <a:bodyPr/>
                    <a:lstStyle/>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飲食店（居酒屋を含む）、</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喫茶店等（宅配・テークアウトを除く）</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tc>
                <a:tc rowSpan="2">
                  <a:txBody>
                    <a:bodyPr/>
                    <a:lstStyle/>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５時～２０時の営業時間短縮</a:t>
                      </a:r>
                      <a:r>
                        <a:rPr kumimoji="1" lang="ja-JP" altLang="en-US" sz="1050" spc="-150" baseline="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spc="-15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時の酒類提供</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tc>
                <a:extLst>
                  <a:ext uri="{0D108BD9-81ED-4DB2-BD59-A6C34878D82A}">
                    <a16:rowId xmlns:a16="http://schemas.microsoft.com/office/drawing/2014/main" val="1579807153"/>
                  </a:ext>
                </a:extLst>
              </a:tr>
              <a:tr h="411480">
                <a:tc>
                  <a:txBody>
                    <a:bodyPr/>
                    <a:lstStyle/>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遊興施設</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tc>
                <a:tc>
                  <a:txBody>
                    <a:bodyPr/>
                    <a:lstStyle/>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バー、カラオケボックス等で、食品衛生法の飲食店営業許可を受けている店舗</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tc>
                <a:tc vMerge="1">
                  <a:txBody>
                    <a:bodyPr/>
                    <a:lstStyle/>
                    <a:p>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2738240856"/>
                  </a:ext>
                </a:extLst>
              </a:tr>
            </a:tbl>
          </a:graphicData>
        </a:graphic>
      </p:graphicFrame>
    </p:spTree>
    <p:extLst>
      <p:ext uri="{BB962C8B-B14F-4D97-AF65-F5344CB8AC3E}">
        <p14:creationId xmlns:p14="http://schemas.microsoft.com/office/powerpoint/2010/main" val="3346435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3148213" y="2616158"/>
            <a:ext cx="1543151" cy="379630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正方形/長方形 27"/>
          <p:cNvSpPr/>
          <p:nvPr/>
        </p:nvSpPr>
        <p:spPr>
          <a:xfrm>
            <a:off x="4691365" y="2616158"/>
            <a:ext cx="4314423" cy="379630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FC024533-669C-48B1-82E7-C27042384F7F}"/>
              </a:ext>
            </a:extLst>
          </p:cNvPr>
          <p:cNvSpPr/>
          <p:nvPr/>
        </p:nvSpPr>
        <p:spPr>
          <a:xfrm>
            <a:off x="-1355" y="397959"/>
            <a:ext cx="9144000" cy="13039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◆３月中旬から、緊急事態措置解除によるリバウンドと、恒例行事による感染機会の増加、アルファ株への置き換わり</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endPar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背景と</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して、感染が急拡大。重篤度が高いとされるアルファ株の影響により、重症患者が急増し、医療提供体制が</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極め</a:t>
            </a:r>
            <a:endPar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て</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ひっ迫。</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◆４月には、まん延防止等重点措置の後、再び、緊急事態措置を実施。第３波には行わなかった、商業施設等への</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休業</a:t>
            </a:r>
            <a:endPar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要請など</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、人出の抑制を含めた強い措置を実施。</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スライド番号プレースホルダー 4"/>
          <p:cNvSpPr>
            <a:spLocks noGrp="1"/>
          </p:cNvSpPr>
          <p:nvPr>
            <p:ph type="sldNum" sz="quarter" idx="12"/>
          </p:nvPr>
        </p:nvSpPr>
        <p:spPr>
          <a:xfrm>
            <a:off x="7086600" y="6540889"/>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1" name="テキスト ボックス 20"/>
          <p:cNvSpPr txBox="1"/>
          <p:nvPr/>
        </p:nvSpPr>
        <p:spPr>
          <a:xfrm>
            <a:off x="141154" y="2986625"/>
            <a:ext cx="548009" cy="1962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p>
        </p:txBody>
      </p:sp>
      <p:sp>
        <p:nvSpPr>
          <p:cNvPr id="26" name="正方形/長方形 25"/>
          <p:cNvSpPr/>
          <p:nvPr/>
        </p:nvSpPr>
        <p:spPr>
          <a:xfrm>
            <a:off x="0" y="1959"/>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第４波（</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年３</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１日～</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の状況</a:t>
            </a:r>
          </a:p>
        </p:txBody>
      </p:sp>
      <p:cxnSp>
        <p:nvCxnSpPr>
          <p:cNvPr id="38" name="直線矢印コネクタ 37"/>
          <p:cNvCxnSpPr/>
          <p:nvPr/>
        </p:nvCxnSpPr>
        <p:spPr>
          <a:xfrm flipV="1">
            <a:off x="4676954" y="6176152"/>
            <a:ext cx="4328834" cy="4833"/>
          </a:xfrm>
          <a:prstGeom prst="straightConnector1">
            <a:avLst/>
          </a:prstGeom>
          <a:ln w="44450">
            <a:headEnd type="triangle"/>
            <a:tailEnd type="triangle"/>
          </a:ln>
        </p:spPr>
        <p:style>
          <a:lnRef idx="1">
            <a:schemeClr val="dk1"/>
          </a:lnRef>
          <a:fillRef idx="0">
            <a:schemeClr val="dk1"/>
          </a:fillRef>
          <a:effectRef idx="0">
            <a:schemeClr val="dk1"/>
          </a:effectRef>
          <a:fontRef idx="minor">
            <a:schemeClr val="tx1"/>
          </a:fontRef>
        </p:style>
      </p:cxnSp>
      <p:sp>
        <p:nvSpPr>
          <p:cNvPr id="40" name="正方形/長方形 39"/>
          <p:cNvSpPr/>
          <p:nvPr/>
        </p:nvSpPr>
        <p:spPr>
          <a:xfrm>
            <a:off x="5558369" y="6074968"/>
            <a:ext cx="2628000" cy="18744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２５～６</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２０</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緊急事態措置</a:t>
            </a:r>
          </a:p>
        </p:txBody>
      </p:sp>
      <p:cxnSp>
        <p:nvCxnSpPr>
          <p:cNvPr id="42" name="直線矢印コネクタ 41"/>
          <p:cNvCxnSpPr/>
          <p:nvPr/>
        </p:nvCxnSpPr>
        <p:spPr>
          <a:xfrm>
            <a:off x="3148212" y="6190226"/>
            <a:ext cx="1528742" cy="113"/>
          </a:xfrm>
          <a:prstGeom prst="straightConnector1">
            <a:avLst/>
          </a:prstGeom>
          <a:ln w="44450">
            <a:headEnd type="triangle"/>
            <a:tailEnd type="triangle"/>
          </a:ln>
        </p:spPr>
        <p:style>
          <a:lnRef idx="1">
            <a:schemeClr val="dk1"/>
          </a:lnRef>
          <a:fillRef idx="0">
            <a:schemeClr val="dk1"/>
          </a:fillRef>
          <a:effectRef idx="0">
            <a:schemeClr val="dk1"/>
          </a:effectRef>
          <a:fontRef idx="minor">
            <a:schemeClr val="tx1"/>
          </a:fontRef>
        </p:style>
      </p:cxnSp>
      <p:sp>
        <p:nvSpPr>
          <p:cNvPr id="41" name="正方形/長方形 40"/>
          <p:cNvSpPr/>
          <p:nvPr/>
        </p:nvSpPr>
        <p:spPr>
          <a:xfrm>
            <a:off x="3299158" y="5999709"/>
            <a:ext cx="1224000" cy="262703"/>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4/5</a:t>
            </a: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まん延防止等重点措置</a:t>
            </a:r>
          </a:p>
        </p:txBody>
      </p:sp>
      <p:pic>
        <p:nvPicPr>
          <p:cNvPr id="3" name="図 2"/>
          <p:cNvPicPr>
            <a:picLocks noChangeAspect="1"/>
          </p:cNvPicPr>
          <p:nvPr/>
        </p:nvPicPr>
        <p:blipFill>
          <a:blip r:embed="rId3"/>
          <a:stretch>
            <a:fillRect/>
          </a:stretch>
        </p:blipFill>
        <p:spPr>
          <a:xfrm>
            <a:off x="141154" y="2904795"/>
            <a:ext cx="9004572" cy="3420152"/>
          </a:xfrm>
          <a:prstGeom prst="rect">
            <a:avLst/>
          </a:prstGeom>
        </p:spPr>
      </p:pic>
    </p:spTree>
    <p:extLst>
      <p:ext uri="{BB962C8B-B14F-4D97-AF65-F5344CB8AC3E}">
        <p14:creationId xmlns:p14="http://schemas.microsoft.com/office/powerpoint/2010/main" val="1678607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2847629"/>
              </p:ext>
            </p:extLst>
          </p:nvPr>
        </p:nvGraphicFramePr>
        <p:xfrm>
          <a:off x="36001" y="440817"/>
          <a:ext cx="9072000" cy="6390104"/>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0924">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469130">
                <a:tc>
                  <a:txBody>
                    <a:bodyPr/>
                    <a:lstStyle/>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年３月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18</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４月５日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「緊急事態宣言解除後の新型コロナウイルス感染症への対応」決定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・飲食の感染対策　・変異株対策の強化</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・モニタリング検査など感染拡大防止策の強化</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・ワクチン接種の着実な推進</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・医療提供体制の充実</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国内で初めてのデルタ株患者確認（空港検疫）</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＜まん延防止等重点措置の概要＞</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・措置区域の飲食店：営業時間短縮要請（</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酒類の提供は</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・措置区域外の飲食店：知事の判断により時短要請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・大規模集客施設：時短や入場整理等の働きかけ</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飲食店向け規模別協力金制度を導入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まん延防止等重点措置発出</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年３月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３月９日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４月５日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４月７日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４月８日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000"/>
                        </a:lnSpc>
                        <a:spcBef>
                          <a:spcPts val="0"/>
                        </a:spcBef>
                        <a:spcAft>
                          <a:spcPts val="0"/>
                        </a:spcAft>
                        <a:buClrTx/>
                        <a:buSzTx/>
                        <a:buFontTx/>
                        <a:buNone/>
                        <a:tabLst/>
                        <a:defRPr/>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緊急事態措置解除、「大阪モデル」黄信号点灯、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大阪市全域の飲食店等に対し営業時間短縮を要請、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４人以下でのマスク会食の徹底を要請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「大阪モデル」見張り番指標により感染拡大の兆候を探知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首都圏（１都３県）との往来自粛を要請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新大阪駅での検温実施（～４月９日）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号、第</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18</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令和３年度当初予算成立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令和３年度一般会計補正予算（第１号）成立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大阪府全域の飲食店等に対し、営業時間短縮を要請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ワクチン接種後の副反応等にかかる専門相談窓口及び専門医療体制を確保</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まん延防止等重点措置適用（措置区域：大阪市）</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・飲食店等：営業時間短縮（大阪市内：５～</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酒類提供：</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時、大阪市外：５時～</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酒類提供：</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分）、カラオケ自粛要請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・大規模商業施設等（大阪市内）：飲食店と同様の時短や</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入場整理等の働きかけ</a:t>
                      </a: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（大阪市外：４月９日～）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・イベント：収容率（大声なし</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％、大声あり</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人数上限</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人以下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・大阪市内・大阪府外への不要不急の外出自粛要請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「大阪モデル」赤信号点灯、医療非常事態宣言</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大阪府全域における不要不急の外出自粛要請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大学等でのオンライン授業実施、府立学校での部活動休止、修学旅行の中止・延期、「出勤者７割削減」をめざしたテレワークの徹底を要請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令和３年度一般会計補正予算（第２号）成立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入院</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患者</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待機ステーション設置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2" name="スライド番号プレースホルダー 1"/>
          <p:cNvSpPr>
            <a:spLocks noGrp="1"/>
          </p:cNvSpPr>
          <p:nvPr>
            <p:ph type="sldNum" sz="quarter" idx="12"/>
          </p:nvPr>
        </p:nvSpPr>
        <p:spPr>
          <a:xfrm>
            <a:off x="7086601" y="6557077"/>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1"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第４波（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年３月１日～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日）の取組み等</a:t>
            </a:r>
          </a:p>
        </p:txBody>
      </p:sp>
    </p:spTree>
    <p:extLst>
      <p:ext uri="{BB962C8B-B14F-4D97-AF65-F5344CB8AC3E}">
        <p14:creationId xmlns:p14="http://schemas.microsoft.com/office/powerpoint/2010/main" val="3987794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584156"/>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第４波（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年３月１日～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日）の取組み等</a:t>
            </a:r>
          </a:p>
        </p:txBody>
      </p:sp>
      <p:graphicFrame>
        <p:nvGraphicFramePr>
          <p:cNvPr id="4" name="表 3"/>
          <p:cNvGraphicFramePr>
            <a:graphicFrameLocks noGrp="1"/>
          </p:cNvGraphicFramePr>
          <p:nvPr>
            <p:extLst/>
          </p:nvPr>
        </p:nvGraphicFramePr>
        <p:xfrm>
          <a:off x="40341" y="433881"/>
          <a:ext cx="9072000" cy="5657435"/>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4855">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457700">
                <a:tc>
                  <a:txBody>
                    <a:bodyPr/>
                    <a:lstStyle/>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年４月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23</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＜緊急事態措置の概要＞</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・酒類又はカラオケ設備を提供する飲食店等に休業要</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請、それ以外の飲食店は</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時までの時短要請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・イベントは原則として無観客</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㎡超の集客施設に対する休業要請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大規模施設等向け協力金制度を導入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緊急事態宣言発出</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国が各都道府県に対し、第三者認証制度の導入を求める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検疫施設待期期間を「６日間」「</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日間」とする指定国制度の創設など水際対策を強化</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WHO</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がデルタ株を懸念すべき変異株（</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VOC</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）に指定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国立感染症研究所がデルタ株を</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VOC</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に指定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ct val="100000"/>
                        </a:lnSpc>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防衛省・自衛隊による大規模接種会場（グランキューブ大阪）の運用開始</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＜緊急事態措置の概要（イベント）＞</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・上限人数</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人かつ収容率</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％以内等を要請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時までの時短要請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年４月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６月１日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u="none" dirty="0" smtClean="0">
                          <a:solidFill>
                            <a:schemeClr val="tx1"/>
                          </a:solidFill>
                          <a:latin typeface="ＭＳ Ｐゴシック" panose="020B0600070205080204" pitchFamily="50" charset="-128"/>
                          <a:ea typeface="ＭＳ Ｐゴシック" panose="020B0600070205080204" pitchFamily="50" charset="-128"/>
                        </a:rPr>
                        <a:t>６月４日</a:t>
                      </a:r>
                      <a:endParaRPr kumimoji="1" lang="en-US" altLang="ja-JP" sz="1050" u="none"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６月９日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aseline="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緊急事態措置適用</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0" baseline="0" dirty="0" smtClean="0">
                          <a:solidFill>
                            <a:schemeClr val="tx1"/>
                          </a:solidFill>
                          <a:latin typeface="ＭＳ Ｐゴシック" panose="020B0600070205080204" pitchFamily="50" charset="-128"/>
                          <a:ea typeface="ＭＳ Ｐゴシック" panose="020B0600070205080204" pitchFamily="50" charset="-128"/>
                        </a:rPr>
                        <a:t>・府全域の飲食店等に対し休業（酒類又はカラオケ設備　</a:t>
                      </a:r>
                      <a:endPar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0" baseline="0" dirty="0" smtClean="0">
                          <a:solidFill>
                            <a:schemeClr val="tx1"/>
                          </a:solidFill>
                          <a:latin typeface="ＭＳ Ｐゴシック" panose="020B0600070205080204" pitchFamily="50" charset="-128"/>
                          <a:ea typeface="ＭＳ Ｐゴシック" panose="020B0600070205080204" pitchFamily="50" charset="-128"/>
                        </a:rPr>
                        <a:t>　　提供）・</a:t>
                      </a:r>
                      <a:r>
                        <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spc="0" baseline="0" dirty="0" smtClean="0">
                          <a:solidFill>
                            <a:schemeClr val="tx1"/>
                          </a:solidFill>
                          <a:latin typeface="ＭＳ Ｐゴシック" panose="020B0600070205080204" pitchFamily="50" charset="-128"/>
                          <a:ea typeface="ＭＳ Ｐゴシック" panose="020B0600070205080204" pitchFamily="50" charset="-128"/>
                        </a:rPr>
                        <a:t>時までの営業時間短縮（酒類等を提供しない）</a:t>
                      </a:r>
                      <a:endPar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0" baseline="0" dirty="0" smtClean="0">
                          <a:solidFill>
                            <a:schemeClr val="tx1"/>
                          </a:solidFill>
                          <a:latin typeface="ＭＳ Ｐゴシック" panose="020B0600070205080204" pitchFamily="50" charset="-128"/>
                          <a:ea typeface="ＭＳ Ｐゴシック" panose="020B0600070205080204" pitchFamily="50" charset="-128"/>
                        </a:rPr>
                        <a:t>　　要請</a:t>
                      </a:r>
                      <a:endPar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・イベントは無観客開催を要請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・大規模商業施設等に対し休業要請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㎡以下施設は</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時までの時短の協力依頼）</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・不要不急の外出自粛要請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緊急事態措置適用の延長</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府内で初めてデルタ株陽性者を確認</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zh-TW" altLang="en-US" sz="1050" dirty="0" smtClean="0">
                          <a:solidFill>
                            <a:schemeClr val="tx1"/>
                          </a:solidFill>
                          <a:latin typeface="ＭＳ Ｐゴシック" panose="020B0600070205080204" pitchFamily="50" charset="-128"/>
                          <a:ea typeface="ＭＳ Ｐゴシック" panose="020B0600070205080204" pitchFamily="50" charset="-128"/>
                        </a:rPr>
                        <a:t>飲食店等感染症対策備品設置支援金</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受付開始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緊急事態措置適用の再延長</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・飲食店への要請は変更なし</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・大規模商業施設等に対し、平日：営業時間短縮、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休日：休業要請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・イベントは、休日：無観客又はオンライン開催、</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90" baseline="0" dirty="0" smtClean="0">
                          <a:solidFill>
                            <a:schemeClr val="tx1"/>
                          </a:solidFill>
                          <a:latin typeface="ＭＳ Ｐゴシック" panose="020B0600070205080204" pitchFamily="50" charset="-128"/>
                          <a:ea typeface="ＭＳ Ｐゴシック" panose="020B0600070205080204" pitchFamily="50" charset="-128"/>
                        </a:rPr>
                        <a:t>平日：人数上限</a:t>
                      </a:r>
                      <a:r>
                        <a:rPr kumimoji="1" lang="en-US" altLang="ja-JP" sz="1050" spc="-90" baseline="0" dirty="0" smtClean="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spc="-90" baseline="0" dirty="0" smtClean="0">
                          <a:solidFill>
                            <a:schemeClr val="tx1"/>
                          </a:solidFill>
                          <a:latin typeface="ＭＳ Ｐゴシック" panose="020B0600070205080204" pitchFamily="50" charset="-128"/>
                          <a:ea typeface="ＭＳ Ｐゴシック" panose="020B0600070205080204" pitchFamily="50" charset="-128"/>
                        </a:rPr>
                        <a:t>人かつ収容率５０％以内、</a:t>
                      </a:r>
                      <a:r>
                        <a:rPr kumimoji="1" lang="en-US" altLang="ja-JP" sz="1050" spc="-90" baseline="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spc="-90" baseline="0" dirty="0" smtClean="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spc="-9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90" baseline="0" dirty="0" smtClean="0">
                          <a:solidFill>
                            <a:schemeClr val="tx1"/>
                          </a:solidFill>
                          <a:latin typeface="ＭＳ Ｐゴシック" panose="020B0600070205080204" pitchFamily="50" charset="-128"/>
                          <a:ea typeface="ＭＳ Ｐゴシック" panose="020B0600070205080204" pitchFamily="50" charset="-128"/>
                        </a:rPr>
                        <a:t>　　（飲食</a:t>
                      </a:r>
                      <a:r>
                        <a:rPr kumimoji="1" lang="en-US" altLang="ja-JP" sz="1050" spc="-90" baseline="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spc="-90" baseline="0" dirty="0" smtClean="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spc="-9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u="none" dirty="0" smtClean="0">
                          <a:solidFill>
                            <a:schemeClr val="tx1"/>
                          </a:solidFill>
                          <a:latin typeface="ＭＳ Ｐゴシック" panose="020B0600070205080204" pitchFamily="50" charset="-128"/>
                          <a:ea typeface="ＭＳ Ｐゴシック" panose="020B0600070205080204" pitchFamily="50" charset="-128"/>
                        </a:rPr>
                        <a:t>ワクチン職域接種サポートチームを設置</a:t>
                      </a:r>
                      <a:endParaRPr kumimoji="1" lang="en-US" altLang="ja-JP" sz="1050" u="none"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令和３年度一般会計補正予算（第３号、第４号）成立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感染防止認証ゴールドステッカー（</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GS</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）受付開始、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飲食店「スマホ検査センター」受付開始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大規模施設等協力金受付開始（</a:t>
                      </a: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以降、第４期まで順次受付開始）</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大阪府コロナワクチン接種センター（マイドームおおさか）運用開始</a:t>
                      </a:r>
                      <a:r>
                        <a:rPr kumimoji="1" lang="ja-JP" altLang="en-US" sz="1050" b="1"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050" b="1" u="none"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1" u="none"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1" u="none"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b="1" u="none"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1" u="none"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Tree>
    <p:extLst>
      <p:ext uri="{BB962C8B-B14F-4D97-AF65-F5344CB8AC3E}">
        <p14:creationId xmlns:p14="http://schemas.microsoft.com/office/powerpoint/2010/main" val="282439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9274" y="476672"/>
            <a:ext cx="9000000" cy="6085478"/>
          </a:xfrm>
          <a:prstGeom prst="roundRect">
            <a:avLst>
              <a:gd name="adj" fmla="val 365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195254" rIns="130169" rtlCol="0" anchor="t"/>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大阪府市では、</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年以降、府市が連携して取り組んだ様々</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な改革や政策転換を評価</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・総括</a:t>
            </a:r>
            <a:endPar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し</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、今後の政策</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課題に役立てていくもの</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として、関係所属</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の協力</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得て、</a:t>
            </a:r>
            <a:r>
              <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の２</a:t>
            </a:r>
            <a:endPar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回</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にわたり、「改革評価プロジェクト」と</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して「大阪府庁の点検・棚卸し結果」、「大阪市</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役所の</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点</a:t>
            </a:r>
            <a:endPar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検</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・棚卸し結果</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作成し、公表</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してきました。</a:t>
            </a:r>
            <a:endPar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endPar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前回</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の改革評価</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から４年</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が経過した今般、９月</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日の第７回副首都推進本部（</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大阪府市）</a:t>
            </a:r>
            <a:endPar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会議</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において、これまでの到達点検証を行うべきとの意見がありました。それを受けて</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、「副首都ビ</a:t>
            </a:r>
            <a:endPar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ジョン</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」のバージョンアップの参考等にも資するため</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、今回改めて府市で点検・棚卸しを実施しました。</a:t>
            </a:r>
            <a:endPar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flipH="1">
            <a:off x="166782" y="4018729"/>
            <a:ext cx="8805505" cy="2246769"/>
          </a:xfrm>
          <a:prstGeom prst="rect">
            <a:avLst/>
          </a:prstGeom>
          <a:solidFill>
            <a:schemeClr val="bg1"/>
          </a:solidFill>
        </p:spPr>
        <p:txBody>
          <a:bodyPr wrap="square" rtlCol="0">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「総括シート」様式</a:t>
            </a:r>
            <a:endParaRPr kumimoji="1" lang="en-US" altLang="ja-JP"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8" name="表 7"/>
          <p:cNvGraphicFramePr>
            <a:graphicFrameLocks noGrp="1"/>
          </p:cNvGraphicFramePr>
          <p:nvPr>
            <p:extLst/>
          </p:nvPr>
        </p:nvGraphicFramePr>
        <p:xfrm>
          <a:off x="351340" y="4473021"/>
          <a:ext cx="8535676" cy="1658854"/>
        </p:xfrm>
        <a:graphic>
          <a:graphicData uri="http://schemas.openxmlformats.org/drawingml/2006/table">
            <a:tbl>
              <a:tblPr firstRow="1" bandRow="1">
                <a:tableStyleId>{5940675A-B579-460E-94D1-54222C63F5DA}</a:tableStyleId>
              </a:tblPr>
              <a:tblGrid>
                <a:gridCol w="2133919">
                  <a:extLst>
                    <a:ext uri="{9D8B030D-6E8A-4147-A177-3AD203B41FA5}">
                      <a16:colId xmlns:a16="http://schemas.microsoft.com/office/drawing/2014/main" val="20000"/>
                    </a:ext>
                  </a:extLst>
                </a:gridCol>
                <a:gridCol w="2133919">
                  <a:extLst>
                    <a:ext uri="{9D8B030D-6E8A-4147-A177-3AD203B41FA5}">
                      <a16:colId xmlns:a16="http://schemas.microsoft.com/office/drawing/2014/main" val="20001"/>
                    </a:ext>
                  </a:extLst>
                </a:gridCol>
                <a:gridCol w="2133919">
                  <a:extLst>
                    <a:ext uri="{9D8B030D-6E8A-4147-A177-3AD203B41FA5}">
                      <a16:colId xmlns:a16="http://schemas.microsoft.com/office/drawing/2014/main" val="20002"/>
                    </a:ext>
                  </a:extLst>
                </a:gridCol>
                <a:gridCol w="2133919">
                  <a:extLst>
                    <a:ext uri="{9D8B030D-6E8A-4147-A177-3AD203B41FA5}">
                      <a16:colId xmlns:a16="http://schemas.microsoft.com/office/drawing/2014/main" val="20003"/>
                    </a:ext>
                  </a:extLst>
                </a:gridCol>
              </a:tblGrid>
              <a:tr h="411788">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1247066">
                <a:tc>
                  <a:txBody>
                    <a:bodyPr/>
                    <a:lstStyle/>
                    <a:p>
                      <a:pPr marL="0" indent="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改革前の課題。他都市比較等も踏まえつつ、改革が必要となった背景等を記載。</a:t>
                      </a:r>
                    </a:p>
                    <a:p>
                      <a:pPr marL="0" indent="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改革の方向性。どのような戦略や方向性を打ち出したかを記載。</a:t>
                      </a:r>
                    </a:p>
                    <a:p>
                      <a:pPr marL="0" indent="0"/>
                      <a:endPar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何をどう変えたか。具体的に用いた手法や実施した内容を記載。</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主な成果。改革の結果、どのような影響・効果が生じたかを記載。</a:t>
                      </a:r>
                    </a:p>
                    <a:p>
                      <a:pPr marL="0" indent="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スライド番号プレースホルダー 2"/>
          <p:cNvSpPr>
            <a:spLocks noGrp="1"/>
          </p:cNvSpPr>
          <p:nvPr>
            <p:ph type="sldNum" sz="quarter" idx="12"/>
          </p:nvPr>
        </p:nvSpPr>
        <p:spPr>
          <a:xfrm>
            <a:off x="8138492" y="6563444"/>
            <a:ext cx="1049640" cy="3326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936861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2379414" y="2640345"/>
            <a:ext cx="2862943" cy="357617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正方形/長方形 1"/>
          <p:cNvSpPr/>
          <p:nvPr/>
        </p:nvSpPr>
        <p:spPr>
          <a:xfrm>
            <a:off x="371225" y="2640345"/>
            <a:ext cx="2008189" cy="357617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9" name="図 8"/>
          <p:cNvPicPr>
            <a:picLocks noChangeAspect="1"/>
          </p:cNvPicPr>
          <p:nvPr/>
        </p:nvPicPr>
        <p:blipFill>
          <a:blip r:embed="rId3"/>
          <a:stretch>
            <a:fillRect/>
          </a:stretch>
        </p:blipFill>
        <p:spPr>
          <a:xfrm>
            <a:off x="0" y="2777403"/>
            <a:ext cx="9077731" cy="3554276"/>
          </a:xfrm>
          <a:prstGeom prst="rect">
            <a:avLst/>
          </a:prstGeom>
        </p:spPr>
      </p:pic>
      <p:sp>
        <p:nvSpPr>
          <p:cNvPr id="17" name="正方形/長方形 16">
            <a:extLst>
              <a:ext uri="{FF2B5EF4-FFF2-40B4-BE49-F238E27FC236}">
                <a16:creationId xmlns:a16="http://schemas.microsoft.com/office/drawing/2014/main" id="{1CD21CD2-F242-44D4-8E61-62B96980AB33}"/>
              </a:ext>
            </a:extLst>
          </p:cNvPr>
          <p:cNvSpPr/>
          <p:nvPr/>
        </p:nvSpPr>
        <p:spPr>
          <a:xfrm>
            <a:off x="0" y="366908"/>
            <a:ext cx="9144000" cy="13016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◆感染力が高いとされるデルタ株への置き換わりが進み、急速に感染が拡大。</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◆まん延防止等重点措置や緊急事態措置をたびたび延長し、対策を実施した。</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◆１０代以下にも感染が拡大し、府立学校においては、修学旅行の延期や部活動を休止。</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◆一方で、ワクチン接種の効果や中和抗体薬の承認により、６０代以上の新規陽性者数や重症者数が抑えられたこと</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a:t>
            </a:r>
            <a:endPar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ら、これ</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までに比べ、重症化率や死亡率が低下。</a:t>
            </a:r>
          </a:p>
        </p:txBody>
      </p:sp>
      <p:sp>
        <p:nvSpPr>
          <p:cNvPr id="16" name="スライド番号プレースホルダー 4"/>
          <p:cNvSpPr>
            <a:spLocks noGrp="1"/>
          </p:cNvSpPr>
          <p:nvPr>
            <p:ph type="sldNum" sz="quarter" idx="12"/>
          </p:nvPr>
        </p:nvSpPr>
        <p:spPr>
          <a:xfrm>
            <a:off x="7020331" y="6374629"/>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3" name="テキスト ボックス 22"/>
          <p:cNvSpPr txBox="1"/>
          <p:nvPr/>
        </p:nvSpPr>
        <p:spPr>
          <a:xfrm>
            <a:off x="97221" y="2750193"/>
            <a:ext cx="548009" cy="1962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p>
        </p:txBody>
      </p:sp>
      <p:sp>
        <p:nvSpPr>
          <p:cNvPr id="28" name="正方形/長方形 27"/>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第５波（</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21</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16</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状況</a:t>
            </a:r>
          </a:p>
        </p:txBody>
      </p:sp>
      <p:cxnSp>
        <p:nvCxnSpPr>
          <p:cNvPr id="19" name="直線矢印コネクタ 18"/>
          <p:cNvCxnSpPr/>
          <p:nvPr/>
        </p:nvCxnSpPr>
        <p:spPr>
          <a:xfrm flipV="1">
            <a:off x="2379377" y="6011194"/>
            <a:ext cx="2862963" cy="0"/>
          </a:xfrm>
          <a:prstGeom prst="straightConnector1">
            <a:avLst/>
          </a:prstGeom>
          <a:ln w="44450">
            <a:headEnd type="triangle"/>
            <a:tailEnd type="triangle"/>
          </a:ln>
        </p:spPr>
        <p:style>
          <a:lnRef idx="1">
            <a:schemeClr val="dk1"/>
          </a:lnRef>
          <a:fillRef idx="0">
            <a:schemeClr val="dk1"/>
          </a:fillRef>
          <a:effectRef idx="0">
            <a:schemeClr val="dk1"/>
          </a:effectRef>
          <a:fontRef idx="minor">
            <a:schemeClr val="tx1"/>
          </a:fontRef>
        </p:style>
      </p:cxnSp>
      <p:sp>
        <p:nvSpPr>
          <p:cNvPr id="20" name="正方形/長方形 19"/>
          <p:cNvSpPr/>
          <p:nvPr/>
        </p:nvSpPr>
        <p:spPr>
          <a:xfrm>
            <a:off x="2638896" y="5890218"/>
            <a:ext cx="2315433" cy="2301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３０</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緊急事態措置</a:t>
            </a:r>
            <a:endPar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21" name="直線矢印コネクタ 20"/>
          <p:cNvCxnSpPr/>
          <p:nvPr/>
        </p:nvCxnSpPr>
        <p:spPr>
          <a:xfrm>
            <a:off x="371193" y="6022444"/>
            <a:ext cx="2008184" cy="0"/>
          </a:xfrm>
          <a:prstGeom prst="straightConnector1">
            <a:avLst/>
          </a:prstGeom>
          <a:ln w="44450">
            <a:headEnd type="triangle"/>
            <a:tailEnd type="triangle"/>
          </a:ln>
        </p:spPr>
        <p:style>
          <a:lnRef idx="1">
            <a:schemeClr val="dk1"/>
          </a:lnRef>
          <a:fillRef idx="0">
            <a:schemeClr val="dk1"/>
          </a:fillRef>
          <a:effectRef idx="0">
            <a:schemeClr val="dk1"/>
          </a:effectRef>
          <a:fontRef idx="minor">
            <a:schemeClr val="tx1"/>
          </a:fontRef>
        </p:style>
      </p:cxnSp>
      <p:sp>
        <p:nvSpPr>
          <p:cNvPr id="22" name="正方形/長方形 21"/>
          <p:cNvSpPr/>
          <p:nvPr/>
        </p:nvSpPr>
        <p:spPr>
          <a:xfrm>
            <a:off x="645230" y="5835673"/>
            <a:ext cx="1357754" cy="295114"/>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a:t>
            </a:r>
            <a:r>
              <a:rPr kumimoji="0" lang="en-US" altLang="ja-JP" sz="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２１～８</a:t>
            </a:r>
            <a:r>
              <a:rPr kumimoji="0" lang="en-US" altLang="ja-JP" sz="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a:t>
            </a:r>
            <a:endParaRPr kumimoji="0" lang="en-US" altLang="ja-JP" sz="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10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まん延</a:t>
            </a:r>
            <a:r>
              <a:rPr kumimoji="0" lang="ja-JP" altLang="en-US" sz="900" b="1" i="0" u="none" strike="noStrike" kern="1200" cap="none" spc="-10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防止等重点措置</a:t>
            </a:r>
            <a:endParaRPr kumimoji="1" lang="ja-JP" altLang="en-US" sz="900" b="1" i="0" u="none" strike="noStrike" kern="1200" cap="none" spc="-10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557008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73153" y="6584156"/>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第５波（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16</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日）の取組み等</a:t>
            </a:r>
          </a:p>
        </p:txBody>
      </p:sp>
      <p:graphicFrame>
        <p:nvGraphicFramePr>
          <p:cNvPr id="4" name="表 3"/>
          <p:cNvGraphicFramePr>
            <a:graphicFrameLocks noGrp="1"/>
          </p:cNvGraphicFramePr>
          <p:nvPr>
            <p:extLst/>
          </p:nvPr>
        </p:nvGraphicFramePr>
        <p:xfrm>
          <a:off x="45106" y="422894"/>
          <a:ext cx="9072000" cy="6244175"/>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4855">
                <a:tc gridSpan="2">
                  <a:txBody>
                    <a:bodyP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457700">
                <a:tc>
                  <a:txBody>
                    <a:bodyPr/>
                    <a:lstStyle/>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年６月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7</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spc="-80" baseline="0" dirty="0" smtClean="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spc="-80" baseline="0" dirty="0" smtClean="0">
                          <a:solidFill>
                            <a:schemeClr val="tx1"/>
                          </a:solidFill>
                          <a:latin typeface="ＭＳ Ｐゴシック" panose="020B0600070205080204" pitchFamily="50" charset="-128"/>
                          <a:ea typeface="ＭＳ Ｐゴシック" panose="020B0600070205080204" pitchFamily="50" charset="-128"/>
                        </a:rPr>
                        <a:t>23</a:t>
                      </a:r>
                      <a:r>
                        <a:rPr kumimoji="1" lang="ja-JP" altLang="en-US" sz="1050" spc="-80" baseline="0" dirty="0" smtClean="0">
                          <a:solidFill>
                            <a:schemeClr val="tx1"/>
                          </a:solidFill>
                          <a:latin typeface="ＭＳ Ｐゴシック" panose="020B0600070205080204" pitchFamily="50" charset="-128"/>
                          <a:ea typeface="ＭＳ Ｐゴシック" panose="020B0600070205080204" pitchFamily="50" charset="-128"/>
                        </a:rPr>
                        <a:t>日～８月８日</a:t>
                      </a:r>
                      <a:endParaRPr kumimoji="1" lang="en-US" altLang="ja-JP" sz="1050" spc="-8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「令和３年６月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日以降における取組」発表</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・飲食対策の徹底・人流抑制</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・ワクチン接種の円滑化・加速化</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・検査・サーベイランスの強化</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・水際対策を含む変異株対策</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・医療提供体制等の一層の確保</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＜まん延防止等重点措置の概要＞</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・飲食店に対し、</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時までの時短要請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・酒類は４要件（アクリル板等、換気、消毒、マスク会食）</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を満たした店舗は</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時まで提供可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・イベントは、収容率：大声なし</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％、大声あり</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人数上限</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人（解除後１カ月は</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知事の判断により時短要請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・知事の判断により、措置区域において、大規模集客</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施設への時短要請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職域でのワクチン接種開始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中和抗体薬（ロナプリーブ）特例承認</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東京オリンピック開催</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&lt;</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緊急事態措置の概要＞</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・酒類又はカラオケ設備を提供する飲食店等に休</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業要請、それ以外の飲食店は</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時までの時短要請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・多数の者が集まる</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㎡超の施設に２０時までの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時短要請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・イベントは、収容率：</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％、人数上限</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の時短要請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年６月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７月８日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７月９日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８月２日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まん延防止等重点措置適用</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30" baseline="0" dirty="0" smtClean="0">
                          <a:solidFill>
                            <a:schemeClr val="tx1"/>
                          </a:solidFill>
                          <a:latin typeface="ＭＳ Ｐゴシック" panose="020B0600070205080204" pitchFamily="50" charset="-128"/>
                          <a:ea typeface="ＭＳ Ｐゴシック" panose="020B0600070205080204" pitchFamily="50" charset="-128"/>
                        </a:rPr>
                        <a:t>・措置区域の大型商業施設等に対し、</a:t>
                      </a:r>
                      <a:r>
                        <a:rPr kumimoji="1" lang="en-US" altLang="ja-JP" sz="1050" spc="-30" baseline="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spc="-30" baseline="0" dirty="0" smtClean="0">
                          <a:solidFill>
                            <a:schemeClr val="tx1"/>
                          </a:solidFill>
                          <a:latin typeface="ＭＳ Ｐゴシック" panose="020B0600070205080204" pitchFamily="50" charset="-128"/>
                          <a:ea typeface="ＭＳ Ｐゴシック" panose="020B0600070205080204" pitchFamily="50" charset="-128"/>
                        </a:rPr>
                        <a:t>時までの時短要請</a:t>
                      </a:r>
                      <a:endParaRPr kumimoji="1" lang="en-US" altLang="ja-JP" sz="1050" spc="-3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・イベントは、収容率：大声なし</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％、大声あり</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人数上限</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人、時短</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・不要不急の外出自粛要請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転退院サポートセンター設置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zh-TW" altLang="en-US" sz="1050" dirty="0" smtClean="0">
                          <a:solidFill>
                            <a:schemeClr val="tx1"/>
                          </a:solidFill>
                          <a:latin typeface="ＭＳ Ｐゴシック" panose="020B0600070205080204" pitchFamily="50" charset="-128"/>
                          <a:ea typeface="ＭＳ Ｐゴシック" panose="020B0600070205080204" pitchFamily="50" charset="-128"/>
                        </a:rPr>
                        <a:t>「酒類販売事業者支援金」</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受付開始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「大阪モデル」見張り番指標により感染拡大の兆候を探知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新型コロナ受診相談センターにおいて後遺症に関する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相談受付を開始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令和２年度一般会計補正予算（第５号）成立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まん延防止等重点措置適用の延長</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ほとんどの措置を延長、</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GS</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認証店で同一グループ４人以内で酒類提供可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緊急事態措置適用</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酒類又はカラオケ設備を提供する飲食店等に休業要請、　</a:t>
                      </a:r>
                      <a:endPar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　　それ以外の飲食</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店は</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時までの時短要請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・大型商業施設等に</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時までの時短要請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・イベントは、収容率：</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％、人数上限</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の時短要請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・不要不急の外出自粛要請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入院患者待機ステーション運用再開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graphicFrame>
        <p:nvGraphicFramePr>
          <p:cNvPr id="5" name="表 4"/>
          <p:cNvGraphicFramePr>
            <a:graphicFrameLocks noGrp="1"/>
          </p:cNvGraphicFramePr>
          <p:nvPr>
            <p:extLst/>
          </p:nvPr>
        </p:nvGraphicFramePr>
        <p:xfrm>
          <a:off x="5834742" y="1056945"/>
          <a:ext cx="3240000" cy="1097280"/>
        </p:xfrm>
        <a:graphic>
          <a:graphicData uri="http://schemas.openxmlformats.org/drawingml/2006/table">
            <a:tbl>
              <a:tblPr firstRow="1" bandRow="1">
                <a:tableStyleId>{5940675A-B579-460E-94D1-54222C63F5DA}</a:tableStyleId>
              </a:tblPr>
              <a:tblGrid>
                <a:gridCol w="1620000">
                  <a:extLst>
                    <a:ext uri="{9D8B030D-6E8A-4147-A177-3AD203B41FA5}">
                      <a16:colId xmlns:a16="http://schemas.microsoft.com/office/drawing/2014/main" val="1564617303"/>
                    </a:ext>
                  </a:extLst>
                </a:gridCol>
                <a:gridCol w="1620000">
                  <a:extLst>
                    <a:ext uri="{9D8B030D-6E8A-4147-A177-3AD203B41FA5}">
                      <a16:colId xmlns:a16="http://schemas.microsoft.com/office/drawing/2014/main" val="3267648686"/>
                    </a:ext>
                  </a:extLst>
                </a:gridCol>
              </a:tblGrid>
              <a:tr h="205740">
                <a:tc>
                  <a:txBody>
                    <a:bodyP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措置区域（</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33</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市）</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solidFill>
                      <a:schemeClr val="accent1">
                        <a:lumMod val="40000"/>
                        <a:lumOff val="60000"/>
                      </a:schemeClr>
                    </a:solidFill>
                  </a:tcPr>
                </a:tc>
                <a:tc>
                  <a:txBody>
                    <a:bodyP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措置区域以外（</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町村）</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863743998"/>
                  </a:ext>
                </a:extLst>
              </a:tr>
              <a:tr h="754380">
                <a:tc>
                  <a:txBody>
                    <a:bodyPr/>
                    <a:lstStyle/>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□時短：</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酒類提供は</a:t>
                      </a:r>
                      <a:r>
                        <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rPr>
                        <a:t>GS</a:t>
                      </a: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認証店舗</a:t>
                      </a:r>
                      <a:endPar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endParaRPr>
                    </a:p>
                    <a:p>
                      <a:r>
                        <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等で同一グループ原則</a:t>
                      </a:r>
                      <a:endPar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endParaRPr>
                    </a:p>
                    <a:p>
                      <a:r>
                        <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２人</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以内（</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□カラオケ自粛</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tc>
                <a:tc>
                  <a:txBody>
                    <a:bodyPr/>
                    <a:lstStyle/>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□時短：</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酒類提供は</a:t>
                      </a:r>
                      <a:r>
                        <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rPr>
                        <a:t>GS</a:t>
                      </a: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認証店舗</a:t>
                      </a:r>
                      <a:endPar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　 等で同一グループ原則</a:t>
                      </a:r>
                      <a:endPar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endParaRPr>
                    </a:p>
                    <a:p>
                      <a:r>
                        <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２人以</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内（</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□カラオケ自粛</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tc>
                <a:extLst>
                  <a:ext uri="{0D108BD9-81ED-4DB2-BD59-A6C34878D82A}">
                    <a16:rowId xmlns:a16="http://schemas.microsoft.com/office/drawing/2014/main" val="1579807153"/>
                  </a:ext>
                </a:extLst>
              </a:tr>
            </a:tbl>
          </a:graphicData>
        </a:graphic>
      </p:graphicFrame>
    </p:spTree>
    <p:extLst>
      <p:ext uri="{BB962C8B-B14F-4D97-AF65-F5344CB8AC3E}">
        <p14:creationId xmlns:p14="http://schemas.microsoft.com/office/powerpoint/2010/main" val="3119953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92280" y="6611540"/>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第５波（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16</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日）の取組み等</a:t>
            </a:r>
          </a:p>
        </p:txBody>
      </p:sp>
      <p:graphicFrame>
        <p:nvGraphicFramePr>
          <p:cNvPr id="4" name="表 3"/>
          <p:cNvGraphicFramePr>
            <a:graphicFrameLocks noGrp="1"/>
          </p:cNvGraphicFramePr>
          <p:nvPr>
            <p:extLst>
              <p:ext uri="{D42A27DB-BD31-4B8C-83A1-F6EECF244321}">
                <p14:modId xmlns:p14="http://schemas.microsoft.com/office/powerpoint/2010/main" val="302652312"/>
              </p:ext>
            </p:extLst>
          </p:nvPr>
        </p:nvGraphicFramePr>
        <p:xfrm>
          <a:off x="58108" y="447490"/>
          <a:ext cx="9027784" cy="6244175"/>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071784">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4855">
                <a:tc gridSpan="2">
                  <a:txBody>
                    <a:bodyP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5976000">
                <a:tc>
                  <a:txBody>
                    <a:bodyPr/>
                    <a:lstStyle/>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年８月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spc="-80" baseline="0" dirty="0" smtClean="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spc="-80" baseline="0" dirty="0" smtClean="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spc="-80" baseline="0" dirty="0" smtClean="0">
                          <a:solidFill>
                            <a:schemeClr val="tx1"/>
                          </a:solidFill>
                          <a:latin typeface="ＭＳ Ｐゴシック" panose="020B0600070205080204" pitchFamily="50" charset="-128"/>
                          <a:ea typeface="ＭＳ Ｐゴシック" panose="020B0600070205080204" pitchFamily="50" charset="-128"/>
                        </a:rPr>
                        <a:t>日～９月５日</a:t>
                      </a:r>
                      <a:endParaRPr kumimoji="1" lang="en-US" altLang="ja-JP" sz="1050" spc="-8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９月９日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百貨店の食品売り場を、特措法第</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条９項に基づく施設の使用制限等の要請対象に追加</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&lt;</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緊急事態措置の概要（百貨店の地下食品売り場）＞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・入場者の整理等を要請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東京パラリンピック開催</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「ワクチン接種が進む中における日常生活回復に向けた</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考え方」発表</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・飲食、イベント、人の移動、大学の部活動等において、</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ワクチン・検査パッケージの活用により、緊急事態措置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区域等において制限を緩和</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中和抗体薬（ゼビュディ）特例承認</a:t>
                      </a: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「新型コロナウイルス感染症に関する今後の取組」発表</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・医療提供体制の充実・強化について</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・ワクチン接種体制について</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・子どもに対する感染対策等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・日常生活の回復に向けて</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&lt;</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緊急事態から除外された地域の措置概要＞</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・飲食店への時短要請は段階的に行い、期間は１か月を</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目途</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・認証適用店は</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時まで、それ以外は</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時までを基本。</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酒類提供は可だが、知事が適切に判断</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・イベントは、解除後１カ月は、人数上限</a:t>
                      </a:r>
                      <a:r>
                        <a:rPr kumimoji="1" lang="en-US" altLang="ja-JP" sz="1050" u="none" dirty="0" smtClean="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人又は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収容定員</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％以内（ただし</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人上限）のいずれか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大きい方等）、知事の判断により時短要請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年８月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緊急事態措置適用の延長</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・飲食店、大規模商業施設等、イベントの要請は継続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・百貨店の地下食品売り場は、通常営業時の半数程度の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入場整理等の徹底を要請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・府立学校において修学旅行は原則延期</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（９月１日出発分～）</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ホテル抗体カクテルセンター運用開始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緊急事態措置適用の延長</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・飲食店、大規模商業施設等、イベントの要請は継続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・府立学校において部活動は原則休止</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令和２年度一般会計補正予算（第６号）成立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自宅療養者に対して抗体カクテル療法往診開始（全国初）</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大阪府庁　新別館接種センターの運用開始（～</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大阪コロナ大規模医療・療養センター（第</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Ⅰ</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期）整備</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緊急事態措置解除、「大阪モデル」黄信号点灯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・イベントは、収容率：大声なし</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％、大声あり</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人数上限：</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人又は収容定員</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％以内（ただし</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人上限）のいずれか大きい方、</a:t>
                      </a:r>
                      <a:r>
                        <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時までの時短協力依頼</a:t>
                      </a:r>
                      <a:endPar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・大規模商業施設等への時短（</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時まで）協力依頼</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graphicFrame>
        <p:nvGraphicFramePr>
          <p:cNvPr id="6" name="表 5"/>
          <p:cNvGraphicFramePr>
            <a:graphicFrameLocks noGrp="1"/>
          </p:cNvGraphicFramePr>
          <p:nvPr>
            <p:extLst/>
          </p:nvPr>
        </p:nvGraphicFramePr>
        <p:xfrm>
          <a:off x="5776634" y="4487634"/>
          <a:ext cx="3276000" cy="1200600"/>
        </p:xfrm>
        <a:graphic>
          <a:graphicData uri="http://schemas.openxmlformats.org/drawingml/2006/table">
            <a:tbl>
              <a:tblPr firstRow="1" bandRow="1">
                <a:tableStyleId>{5940675A-B579-460E-94D1-54222C63F5DA}</a:tableStyleId>
              </a:tblPr>
              <a:tblGrid>
                <a:gridCol w="1764000">
                  <a:extLst>
                    <a:ext uri="{9D8B030D-6E8A-4147-A177-3AD203B41FA5}">
                      <a16:colId xmlns:a16="http://schemas.microsoft.com/office/drawing/2014/main" val="1564617303"/>
                    </a:ext>
                  </a:extLst>
                </a:gridCol>
                <a:gridCol w="1512000">
                  <a:extLst>
                    <a:ext uri="{9D8B030D-6E8A-4147-A177-3AD203B41FA5}">
                      <a16:colId xmlns:a16="http://schemas.microsoft.com/office/drawing/2014/main" val="3267648686"/>
                    </a:ext>
                  </a:extLst>
                </a:gridCol>
              </a:tblGrid>
              <a:tr h="205740">
                <a:tc>
                  <a:txBody>
                    <a:bodyPr/>
                    <a:lstStyle/>
                    <a:p>
                      <a:pPr algn="ctr"/>
                      <a:r>
                        <a:rPr kumimoji="1" lang="en-US" altLang="ja-JP" sz="1050" dirty="0" smtClean="0">
                          <a:latin typeface="ＭＳ Ｐゴシック" panose="020B0600070205080204" pitchFamily="50" charset="-128"/>
                          <a:ea typeface="ＭＳ Ｐゴシック" panose="020B0600070205080204" pitchFamily="50" charset="-128"/>
                        </a:rPr>
                        <a:t>GS</a:t>
                      </a:r>
                      <a:r>
                        <a:rPr kumimoji="1" lang="ja-JP" altLang="en-US" sz="1050" dirty="0" smtClean="0">
                          <a:latin typeface="ＭＳ Ｐゴシック" panose="020B0600070205080204" pitchFamily="50" charset="-128"/>
                          <a:ea typeface="ＭＳ Ｐゴシック" panose="020B0600070205080204" pitchFamily="50" charset="-128"/>
                        </a:rPr>
                        <a:t>認証店舗</a:t>
                      </a:r>
                      <a:endParaRPr kumimoji="1" lang="ja-JP" altLang="en-US" sz="1050" dirty="0">
                        <a:latin typeface="ＭＳ Ｐゴシック" panose="020B0600070205080204" pitchFamily="50" charset="-128"/>
                        <a:ea typeface="ＭＳ Ｐゴシック" panose="020B0600070205080204" pitchFamily="50" charset="-128"/>
                      </a:endParaRPr>
                    </a:p>
                  </a:txBody>
                  <a:tcPr marL="68580" marR="68580" marT="34290" marB="34290" anchor="ctr">
                    <a:solidFill>
                      <a:schemeClr val="accent1">
                        <a:lumMod val="40000"/>
                        <a:lumOff val="60000"/>
                      </a:schemeClr>
                    </a:solidFill>
                  </a:tcPr>
                </a:tc>
                <a:tc>
                  <a:txBody>
                    <a:bodyPr/>
                    <a:lstStyle/>
                    <a:p>
                      <a:pPr algn="ctr"/>
                      <a:r>
                        <a:rPr kumimoji="1" lang="ja-JP" altLang="en-US" sz="1050" dirty="0" smtClean="0">
                          <a:latin typeface="ＭＳ Ｐゴシック" panose="020B0600070205080204" pitchFamily="50" charset="-128"/>
                          <a:ea typeface="ＭＳ Ｐゴシック" panose="020B0600070205080204" pitchFamily="50" charset="-128"/>
                        </a:rPr>
                        <a:t>その他の店舗</a:t>
                      </a:r>
                      <a:endParaRPr kumimoji="1" lang="ja-JP" altLang="en-US" sz="1050" dirty="0">
                        <a:latin typeface="ＭＳ Ｐゴシック" panose="020B0600070205080204" pitchFamily="50" charset="-128"/>
                        <a:ea typeface="ＭＳ Ｐゴシック" panose="020B0600070205080204" pitchFamily="50" charset="-128"/>
                      </a:endParaRP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863743998"/>
                  </a:ext>
                </a:extLst>
              </a:tr>
              <a:tr h="972000">
                <a:tc>
                  <a:txBody>
                    <a:bodyPr/>
                    <a:lstStyle/>
                    <a:p>
                      <a:r>
                        <a:rPr kumimoji="1" lang="ja-JP" altLang="en-US" sz="1050" dirty="0" smtClean="0">
                          <a:latin typeface="ＭＳ Ｐゴシック" panose="020B0600070205080204" pitchFamily="50" charset="-128"/>
                          <a:ea typeface="ＭＳ Ｐゴシック" panose="020B0600070205080204" pitchFamily="50" charset="-128"/>
                        </a:rPr>
                        <a:t>□時短：</a:t>
                      </a:r>
                      <a:r>
                        <a:rPr kumimoji="1" lang="en-US" altLang="ja-JP" sz="1050" dirty="0" smtClean="0">
                          <a:latin typeface="ＭＳ Ｐゴシック" panose="020B0600070205080204" pitchFamily="50" charset="-128"/>
                          <a:ea typeface="ＭＳ Ｐゴシック" panose="020B0600070205080204" pitchFamily="50" charset="-128"/>
                        </a:rPr>
                        <a:t>21</a:t>
                      </a:r>
                      <a:r>
                        <a:rPr kumimoji="1" lang="ja-JP" altLang="en-US" sz="1050" dirty="0" smtClean="0">
                          <a:latin typeface="ＭＳ Ｐゴシック" panose="020B0600070205080204" pitchFamily="50" charset="-128"/>
                          <a:ea typeface="ＭＳ Ｐゴシック" panose="020B0600070205080204" pitchFamily="50" charset="-128"/>
                        </a:rPr>
                        <a:t>時まで</a:t>
                      </a:r>
                      <a:endParaRPr kumimoji="1" lang="en-US" altLang="ja-JP" sz="1050" dirty="0" smtClean="0">
                        <a:latin typeface="ＭＳ Ｐゴシック" panose="020B0600070205080204" pitchFamily="50" charset="-128"/>
                        <a:ea typeface="ＭＳ Ｐゴシック" panose="020B0600070205080204" pitchFamily="50" charset="-128"/>
                      </a:endParaRPr>
                    </a:p>
                    <a:p>
                      <a:r>
                        <a:rPr kumimoji="1" lang="ja-JP" altLang="en-US" sz="1050" dirty="0" smtClean="0">
                          <a:latin typeface="ＭＳ Ｐゴシック" panose="020B0600070205080204" pitchFamily="50" charset="-128"/>
                          <a:ea typeface="ＭＳ Ｐゴシック" panose="020B0600070205080204" pitchFamily="50" charset="-128"/>
                        </a:rPr>
                        <a:t>□酒類提供は</a:t>
                      </a:r>
                      <a:r>
                        <a:rPr kumimoji="1" lang="en-US" altLang="ja-JP" sz="1050" dirty="0" smtClean="0">
                          <a:latin typeface="ＭＳ Ｐゴシック" panose="020B0600070205080204" pitchFamily="50" charset="-128"/>
                          <a:ea typeface="ＭＳ Ｐゴシック" panose="020B0600070205080204" pitchFamily="50" charset="-128"/>
                        </a:rPr>
                        <a:t>11</a:t>
                      </a:r>
                      <a:r>
                        <a:rPr kumimoji="1" lang="ja-JP" altLang="en-US" sz="1050" dirty="0" smtClean="0">
                          <a:latin typeface="ＭＳ Ｐゴシック" panose="020B0600070205080204" pitchFamily="50" charset="-128"/>
                          <a:ea typeface="ＭＳ Ｐゴシック" panose="020B0600070205080204" pitchFamily="50" charset="-128"/>
                        </a:rPr>
                        <a:t>時～</a:t>
                      </a:r>
                      <a:r>
                        <a:rPr kumimoji="1" lang="en-US" altLang="ja-JP" sz="1050" dirty="0" smtClean="0">
                          <a:latin typeface="ＭＳ Ｐゴシック" panose="020B0600070205080204" pitchFamily="50" charset="-128"/>
                          <a:ea typeface="ＭＳ Ｐゴシック" panose="020B0600070205080204" pitchFamily="50" charset="-128"/>
                        </a:rPr>
                        <a:t>20</a:t>
                      </a:r>
                      <a:r>
                        <a:rPr kumimoji="1" lang="ja-JP" altLang="en-US" sz="1050" dirty="0" smtClean="0">
                          <a:latin typeface="ＭＳ Ｐゴシック" panose="020B0600070205080204" pitchFamily="50" charset="-128"/>
                          <a:ea typeface="ＭＳ Ｐゴシック" panose="020B0600070205080204" pitchFamily="50" charset="-128"/>
                        </a:rPr>
                        <a:t>時半</a:t>
                      </a:r>
                      <a:endParaRPr kumimoji="1" lang="en-US" altLang="ja-JP" sz="1050" dirty="0" smtClean="0">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r>
                        <a:rPr kumimoji="1" lang="ja-JP" altLang="en-US" sz="1050" dirty="0" smtClean="0">
                          <a:latin typeface="ＭＳ Ｐゴシック" panose="020B0600070205080204" pitchFamily="50" charset="-128"/>
                          <a:ea typeface="ＭＳ Ｐゴシック" panose="020B0600070205080204" pitchFamily="50" charset="-128"/>
                        </a:rPr>
                        <a:t>□時短：</a:t>
                      </a:r>
                      <a:r>
                        <a:rPr kumimoji="1" lang="en-US" altLang="ja-JP" sz="1050" dirty="0" smtClean="0">
                          <a:latin typeface="ＭＳ Ｐゴシック" panose="020B0600070205080204" pitchFamily="50" charset="-128"/>
                          <a:ea typeface="ＭＳ Ｐゴシック" panose="020B0600070205080204" pitchFamily="50" charset="-128"/>
                        </a:rPr>
                        <a:t>20</a:t>
                      </a:r>
                      <a:r>
                        <a:rPr kumimoji="1" lang="ja-JP" altLang="en-US" sz="1050" dirty="0" smtClean="0">
                          <a:latin typeface="ＭＳ Ｐゴシック" panose="020B0600070205080204" pitchFamily="50" charset="-128"/>
                          <a:ea typeface="ＭＳ Ｐゴシック" panose="020B0600070205080204" pitchFamily="50" charset="-128"/>
                        </a:rPr>
                        <a:t>時まで</a:t>
                      </a:r>
                      <a:endParaRPr kumimoji="1" lang="en-US" altLang="ja-JP" sz="1050" dirty="0" smtClean="0">
                        <a:latin typeface="ＭＳ Ｐゴシック" panose="020B0600070205080204" pitchFamily="50" charset="-128"/>
                        <a:ea typeface="ＭＳ Ｐゴシック" panose="020B0600070205080204" pitchFamily="50" charset="-128"/>
                      </a:endParaRPr>
                    </a:p>
                    <a:p>
                      <a:r>
                        <a:rPr kumimoji="1" lang="ja-JP" altLang="en-US" sz="1050" dirty="0" smtClean="0">
                          <a:latin typeface="ＭＳ Ｐゴシック" panose="020B0600070205080204" pitchFamily="50" charset="-128"/>
                          <a:ea typeface="ＭＳ Ｐゴシック" panose="020B0600070205080204" pitchFamily="50" charset="-128"/>
                        </a:rPr>
                        <a:t>□酒類提供は自粛</a:t>
                      </a:r>
                      <a:endParaRPr kumimoji="1" lang="en-US" altLang="ja-JP" sz="1050" dirty="0" smtClean="0">
                        <a:latin typeface="ＭＳ Ｐゴシック" panose="020B0600070205080204" pitchFamily="50" charset="-128"/>
                        <a:ea typeface="ＭＳ Ｐゴシック" panose="020B0600070205080204" pitchFamily="50" charset="-128"/>
                      </a:endParaRPr>
                    </a:p>
                    <a:p>
                      <a:endParaRPr kumimoji="1" lang="en-US" altLang="ja-JP" sz="1050" dirty="0" smtClean="0">
                        <a:latin typeface="ＭＳ Ｐゴシック" panose="020B0600070205080204" pitchFamily="50" charset="-128"/>
                        <a:ea typeface="ＭＳ Ｐゴシック" panose="020B0600070205080204" pitchFamily="50" charset="-128"/>
                      </a:endParaRPr>
                    </a:p>
                    <a:p>
                      <a:endParaRPr kumimoji="1" lang="en-US" altLang="ja-JP" sz="1050" dirty="0" smtClean="0">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1579807153"/>
                  </a:ext>
                </a:extLst>
              </a:tr>
            </a:tbl>
          </a:graphicData>
        </a:graphic>
      </p:graphicFrame>
      <p:sp>
        <p:nvSpPr>
          <p:cNvPr id="7" name="テキスト ボックス 6"/>
          <p:cNvSpPr txBox="1"/>
          <p:nvPr/>
        </p:nvSpPr>
        <p:spPr>
          <a:xfrm>
            <a:off x="6059869" y="5163942"/>
            <a:ext cx="2844000" cy="41549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同一グループ・同一テーブル原則４人</a:t>
            </a: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以内</a:t>
            </a:r>
            <a:endParaRPr kumimoji="0"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□カラオケ利用自粛</a:t>
            </a:r>
            <a:endPar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700651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571671300"/>
              </p:ext>
            </p:extLst>
          </p:nvPr>
        </p:nvGraphicFramePr>
        <p:xfrm>
          <a:off x="36000" y="422894"/>
          <a:ext cx="9072000" cy="622800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327911">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5900089">
                <a:tc>
                  <a:txBody>
                    <a:bodyPr/>
                    <a:lstStyle/>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月８日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月１日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新型コロナウイルス感染症対策分科会が、「新たなレベル分類の考え方」を提言</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「次の感染拡大に向けた安心確保のための取組の全体像」決定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・今後、感染力が２倍になった場合にも対応できるよう、</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医療提供体制の強化、ワクチン接種の促進、治療薬の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確保を進める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・新たなレベル分類に基づく、緊急事態宣言及び　</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まん延防止等重点措置の実施・終了の考え方を記載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・大規模イベントについて感染防止安全計画を導入。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計画を策定した場合、上限人数は収容定員までかつ</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収容率１００％可など</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ワクチン・検査パッケージ制度要綱策定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WHO</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がオミクロン株を懸念すべき変異株（</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VOC</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）に指定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国立感染症研究所がオミクロン株を</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VOC</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に指定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外国人の新規入国を停止</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国内で初めてのオミクロン株患者確認</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空港検疫</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a:t>
                      </a: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第一期追加接種（３回目）開始</a:t>
                      </a: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spc="0" baseline="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spc="0" baseline="0" dirty="0" smtClean="0">
                          <a:solidFill>
                            <a:schemeClr val="tx1"/>
                          </a:solidFill>
                          <a:latin typeface="ＭＳ Ｐゴシック" panose="020B0600070205080204" pitchFamily="50" charset="-128"/>
                          <a:ea typeface="ＭＳ Ｐゴシック" panose="020B0600070205080204" pitchFamily="50" charset="-128"/>
                        </a:rPr>
                        <a:t>月５日</a:t>
                      </a:r>
                      <a:endPar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spc="0" baseline="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spc="0" baseline="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spc="0" baseline="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spc="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月２日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月５日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ct val="1000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若年層を対象にしたワクチン接種促進キャンペーンの実施</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令和２年度一般会計補正予算（第７号）成立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大阪府・大同生命接種センターの運用開始（～</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「大阪モデル」緑信号点灯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・飲食店等への営業時間短縮要請を解除、同一テーブル</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４人以内（</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GS</a:t>
                      </a: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認証店舗）または同一グループ・同一テー</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ブル４人以内（</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GS</a:t>
                      </a: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非認証店舗）を要請、カラオケ利用は</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感染対策を徹底</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・イベントの制限は継続（時短要請は解除）</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・大規模商業施設等への時短協力依頼を解除</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・会食４ルールに留意（同一テーブル４人以内、２時間程度</a:t>
                      </a:r>
                      <a:endPar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以内での飲食、</a:t>
                      </a:r>
                      <a:r>
                        <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rPr>
                        <a:t>GS</a:t>
                      </a:r>
                      <a:r>
                        <a:rPr kumimoji="1" lang="ja-JP" altLang="en-US" sz="1050" spc="-20" baseline="0" dirty="0" smtClean="0">
                          <a:solidFill>
                            <a:schemeClr val="tx1"/>
                          </a:solidFill>
                          <a:latin typeface="ＭＳ Ｐゴシック" panose="020B0600070205080204" pitchFamily="50" charset="-128"/>
                          <a:ea typeface="ＭＳ Ｐゴシック" panose="020B0600070205080204" pitchFamily="50" charset="-128"/>
                        </a:rPr>
                        <a:t>認証店舗を推奨、マスク会食の徹底）</a:t>
                      </a:r>
                      <a:endParaRPr kumimoji="1" lang="en-US" altLang="ja-JP" sz="1050" spc="-2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ミナミで、飲食店におけるワクチン・検査パッケージに</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関する技術実証実施</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診療型宿泊療養施設の開設</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大阪コロナ大規模医療・療養センター（第</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Ⅱ</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期）整備</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イベントの開催制限を緩和　＜緊急事態措置解除後１か月経過＞</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人上限の要件を削除</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路線バス・タクシーの感染症対策への補助金受付開始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自宅待機者等２４時間緊急サポートセンター（自宅待機</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SOS</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）運用開始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中小法人・個人事業者等に対する一時支援金の受付開始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大阪いらっしゃいキャンペーン開始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イベントの開催制限を緩和</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・感染防止安全計画策定→人数上限は収容定員まで、</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収容率</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2" name="スライド番号プレースホルダー 1"/>
          <p:cNvSpPr>
            <a:spLocks noGrp="1"/>
          </p:cNvSpPr>
          <p:nvPr>
            <p:ph type="sldNum" sz="quarter" idx="12"/>
          </p:nvPr>
        </p:nvSpPr>
        <p:spPr>
          <a:xfrm>
            <a:off x="7086600" y="6611540"/>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第５波（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16</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日）の取組み等</a:t>
            </a:r>
          </a:p>
        </p:txBody>
      </p:sp>
    </p:spTree>
    <p:extLst>
      <p:ext uri="{BB962C8B-B14F-4D97-AF65-F5344CB8AC3E}">
        <p14:creationId xmlns:p14="http://schemas.microsoft.com/office/powerpoint/2010/main" val="2928861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318197" y="2193980"/>
            <a:ext cx="2414789" cy="386392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5" name="図 4"/>
          <p:cNvPicPr>
            <a:picLocks noChangeAspect="1"/>
          </p:cNvPicPr>
          <p:nvPr/>
        </p:nvPicPr>
        <p:blipFill>
          <a:blip r:embed="rId3"/>
          <a:stretch>
            <a:fillRect/>
          </a:stretch>
        </p:blipFill>
        <p:spPr>
          <a:xfrm>
            <a:off x="6653" y="2375762"/>
            <a:ext cx="9102117" cy="3706689"/>
          </a:xfrm>
          <a:prstGeom prst="rect">
            <a:avLst/>
          </a:prstGeom>
        </p:spPr>
      </p:pic>
      <p:sp>
        <p:nvSpPr>
          <p:cNvPr id="2" name="スライド番号プレースホルダー 1"/>
          <p:cNvSpPr>
            <a:spLocks noGrp="1"/>
          </p:cNvSpPr>
          <p:nvPr>
            <p:ph type="sldNum" sz="quarter" idx="12"/>
          </p:nvPr>
        </p:nvSpPr>
        <p:spPr>
          <a:xfrm>
            <a:off x="7056830" y="6584156"/>
            <a:ext cx="2057400" cy="273844"/>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B62D5CB-8769-475A-9BC8-A2F17E2F558B}" type="slidenum">
              <a:rPr kumimoji="0"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9" name="正方形/長方形 8">
            <a:extLst>
              <a:ext uri="{FF2B5EF4-FFF2-40B4-BE49-F238E27FC236}">
                <a16:creationId xmlns:a16="http://schemas.microsoft.com/office/drawing/2014/main" id="{1CD21CD2-F242-44D4-8E61-62B96980AB33}"/>
              </a:ext>
            </a:extLst>
          </p:cNvPr>
          <p:cNvSpPr/>
          <p:nvPr/>
        </p:nvSpPr>
        <p:spPr>
          <a:xfrm>
            <a:off x="6653" y="396000"/>
            <a:ext cx="9144000" cy="9041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◆デルタ株よりも感染力が高いとされるオミクロン株の影響により、これまでにない速度で感染が急拡大。濃厚接触者も</a:t>
            </a:r>
            <a:endParaRPr kumimoji="0" lang="en-US" altLang="ja-JP"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大規模に発生し、社会機能維持に大きな影響を及ぼした。</a:t>
            </a:r>
            <a:endParaRPr kumimoji="0" lang="en-US" altLang="ja-JP"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◆感染規模が大きい中で、重症化リスクの高い高齢者の命を守るため、高齢者施設をはじめとした対策を強化。</a:t>
            </a:r>
            <a:endParaRPr kumimoji="0" lang="en-US" altLang="ja-JP"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 name="正方形/長方形 25"/>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第６波（</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17</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24</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の状況</a:t>
            </a:r>
          </a:p>
        </p:txBody>
      </p:sp>
      <p:cxnSp>
        <p:nvCxnSpPr>
          <p:cNvPr id="10" name="直線矢印コネクタ 9"/>
          <p:cNvCxnSpPr/>
          <p:nvPr/>
        </p:nvCxnSpPr>
        <p:spPr>
          <a:xfrm>
            <a:off x="2324984" y="5831396"/>
            <a:ext cx="2414800" cy="0"/>
          </a:xfrm>
          <a:prstGeom prst="straightConnector1">
            <a:avLst/>
          </a:prstGeom>
          <a:ln w="44450">
            <a:headEnd type="triangle"/>
            <a:tailEnd type="triangle"/>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2657457" y="5722390"/>
            <a:ext cx="1714531" cy="248224"/>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1/27</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10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まん延</a:t>
            </a:r>
            <a:r>
              <a:rPr kumimoji="0" lang="ja-JP" altLang="en-US" sz="1200" b="1" i="0" u="none" strike="noStrike" kern="1200" cap="none" spc="-10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防止等重点措置</a:t>
            </a:r>
            <a:endParaRPr kumimoji="1" lang="ja-JP" altLang="en-US" sz="1200" b="1" i="0" u="none" strike="noStrike" kern="1200" cap="none" spc="-10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269363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844385420"/>
              </p:ext>
            </p:extLst>
          </p:nvPr>
        </p:nvGraphicFramePr>
        <p:xfrm>
          <a:off x="49447" y="421739"/>
          <a:ext cx="9036000" cy="6394035"/>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276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528000">
                  <a:extLst>
                    <a:ext uri="{9D8B030D-6E8A-4147-A177-3AD203B41FA5}">
                      <a16:colId xmlns:a16="http://schemas.microsoft.com/office/drawing/2014/main" val="3007490850"/>
                    </a:ext>
                  </a:extLst>
                </a:gridCol>
              </a:tblGrid>
              <a:tr h="254855">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526280">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年１月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経口抗ウイルス薬（ラゲブリオ）特例承認</a:t>
                      </a: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感染急拡大等を踏まえ、ワクチン・検査パッケージ制度を原則として当面適用しない方針を決定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＜まん延防止等重点措置の概要＞</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・飲食店は、措置区域において、認証店以外は時短</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時まで）とともに、酒類提供しないよう要請。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認証店は時短（</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時を基本）を要請。同一グループの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同一テーブルでの５人以上の会食を避けるよう要請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・イベントは、感染防止安全計画を策定した場合、</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人数上限</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人かつ収容率の上限</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23</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年１月６日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１月８日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10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１月</a:t>
                      </a:r>
                      <a:r>
                        <a:rPr kumimoji="1" lang="en-US" altLang="ja-JP" sz="1050" b="0" i="0" u="none" strike="noStrike" kern="1200" cap="none" spc="-10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050" b="0" i="0" u="none" strike="noStrike" kern="1200" cap="none" spc="-10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日～５月</a:t>
                      </a:r>
                      <a:r>
                        <a:rPr kumimoji="1" lang="en-US" altLang="ja-JP" sz="1050" b="0" i="0" u="none" strike="noStrike" kern="1200" cap="none" spc="-10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050" b="0" i="0" u="none" strike="noStrike" kern="1200" cap="none" spc="-10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日</a:t>
                      </a:r>
                      <a:endParaRPr kumimoji="1" lang="en-US" altLang="ja-JP" sz="1050" b="0" i="0" u="none" strike="noStrike" kern="1200" cap="none" spc="-10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府内で初めてオミクロン株陽性者を確認</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令和３年度一般会計補正予算（第８号、第９号）成立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無料検査開始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「大阪モデル」見張り番指標により感染拡大の兆候を探知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「大阪モデル」黄信号点灯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大阪府１・２回目接種センターの運用開始（５月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日「大阪府ホテルプリムローズ大阪接種センター」に名称変更）</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spc="-4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40" baseline="0" dirty="0" smtClean="0">
                          <a:solidFill>
                            <a:schemeClr val="tx1"/>
                          </a:solidFill>
                          <a:latin typeface="ＭＳ Ｐゴシック" panose="020B0600070205080204" pitchFamily="50" charset="-128"/>
                          <a:ea typeface="ＭＳ Ｐゴシック" panose="020B0600070205080204" pitchFamily="50" charset="-128"/>
                        </a:rPr>
                        <a:t>「大阪いらっしゃいキャンペーン</a:t>
                      </a:r>
                      <a:r>
                        <a:rPr kumimoji="1" lang="en-US" altLang="ja-JP" sz="1050" spc="-40" baseline="0" dirty="0" smtClean="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spc="-40" baseline="0" dirty="0" smtClean="0">
                          <a:solidFill>
                            <a:schemeClr val="tx1"/>
                          </a:solidFill>
                          <a:latin typeface="ＭＳ Ｐゴシック" panose="020B0600070205080204" pitchFamily="50" charset="-128"/>
                          <a:ea typeface="ＭＳ Ｐゴシック" panose="020B0600070205080204" pitchFamily="50" charset="-128"/>
                        </a:rPr>
                        <a:t>」の新規予約の受付停止</a:t>
                      </a:r>
                      <a:endParaRPr kumimoji="1" lang="en-US" altLang="ja-JP" sz="1050" spc="-4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「大阪モデル」赤信号点灯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大阪府庁　新別館南館接種センター、北館接種センター運用開始（～７月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まん延防止等重点措置適用（措置区域：府全域）</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感染防止安全計画を策定→人数上限</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20,000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人まで</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（対象者全員検査により収容定員まで追加可）、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収容率</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90" baseline="0" dirty="0" smtClean="0">
                          <a:solidFill>
                            <a:schemeClr val="tx1"/>
                          </a:solidFill>
                          <a:latin typeface="ＭＳ Ｐゴシック" panose="020B0600070205080204" pitchFamily="50" charset="-128"/>
                          <a:ea typeface="ＭＳ Ｐゴシック" panose="020B0600070205080204" pitchFamily="50" charset="-128"/>
                        </a:rPr>
                        <a:t>・混雑した場所等への外出自粛、会食４ルールに留意等を要請</a:t>
                      </a:r>
                      <a:endParaRPr kumimoji="1" lang="en-US" altLang="ja-JP" sz="1050" spc="-9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2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高齢者施設等の施設内療養経費の国制度への上乗せ支援</a:t>
                      </a:r>
                      <a:endParaRPr kumimoji="1" lang="en-US" altLang="ja-JP" sz="1050" b="0" i="0" u="none" strike="noStrike" kern="1200" cap="none" spc="-2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68580" marR="68580" marT="34290" marB="34290"/>
                </a:tc>
                <a:extLst>
                  <a:ext uri="{0D108BD9-81ED-4DB2-BD59-A6C34878D82A}">
                    <a16:rowId xmlns:a16="http://schemas.microsoft.com/office/drawing/2014/main" val="2766971929"/>
                  </a:ext>
                </a:extLst>
              </a:tr>
            </a:tbl>
          </a:graphicData>
        </a:graphic>
      </p:graphicFrame>
      <p:sp>
        <p:nvSpPr>
          <p:cNvPr id="2" name="スライド番号プレースホルダー 1"/>
          <p:cNvSpPr>
            <a:spLocks noGrp="1"/>
          </p:cNvSpPr>
          <p:nvPr>
            <p:ph type="sldNum" sz="quarter" idx="12"/>
          </p:nvPr>
        </p:nvSpPr>
        <p:spPr>
          <a:xfrm>
            <a:off x="7113494" y="6453657"/>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第６波（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17</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24</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日）の取組み等</a:t>
            </a:r>
          </a:p>
        </p:txBody>
      </p:sp>
      <p:graphicFrame>
        <p:nvGraphicFramePr>
          <p:cNvPr id="9" name="表 8"/>
          <p:cNvGraphicFramePr>
            <a:graphicFrameLocks noGrp="1"/>
          </p:cNvGraphicFramePr>
          <p:nvPr>
            <p:extLst/>
          </p:nvPr>
        </p:nvGraphicFramePr>
        <p:xfrm>
          <a:off x="5666030" y="3919314"/>
          <a:ext cx="3384000" cy="1813560"/>
        </p:xfrm>
        <a:graphic>
          <a:graphicData uri="http://schemas.openxmlformats.org/drawingml/2006/table">
            <a:tbl>
              <a:tblPr firstRow="1" bandRow="1">
                <a:tableStyleId>{5940675A-B579-460E-94D1-54222C63F5DA}</a:tableStyleId>
              </a:tblPr>
              <a:tblGrid>
                <a:gridCol w="2088000">
                  <a:extLst>
                    <a:ext uri="{9D8B030D-6E8A-4147-A177-3AD203B41FA5}">
                      <a16:colId xmlns:a16="http://schemas.microsoft.com/office/drawing/2014/main" val="1163101906"/>
                    </a:ext>
                  </a:extLst>
                </a:gridCol>
                <a:gridCol w="1296000">
                  <a:extLst>
                    <a:ext uri="{9D8B030D-6E8A-4147-A177-3AD203B41FA5}">
                      <a16:colId xmlns:a16="http://schemas.microsoft.com/office/drawing/2014/main" val="2505314924"/>
                    </a:ext>
                  </a:extLst>
                </a:gridCol>
              </a:tblGrid>
              <a:tr h="20574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GS</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認証店舗</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solidFill>
                      <a:schemeClr val="accent1">
                        <a:lumMod val="40000"/>
                        <a:lumOff val="6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その他の店舗</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659756522"/>
                  </a:ext>
                </a:extLst>
              </a:tr>
              <a:tr h="114633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lnSpc>
                          <a:spcPts val="1200"/>
                        </a:lnSpc>
                        <a:buFont typeface="Wingdings" panose="05000000000000000000" pitchFamily="2" charset="2"/>
                        <a:buNone/>
                      </a:pPr>
                      <a:r>
                        <a:rPr kumimoji="1" lang="ja-JP" altLang="en-US" sz="1050" spc="-100" baseline="0" dirty="0" smtClean="0">
                          <a:latin typeface="ＭＳ Ｐゴシック" panose="020B0600070205080204" pitchFamily="50" charset="-128"/>
                          <a:ea typeface="ＭＳ Ｐゴシック" panose="020B0600070205080204" pitchFamily="50" charset="-128"/>
                        </a:rPr>
                        <a:t>以下の①又は②のいずれかとすること</a:t>
                      </a:r>
                      <a:endParaRPr kumimoji="1" lang="en-US" altLang="ja-JP" sz="1050" spc="-100" baseline="0"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u="sng" spc="-100" baseline="0"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r>
                        <a:rPr kumimoji="1" lang="ja-JP" altLang="en-US" sz="1050" u="none" dirty="0" smtClean="0">
                          <a:latin typeface="ＭＳ Ｐゴシック" panose="020B0600070205080204" pitchFamily="50" charset="-128"/>
                          <a:ea typeface="ＭＳ Ｐゴシック" panose="020B0600070205080204" pitchFamily="50" charset="-128"/>
                        </a:rPr>
                        <a:t>□同一テーブル４人以内</a:t>
                      </a:r>
                      <a:endParaRPr kumimoji="1" lang="en-US" altLang="ja-JP" sz="1050" u="none"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r>
                        <a:rPr kumimoji="1" lang="ja-JP" altLang="en-US" sz="1050" u="none" dirty="0" smtClean="0">
                          <a:latin typeface="ＭＳ Ｐゴシック" panose="020B0600070205080204" pitchFamily="50" charset="-128"/>
                          <a:ea typeface="ＭＳ Ｐゴシック" panose="020B0600070205080204" pitchFamily="50" charset="-128"/>
                        </a:rPr>
                        <a:t>　</a:t>
                      </a:r>
                      <a:r>
                        <a:rPr kumimoji="1" lang="ja-JP" altLang="en-US" sz="1050" u="none" baseline="0" dirty="0" smtClean="0">
                          <a:latin typeface="ＭＳ Ｐゴシック" panose="020B0600070205080204" pitchFamily="50" charset="-128"/>
                          <a:ea typeface="ＭＳ Ｐゴシック" panose="020B0600070205080204" pitchFamily="50" charset="-128"/>
                        </a:rPr>
                        <a:t> </a:t>
                      </a:r>
                      <a:r>
                        <a:rPr kumimoji="1" lang="ja-JP" altLang="en-US" sz="1050" u="none" dirty="0" smtClean="0">
                          <a:latin typeface="ＭＳ Ｐゴシック" panose="020B0600070205080204" pitchFamily="50" charset="-128"/>
                          <a:ea typeface="ＭＳ Ｐゴシック" panose="020B0600070205080204" pitchFamily="50" charset="-128"/>
                        </a:rPr>
                        <a:t>ただし、対象者全員検査で陰性</a:t>
                      </a:r>
                      <a:endParaRPr kumimoji="1" lang="en-US" altLang="ja-JP" sz="1050" u="none"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r>
                        <a:rPr kumimoji="1" lang="en-US" altLang="ja-JP" sz="1050" u="none" dirty="0" smtClean="0">
                          <a:latin typeface="ＭＳ Ｐゴシック" panose="020B0600070205080204" pitchFamily="50" charset="-128"/>
                          <a:ea typeface="ＭＳ Ｐゴシック" panose="020B0600070205080204" pitchFamily="50" charset="-128"/>
                        </a:rPr>
                        <a:t>   </a:t>
                      </a:r>
                      <a:r>
                        <a:rPr kumimoji="1" lang="ja-JP" altLang="en-US" sz="1050" u="none" dirty="0" smtClean="0">
                          <a:latin typeface="ＭＳ Ｐゴシック" panose="020B0600070205080204" pitchFamily="50" charset="-128"/>
                          <a:ea typeface="ＭＳ Ｐゴシック" panose="020B0600070205080204" pitchFamily="50" charset="-128"/>
                        </a:rPr>
                        <a:t>を確認した場合は同一テーブル</a:t>
                      </a:r>
                      <a:endParaRPr kumimoji="1" lang="en-US" altLang="ja-JP" sz="1050" u="none"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r>
                        <a:rPr kumimoji="1" lang="en-US" altLang="ja-JP" sz="1050" u="none" dirty="0" smtClean="0">
                          <a:latin typeface="ＭＳ Ｐゴシック" panose="020B0600070205080204" pitchFamily="50" charset="-128"/>
                          <a:ea typeface="ＭＳ Ｐゴシック" panose="020B0600070205080204" pitchFamily="50" charset="-128"/>
                        </a:rPr>
                        <a:t>   </a:t>
                      </a:r>
                      <a:r>
                        <a:rPr kumimoji="1" lang="ja-JP" altLang="en-US" sz="1050" u="none" dirty="0" smtClean="0">
                          <a:latin typeface="ＭＳ Ｐゴシック" panose="020B0600070205080204" pitchFamily="50" charset="-128"/>
                          <a:ea typeface="ＭＳ Ｐゴシック" panose="020B0600070205080204" pitchFamily="50" charset="-128"/>
                        </a:rPr>
                        <a:t>５人以上の案内も可</a:t>
                      </a:r>
                      <a:endParaRPr kumimoji="1" lang="en-US" altLang="ja-JP" sz="1050" b="1" u="none" dirty="0" smtClean="0">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lnSpc>
                          <a:spcPts val="1200"/>
                        </a:lnSpc>
                        <a:buFont typeface="Wingdings" panose="05000000000000000000" pitchFamily="2" charset="2"/>
                        <a:buNone/>
                      </a:pPr>
                      <a:endParaRPr kumimoji="1" lang="en-US" altLang="ja-JP" sz="1050" u="sng"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u="sng"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u="sng"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u="sng" dirty="0" smtClean="0">
                        <a:latin typeface="ＭＳ Ｐゴシック" panose="020B0600070205080204" pitchFamily="50" charset="-128"/>
                        <a:ea typeface="ＭＳ Ｐゴシック" panose="020B0600070205080204" pitchFamily="50" charset="-128"/>
                      </a:endParaRPr>
                    </a:p>
                    <a:p>
                      <a:pPr marL="171450" indent="-171450">
                        <a:lnSpc>
                          <a:spcPts val="1200"/>
                        </a:lnSpc>
                        <a:buFont typeface="Wingdings" panose="05000000000000000000" pitchFamily="2" charset="2"/>
                        <a:buChar char="p"/>
                      </a:pPr>
                      <a:endParaRPr kumimoji="1" lang="en-US" altLang="ja-JP" sz="1050" u="none"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r>
                        <a:rPr kumimoji="1" lang="ja-JP" altLang="en-US" sz="1050" u="none" dirty="0" smtClean="0">
                          <a:latin typeface="ＭＳ Ｐゴシック" panose="020B0600070205080204" pitchFamily="50" charset="-128"/>
                          <a:ea typeface="ＭＳ Ｐゴシック" panose="020B0600070205080204" pitchFamily="50" charset="-128"/>
                        </a:rPr>
                        <a:t>□同一グループ・</a:t>
                      </a:r>
                      <a:endParaRPr kumimoji="1" lang="en-US" altLang="ja-JP" sz="1050" u="none"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r>
                        <a:rPr kumimoji="1" lang="ja-JP" altLang="en-US" sz="1050" u="none" dirty="0" smtClean="0">
                          <a:latin typeface="ＭＳ Ｐゴシック" panose="020B0600070205080204" pitchFamily="50" charset="-128"/>
                          <a:ea typeface="ＭＳ Ｐゴシック" panose="020B0600070205080204" pitchFamily="50" charset="-128"/>
                        </a:rPr>
                        <a:t>　</a:t>
                      </a:r>
                      <a:r>
                        <a:rPr kumimoji="1" lang="en-US" altLang="ja-JP" sz="1050" u="none" baseline="0" dirty="0" smtClean="0">
                          <a:latin typeface="ＭＳ Ｐゴシック" panose="020B0600070205080204" pitchFamily="50" charset="-128"/>
                          <a:ea typeface="ＭＳ Ｐゴシック" panose="020B0600070205080204" pitchFamily="50" charset="-128"/>
                        </a:rPr>
                        <a:t> </a:t>
                      </a:r>
                      <a:r>
                        <a:rPr kumimoji="1" lang="ja-JP" altLang="en-US" sz="1050" u="none" dirty="0" smtClean="0">
                          <a:latin typeface="ＭＳ Ｐゴシック" panose="020B0600070205080204" pitchFamily="50" charset="-128"/>
                          <a:ea typeface="ＭＳ Ｐゴシック" panose="020B0600070205080204" pitchFamily="50" charset="-128"/>
                        </a:rPr>
                        <a:t>同一テーブル</a:t>
                      </a:r>
                      <a:endParaRPr kumimoji="1" lang="en-US" altLang="ja-JP" sz="1050" u="none" dirty="0" smtClean="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r>
                        <a:rPr kumimoji="1" lang="en-US" altLang="ja-JP" sz="1050" u="none" dirty="0" smtClean="0">
                          <a:latin typeface="ＭＳ Ｐゴシック" panose="020B0600070205080204" pitchFamily="50" charset="-128"/>
                          <a:ea typeface="ＭＳ Ｐゴシック" panose="020B0600070205080204" pitchFamily="50" charset="-128"/>
                        </a:rPr>
                        <a:t>   </a:t>
                      </a:r>
                      <a:r>
                        <a:rPr kumimoji="1" lang="ja-JP" altLang="en-US" sz="1050" u="none" dirty="0" smtClean="0">
                          <a:latin typeface="ＭＳ Ｐゴシック" panose="020B0600070205080204" pitchFamily="50" charset="-128"/>
                          <a:ea typeface="ＭＳ Ｐゴシック" panose="020B0600070205080204" pitchFamily="50" charset="-128"/>
                        </a:rPr>
                        <a:t>４人以内</a:t>
                      </a:r>
                      <a:endParaRPr kumimoji="1" lang="en-US" altLang="ja-JP" sz="1050" b="0" u="none" dirty="0" smtClean="0">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813296009"/>
                  </a:ext>
                </a:extLst>
              </a:tr>
            </a:tbl>
          </a:graphicData>
        </a:graphic>
      </p:graphicFrame>
      <p:graphicFrame>
        <p:nvGraphicFramePr>
          <p:cNvPr id="10" name="表 9"/>
          <p:cNvGraphicFramePr>
            <a:graphicFrameLocks noGrp="1"/>
          </p:cNvGraphicFramePr>
          <p:nvPr>
            <p:extLst/>
          </p:nvPr>
        </p:nvGraphicFramePr>
        <p:xfrm>
          <a:off x="5805493" y="4398054"/>
          <a:ext cx="1836000" cy="642060"/>
        </p:xfrm>
        <a:graphic>
          <a:graphicData uri="http://schemas.openxmlformats.org/drawingml/2006/table">
            <a:tbl>
              <a:tblPr firstRow="1" bandRow="1"/>
              <a:tblGrid>
                <a:gridCol w="180000">
                  <a:extLst>
                    <a:ext uri="{9D8B030D-6E8A-4147-A177-3AD203B41FA5}">
                      <a16:colId xmlns:a16="http://schemas.microsoft.com/office/drawing/2014/main" val="4207651449"/>
                    </a:ext>
                  </a:extLst>
                </a:gridCol>
                <a:gridCol w="684000">
                  <a:extLst>
                    <a:ext uri="{9D8B030D-6E8A-4147-A177-3AD203B41FA5}">
                      <a16:colId xmlns:a16="http://schemas.microsoft.com/office/drawing/2014/main" val="2321445373"/>
                    </a:ext>
                  </a:extLst>
                </a:gridCol>
                <a:gridCol w="972000">
                  <a:extLst>
                    <a:ext uri="{9D8B030D-6E8A-4147-A177-3AD203B41FA5}">
                      <a16:colId xmlns:a16="http://schemas.microsoft.com/office/drawing/2014/main" val="4219453912"/>
                    </a:ext>
                  </a:extLst>
                </a:gridCol>
              </a:tblGrid>
              <a:tr h="17401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endParaRPr kumimoji="1" lang="ja-JP" altLang="en-US" sz="1050" b="0" dirty="0">
                        <a:solidFill>
                          <a:schemeClr val="bg1"/>
                        </a:solidFill>
                        <a:latin typeface="ＭＳ Ｐゴシック" panose="020B0600070205080204" pitchFamily="50" charset="-128"/>
                        <a:ea typeface="ＭＳ Ｐゴシック" panose="020B0600070205080204" pitchFamily="50" charset="-128"/>
                      </a:endParaRP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smtClean="0">
                          <a:solidFill>
                            <a:schemeClr val="bg1"/>
                          </a:solidFill>
                          <a:latin typeface="ＭＳ Ｐゴシック" panose="020B0600070205080204" pitchFamily="50" charset="-128"/>
                          <a:ea typeface="ＭＳ Ｐゴシック" panose="020B0600070205080204" pitchFamily="50" charset="-128"/>
                        </a:rPr>
                        <a:t>時短</a:t>
                      </a:r>
                      <a:endParaRPr kumimoji="1" lang="ja-JP" altLang="en-US" sz="1050" b="0" dirty="0">
                        <a:solidFill>
                          <a:schemeClr val="bg1"/>
                        </a:solidFill>
                        <a:latin typeface="ＭＳ Ｐゴシック" panose="020B0600070205080204" pitchFamily="50" charset="-128"/>
                        <a:ea typeface="ＭＳ Ｐゴシック" panose="020B0600070205080204" pitchFamily="50" charset="-128"/>
                      </a:endParaRP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smtClean="0">
                          <a:solidFill>
                            <a:schemeClr val="bg1"/>
                          </a:solidFill>
                          <a:latin typeface="ＭＳ Ｐゴシック" panose="020B0600070205080204" pitchFamily="50" charset="-128"/>
                          <a:ea typeface="ＭＳ Ｐゴシック" panose="020B0600070205080204" pitchFamily="50" charset="-128"/>
                        </a:rPr>
                        <a:t>酒類提供</a:t>
                      </a:r>
                      <a:endParaRPr kumimoji="1" lang="ja-JP" altLang="en-US" sz="1050" b="0" dirty="0">
                        <a:solidFill>
                          <a:schemeClr val="bg1"/>
                        </a:solidFill>
                        <a:latin typeface="ＭＳ Ｐゴシック" panose="020B0600070205080204" pitchFamily="50" charset="-128"/>
                        <a:ea typeface="ＭＳ Ｐゴシック" panose="020B0600070205080204" pitchFamily="50" charset="-128"/>
                      </a:endParaRP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921756287"/>
                  </a:ext>
                </a:extLst>
              </a:tr>
              <a:tr h="17401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smtClean="0">
                          <a:latin typeface="ＭＳ Ｐゴシック" panose="020B0600070205080204" pitchFamily="50" charset="-128"/>
                          <a:ea typeface="ＭＳ Ｐゴシック" panose="020B0600070205080204" pitchFamily="50" charset="-128"/>
                        </a:rPr>
                        <a:t>①</a:t>
                      </a:r>
                      <a:endParaRPr kumimoji="1" lang="ja-JP" altLang="en-US" sz="1050" b="0" dirty="0">
                        <a:latin typeface="ＭＳ Ｐゴシック" panose="020B0600070205080204" pitchFamily="50" charset="-128"/>
                        <a:ea typeface="ＭＳ Ｐゴシック" panose="020B0600070205080204" pitchFamily="50" charset="-128"/>
                      </a:endParaRP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smtClean="0">
                          <a:latin typeface="ＭＳ Ｐゴシック" panose="020B0600070205080204" pitchFamily="50" charset="-128"/>
                          <a:ea typeface="ＭＳ Ｐゴシック" panose="020B0600070205080204" pitchFamily="50" charset="-128"/>
                        </a:rPr>
                        <a:t>５時～</a:t>
                      </a:r>
                      <a:r>
                        <a:rPr kumimoji="1" lang="en-US" altLang="ja-JP" sz="1050" b="0" dirty="0" smtClean="0">
                          <a:latin typeface="ＭＳ Ｐゴシック" panose="020B0600070205080204" pitchFamily="50" charset="-128"/>
                          <a:ea typeface="ＭＳ Ｐゴシック" panose="020B0600070205080204" pitchFamily="50" charset="-128"/>
                        </a:rPr>
                        <a:t>21</a:t>
                      </a:r>
                      <a:r>
                        <a:rPr kumimoji="1" lang="ja-JP" altLang="en-US" sz="1050" b="0" dirty="0" smtClean="0">
                          <a:latin typeface="ＭＳ Ｐゴシック" panose="020B0600070205080204" pitchFamily="50" charset="-128"/>
                          <a:ea typeface="ＭＳ Ｐゴシック" panose="020B0600070205080204" pitchFamily="50" charset="-128"/>
                        </a:rPr>
                        <a:t>時</a:t>
                      </a:r>
                      <a:endParaRPr kumimoji="1" lang="ja-JP" altLang="en-US" sz="1050" b="0" dirty="0">
                        <a:latin typeface="ＭＳ Ｐゴシック" panose="020B0600070205080204" pitchFamily="50" charset="-128"/>
                        <a:ea typeface="ＭＳ Ｐゴシック" panose="020B0600070205080204" pitchFamily="50" charset="-128"/>
                      </a:endParaRP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050" b="0" dirty="0" smtClean="0">
                          <a:latin typeface="ＭＳ Ｐゴシック" panose="020B0600070205080204" pitchFamily="50" charset="-128"/>
                          <a:ea typeface="ＭＳ Ｐゴシック" panose="020B0600070205080204" pitchFamily="50" charset="-128"/>
                        </a:rPr>
                        <a:t>11</a:t>
                      </a:r>
                      <a:r>
                        <a:rPr kumimoji="1" lang="ja-JP" altLang="en-US" sz="1050" b="0" dirty="0" smtClean="0">
                          <a:latin typeface="ＭＳ Ｐゴシック" panose="020B0600070205080204" pitchFamily="50" charset="-128"/>
                          <a:ea typeface="ＭＳ Ｐゴシック" panose="020B0600070205080204" pitchFamily="50" charset="-128"/>
                        </a:rPr>
                        <a:t>時～</a:t>
                      </a:r>
                      <a:r>
                        <a:rPr kumimoji="1" lang="en-US" altLang="ja-JP" sz="1050" b="0" dirty="0" smtClean="0">
                          <a:latin typeface="ＭＳ Ｐゴシック" panose="020B0600070205080204" pitchFamily="50" charset="-128"/>
                          <a:ea typeface="ＭＳ Ｐゴシック" panose="020B0600070205080204" pitchFamily="50" charset="-128"/>
                        </a:rPr>
                        <a:t>20</a:t>
                      </a:r>
                      <a:r>
                        <a:rPr kumimoji="1" lang="ja-JP" altLang="en-US" sz="1050" b="0" dirty="0" smtClean="0">
                          <a:latin typeface="ＭＳ Ｐゴシック" panose="020B0600070205080204" pitchFamily="50" charset="-128"/>
                          <a:ea typeface="ＭＳ Ｐゴシック" panose="020B0600070205080204" pitchFamily="50" charset="-128"/>
                        </a:rPr>
                        <a:t>時</a:t>
                      </a:r>
                      <a:r>
                        <a:rPr kumimoji="1" lang="en-US" altLang="ja-JP" sz="1050" b="0" dirty="0" smtClean="0">
                          <a:latin typeface="ＭＳ Ｐゴシック" panose="020B0600070205080204" pitchFamily="50" charset="-128"/>
                          <a:ea typeface="ＭＳ Ｐゴシック" panose="020B0600070205080204" pitchFamily="50" charset="-128"/>
                        </a:rPr>
                        <a:t>30</a:t>
                      </a:r>
                      <a:r>
                        <a:rPr kumimoji="1" lang="ja-JP" altLang="en-US" sz="1050" b="0" dirty="0" smtClean="0">
                          <a:latin typeface="ＭＳ Ｐゴシック" panose="020B0600070205080204" pitchFamily="50" charset="-128"/>
                          <a:ea typeface="ＭＳ Ｐゴシック" panose="020B0600070205080204" pitchFamily="50" charset="-128"/>
                        </a:rPr>
                        <a:t>分</a:t>
                      </a:r>
                      <a:endParaRPr kumimoji="1" lang="ja-JP" altLang="en-US" sz="1050" b="0" dirty="0">
                        <a:latin typeface="ＭＳ Ｐゴシック" panose="020B0600070205080204" pitchFamily="50" charset="-128"/>
                        <a:ea typeface="ＭＳ Ｐゴシック" panose="020B0600070205080204" pitchFamily="50" charset="-128"/>
                      </a:endParaRP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71702144"/>
                  </a:ext>
                </a:extLst>
              </a:tr>
              <a:tr h="17401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smtClean="0">
                          <a:latin typeface="ＭＳ Ｐゴシック" panose="020B0600070205080204" pitchFamily="50" charset="-128"/>
                          <a:ea typeface="ＭＳ Ｐゴシック" panose="020B0600070205080204" pitchFamily="50" charset="-128"/>
                        </a:rPr>
                        <a:t>②</a:t>
                      </a:r>
                      <a:endParaRPr kumimoji="1" lang="ja-JP" altLang="en-US" sz="1050" b="0" dirty="0">
                        <a:latin typeface="ＭＳ Ｐゴシック" panose="020B0600070205080204" pitchFamily="50" charset="-128"/>
                        <a:ea typeface="ＭＳ Ｐゴシック" panose="020B0600070205080204" pitchFamily="50" charset="-128"/>
                      </a:endParaRP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smtClean="0">
                          <a:latin typeface="ＭＳ Ｐゴシック" panose="020B0600070205080204" pitchFamily="50" charset="-128"/>
                          <a:ea typeface="ＭＳ Ｐゴシック" panose="020B0600070205080204" pitchFamily="50" charset="-128"/>
                        </a:rPr>
                        <a:t>５時～</a:t>
                      </a:r>
                      <a:r>
                        <a:rPr kumimoji="1" lang="en-US" altLang="ja-JP" sz="1050" b="0" dirty="0" smtClean="0">
                          <a:latin typeface="ＭＳ Ｐゴシック" panose="020B0600070205080204" pitchFamily="50" charset="-128"/>
                          <a:ea typeface="ＭＳ Ｐゴシック" panose="020B0600070205080204" pitchFamily="50" charset="-128"/>
                        </a:rPr>
                        <a:t>20</a:t>
                      </a:r>
                      <a:r>
                        <a:rPr kumimoji="1" lang="ja-JP" altLang="en-US" sz="1050" b="0" dirty="0" smtClean="0">
                          <a:latin typeface="ＭＳ Ｐゴシック" panose="020B0600070205080204" pitchFamily="50" charset="-128"/>
                          <a:ea typeface="ＭＳ Ｐゴシック" panose="020B0600070205080204" pitchFamily="50" charset="-128"/>
                        </a:rPr>
                        <a:t>時</a:t>
                      </a:r>
                      <a:endParaRPr kumimoji="1" lang="ja-JP" altLang="en-US" sz="1050" b="0" dirty="0">
                        <a:latin typeface="ＭＳ Ｐゴシック" panose="020B0600070205080204" pitchFamily="50" charset="-128"/>
                        <a:ea typeface="ＭＳ Ｐゴシック" panose="020B0600070205080204" pitchFamily="50" charset="-128"/>
                      </a:endParaRP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smtClean="0">
                          <a:latin typeface="ＭＳ Ｐゴシック" panose="020B0600070205080204" pitchFamily="50" charset="-128"/>
                          <a:ea typeface="ＭＳ Ｐゴシック" panose="020B0600070205080204" pitchFamily="50" charset="-128"/>
                        </a:rPr>
                        <a:t>自粛</a:t>
                      </a:r>
                      <a:endParaRPr kumimoji="1" lang="ja-JP" altLang="en-US" sz="1050" b="0" dirty="0">
                        <a:latin typeface="ＭＳ Ｐゴシック" panose="020B0600070205080204" pitchFamily="50" charset="-128"/>
                        <a:ea typeface="ＭＳ Ｐゴシック" panose="020B0600070205080204" pitchFamily="50" charset="-128"/>
                      </a:endParaRP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10062739"/>
                  </a:ext>
                </a:extLst>
              </a:tr>
            </a:tbl>
          </a:graphicData>
        </a:graphic>
      </p:graphicFrame>
      <p:graphicFrame>
        <p:nvGraphicFramePr>
          <p:cNvPr id="11" name="表 10"/>
          <p:cNvGraphicFramePr>
            <a:graphicFrameLocks noGrp="1"/>
          </p:cNvGraphicFramePr>
          <p:nvPr>
            <p:extLst/>
          </p:nvPr>
        </p:nvGraphicFramePr>
        <p:xfrm>
          <a:off x="7782078" y="4398054"/>
          <a:ext cx="1227706" cy="428040"/>
        </p:xfrm>
        <a:graphic>
          <a:graphicData uri="http://schemas.openxmlformats.org/drawingml/2006/table">
            <a:tbl>
              <a:tblPr firstRow="1" bandRow="1"/>
              <a:tblGrid>
                <a:gridCol w="648000">
                  <a:extLst>
                    <a:ext uri="{9D8B030D-6E8A-4147-A177-3AD203B41FA5}">
                      <a16:colId xmlns:a16="http://schemas.microsoft.com/office/drawing/2014/main" val="2321445373"/>
                    </a:ext>
                  </a:extLst>
                </a:gridCol>
                <a:gridCol w="579706">
                  <a:extLst>
                    <a:ext uri="{9D8B030D-6E8A-4147-A177-3AD203B41FA5}">
                      <a16:colId xmlns:a16="http://schemas.microsoft.com/office/drawing/2014/main" val="4219453912"/>
                    </a:ext>
                  </a:extLst>
                </a:gridCol>
              </a:tblGrid>
              <a:tr h="17401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smtClean="0">
                          <a:solidFill>
                            <a:schemeClr val="bg1"/>
                          </a:solidFill>
                          <a:latin typeface="ＭＳ Ｐゴシック" panose="020B0600070205080204" pitchFamily="50" charset="-128"/>
                          <a:ea typeface="ＭＳ Ｐゴシック" panose="020B0600070205080204" pitchFamily="50" charset="-128"/>
                        </a:rPr>
                        <a:t>時短</a:t>
                      </a:r>
                      <a:endParaRPr kumimoji="1" lang="ja-JP" altLang="en-US" sz="1050" b="0" dirty="0">
                        <a:solidFill>
                          <a:schemeClr val="bg1"/>
                        </a:solidFill>
                        <a:latin typeface="ＭＳ Ｐゴシック" panose="020B0600070205080204" pitchFamily="50" charset="-128"/>
                        <a:ea typeface="ＭＳ Ｐゴシック" panose="020B0600070205080204" pitchFamily="50" charset="-128"/>
                      </a:endParaRP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smtClean="0">
                          <a:solidFill>
                            <a:schemeClr val="bg1"/>
                          </a:solidFill>
                          <a:latin typeface="ＭＳ Ｐゴシック" panose="020B0600070205080204" pitchFamily="50" charset="-128"/>
                          <a:ea typeface="ＭＳ Ｐゴシック" panose="020B0600070205080204" pitchFamily="50" charset="-128"/>
                        </a:rPr>
                        <a:t>酒類提供</a:t>
                      </a:r>
                      <a:endParaRPr kumimoji="1" lang="ja-JP" altLang="en-US" sz="1050" b="0" dirty="0">
                        <a:solidFill>
                          <a:schemeClr val="bg1"/>
                        </a:solidFill>
                        <a:latin typeface="ＭＳ Ｐゴシック" panose="020B0600070205080204" pitchFamily="50" charset="-128"/>
                        <a:ea typeface="ＭＳ Ｐゴシック" panose="020B0600070205080204" pitchFamily="50" charset="-128"/>
                      </a:endParaRP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921756287"/>
                  </a:ext>
                </a:extLst>
              </a:tr>
              <a:tr h="17401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spc="-20" baseline="0" dirty="0" smtClean="0">
                          <a:latin typeface="ＭＳ Ｐゴシック" panose="020B0600070205080204" pitchFamily="50" charset="-128"/>
                          <a:ea typeface="ＭＳ Ｐゴシック" panose="020B0600070205080204" pitchFamily="50" charset="-128"/>
                        </a:rPr>
                        <a:t>５時～</a:t>
                      </a:r>
                      <a:r>
                        <a:rPr kumimoji="1" lang="en-US" altLang="ja-JP" sz="1050" b="0" spc="-20" baseline="0" dirty="0" smtClean="0">
                          <a:latin typeface="ＭＳ Ｐゴシック" panose="020B0600070205080204" pitchFamily="50" charset="-128"/>
                          <a:ea typeface="ＭＳ Ｐゴシック" panose="020B0600070205080204" pitchFamily="50" charset="-128"/>
                        </a:rPr>
                        <a:t>20</a:t>
                      </a:r>
                      <a:r>
                        <a:rPr kumimoji="1" lang="ja-JP" altLang="en-US" sz="1050" b="0" spc="-20" baseline="0" dirty="0" smtClean="0">
                          <a:latin typeface="ＭＳ Ｐゴシック" panose="020B0600070205080204" pitchFamily="50" charset="-128"/>
                          <a:ea typeface="ＭＳ Ｐゴシック" panose="020B0600070205080204" pitchFamily="50" charset="-128"/>
                        </a:rPr>
                        <a:t>時</a:t>
                      </a:r>
                      <a:endParaRPr kumimoji="1" lang="ja-JP" altLang="en-US" sz="1050" b="0" spc="-20" baseline="0" dirty="0">
                        <a:latin typeface="ＭＳ Ｐゴシック" panose="020B0600070205080204" pitchFamily="50" charset="-128"/>
                        <a:ea typeface="ＭＳ Ｐゴシック" panose="020B0600070205080204" pitchFamily="50" charset="-128"/>
                      </a:endParaRP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smtClean="0">
                          <a:latin typeface="ＭＳ Ｐゴシック" panose="020B0600070205080204" pitchFamily="50" charset="-128"/>
                          <a:ea typeface="ＭＳ Ｐゴシック" panose="020B0600070205080204" pitchFamily="50" charset="-128"/>
                        </a:rPr>
                        <a:t>自粛</a:t>
                      </a:r>
                      <a:endParaRPr kumimoji="1" lang="ja-JP" altLang="en-US" sz="1050" b="0" dirty="0">
                        <a:latin typeface="ＭＳ Ｐゴシック" panose="020B0600070205080204" pitchFamily="50" charset="-128"/>
                        <a:ea typeface="ＭＳ Ｐゴシック" panose="020B0600070205080204" pitchFamily="50" charset="-128"/>
                      </a:endParaRP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10062739"/>
                  </a:ext>
                </a:extLst>
              </a:tr>
            </a:tbl>
          </a:graphicData>
        </a:graphic>
      </p:graphicFrame>
    </p:spTree>
    <p:extLst>
      <p:ext uri="{BB962C8B-B14F-4D97-AF65-F5344CB8AC3E}">
        <p14:creationId xmlns:p14="http://schemas.microsoft.com/office/powerpoint/2010/main" val="3356868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624497"/>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第６波（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17</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24</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日）の取組み等</a:t>
            </a:r>
          </a:p>
        </p:txBody>
      </p:sp>
      <p:graphicFrame>
        <p:nvGraphicFramePr>
          <p:cNvPr id="4" name="表 3"/>
          <p:cNvGraphicFramePr>
            <a:graphicFrameLocks noGrp="1"/>
          </p:cNvGraphicFramePr>
          <p:nvPr>
            <p:extLst/>
          </p:nvPr>
        </p:nvGraphicFramePr>
        <p:xfrm>
          <a:off x="39393" y="409447"/>
          <a:ext cx="9072000" cy="6267035"/>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312000">
                  <a:extLst>
                    <a:ext uri="{9D8B030D-6E8A-4147-A177-3AD203B41FA5}">
                      <a16:colId xmlns:a16="http://schemas.microsoft.com/office/drawing/2014/main" val="1789170256"/>
                    </a:ext>
                  </a:extLst>
                </a:gridCol>
                <a:gridCol w="1224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4855">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154805">
                <a:tc>
                  <a:txBody>
                    <a:bodyPr/>
                    <a:lstStyle/>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２月７日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防衛省・自衛隊による大規模接種会場（堺筋本町会場）の運用開始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・オミクロン株の特性を踏まえた感染防止策を追加</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（学校、保育所、高齢者施設等の対策</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経口抗ウイルス薬（パキロビッドパック）特例承認</a:t>
                      </a: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防衛省・自衛隊による大規模接種会場（北浜会場）の運用開始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小児（</a:t>
                      </a:r>
                      <a:r>
                        <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rPr>
                        <a:t>5</a:t>
                      </a: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歳）へのワクチン接種開始</a:t>
                      </a: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職域でのワクチン追加接種（３回目）開始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年１月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２月４日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２月６日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２月７日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２月８日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18</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３月７日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３月８日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大阪コロナ大規模医療・療養センター運用開始</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保健所業務の重点化（ファーストタッチ対象者を</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40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歳以上に見直し等）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大阪府庁　咲洲接種センター運用開始（～７月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入院患者待機ステーションを臨時の医療施設として運用</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大阪府庁　心斎橋接種センター運用開始（～４月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医療非常事態宣言発出</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クラスター発生の高齢者施設等への抗原定性検査キットの無償配布開始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保健所業務の重点化（ファーストタッチ対象者を</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65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歳以上に見直し等）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大阪府堺接種センター、高槻接種センター運用開始（～３月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臨時の医療施設・スマイルの運営開始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大阪府高齢者施設等クラスター対応強化チーム（</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OCRT</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）を設置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まん延防止等重点措置適用の延長</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・飲食店等、イベントの要請は継続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・オミクロン株の特性を踏まえた感染防止対策（高齢者や</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高齢者施設等への要請）を追加</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入所系の高齢者施設等への抗原定性検査キットの無償</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配布開始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まん延防止等重点措置適用の再延長</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・飲食店等、イベントの要請は継続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・高齢者や高齢者施設等への要請を継続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令和３年度一般会計補正予算（第</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号、第</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Tree>
    <p:extLst>
      <p:ext uri="{BB962C8B-B14F-4D97-AF65-F5344CB8AC3E}">
        <p14:creationId xmlns:p14="http://schemas.microsoft.com/office/powerpoint/2010/main" val="1663285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277211760"/>
              </p:ext>
            </p:extLst>
          </p:nvPr>
        </p:nvGraphicFramePr>
        <p:xfrm>
          <a:off x="36000" y="411511"/>
          <a:ext cx="9072000" cy="6321878"/>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25878">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526280">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年３月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7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1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23</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＜緊急事態及びまん延防止以外区域の措置概要＞</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・感染拡大の傾向が見られる場合には、飲食店に</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対する時短要請。認証店以外は</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時、認証店は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要請しない。</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・感染拡大の傾向が見られる場合、飲食店等及び</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その利用者に対し、同一グループの同一テーブル</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で５人以上の会食を避けるよう要請。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・イベントは、感染防止安全計画を策定した場合、</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人数上限は収容定員までかつ収容率の上限は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％を基本　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「新型コロナウイルス感染症対応に関する有識者会議」立ち上げ</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・マスク着用の考え方を明確化</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・就学前の児童（２歳以上）のマスク着用について、</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オミクロン株対策以前の取扱いに戻す</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年３月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spc="-100" baseline="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spc="-100" baseline="0" dirty="0" smtClean="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b="0" spc="-100" baseline="0" dirty="0" smtClean="0">
                          <a:solidFill>
                            <a:schemeClr val="tx1"/>
                          </a:solidFill>
                          <a:latin typeface="ＭＳ Ｐゴシック" panose="020B0600070205080204" pitchFamily="50" charset="-128"/>
                          <a:ea typeface="ＭＳ Ｐゴシック" panose="020B0600070205080204" pitchFamily="50" charset="-128"/>
                        </a:rPr>
                        <a:t>日～４月</a:t>
                      </a:r>
                      <a:r>
                        <a:rPr kumimoji="1" lang="en-US" altLang="ja-JP" sz="1050" b="0" spc="-100" baseline="0" dirty="0" smtClean="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b="0" spc="-100" baseline="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spc="-10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0" spc="-100" baseline="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0" spc="-100" baseline="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spc="-100" baseline="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b="0" spc="-100" baseline="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b="0" spc="-100" baseline="0" dirty="0" smtClean="0">
                          <a:solidFill>
                            <a:schemeClr val="tx1"/>
                          </a:solidFill>
                          <a:latin typeface="ＭＳ Ｐゴシック" panose="020B0600070205080204" pitchFamily="50" charset="-128"/>
                          <a:ea typeface="ＭＳ Ｐゴシック" panose="020B0600070205080204" pitchFamily="50" charset="-128"/>
                        </a:rPr>
                        <a:t>日～６月</a:t>
                      </a:r>
                      <a:r>
                        <a:rPr kumimoji="1" lang="en-US" altLang="ja-JP" sz="1050" b="0" spc="-100" baseline="0"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b="0" spc="-100" baseline="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spc="-100" baseline="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0" spc="-10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strike="noStrike" spc="-80" baseline="0" dirty="0" smtClean="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b="0" strike="noStrike" spc="-80" baseline="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b="0" strike="noStrike" spc="-80" baseline="0" dirty="0" smtClean="0">
                          <a:solidFill>
                            <a:schemeClr val="tx1"/>
                          </a:solidFill>
                          <a:latin typeface="ＭＳ Ｐゴシック" panose="020B0600070205080204" pitchFamily="50" charset="-128"/>
                          <a:ea typeface="ＭＳ Ｐゴシック" panose="020B0600070205080204" pitchFamily="50" charset="-128"/>
                        </a:rPr>
                        <a:t>日～５月８日</a:t>
                      </a:r>
                      <a:endParaRPr kumimoji="1" lang="en-US" altLang="ja-JP" sz="1050" b="0" strike="noStrike" spc="-8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spc="-80" baseline="0" dirty="0" smtClean="0">
                          <a:solidFill>
                            <a:schemeClr val="tx1"/>
                          </a:solidFill>
                          <a:latin typeface="ＭＳ Ｐゴシック" panose="020B0600070205080204" pitchFamily="50" charset="-128"/>
                          <a:ea typeface="ＭＳ Ｐゴシック" panose="020B0600070205080204" pitchFamily="50" charset="-128"/>
                        </a:rPr>
                        <a:t>５月１日～７月</a:t>
                      </a:r>
                      <a:r>
                        <a:rPr kumimoji="1" lang="en-US" altLang="ja-JP" sz="1050" b="0" spc="-80" baseline="0" dirty="0" smtClean="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b="0" spc="-80" baseline="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spc="-8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23</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全ての診療・検査医療機関を公表</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高齢者施設対策として、治療体制確立協力金制度の運用開始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まん延防止等重点措置解除</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年度替わりの集中警戒期間</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a:t>
                      </a: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・飲食店等に対する時短要請は解除。同一テーブル４人</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144000" marR="0" lvl="0" indent="-144000"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以内</a:t>
                      </a: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GS</a:t>
                      </a: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認証店舗）等は引き続き要請</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・イベント：感染防止安全計画を策定→上限人数は収容</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定員まで、収容率</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・高齢者や高齢者施設等への要請を継続</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令和３年度一般会計補正予算（第</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号）、令和４年度当初予算成立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令和４年度一般会計補正予算（第１号）成立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高齢者施設等の従事者等を対象に頻回検査（３日に１回）の受付開始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若年層への追加接種（３回目）促進に向けた集中取組を</a:t>
                      </a: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実施</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「大阪モデル」黄信号点灯</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・飲食店等、イベントは継続して要請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・高齢者施設の面会は「自粛」から「感染防止対策の</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徹底」に変更</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大阪コロナ大規模医療・療養センター新規入所停止</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spc="-20" baseline="0" dirty="0" smtClean="0">
                          <a:solidFill>
                            <a:schemeClr val="tx1"/>
                          </a:solidFill>
                          <a:latin typeface="ＭＳ Ｐゴシック" panose="020B0600070205080204" pitchFamily="50" charset="-128"/>
                          <a:ea typeface="ＭＳ Ｐゴシック" panose="020B0600070205080204" pitchFamily="50" charset="-128"/>
                        </a:rPr>
                        <a:t>帰省客向け臨時無料検査所（</a:t>
                      </a:r>
                      <a:r>
                        <a:rPr kumimoji="1" lang="en-US" altLang="ja-JP" sz="1050" b="0" spc="-20" baseline="0" dirty="0" smtClean="0">
                          <a:solidFill>
                            <a:schemeClr val="tx1"/>
                          </a:solidFill>
                          <a:latin typeface="ＭＳ Ｐゴシック" panose="020B0600070205080204" pitchFamily="50" charset="-128"/>
                          <a:ea typeface="ＭＳ Ｐゴシック" panose="020B0600070205080204" pitchFamily="50" charset="-128"/>
                        </a:rPr>
                        <a:t>JR</a:t>
                      </a:r>
                      <a:r>
                        <a:rPr kumimoji="1" lang="ja-JP" altLang="en-US" sz="1050" b="0" spc="-20" baseline="0" dirty="0" smtClean="0">
                          <a:solidFill>
                            <a:schemeClr val="tx1"/>
                          </a:solidFill>
                          <a:latin typeface="ＭＳ Ｐゴシック" panose="020B0600070205080204" pitchFamily="50" charset="-128"/>
                          <a:ea typeface="ＭＳ Ｐゴシック" panose="020B0600070205080204" pitchFamily="50" charset="-128"/>
                        </a:rPr>
                        <a:t>新大阪駅、</a:t>
                      </a:r>
                      <a:r>
                        <a:rPr kumimoji="1" lang="en-US" altLang="ja-JP" sz="1050" b="0" spc="-20" baseline="0" dirty="0" smtClean="0">
                          <a:solidFill>
                            <a:schemeClr val="tx1"/>
                          </a:solidFill>
                          <a:latin typeface="ＭＳ Ｐゴシック" panose="020B0600070205080204" pitchFamily="50" charset="-128"/>
                          <a:ea typeface="ＭＳ Ｐゴシック" panose="020B0600070205080204" pitchFamily="50" charset="-128"/>
                        </a:rPr>
                        <a:t>JR</a:t>
                      </a:r>
                      <a:r>
                        <a:rPr kumimoji="1" lang="ja-JP" altLang="en-US" sz="1050" b="0" spc="-20" baseline="0" dirty="0" smtClean="0">
                          <a:solidFill>
                            <a:schemeClr val="tx1"/>
                          </a:solidFill>
                          <a:latin typeface="ＭＳ Ｐゴシック" panose="020B0600070205080204" pitchFamily="50" charset="-128"/>
                          <a:ea typeface="ＭＳ Ｐゴシック" panose="020B0600070205080204" pitchFamily="50" charset="-128"/>
                        </a:rPr>
                        <a:t>大阪駅）設置</a:t>
                      </a:r>
                      <a:endParaRPr kumimoji="1" lang="en-US" altLang="ja-JP" sz="1050" b="0" spc="-2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高齢者施設等の感染対策へのかかり増し経費を補助</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「大阪モデル」緑信号点灯</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・イベント、高齢者施設等への要請は継続</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GS</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認証店舗への「同一テーブル４人以内」の要請を</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解除</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非認証店舗への「同一グループ・同一テーブル</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４人以内」要請は継続</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a:t>
                      </a:r>
                    </a:p>
                  </a:txBody>
                  <a:tcPr marL="68580" marR="68580" marT="34290" marB="34290"/>
                </a:tc>
                <a:extLst>
                  <a:ext uri="{0D108BD9-81ED-4DB2-BD59-A6C34878D82A}">
                    <a16:rowId xmlns:a16="http://schemas.microsoft.com/office/drawing/2014/main" val="2766971929"/>
                  </a:ext>
                </a:extLst>
              </a:tr>
            </a:tbl>
          </a:graphicData>
        </a:graphic>
      </p:graphicFrame>
      <p:sp>
        <p:nvSpPr>
          <p:cNvPr id="2" name="スライド番号プレースホルダー 1"/>
          <p:cNvSpPr>
            <a:spLocks noGrp="1"/>
          </p:cNvSpPr>
          <p:nvPr>
            <p:ph type="sldNum" sz="quarter" idx="12"/>
          </p:nvPr>
        </p:nvSpPr>
        <p:spPr>
          <a:xfrm>
            <a:off x="7086600" y="6522927"/>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第６波（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17</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24</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日）の取組み等</a:t>
            </a:r>
          </a:p>
        </p:txBody>
      </p:sp>
    </p:spTree>
    <p:extLst>
      <p:ext uri="{BB962C8B-B14F-4D97-AF65-F5344CB8AC3E}">
        <p14:creationId xmlns:p14="http://schemas.microsoft.com/office/powerpoint/2010/main" val="2758467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522927"/>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第６波（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17</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24</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日）の取組み等</a:t>
            </a:r>
          </a:p>
        </p:txBody>
      </p:sp>
      <p:graphicFrame>
        <p:nvGraphicFramePr>
          <p:cNvPr id="4" name="表 3"/>
          <p:cNvGraphicFramePr>
            <a:graphicFrameLocks noGrp="1"/>
          </p:cNvGraphicFramePr>
          <p:nvPr>
            <p:extLst/>
          </p:nvPr>
        </p:nvGraphicFramePr>
        <p:xfrm>
          <a:off x="36000" y="437269"/>
          <a:ext cx="9072000" cy="4752158"/>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25878">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526280">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６月１日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第二期追加接種（４回目）開始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入国時検査及び待機期間の見直し</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国・地域を「赤」「黄」「青」に区分し対応を分ける</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a:t>
                      </a: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外国人観光客入国制限の見直し</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（「青」区分の国について、一定条件のもと観光目的の短期間滞在の新規入国が可能）</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有識者会議が「新型コロナウイルス感染症へのこれまでの取組を踏まえた次の感染症危機に向けた中長期的な課題について」をとりまとめ</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「新型コロナウイルス感染症に関するこれまでの取組を踏まえた次の感染症危機に備えるための対応の方向性」決定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・次の感染症危機に対応する政府の司令塔機能の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強化</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・感染初期から速やかに立ち上がり機能する保健医</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療体制の構築等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・初動対応と特措法の効果的な実施等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年</a:t>
                      </a:r>
                      <a:r>
                        <a:rPr kumimoji="1" lang="ja-JP" altLang="en-US" sz="1050" b="0" spc="-100" baseline="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b="0" spc="-100" baseline="0" dirty="0" smtClean="0">
                          <a:solidFill>
                            <a:schemeClr val="tx1"/>
                          </a:solidFill>
                          <a:latin typeface="ＭＳ Ｐゴシック" panose="020B0600070205080204" pitchFamily="50" charset="-128"/>
                          <a:ea typeface="ＭＳ Ｐゴシック" panose="020B0600070205080204" pitchFamily="50" charset="-128"/>
                        </a:rPr>
                        <a:t>23</a:t>
                      </a:r>
                      <a:r>
                        <a:rPr kumimoji="1" lang="ja-JP" altLang="en-US" sz="1050" b="0" spc="-100" baseline="0" dirty="0" smtClean="0">
                          <a:solidFill>
                            <a:schemeClr val="tx1"/>
                          </a:solidFill>
                          <a:latin typeface="ＭＳ Ｐゴシック" panose="020B0600070205080204" pitchFamily="50" charset="-128"/>
                          <a:ea typeface="ＭＳ Ｐゴシック" panose="020B0600070205080204" pitchFamily="50" charset="-128"/>
                        </a:rPr>
                        <a:t>日～６月</a:t>
                      </a:r>
                      <a:r>
                        <a:rPr kumimoji="1" lang="en-US" altLang="ja-JP" sz="1050" b="0" spc="-100" baseline="0"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b="0" spc="-100" baseline="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spc="-10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spc="-10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spc="-80" baseline="0" dirty="0" smtClean="0">
                          <a:solidFill>
                            <a:schemeClr val="tx1"/>
                          </a:solidFill>
                          <a:latin typeface="ＭＳ Ｐゴシック" panose="020B0600070205080204" pitchFamily="50" charset="-128"/>
                          <a:ea typeface="ＭＳ Ｐゴシック" panose="020B0600070205080204" pitchFamily="50" charset="-128"/>
                        </a:rPr>
                        <a:t>６月１日～７月</a:t>
                      </a:r>
                      <a:r>
                        <a:rPr kumimoji="1" lang="en-US" altLang="ja-JP" sz="1050" b="0" spc="-80" baseline="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b="0" spc="-80" baseline="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spc="-8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６月９日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高齢者施設等におけるコロナ発生時対応訓練</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大阪コロナ大規模医療・療養センター閉鎖</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大阪いらっしゃいキャンペーン</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実施</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令和４年度一般会計補正予算（第２号、第３号）成立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spc="-40" baseline="0" dirty="0" smtClean="0">
                          <a:solidFill>
                            <a:schemeClr val="tx1"/>
                          </a:solidFill>
                          <a:latin typeface="ＭＳ Ｐゴシック" panose="020B0600070205080204" pitchFamily="50" charset="-128"/>
                          <a:ea typeface="ＭＳ Ｐゴシック" panose="020B0600070205080204" pitchFamily="50" charset="-128"/>
                        </a:rPr>
                        <a:t>高齢者施設等における追加接種（４回目）促進の取組を開始</a:t>
                      </a:r>
                      <a:endParaRPr kumimoji="1" lang="en-US" altLang="ja-JP" sz="1050" b="0" spc="-4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令和４年度一般会計補正予算（第４号）成立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大阪府　心斎橋接種センターの運用開始</a:t>
                      </a: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Tree>
    <p:extLst>
      <p:ext uri="{BB962C8B-B14F-4D97-AF65-F5344CB8AC3E}">
        <p14:creationId xmlns:p14="http://schemas.microsoft.com/office/powerpoint/2010/main" val="3638209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113898" y="6474094"/>
            <a:ext cx="2057400" cy="273844"/>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B62D5CB-8769-475A-9BC8-A2F17E2F558B}" type="slidenum">
              <a:rPr kumimoji="0"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9" name="正方形/長方形 8">
            <a:extLst>
              <a:ext uri="{FF2B5EF4-FFF2-40B4-BE49-F238E27FC236}">
                <a16:creationId xmlns:a16="http://schemas.microsoft.com/office/drawing/2014/main" id="{1CD21CD2-F242-44D4-8E61-62B96980AB33}"/>
              </a:ext>
            </a:extLst>
          </p:cNvPr>
          <p:cNvSpPr/>
          <p:nvPr/>
        </p:nvSpPr>
        <p:spPr>
          <a:xfrm>
            <a:off x="10575" y="381039"/>
            <a:ext cx="9133425" cy="12779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◆第７波では、オミクロン株</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BA.5</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系統への置き換わりに伴い、１日あたり新規陽性者数２万人を超過する大規模な感染</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a:t>
            </a:r>
            <a:endPar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継続</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診療・検査医療機関の拡充や高齢者施設等に対する医療・療養体制の強化などを行い、事業者への営業時間短縮</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要</a:t>
            </a:r>
            <a:endPar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請は実施</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しなかった。</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◆９月２６日には、全国一律で全数届出を見直し。</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テキスト ボックス 1"/>
          <p:cNvSpPr txBox="1"/>
          <p:nvPr/>
        </p:nvSpPr>
        <p:spPr>
          <a:xfrm>
            <a:off x="280320" y="3201145"/>
            <a:ext cx="449373" cy="3979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p>
        </p:txBody>
      </p:sp>
      <p:sp>
        <p:nvSpPr>
          <p:cNvPr id="11" name="正方形/長方形 10"/>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第７波（</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25</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年９</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26</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及びそれ以降の状況</a:t>
            </a:r>
          </a:p>
        </p:txBody>
      </p:sp>
      <p:pic>
        <p:nvPicPr>
          <p:cNvPr id="10" name="図 9"/>
          <p:cNvPicPr>
            <a:picLocks noChangeAspect="1"/>
          </p:cNvPicPr>
          <p:nvPr/>
        </p:nvPicPr>
        <p:blipFill>
          <a:blip r:embed="rId3"/>
          <a:stretch>
            <a:fillRect/>
          </a:stretch>
        </p:blipFill>
        <p:spPr>
          <a:xfrm>
            <a:off x="0" y="2444620"/>
            <a:ext cx="9071966" cy="3431104"/>
          </a:xfrm>
          <a:prstGeom prst="rect">
            <a:avLst/>
          </a:prstGeom>
        </p:spPr>
      </p:pic>
      <p:sp>
        <p:nvSpPr>
          <p:cNvPr id="3" name="テキスト ボックス 2"/>
          <p:cNvSpPr txBox="1"/>
          <p:nvPr/>
        </p:nvSpPr>
        <p:spPr>
          <a:xfrm flipH="1">
            <a:off x="6239436" y="5875724"/>
            <a:ext cx="28325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30</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日までの状況を取りまとめ</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11875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657215" y="263122"/>
            <a:ext cx="1538998" cy="40011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目次</a:t>
            </a:r>
            <a:endParaRPr kumimoji="1" lang="ja-JP" altLang="en-US" sz="20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endParaRPr>
          </a:p>
        </p:txBody>
      </p:sp>
      <p:sp>
        <p:nvSpPr>
          <p:cNvPr id="9" name="スライド番号プレースホルダー 2"/>
          <p:cNvSpPr>
            <a:spLocks noGrp="1"/>
          </p:cNvSpPr>
          <p:nvPr>
            <p:ph type="sldNum" sz="quarter" idx="12"/>
          </p:nvPr>
        </p:nvSpPr>
        <p:spPr>
          <a:xfrm>
            <a:off x="7024255" y="65621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正方形/長方形 9"/>
          <p:cNvSpPr/>
          <p:nvPr/>
        </p:nvSpPr>
        <p:spPr>
          <a:xfrm>
            <a:off x="4572000" y="845998"/>
            <a:ext cx="4422604" cy="40010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Ⅲ</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行財政改革</a:t>
            </a:r>
            <a:endParaRPr kumimoji="1" lang="en-US" altLang="ja-JP"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82563"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財政</a:t>
            </a:r>
            <a:r>
              <a:rPr kumimoji="1" lang="en-US" altLang="ja-JP"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（１）財政再建                          </a:t>
            </a:r>
            <a:r>
              <a:rPr kumimoji="1" lang="en-US" altLang="ja-JP" sz="1400" b="0" i="0" u="none" strike="noStrike" kern="1200" cap="none" spc="0" normalizeH="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246</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r>
            <a:b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（２</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）財務マネジメント</a:t>
            </a:r>
            <a:r>
              <a:rPr lang="ja-JP" altLang="en-US" sz="1400" dirty="0">
                <a:solidFill>
                  <a:prstClr val="black"/>
                </a:solidFill>
                <a:latin typeface="BIZ UDゴシック" panose="020B0400000000000000" pitchFamily="49" charset="-128"/>
                <a:ea typeface="BIZ UDゴシック" panose="020B0400000000000000" pitchFamily="49" charset="-128"/>
              </a:rPr>
              <a:t> </a:t>
            </a:r>
            <a:r>
              <a:rPr lang="ja-JP" altLang="en-US" sz="1400" dirty="0" smtClean="0">
                <a:solidFill>
                  <a:prstClr val="black"/>
                </a:solidFill>
                <a:latin typeface="BIZ UDゴシック" panose="020B0400000000000000" pitchFamily="49" charset="-128"/>
                <a:ea typeface="BIZ UDゴシック" panose="020B0400000000000000" pitchFamily="49" charset="-128"/>
              </a:rPr>
              <a:t>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260</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82563"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人事</a:t>
            </a:r>
            <a:r>
              <a:rPr kumimoji="1" lang="en-US" altLang="ja-JP"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a:p>
            <a:pPr marL="182563" lvl="0">
              <a:spcBef>
                <a:spcPts val="600"/>
              </a:spcBef>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（３）人事・給与制度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268</a:t>
            </a:r>
            <a:r>
              <a:rPr lang="ja-JP" altLang="en-US" sz="1400" dirty="0" smtClean="0">
                <a:solidFill>
                  <a:prstClr val="black"/>
                </a:solidFill>
                <a:latin typeface="BIZ UDゴシック" panose="020B0400000000000000" pitchFamily="49" charset="-128"/>
                <a:ea typeface="BIZ UDゴシック" panose="020B0400000000000000" pitchFamily="49" charset="-128"/>
              </a:rPr>
              <a:t>頁</a:t>
            </a:r>
            <a:endPar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（４</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）公募</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制度</a:t>
            </a:r>
            <a:r>
              <a:rPr lang="en-US" altLang="ja-JP" sz="1400" dirty="0">
                <a:solidFill>
                  <a:prstClr val="black"/>
                </a:solidFill>
                <a:latin typeface="BIZ UDゴシック" panose="020B0400000000000000" pitchFamily="49" charset="-128"/>
                <a:ea typeface="BIZ UDゴシック" panose="020B0400000000000000" pitchFamily="49" charset="-128"/>
              </a:rPr>
              <a:t> </a:t>
            </a:r>
            <a:r>
              <a:rPr lang="en-US" altLang="ja-JP" sz="1400" dirty="0" smtClean="0">
                <a:solidFill>
                  <a:prstClr val="black"/>
                </a:solidFill>
                <a:latin typeface="BIZ UDゴシック" panose="020B0400000000000000" pitchFamily="49" charset="-128"/>
                <a:ea typeface="BIZ UDゴシック" panose="020B0400000000000000" pitchFamily="49" charset="-128"/>
              </a:rPr>
              <a:t>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276</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業務執行の刷新</a:t>
            </a:r>
            <a:r>
              <a:rPr kumimoji="1" lang="en-US" altLang="ja-JP"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５</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）働き方改革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279</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4625" marR="0" lvl="0" indent="-88900" algn="l" defTabSz="87471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（６）</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ICT</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活用　　　  　　　　　　　　</a:t>
            </a:r>
            <a:r>
              <a:rPr kumimoji="1" lang="ja-JP" altLang="en-US" sz="1400" b="0" i="0" u="none" strike="noStrike" kern="1200" cap="none" spc="0" normalizeH="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284</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（７）</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サービス</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改善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lang="en-US" altLang="ja-JP" sz="1400" dirty="0" smtClean="0">
                <a:solidFill>
                  <a:prstClr val="black"/>
                </a:solidFill>
                <a:latin typeface="BIZ UDゴシック" panose="020B0400000000000000" pitchFamily="49" charset="-128"/>
                <a:ea typeface="BIZ UDゴシック" panose="020B0400000000000000" pitchFamily="49" charset="-128"/>
              </a:rPr>
              <a:t>286</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８）市町村との連携強化、市町村支援</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等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321</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９</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補助金等の</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見直し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335</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府民利用施設の廃止・</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改革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345</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sng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Ⅳ</a:t>
            </a: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その他</a:t>
            </a:r>
            <a:r>
              <a:rPr lang="en-US" altLang="ja-JP" sz="1600" noProof="0" dirty="0">
                <a:solidFill>
                  <a:prstClr val="black"/>
                </a:solidFill>
                <a:latin typeface="BIZ UDゴシック" panose="020B0400000000000000" pitchFamily="49" charset="-128"/>
                <a:ea typeface="BIZ UDゴシック" panose="020B0400000000000000" pitchFamily="49" charset="-128"/>
              </a:rPr>
              <a:t> </a:t>
            </a:r>
            <a:r>
              <a:rPr lang="en-US" altLang="ja-JP" sz="1600" noProof="0" dirty="0" smtClean="0">
                <a:solidFill>
                  <a:prstClr val="black"/>
                </a:solidFill>
                <a:latin typeface="BIZ UDゴシック" panose="020B0400000000000000" pitchFamily="49" charset="-128"/>
                <a:ea typeface="BIZ UDゴシック" panose="020B0400000000000000" pitchFamily="49" charset="-128"/>
              </a:rPr>
              <a:t>                          </a:t>
            </a:r>
            <a:r>
              <a:rPr lang="en-US" altLang="ja-JP" sz="1400" dirty="0" smtClean="0">
                <a:solidFill>
                  <a:prstClr val="black"/>
                </a:solidFill>
                <a:latin typeface="BIZ UDゴシック" panose="020B0400000000000000" pitchFamily="49" charset="-128"/>
                <a:ea typeface="BIZ UDゴシック" panose="020B0400000000000000" pitchFamily="49" charset="-128"/>
              </a:rPr>
              <a:t>347</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200" b="0" i="0" u="none" strike="sng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正方形/長方形 10"/>
          <p:cNvSpPr/>
          <p:nvPr/>
        </p:nvSpPr>
        <p:spPr>
          <a:xfrm>
            <a:off x="106737" y="878921"/>
            <a:ext cx="4248702" cy="32316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政策の刷新</a:t>
            </a:r>
            <a:endPar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１）新型コロナウイルス感染症</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対策</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lang="ja-JP" altLang="en-US" sz="1400" dirty="0">
                <a:solidFill>
                  <a:prstClr val="black"/>
                </a:solidFill>
                <a:latin typeface="BIZ UDゴシック" panose="020B0400000000000000" pitchFamily="49" charset="-128"/>
                <a:ea typeface="BIZ UDゴシック" panose="020B0400000000000000" pitchFamily="49" charset="-128"/>
              </a:rPr>
              <a:t>４</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r>
            <a:b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２）成長産業</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の振興等</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lang="en-US" altLang="ja-JP" sz="1400" noProof="0" dirty="0" smtClean="0">
                <a:solidFill>
                  <a:prstClr val="black"/>
                </a:solidFill>
                <a:latin typeface="BIZ UDゴシック" panose="020B0400000000000000" pitchFamily="49" charset="-128"/>
                <a:ea typeface="BIZ UDゴシック" panose="020B0400000000000000" pitchFamily="49" charset="-128"/>
              </a:rPr>
              <a:t>84</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３）インフラの充実・</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強化</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lang="en-US" altLang="ja-JP" sz="1400" noProof="0" dirty="0" smtClean="0">
                <a:solidFill>
                  <a:prstClr val="black"/>
                </a:solidFill>
                <a:latin typeface="BIZ UDゴシック" panose="020B0400000000000000" pitchFamily="49" charset="-128"/>
                <a:ea typeface="BIZ UDゴシック" panose="020B0400000000000000" pitchFamily="49" charset="-128"/>
              </a:rPr>
              <a:t>126</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４）危機管理</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対策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141</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r>
            <a:b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５）</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教育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163</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r>
            <a:b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６）子ども</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施策</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lang="en-US" altLang="ja-JP" sz="1400" noProof="0" dirty="0" smtClean="0">
                <a:solidFill>
                  <a:prstClr val="black"/>
                </a:solidFill>
                <a:latin typeface="BIZ UDゴシック" panose="020B0400000000000000" pitchFamily="49" charset="-128"/>
                <a:ea typeface="BIZ UDゴシック" panose="020B0400000000000000" pitchFamily="49" charset="-128"/>
              </a:rPr>
              <a:t>194</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r>
            <a:b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７）健康・</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医療</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206</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８）</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介護</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229</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r>
            <a:b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９）多様な人材の</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活躍</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lang="en-US" altLang="ja-JP" sz="1400" dirty="0" smtClean="0">
                <a:solidFill>
                  <a:prstClr val="black"/>
                </a:solidFill>
                <a:latin typeface="BIZ UDゴシック" panose="020B0400000000000000" pitchFamily="49" charset="-128"/>
                <a:ea typeface="BIZ UDゴシック" panose="020B0400000000000000" pitchFamily="49" charset="-128"/>
              </a:rPr>
              <a:t>230</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Ⅱ</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公民連携／経営形態の見直し</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（１）公民</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連携の推進　　　　　　　　</a:t>
            </a:r>
            <a:r>
              <a:rPr kumimoji="1" lang="ja-JP" altLang="en-US" sz="1400" b="0" i="0" u="none" strike="noStrike" kern="1200" cap="none" spc="0" normalizeH="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lang="en-US" altLang="ja-JP" sz="1400" noProof="0" dirty="0" smtClean="0">
                <a:solidFill>
                  <a:prstClr val="black"/>
                </a:solidFill>
                <a:latin typeface="BIZ UDゴシック" panose="020B0400000000000000" pitchFamily="49" charset="-128"/>
                <a:ea typeface="BIZ UDゴシック" panose="020B0400000000000000" pitchFamily="49" charset="-128"/>
              </a:rPr>
              <a:t>236</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２</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独立行政</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法人化　　　　　　　　　</a:t>
            </a:r>
            <a:r>
              <a:rPr kumimoji="1" lang="en-US" altLang="ja-JP"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241</a:t>
            </a: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頁</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88839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279640576"/>
              </p:ext>
            </p:extLst>
          </p:nvPr>
        </p:nvGraphicFramePr>
        <p:xfrm>
          <a:off x="28598" y="422894"/>
          <a:ext cx="9090000" cy="6406735"/>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34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4855">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457700">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年６月</a:t>
                      </a:r>
                      <a:r>
                        <a:rPr kumimoji="1" lang="en-US" altLang="ja-JP" sz="1050" u="none" dirty="0" smtClean="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８月４日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９月２日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９月６日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９月７日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９月８日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発生届の簡素化</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80" baseline="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050" spc="-80" baseline="0" dirty="0" smtClean="0">
                          <a:solidFill>
                            <a:schemeClr val="tx1"/>
                          </a:solidFill>
                          <a:latin typeface="ＭＳ Ｐゴシック" panose="020B0600070205080204" pitchFamily="50" charset="-128"/>
                          <a:ea typeface="ＭＳ Ｐゴシック" panose="020B0600070205080204" pitchFamily="50" charset="-128"/>
                        </a:rPr>
                        <a:t>BA.</a:t>
                      </a:r>
                      <a:r>
                        <a:rPr kumimoji="1" lang="ja-JP" altLang="en-US" sz="1050" spc="-80" baseline="0" dirty="0" smtClean="0">
                          <a:solidFill>
                            <a:schemeClr val="tx1"/>
                          </a:solidFill>
                          <a:latin typeface="ＭＳ Ｐゴシック" panose="020B0600070205080204" pitchFamily="50" charset="-128"/>
                          <a:ea typeface="ＭＳ Ｐゴシック" panose="020B0600070205080204" pitchFamily="50" charset="-128"/>
                        </a:rPr>
                        <a:t>５系統への置き換わりを見据えた感染拡大への対応」決定</a:t>
                      </a:r>
                      <a:endParaRPr kumimoji="1" lang="en-US" altLang="ja-JP" sz="1050" spc="-8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・ワクチン接種のさらなる促進</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・メリハリある感染対策（高齢者・子ども・若者等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err="1" smtClean="0">
                          <a:solidFill>
                            <a:schemeClr val="tx1"/>
                          </a:solidFill>
                          <a:latin typeface="ＭＳ Ｐゴシック" panose="020B0600070205080204" pitchFamily="50" charset="-128"/>
                          <a:ea typeface="ＭＳ Ｐゴシック" panose="020B0600070205080204" pitchFamily="50" charset="-128"/>
                        </a:rPr>
                        <a:t>への</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対策、効果的な換気の徹底）</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・保健医療提供体制の確保</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「社会経済活動を維持しながら感染拡大に対応する都道府県への支援について」を公表</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BA.</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５対策強化宣言」を創設</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「オミクロン株の特徴に合わせた医療機関や保健所の更なる負担軽減の対応」決定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10" baseline="0" dirty="0" smtClean="0">
                          <a:solidFill>
                            <a:schemeClr val="tx1"/>
                          </a:solidFill>
                          <a:latin typeface="ＭＳ Ｐゴシック" panose="020B0600070205080204" pitchFamily="50" charset="-128"/>
                          <a:ea typeface="ＭＳ Ｐゴシック" panose="020B0600070205080204" pitchFamily="50" charset="-128"/>
                        </a:rPr>
                        <a:t>・発生届の届出項目を必要最小限にすることを可とする等</a:t>
                      </a:r>
                      <a:endParaRPr kumimoji="1" lang="en-US" altLang="ja-JP" sz="1050" spc="-1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抗原定性検査キットが</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OTC</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化（インターネット販売解禁）</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「新型コロナウイルス感染症に関するこれまでの取組を踏まえた次の感染症危機に備えるための対応の具体策」を決定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・感染症法等の改正　　・特措法の効果的な実施</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・政府の司令塔機能の強化　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小児（</a:t>
                      </a:r>
                      <a:r>
                        <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rPr>
                        <a:t>5</a:t>
                      </a: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歳）へのワクチン追加接種（３回目）開始及び努力義務適用</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水際対策の緩和</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・入国時の現地での陰性証明不要</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・入国者数を２万人⇒５万人に引き上げ　等</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50" baseline="0" dirty="0" smtClean="0">
                          <a:solidFill>
                            <a:schemeClr val="tx1"/>
                          </a:solidFill>
                          <a:latin typeface="ＭＳ Ｐゴシック" panose="020B0600070205080204" pitchFamily="50" charset="-128"/>
                          <a:ea typeface="ＭＳ Ｐゴシック" panose="020B0600070205080204" pitchFamily="50" charset="-128"/>
                        </a:rPr>
                        <a:t>＜緊急事態及びまん延防止区域以外の措置概要</a:t>
                      </a:r>
                      <a:r>
                        <a:rPr kumimoji="1" lang="en-US" altLang="ja-JP" sz="1050" spc="-50" baseline="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spc="-50" baseline="0" dirty="0" smtClean="0">
                          <a:solidFill>
                            <a:schemeClr val="tx1"/>
                          </a:solidFill>
                          <a:latin typeface="ＭＳ Ｐゴシック" panose="020B0600070205080204" pitchFamily="50" charset="-128"/>
                          <a:ea typeface="ＭＳ Ｐゴシック" panose="020B0600070205080204" pitchFamily="50" charset="-128"/>
                        </a:rPr>
                        <a:t>イベント</a:t>
                      </a:r>
                      <a:r>
                        <a:rPr kumimoji="1" lang="en-US" altLang="ja-JP" sz="1050" spc="-50" baseline="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spc="-50" baseline="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spc="-5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・同一イベントにおいて「大声あり」「大声なし」のエリアを</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明確に区分して開催する場合の収容率は、それぞれ</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％（大声あり）・</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％（大声なし）とする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u="none"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u="none" dirty="0" smtClean="0">
                          <a:solidFill>
                            <a:schemeClr val="tx1"/>
                          </a:solidFill>
                          <a:latin typeface="ＭＳ Ｐゴシック" panose="020B0600070205080204" pitchFamily="50" charset="-128"/>
                          <a:ea typeface="ＭＳ Ｐゴシック" panose="020B0600070205080204" pitchFamily="50" charset="-128"/>
                        </a:rPr>
                        <a:t>年６月</a:t>
                      </a:r>
                      <a:r>
                        <a:rPr kumimoji="1" lang="en-US" altLang="ja-JP" sz="1050" u="none"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u="none"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u="none"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u="none"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年７月１日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1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spc="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000"/>
                        </a:lnSpc>
                        <a:spcBef>
                          <a:spcPts val="0"/>
                        </a:spcBef>
                        <a:spcAft>
                          <a:spcPts val="0"/>
                        </a:spcAft>
                        <a:buClrTx/>
                        <a:buSzTx/>
                        <a:buFontTx/>
                        <a:buNone/>
                        <a:tabLst/>
                        <a:defRPr/>
                      </a:pPr>
                      <a:endParaRPr kumimoji="1" lang="en-US" altLang="ja-JP" sz="1050" spc="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30" spc="-70" baseline="0" dirty="0" smtClean="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30" spc="-70" baseline="0" dirty="0" smtClean="0">
                          <a:solidFill>
                            <a:schemeClr val="tx1"/>
                          </a:solidFill>
                          <a:latin typeface="ＭＳ Ｐゴシック" panose="020B0600070205080204" pitchFamily="50" charset="-128"/>
                          <a:ea typeface="ＭＳ Ｐゴシック" panose="020B0600070205080204" pitchFamily="50" charset="-128"/>
                        </a:rPr>
                        <a:t>27</a:t>
                      </a:r>
                      <a:r>
                        <a:rPr kumimoji="1" lang="ja-JP" altLang="en-US" sz="1030" spc="-70" baseline="0" dirty="0" smtClean="0">
                          <a:solidFill>
                            <a:schemeClr val="tx1"/>
                          </a:solidFill>
                          <a:latin typeface="ＭＳ Ｐゴシック" panose="020B0600070205080204" pitchFamily="50" charset="-128"/>
                          <a:ea typeface="ＭＳ Ｐゴシック" panose="020B0600070205080204" pitchFamily="50" charset="-128"/>
                        </a:rPr>
                        <a:t>日～９月</a:t>
                      </a:r>
                      <a:r>
                        <a:rPr kumimoji="1" lang="en-US" altLang="ja-JP" sz="1030" spc="-70" baseline="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30" spc="-70" baseline="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spc="-70" baseline="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1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８月３日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9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9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1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u="none" dirty="0" smtClean="0">
                          <a:solidFill>
                            <a:schemeClr val="tx1"/>
                          </a:solidFill>
                          <a:latin typeface="ＭＳ Ｐゴシック" panose="020B0600070205080204" pitchFamily="50" charset="-128"/>
                          <a:ea typeface="ＭＳ Ｐゴシック" panose="020B0600070205080204" pitchFamily="50" charset="-128"/>
                        </a:rPr>
                        <a:t>「大阪モデル」見張り番指標により感染拡大の兆候を探知</a:t>
                      </a:r>
                      <a:endParaRPr kumimoji="1" lang="en-US" altLang="ja-JP" sz="1050" u="none"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1050" u="none"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大阪コロナ高齢者医療介護臨時センター・</a:t>
                      </a:r>
                      <a:r>
                        <a:rPr kumimoji="1" lang="ja-JP" altLang="en-US" sz="1050" dirty="0" err="1" smtClean="0">
                          <a:solidFill>
                            <a:schemeClr val="tx1"/>
                          </a:solidFill>
                          <a:latin typeface="ＭＳ Ｐゴシック" panose="020B0600070205080204" pitchFamily="50" charset="-128"/>
                          <a:ea typeface="ＭＳ Ｐゴシック" panose="020B0600070205080204" pitchFamily="50" charset="-128"/>
                        </a:rPr>
                        <a:t>ほ</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うせんか設置（４日～運用）</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「大阪モデル」黄信号点灯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・飲食店等、イベントの要請は継続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・高齢者施設での面会は原則自粛、高齢者施設等への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ワクチン（４回目）早期接種への協力等を要請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「大阪モデル」赤信号点灯、医療非常事態宣言発出</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保健所業務の重点化</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ファーストタッチ対象者を</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75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歳以上に見直し等</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a:t>
                      </a:r>
                    </a:p>
                    <a:p>
                      <a:pP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2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高齢者施設等の施設内療養経費の国制度への上乗せ支援を再開</a:t>
                      </a:r>
                      <a:endParaRPr kumimoji="1" lang="en-US" altLang="ja-JP" sz="1050" b="0" i="0" u="none" strike="noStrike" kern="1200" cap="none" spc="-2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飲食店等、イベントの要請は継続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府民への早期のワクチン接種、高齢者への不要不急の</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外出自粛、大学等や経済界に対し療養証明・陰性証明</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err="1" smtClean="0">
                          <a:solidFill>
                            <a:schemeClr val="tx1"/>
                          </a:solidFill>
                          <a:latin typeface="ＭＳ Ｐゴシック" panose="020B0600070205080204" pitchFamily="50" charset="-128"/>
                          <a:ea typeface="ＭＳ Ｐゴシック" panose="020B0600070205080204" pitchFamily="50" charset="-128"/>
                        </a:rPr>
                        <a:t>の提</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出を求めないこと等を要請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入院患者待機ステーションを臨時の医療施設として</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再開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国が府を「</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BA.5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対策強化地域」に位置付け</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若年軽症者オンラインスキーム運用開始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令和４年度一般会計補正予算（第５号）成立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大阪いらっしゃいキャンペーン</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を再開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小児へのワクチン接種促進に向けた広報・啓発を実施</a:t>
                      </a: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「大阪モデル」黄信号点灯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・飲食店等への要請は継続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・イベントについては、「大声あり」「大声なし」のエリアを</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明確に区分して開催する場合の収容率は、それぞれ</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50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％（大声あり）・</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％（大声なし）</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・早期のワクチン接種の検討、高齢者等は感染リスクが </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高い場所への外出を控えること等を要請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2" name="スライド番号プレースホルダー 1"/>
          <p:cNvSpPr>
            <a:spLocks noGrp="1"/>
          </p:cNvSpPr>
          <p:nvPr>
            <p:ph type="sldNum" sz="quarter" idx="12"/>
          </p:nvPr>
        </p:nvSpPr>
        <p:spPr>
          <a:xfrm>
            <a:off x="7086600" y="6584156"/>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第７波（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25</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年９月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26</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日）及びそれ以降の取組み等</a:t>
            </a:r>
          </a:p>
        </p:txBody>
      </p:sp>
    </p:spTree>
    <p:extLst>
      <p:ext uri="{BB962C8B-B14F-4D97-AF65-F5344CB8AC3E}">
        <p14:creationId xmlns:p14="http://schemas.microsoft.com/office/powerpoint/2010/main" val="2404683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584156"/>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4" name="表 3"/>
          <p:cNvGraphicFramePr>
            <a:graphicFrameLocks noGrp="1"/>
          </p:cNvGraphicFramePr>
          <p:nvPr>
            <p:extLst/>
          </p:nvPr>
        </p:nvGraphicFramePr>
        <p:xfrm>
          <a:off x="39394" y="422894"/>
          <a:ext cx="9072000" cy="5284055"/>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4855">
                <a:tc gridSpan="2">
                  <a:txBody>
                    <a:bodyP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国の取組み、海外の状況等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府の取組み等</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3634740">
                <a:tc>
                  <a:txBody>
                    <a:bodyPr/>
                    <a:lstStyle/>
                    <a:p>
                      <a:pPr algn="r">
                        <a:lnSpc>
                          <a:spcPct val="1000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年９月８日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18</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ct val="1000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With</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コロナに向けた政策の考え方」決定</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・全数届出の見直しを９月２６日から全国一律で適用</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令和４年秋開始接種（オミクロン株対応ワクチン等）開始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全国一律で全数届出見直し</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水際対策の緩和</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・査証免除措置の適用再開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・入国者数制限の撤廃　等</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spc="-30" baseline="0" dirty="0" smtClean="0">
                          <a:solidFill>
                            <a:schemeClr val="tx1"/>
                          </a:solidFill>
                          <a:latin typeface="ＭＳ Ｐゴシック" panose="020B0600070205080204" pitchFamily="50" charset="-128"/>
                          <a:ea typeface="ＭＳ Ｐゴシック" panose="020B0600070205080204" pitchFamily="50" charset="-128"/>
                        </a:rPr>
                        <a:t>「新型コロナ・インフル同時流行対策タスクフォース」立ち上げ</a:t>
                      </a:r>
                      <a:endParaRPr kumimoji="1" lang="en-US" altLang="ja-JP" sz="1050" b="0" spc="-30" baseline="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乳幼児（６か月</a:t>
                      </a:r>
                      <a:r>
                        <a:rPr kumimoji="1" lang="en-US" altLang="ja-JP" sz="1050" b="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４歳）へのワクチン接種開始</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新型コロナウイルス感染症対策分科会が新たなレベル分類を提案</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rPr>
                        <a:t>COCOA</a:t>
                      </a: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の機能停止（順次）</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「今秋以降の感染拡大で保健医療への負荷が高まった場合の対応について」を公表</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・新たなレベル分類を踏まえ、「医療ひっ迫防止対</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　　策強化宣言」及び「医療非常事態宣言」を創設</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ゴシック" panose="020B0600070205080204" pitchFamily="50" charset="-128"/>
                          <a:ea typeface="ＭＳ Ｐゴシック" panose="020B0600070205080204" pitchFamily="50" charset="-128"/>
                        </a:rPr>
                        <a:t>経口抗ウイルス薬（ゾコーバ）緊急承認</a:t>
                      </a:r>
                    </a:p>
                    <a:p>
                      <a:pPr>
                        <a:lnSpc>
                          <a:spcPct val="100000"/>
                        </a:lnSpc>
                      </a:pP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年９月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月１日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月４日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月８日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月９日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全数届出見直しの運用開始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ＭＳ Ｐゴシック" panose="020B0600070205080204" pitchFamily="50" charset="-128"/>
                          <a:ea typeface="ＭＳ Ｐゴシック" panose="020B0600070205080204" pitchFamily="50" charset="-128"/>
                        </a:rPr>
                        <a:t>大阪府　心斎橋接種センターにおけるオミクロン株対応ワクチンの接種体制を構築</a:t>
                      </a:r>
                      <a:endParaRPr kumimoji="1" lang="en-US" altLang="ja-JP" sz="1050" b="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「大阪モデル」緑信号点灯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“日本中から”大阪いらっしゃいキャンペーン</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実施</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・飲食店等、イベント、府民等への要請は継続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・薬や検査キットの準備を呼びかけ</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プレミアム食事券販売開始（ゴールドステッカー飲食店応援事業）</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令和４年度一般会計補正予算（第６号、第７号）成立</a:t>
                      </a: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大阪コロナオンライン診療・往診センターの運用開始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令和４年度一般会計補正予算（第８号）成立</a:t>
                      </a: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９歳以下の子どもへの検査キットの無償配布の受付開始</a:t>
                      </a: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「大阪モデル」黄信号点灯</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・飲食店等、イベント、府民等への要請は継続</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・市町村及び医療機関に対し臨時発熱外来設置に向け</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err="1" smtClean="0">
                          <a:solidFill>
                            <a:schemeClr val="tx1"/>
                          </a:solidFill>
                          <a:latin typeface="ＭＳ Ｐゴシック" panose="020B0600070205080204" pitchFamily="50" charset="-128"/>
                          <a:ea typeface="ＭＳ Ｐゴシック" panose="020B0600070205080204" pitchFamily="50" charset="-128"/>
                        </a:rPr>
                        <a:t>た</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要請</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出張型臨時発熱外来の設置（準備が整ったところから順次開設）</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5" name="正方形/長方形 4"/>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第７波（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25</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年９月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26</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日）及びそれ以降の取組み等</a:t>
            </a:r>
          </a:p>
        </p:txBody>
      </p:sp>
    </p:spTree>
    <p:extLst>
      <p:ext uri="{BB962C8B-B14F-4D97-AF65-F5344CB8AC3E}">
        <p14:creationId xmlns:p14="http://schemas.microsoft.com/office/powerpoint/2010/main" val="3059160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5751479"/>
            <a:ext cx="9020228" cy="1118255"/>
          </a:xfrm>
          <a:prstGeom prst="rect">
            <a:avLst/>
          </a:prstGeom>
          <a:noFill/>
        </p:spPr>
        <p:txBody>
          <a:bodyPr wrap="square" rtlCol="0">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１　</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重症確保病床以外の病床で患者を受入れ</a:t>
            </a: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２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第一波の</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軽症中等症</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入院患者数・</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入院・療養調整中の人数</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は、統計がある</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以降で</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分析</a:t>
            </a:r>
            <a:endPar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重症患者数</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には、軽症中等症病床等で治療継続している数を含む。軽症中等症入院患者数には、左記数を含まない。</a:t>
            </a: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軽症中等症入院患者数には、コロナは軽症中等症だが、その他疾病で重症病床における入院加療が必要な患者数を含む。重症入院患者数には、左記を含まない。</a:t>
            </a:r>
            <a:endPar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４　</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病床使用率は、令和４年</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日より、病床確保計画に基づく確保病床・運用病床以外に受け入れていただいている病床数を含める。</a:t>
            </a: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医療</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機関休診により、退院状況の確認が困難な場合、退院者が入院患者に含まれることから、翌日公表する軽症中等症入院患者数が、実入院患者数を上回ることがある</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５　大規模医療・療養</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センター（無症状・軽症患者用</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800</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床、中等症患者用</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床）</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病床確保数に含まない。</a:t>
            </a:r>
            <a:endPar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６　死亡率は、陽性者数に占める死亡者数の割合。死亡者数は</a:t>
            </a:r>
            <a:r>
              <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日時点。</a:t>
            </a:r>
            <a:endPar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p:cNvSpPr/>
          <p:nvPr/>
        </p:nvSpPr>
        <p:spPr>
          <a:xfrm>
            <a:off x="0" y="-1"/>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各指標等の状況</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一</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波</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～第七波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p>
        </p:txBody>
      </p:sp>
      <p:sp>
        <p:nvSpPr>
          <p:cNvPr id="26" name="スライド番号プレースホルダー 4"/>
          <p:cNvSpPr>
            <a:spLocks noGrp="1"/>
          </p:cNvSpPr>
          <p:nvPr>
            <p:ph type="sldNum" sz="quarter" idx="12"/>
          </p:nvPr>
        </p:nvSpPr>
        <p:spPr>
          <a:xfrm>
            <a:off x="7043772" y="6584156"/>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13" name="表 12"/>
          <p:cNvGraphicFramePr>
            <a:graphicFrameLocks noGrp="1"/>
          </p:cNvGraphicFramePr>
          <p:nvPr>
            <p:extLst/>
          </p:nvPr>
        </p:nvGraphicFramePr>
        <p:xfrm>
          <a:off x="15720" y="423867"/>
          <a:ext cx="9115579" cy="5351780"/>
        </p:xfrm>
        <a:graphic>
          <a:graphicData uri="http://schemas.openxmlformats.org/drawingml/2006/table">
            <a:tbl>
              <a:tblPr firstRow="1" bandRow="1">
                <a:tableStyleId>{5C22544A-7EE6-4342-B048-85BDC9FD1C3A}</a:tableStyleId>
              </a:tblPr>
              <a:tblGrid>
                <a:gridCol w="1250957">
                  <a:extLst>
                    <a:ext uri="{9D8B030D-6E8A-4147-A177-3AD203B41FA5}">
                      <a16:colId xmlns:a16="http://schemas.microsoft.com/office/drawing/2014/main" val="3074551267"/>
                    </a:ext>
                  </a:extLst>
                </a:gridCol>
                <a:gridCol w="1171688">
                  <a:extLst>
                    <a:ext uri="{9D8B030D-6E8A-4147-A177-3AD203B41FA5}">
                      <a16:colId xmlns:a16="http://schemas.microsoft.com/office/drawing/2014/main" val="1699436355"/>
                    </a:ext>
                  </a:extLst>
                </a:gridCol>
                <a:gridCol w="1057066">
                  <a:extLst>
                    <a:ext uri="{9D8B030D-6E8A-4147-A177-3AD203B41FA5}">
                      <a16:colId xmlns:a16="http://schemas.microsoft.com/office/drawing/2014/main" val="1291918938"/>
                    </a:ext>
                  </a:extLst>
                </a:gridCol>
                <a:gridCol w="1082538">
                  <a:extLst>
                    <a:ext uri="{9D8B030D-6E8A-4147-A177-3AD203B41FA5}">
                      <a16:colId xmlns:a16="http://schemas.microsoft.com/office/drawing/2014/main" val="4170278058"/>
                    </a:ext>
                  </a:extLst>
                </a:gridCol>
                <a:gridCol w="1141757">
                  <a:extLst>
                    <a:ext uri="{9D8B030D-6E8A-4147-A177-3AD203B41FA5}">
                      <a16:colId xmlns:a16="http://schemas.microsoft.com/office/drawing/2014/main" val="1754257617"/>
                    </a:ext>
                  </a:extLst>
                </a:gridCol>
                <a:gridCol w="1137191">
                  <a:extLst>
                    <a:ext uri="{9D8B030D-6E8A-4147-A177-3AD203B41FA5}">
                      <a16:colId xmlns:a16="http://schemas.microsoft.com/office/drawing/2014/main" val="664184299"/>
                    </a:ext>
                  </a:extLst>
                </a:gridCol>
                <a:gridCol w="1137191">
                  <a:extLst>
                    <a:ext uri="{9D8B030D-6E8A-4147-A177-3AD203B41FA5}">
                      <a16:colId xmlns:a16="http://schemas.microsoft.com/office/drawing/2014/main" val="1111694032"/>
                    </a:ext>
                  </a:extLst>
                </a:gridCol>
                <a:gridCol w="1137191">
                  <a:extLst>
                    <a:ext uri="{9D8B030D-6E8A-4147-A177-3AD203B41FA5}">
                      <a16:colId xmlns:a16="http://schemas.microsoft.com/office/drawing/2014/main" val="1710184131"/>
                    </a:ext>
                  </a:extLst>
                </a:gridCol>
              </a:tblGrid>
              <a:tr h="480524">
                <a:tc>
                  <a:txBody>
                    <a:bodyPr/>
                    <a:lstStyle/>
                    <a:p>
                      <a:pPr algn="ctr">
                        <a:lnSpc>
                          <a:spcPts val="1100"/>
                        </a:lnSpc>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ts val="1100"/>
                        </a:lnSpc>
                      </a:pPr>
                      <a:r>
                        <a:rPr kumimoji="1" lang="ja-JP" altLang="en-US" sz="1000" dirty="0" smtClean="0">
                          <a:solidFill>
                            <a:schemeClr val="tx1"/>
                          </a:solidFill>
                          <a:latin typeface="Meiryo UI" panose="020B0604030504040204" pitchFamily="50" charset="-128"/>
                          <a:ea typeface="Meiryo UI" panose="020B0604030504040204" pitchFamily="50" charset="-128"/>
                        </a:rPr>
                        <a:t>第一波</a:t>
                      </a:r>
                    </a:p>
                    <a:p>
                      <a:pPr algn="ctr">
                        <a:lnSpc>
                          <a:spcPts val="1100"/>
                        </a:lnSpc>
                      </a:pPr>
                      <a:r>
                        <a:rPr kumimoji="1" lang="en-US" altLang="ja-JP" sz="1000" dirty="0" smtClean="0">
                          <a:solidFill>
                            <a:schemeClr val="tx1"/>
                          </a:solidFill>
                          <a:latin typeface="Meiryo UI" panose="020B0604030504040204" pitchFamily="50" charset="-128"/>
                          <a:ea typeface="Meiryo UI" panose="020B0604030504040204" pitchFamily="50" charset="-128"/>
                        </a:rPr>
                        <a:t>(2020.1.29</a:t>
                      </a:r>
                    </a:p>
                    <a:p>
                      <a:pPr algn="ctr">
                        <a:lnSpc>
                          <a:spcPts val="1100"/>
                        </a:lnSpc>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6.13)</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ts val="1100"/>
                        </a:lnSpc>
                      </a:pPr>
                      <a:r>
                        <a:rPr kumimoji="1" lang="ja-JP" altLang="en-US" sz="1000" dirty="0" smtClean="0">
                          <a:solidFill>
                            <a:schemeClr val="tx1"/>
                          </a:solidFill>
                          <a:latin typeface="Meiryo UI" panose="020B0604030504040204" pitchFamily="50" charset="-128"/>
                          <a:ea typeface="Meiryo UI" panose="020B0604030504040204" pitchFamily="50" charset="-128"/>
                        </a:rPr>
                        <a:t>第二波</a:t>
                      </a:r>
                    </a:p>
                    <a:p>
                      <a:pPr algn="ctr">
                        <a:lnSpc>
                          <a:spcPts val="1100"/>
                        </a:lnSpc>
                      </a:pPr>
                      <a:r>
                        <a:rPr kumimoji="1" lang="en-US" altLang="ja-JP" sz="1000" dirty="0" smtClean="0">
                          <a:solidFill>
                            <a:schemeClr val="tx1"/>
                          </a:solidFill>
                          <a:latin typeface="Meiryo UI" panose="020B0604030504040204" pitchFamily="50" charset="-128"/>
                          <a:ea typeface="Meiryo UI" panose="020B0604030504040204" pitchFamily="50" charset="-128"/>
                        </a:rPr>
                        <a:t>(2020.6.14</a:t>
                      </a:r>
                    </a:p>
                    <a:p>
                      <a:pPr algn="ctr">
                        <a:lnSpc>
                          <a:spcPts val="1100"/>
                        </a:lnSpc>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10.9)</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第三波</a:t>
                      </a: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rPr>
                        <a:t>(2020.10.10</a:t>
                      </a: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2021.2.28)</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第四波</a:t>
                      </a: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rPr>
                        <a:t>(2021.3.1</a:t>
                      </a: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6.20)</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第五波</a:t>
                      </a: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rPr>
                        <a:t>(2021.6.21</a:t>
                      </a: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12.16)</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第六波</a:t>
                      </a: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rPr>
                        <a:t>(2021.12.17</a:t>
                      </a: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2022.6.24)</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第七波</a:t>
                      </a: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rPr>
                        <a:t>(2022.6.25</a:t>
                      </a: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smtClean="0">
                          <a:solidFill>
                            <a:schemeClr val="tx1"/>
                          </a:solidFill>
                          <a:latin typeface="Meiryo UI" panose="020B0604030504040204" pitchFamily="50" charset="-128"/>
                          <a:ea typeface="Meiryo UI" panose="020B0604030504040204" pitchFamily="50" charset="-128"/>
                        </a:rPr>
                        <a:t>9.26)</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00077723"/>
                  </a:ext>
                </a:extLst>
              </a:tr>
              <a:tr h="349037">
                <a:tc>
                  <a:txBody>
                    <a:bodyPr/>
                    <a:lstStyle/>
                    <a:p>
                      <a:pPr algn="ctr">
                        <a:lnSpc>
                          <a:spcPts val="1100"/>
                        </a:lnSpc>
                      </a:pPr>
                      <a:r>
                        <a:rPr kumimoji="1" lang="ja-JP" altLang="en-US" sz="1000" spc="-50" baseline="0" dirty="0" smtClean="0">
                          <a:solidFill>
                            <a:schemeClr val="tx1"/>
                          </a:solidFill>
                          <a:latin typeface="Meiryo UI" panose="020B0604030504040204" pitchFamily="50" charset="-128"/>
                          <a:ea typeface="Meiryo UI" panose="020B0604030504040204" pitchFamily="50" charset="-128"/>
                        </a:rPr>
                        <a:t>新規</a:t>
                      </a:r>
                      <a:r>
                        <a:rPr kumimoji="1" lang="ja-JP" altLang="en-US" sz="1000" spc="-50" baseline="0" dirty="0">
                          <a:solidFill>
                            <a:schemeClr val="tx1"/>
                          </a:solidFill>
                          <a:latin typeface="Meiryo UI" panose="020B0604030504040204" pitchFamily="50" charset="-128"/>
                          <a:ea typeface="Meiryo UI" panose="020B0604030504040204" pitchFamily="50" charset="-128"/>
                        </a:rPr>
                        <a:t>陽性者数</a:t>
                      </a:r>
                      <a:r>
                        <a:rPr kumimoji="1" lang="ja-JP" altLang="en-US" sz="1000" spc="-50" baseline="0" dirty="0" smtClean="0">
                          <a:solidFill>
                            <a:schemeClr val="tx1"/>
                          </a:solidFill>
                          <a:latin typeface="Meiryo UI" panose="020B0604030504040204" pitchFamily="50" charset="-128"/>
                          <a:ea typeface="Meiryo UI" panose="020B0604030504040204" pitchFamily="50" charset="-128"/>
                        </a:rPr>
                        <a:t>累計</a:t>
                      </a:r>
                      <a:endParaRPr kumimoji="1" lang="en-US" altLang="ja-JP" sz="1000" spc="-50" baseline="0" dirty="0" smtClean="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波の期間内</a:t>
                      </a:r>
                      <a:r>
                        <a:rPr kumimoji="1" lang="en-US" altLang="ja-JP" sz="1000" dirty="0" smtClean="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lnSpc>
                          <a:spcPts val="1100"/>
                        </a:lnSpc>
                      </a:pPr>
                      <a:r>
                        <a:rPr kumimoji="1" lang="en-US" altLang="ja-JP" sz="1000" kern="1200" dirty="0">
                          <a:solidFill>
                            <a:schemeClr val="tx1"/>
                          </a:solidFill>
                          <a:latin typeface="Meiryo UI" panose="020B0604030504040204" pitchFamily="50" charset="-128"/>
                          <a:ea typeface="Meiryo UI" panose="020B0604030504040204" pitchFamily="50" charset="-128"/>
                          <a:cs typeface="+mn-cs"/>
                        </a:rPr>
                        <a:t>1,786</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人</a:t>
                      </a:r>
                      <a:endParaRPr kumimoji="1" lang="en-US" altLang="ja-JP"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100"/>
                        </a:lnSpc>
                      </a:pPr>
                      <a:r>
                        <a:rPr kumimoji="1" lang="en-US" altLang="ja-JP" sz="1000" kern="1200" dirty="0">
                          <a:solidFill>
                            <a:schemeClr val="tx1"/>
                          </a:solidFill>
                          <a:latin typeface="Meiryo UI" panose="020B0604030504040204" pitchFamily="50" charset="-128"/>
                          <a:ea typeface="Meiryo UI" panose="020B0604030504040204" pitchFamily="50" charset="-128"/>
                          <a:cs typeface="+mn-cs"/>
                        </a:rPr>
                        <a:t>9,271</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100"/>
                        </a:lnSpc>
                      </a:pPr>
                      <a:r>
                        <a:rPr kumimoji="1" lang="en-US" altLang="ja-JP" sz="1000" kern="1200" dirty="0">
                          <a:solidFill>
                            <a:schemeClr val="tx1"/>
                          </a:solidFill>
                          <a:latin typeface="Meiryo UI" panose="020B0604030504040204" pitchFamily="50" charset="-128"/>
                          <a:ea typeface="Meiryo UI" panose="020B0604030504040204" pitchFamily="50" charset="-128"/>
                          <a:cs typeface="+mn-cs"/>
                        </a:rPr>
                        <a:t>36,064</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kern="1200" dirty="0">
                          <a:solidFill>
                            <a:schemeClr val="tx1"/>
                          </a:solidFill>
                          <a:latin typeface="Meiryo UI" panose="020B0604030504040204" pitchFamily="50" charset="-128"/>
                          <a:ea typeface="Meiryo UI" panose="020B0604030504040204" pitchFamily="50" charset="-128"/>
                          <a:cs typeface="+mn-cs"/>
                        </a:rPr>
                        <a:t>55,318</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kern="1200" dirty="0">
                          <a:solidFill>
                            <a:schemeClr val="tx1"/>
                          </a:solidFill>
                          <a:latin typeface="Meiryo UI" panose="020B0604030504040204" pitchFamily="50" charset="-128"/>
                          <a:ea typeface="Meiryo UI" panose="020B0604030504040204" pitchFamily="50" charset="-128"/>
                          <a:cs typeface="+mn-cs"/>
                        </a:rPr>
                        <a:t>100,891</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800,932</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人</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1,079,161</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人</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9275304"/>
                  </a:ext>
                </a:extLst>
              </a:tr>
              <a:tr h="349037">
                <a:tc>
                  <a:txBody>
                    <a:bodyPr/>
                    <a:lstStyle/>
                    <a:p>
                      <a:pPr algn="ctr">
                        <a:lnSpc>
                          <a:spcPts val="1100"/>
                        </a:lnSpc>
                      </a:pPr>
                      <a:r>
                        <a:rPr kumimoji="1" lang="ja-JP" altLang="en-US" sz="1000" dirty="0">
                          <a:solidFill>
                            <a:schemeClr val="tx1"/>
                          </a:solidFill>
                          <a:latin typeface="Meiryo UI" panose="020B0604030504040204" pitchFamily="50" charset="-128"/>
                          <a:ea typeface="Meiryo UI" panose="020B0604030504040204" pitchFamily="50" charset="-128"/>
                        </a:rPr>
                        <a:t>確保</a:t>
                      </a:r>
                      <a:r>
                        <a:rPr kumimoji="1" lang="ja-JP" altLang="en-US" sz="1000" dirty="0" smtClean="0">
                          <a:solidFill>
                            <a:schemeClr val="tx1"/>
                          </a:solidFill>
                          <a:latin typeface="Meiryo UI" panose="020B0604030504040204" pitchFamily="50" charset="-128"/>
                          <a:ea typeface="Meiryo UI" panose="020B0604030504040204" pitchFamily="50" charset="-128"/>
                        </a:rPr>
                        <a:t>病床数</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重症）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lnSpc>
                          <a:spcPts val="1100"/>
                        </a:lnSpc>
                      </a:pPr>
                      <a:r>
                        <a:rPr kumimoji="1" lang="en-US" altLang="ja-JP" sz="1000" kern="1200" dirty="0">
                          <a:solidFill>
                            <a:schemeClr val="tx1"/>
                          </a:solidFill>
                          <a:latin typeface="Meiryo UI" panose="020B0604030504040204" pitchFamily="50" charset="-128"/>
                          <a:ea typeface="Meiryo UI" panose="020B0604030504040204" pitchFamily="50" charset="-128"/>
                          <a:cs typeface="+mn-cs"/>
                        </a:rPr>
                        <a:t>32</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床（</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4/1</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a:t>
                      </a:r>
                      <a:endParaRPr kumimoji="1" lang="en-US" altLang="ja-JP" sz="1000" kern="1200" dirty="0">
                        <a:solidFill>
                          <a:schemeClr val="tx1"/>
                        </a:solidFill>
                        <a:latin typeface="Meiryo UI" panose="020B0604030504040204" pitchFamily="50" charset="-128"/>
                        <a:ea typeface="Meiryo UI" panose="020B0604030504040204" pitchFamily="50" charset="-128"/>
                        <a:cs typeface="+mn-cs"/>
                      </a:endParaRPr>
                    </a:p>
                    <a:p>
                      <a:pPr marL="0" algn="ctr" defTabSz="914400" rtl="0" eaLnBrk="1" latinLnBrk="0" hangingPunct="1">
                        <a:lnSpc>
                          <a:spcPts val="1100"/>
                        </a:lnSpc>
                      </a:pPr>
                      <a:r>
                        <a:rPr kumimoji="1" lang="en-US" altLang="ja-JP" sz="1000" kern="1200" dirty="0">
                          <a:solidFill>
                            <a:schemeClr val="tx1"/>
                          </a:solidFill>
                          <a:latin typeface="Meiryo UI" panose="020B0604030504040204" pitchFamily="50" charset="-128"/>
                          <a:ea typeface="Meiryo UI" panose="020B0604030504040204" pitchFamily="50" charset="-128"/>
                          <a:cs typeface="+mn-cs"/>
                        </a:rPr>
                        <a:t>188</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床（</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5/1~</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100"/>
                        </a:lnSpc>
                      </a:pPr>
                      <a:r>
                        <a:rPr kumimoji="1" lang="en-US" altLang="ja-JP" sz="1000" kern="1200" dirty="0">
                          <a:solidFill>
                            <a:schemeClr val="tx1"/>
                          </a:solidFill>
                          <a:latin typeface="Meiryo UI" panose="020B0604030504040204" pitchFamily="50" charset="-128"/>
                          <a:ea typeface="Meiryo UI" panose="020B0604030504040204" pitchFamily="50" charset="-128"/>
                          <a:cs typeface="+mn-cs"/>
                        </a:rPr>
                        <a:t>188</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床（</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5/1~</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kern="1200" dirty="0">
                          <a:solidFill>
                            <a:schemeClr val="tx1"/>
                          </a:solidFill>
                          <a:latin typeface="Meiryo UI" panose="020B0604030504040204" pitchFamily="50" charset="-128"/>
                          <a:ea typeface="Meiryo UI" panose="020B0604030504040204" pitchFamily="50" charset="-128"/>
                          <a:cs typeface="+mn-cs"/>
                        </a:rPr>
                        <a:t>236</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床（</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12/15</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kern="1200" dirty="0">
                          <a:solidFill>
                            <a:schemeClr val="tx1"/>
                          </a:solidFill>
                          <a:latin typeface="Meiryo UI" panose="020B0604030504040204" pitchFamily="50" charset="-128"/>
                          <a:ea typeface="Meiryo UI" panose="020B0604030504040204" pitchFamily="50" charset="-128"/>
                          <a:cs typeface="+mn-cs"/>
                        </a:rPr>
                        <a:t>365</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床（</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5/7~9</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kern="1200" dirty="0">
                          <a:solidFill>
                            <a:schemeClr val="tx1"/>
                          </a:solidFill>
                          <a:latin typeface="Meiryo UI" panose="020B0604030504040204" pitchFamily="50" charset="-128"/>
                          <a:ea typeface="Meiryo UI" panose="020B0604030504040204" pitchFamily="50" charset="-128"/>
                          <a:cs typeface="+mn-cs"/>
                        </a:rPr>
                        <a:t>610</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床（</a:t>
                      </a:r>
                      <a:r>
                        <a:rPr kumimoji="1" lang="en-US" altLang="ja-JP" sz="1000" kern="1200" dirty="0">
                          <a:solidFill>
                            <a:schemeClr val="tx1"/>
                          </a:solidFill>
                          <a:latin typeface="Meiryo UI" panose="020B0604030504040204" pitchFamily="50" charset="-128"/>
                          <a:ea typeface="Meiryo UI" panose="020B0604030504040204" pitchFamily="50" charset="-128"/>
                          <a:cs typeface="+mn-cs"/>
                        </a:rPr>
                        <a:t>12/6</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622</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床（</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5/10~6/12</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615</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床（</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6/25~6/29</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7890688"/>
                  </a:ext>
                </a:extLst>
              </a:tr>
              <a:tr h="480524">
                <a:tc>
                  <a:txBody>
                    <a:bodyPr/>
                    <a:lstStyle/>
                    <a:p>
                      <a:pPr algn="ctr">
                        <a:lnSpc>
                          <a:spcPts val="1100"/>
                        </a:lnSpc>
                      </a:pPr>
                      <a:r>
                        <a:rPr kumimoji="1" lang="ja-JP" altLang="en-US" sz="1000" b="0" dirty="0" smtClean="0">
                          <a:solidFill>
                            <a:schemeClr val="tx1"/>
                          </a:solidFill>
                          <a:latin typeface="Meiryo UI" panose="020B0604030504040204" pitchFamily="50" charset="-128"/>
                          <a:ea typeface="Meiryo UI" panose="020B0604030504040204" pitchFamily="50" charset="-128"/>
                        </a:rPr>
                        <a:t>重症患者数</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ja-JP" altLang="en-US" sz="1000" b="0" dirty="0" smtClean="0">
                          <a:solidFill>
                            <a:schemeClr val="tx1"/>
                          </a:solidFill>
                          <a:latin typeface="Meiryo UI" panose="020B0604030504040204" pitchFamily="50" charset="-128"/>
                          <a:ea typeface="Meiryo UI" panose="020B0604030504040204" pitchFamily="50" charset="-128"/>
                        </a:rPr>
                        <a:t>／重症病床使用率</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最大）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lnSpc>
                          <a:spcPts val="1100"/>
                        </a:lnSpc>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65</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algn="ctr" defTabSz="914400" rtl="0" eaLnBrk="1" latinLnBrk="0" hangingPunct="1">
                        <a:lnSpc>
                          <a:spcPts val="1100"/>
                        </a:lnSpc>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112.5</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(※1)</a:t>
                      </a:r>
                      <a:endParaRPr kumimoji="1" lang="ja-JP" altLang="en-US"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100"/>
                        </a:lnSpc>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72</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algn="ctr" defTabSz="914400" rtl="0" eaLnBrk="1" latinLnBrk="0" hangingPunct="1">
                        <a:lnSpc>
                          <a:spcPts val="1100"/>
                        </a:lnSpc>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38.3%</a:t>
                      </a:r>
                      <a:endParaRPr kumimoji="1" lang="ja-JP" altLang="en-US"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100"/>
                        </a:lnSpc>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187</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algn="ctr" defTabSz="914400" rtl="0" eaLnBrk="1" latinLnBrk="0" hangingPunct="1">
                        <a:lnSpc>
                          <a:spcPts val="1100"/>
                        </a:lnSpc>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79.2%</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449</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103.0%(※1)</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286</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47.3%</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285</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43.6%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93</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15.6%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0689303"/>
                  </a:ext>
                </a:extLst>
              </a:tr>
              <a:tr h="349037">
                <a:tc>
                  <a:txBody>
                    <a:bodyPr/>
                    <a:lstStyle/>
                    <a:p>
                      <a:pPr algn="ctr">
                        <a:lnSpc>
                          <a:spcPts val="1100"/>
                        </a:lnSpc>
                      </a:pPr>
                      <a:r>
                        <a:rPr kumimoji="1" lang="ja-JP" altLang="en-US" sz="1000" b="0" dirty="0">
                          <a:solidFill>
                            <a:schemeClr val="tx1"/>
                          </a:solidFill>
                          <a:latin typeface="Meiryo UI" panose="020B0604030504040204" pitchFamily="50" charset="-128"/>
                          <a:ea typeface="Meiryo UI" panose="020B0604030504040204" pitchFamily="50" charset="-128"/>
                        </a:rPr>
                        <a:t>確保</a:t>
                      </a:r>
                      <a:r>
                        <a:rPr kumimoji="1" lang="ja-JP" altLang="en-US" sz="1000" b="0" dirty="0" smtClean="0">
                          <a:solidFill>
                            <a:schemeClr val="tx1"/>
                          </a:solidFill>
                          <a:latin typeface="Meiryo UI" panose="020B0604030504040204" pitchFamily="50" charset="-128"/>
                          <a:ea typeface="Meiryo UI" panose="020B0604030504040204" pitchFamily="50" charset="-128"/>
                        </a:rPr>
                        <a:t>病床数</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ja-JP" altLang="en-US" sz="1000" b="0" spc="-40" baseline="0" dirty="0" smtClean="0">
                          <a:solidFill>
                            <a:schemeClr val="tx1"/>
                          </a:solidFill>
                          <a:latin typeface="Meiryo UI" panose="020B0604030504040204" pitchFamily="50" charset="-128"/>
                          <a:ea typeface="Meiryo UI" panose="020B0604030504040204" pitchFamily="50" charset="-128"/>
                        </a:rPr>
                        <a:t>（</a:t>
                      </a:r>
                      <a:r>
                        <a:rPr kumimoji="1" lang="ja-JP" altLang="en-US" sz="1000" b="0" spc="-40" baseline="0" dirty="0">
                          <a:solidFill>
                            <a:schemeClr val="tx1"/>
                          </a:solidFill>
                          <a:latin typeface="Meiryo UI" panose="020B0604030504040204" pitchFamily="50" charset="-128"/>
                          <a:ea typeface="Meiryo UI" panose="020B0604030504040204" pitchFamily="50" charset="-128"/>
                        </a:rPr>
                        <a:t>軽症中等症）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lnSpc>
                          <a:spcPts val="1100"/>
                        </a:lnSpc>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323</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床（</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4/1</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p>
                      <a:pPr marL="0" algn="ctr" defTabSz="914400" rtl="0" eaLnBrk="1" latinLnBrk="0" hangingPunct="1">
                        <a:lnSpc>
                          <a:spcPts val="1100"/>
                        </a:lnSpc>
                      </a:pPr>
                      <a:r>
                        <a:rPr kumimoji="1" lang="en-US" altLang="ja-JP" sz="1000" b="0" kern="1200" spc="-80" baseline="0" dirty="0" smtClean="0">
                          <a:solidFill>
                            <a:schemeClr val="tx1"/>
                          </a:solidFill>
                          <a:latin typeface="Meiryo UI" panose="020B0604030504040204" pitchFamily="50" charset="-128"/>
                          <a:ea typeface="Meiryo UI" panose="020B0604030504040204" pitchFamily="50" charset="-128"/>
                          <a:cs typeface="+mn-cs"/>
                        </a:rPr>
                        <a:t>1,037</a:t>
                      </a:r>
                      <a:r>
                        <a:rPr kumimoji="1" lang="ja-JP" altLang="en-US" sz="1000" b="0" kern="1200" spc="-80" baseline="0" dirty="0" smtClean="0">
                          <a:solidFill>
                            <a:schemeClr val="tx1"/>
                          </a:solidFill>
                          <a:latin typeface="Meiryo UI" panose="020B0604030504040204" pitchFamily="50" charset="-128"/>
                          <a:ea typeface="Meiryo UI" panose="020B0604030504040204" pitchFamily="50" charset="-128"/>
                          <a:cs typeface="+mn-cs"/>
                        </a:rPr>
                        <a:t>床（</a:t>
                      </a:r>
                      <a:r>
                        <a:rPr kumimoji="1" lang="en-US" altLang="ja-JP" sz="1000" b="0" kern="1200" spc="-80" baseline="0" dirty="0" smtClean="0">
                          <a:solidFill>
                            <a:schemeClr val="tx1"/>
                          </a:solidFill>
                          <a:latin typeface="Meiryo UI" panose="020B0604030504040204" pitchFamily="50" charset="-128"/>
                          <a:ea typeface="Meiryo UI" panose="020B0604030504040204" pitchFamily="50" charset="-128"/>
                          <a:cs typeface="+mn-cs"/>
                        </a:rPr>
                        <a:t>6/8~</a:t>
                      </a:r>
                      <a:r>
                        <a:rPr kumimoji="1" lang="ja-JP" altLang="en-US" sz="1000" b="0" kern="1200" spc="-80" baseline="0" dirty="0" smtClean="0">
                          <a:solidFill>
                            <a:schemeClr val="tx1"/>
                          </a:solidFill>
                          <a:latin typeface="Meiryo UI" panose="020B0604030504040204" pitchFamily="50" charset="-128"/>
                          <a:ea typeface="Meiryo UI" panose="020B0604030504040204" pitchFamily="50" charset="-128"/>
                          <a:cs typeface="+mn-cs"/>
                        </a:rPr>
                        <a:t>）</a:t>
                      </a:r>
                      <a:endParaRPr kumimoji="1" lang="en-US" altLang="ja-JP" sz="1000" b="0" kern="1200" spc="-80" baseline="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100"/>
                        </a:lnSpc>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1,094</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床（</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8/31</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100"/>
                        </a:lnSpc>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1,757</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床（</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2/26</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2,350</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床（</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6/19</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3,057</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床（</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12/8~</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3,509</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床（</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6/20~</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4,149</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床（</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8/25~8/31</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4400958"/>
                  </a:ext>
                </a:extLst>
              </a:tr>
              <a:tr h="480524">
                <a:tc>
                  <a:txBody>
                    <a:bodyPr/>
                    <a:lstStyle/>
                    <a:p>
                      <a:pPr algn="ctr">
                        <a:lnSpc>
                          <a:spcPts val="1100"/>
                        </a:lnSpc>
                      </a:pPr>
                      <a:r>
                        <a:rPr kumimoji="1" lang="ja-JP" altLang="en-US" sz="1000" b="0" dirty="0" smtClean="0">
                          <a:solidFill>
                            <a:schemeClr val="tx1"/>
                          </a:solidFill>
                          <a:latin typeface="Meiryo UI" panose="020B0604030504040204" pitchFamily="50" charset="-128"/>
                          <a:ea typeface="Meiryo UI" panose="020B0604030504040204" pitchFamily="50" charset="-128"/>
                        </a:rPr>
                        <a:t>軽症中等症入院患者数／病床使用率</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ja-JP" altLang="en-US" sz="1000" b="0" dirty="0" smtClean="0">
                          <a:solidFill>
                            <a:schemeClr val="tx1"/>
                          </a:solidFill>
                          <a:latin typeface="Meiryo UI" panose="020B0604030504040204" pitchFamily="50" charset="-128"/>
                          <a:ea typeface="Meiryo UI" panose="020B0604030504040204" pitchFamily="50" charset="-128"/>
                        </a:rPr>
                        <a:t>（最大）</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lnSpc>
                          <a:spcPts val="1100"/>
                        </a:lnSpc>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539</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※2</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82.2</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100"/>
                        </a:lnSpc>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512</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47.9</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100"/>
                        </a:lnSpc>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1,091</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75.3</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1,743</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a:t>
                      </a: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87.1</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2,368</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90.0</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3,785</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a:t>
                      </a: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117.9%(※4)</a:t>
                      </a:r>
                      <a:endPar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3,292</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a:t>
                      </a: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77.7%</a:t>
                      </a:r>
                      <a:endPar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1121294"/>
                  </a:ext>
                </a:extLst>
              </a:tr>
              <a:tr h="349037">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dirty="0" smtClean="0">
                          <a:solidFill>
                            <a:schemeClr val="tx1"/>
                          </a:solidFill>
                          <a:latin typeface="Meiryo UI" panose="020B0604030504040204" pitchFamily="50" charset="-128"/>
                          <a:ea typeface="Meiryo UI" panose="020B0604030504040204" pitchFamily="50" charset="-128"/>
                        </a:rPr>
                        <a:t>宿泊療養施設数 </a:t>
                      </a:r>
                      <a:r>
                        <a:rPr kumimoji="1" lang="en-US" altLang="ja-JP" sz="1000" b="0" dirty="0">
                          <a:solidFill>
                            <a:schemeClr val="tx1"/>
                          </a:solidFill>
                          <a:latin typeface="Meiryo UI" panose="020B0604030504040204" pitchFamily="50" charset="-128"/>
                          <a:ea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rPr>
                        <a:t>部屋数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lnSpc>
                          <a:spcPts val="1100"/>
                        </a:lnSpc>
                      </a:pP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１施設</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400</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室⇒</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p>
                      <a:pPr marL="0" algn="ctr" defTabSz="914400" rtl="0" eaLnBrk="1" latinLnBrk="0" hangingPunct="1">
                        <a:lnSpc>
                          <a:spcPts val="1100"/>
                        </a:lnSpc>
                      </a:pP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３施設</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1,504</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室</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100"/>
                        </a:lnSpc>
                      </a:pP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５</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施設</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1,517</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室</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９</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施設</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2,416</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室</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15</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施設 </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3,986</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spc="-50" baseline="0" dirty="0" smtClean="0">
                          <a:solidFill>
                            <a:schemeClr val="tx1"/>
                          </a:solidFill>
                          <a:latin typeface="Meiryo UI" panose="020B0604030504040204" pitchFamily="50" charset="-128"/>
                          <a:ea typeface="Meiryo UI" panose="020B0604030504040204" pitchFamily="50" charset="-128"/>
                          <a:cs typeface="+mn-cs"/>
                        </a:rPr>
                        <a:t>32</a:t>
                      </a:r>
                      <a:r>
                        <a:rPr kumimoji="1" lang="ja-JP" altLang="en-US" sz="1000" b="0" kern="1200" spc="-50" baseline="0" dirty="0" smtClean="0">
                          <a:solidFill>
                            <a:schemeClr val="tx1"/>
                          </a:solidFill>
                          <a:latin typeface="Meiryo UI" panose="020B0604030504040204" pitchFamily="50" charset="-128"/>
                          <a:ea typeface="Meiryo UI" panose="020B0604030504040204" pitchFamily="50" charset="-128"/>
                          <a:cs typeface="+mn-cs"/>
                        </a:rPr>
                        <a:t>施設  </a:t>
                      </a:r>
                      <a:r>
                        <a:rPr kumimoji="1" lang="en-US" altLang="ja-JP" sz="1000" b="0" kern="1200" spc="-50" baseline="0" dirty="0" smtClean="0">
                          <a:solidFill>
                            <a:schemeClr val="tx1"/>
                          </a:solidFill>
                          <a:latin typeface="Meiryo UI" panose="020B0604030504040204" pitchFamily="50" charset="-128"/>
                          <a:ea typeface="Meiryo UI" panose="020B0604030504040204" pitchFamily="50" charset="-128"/>
                          <a:cs typeface="+mn-cs"/>
                        </a:rPr>
                        <a:t>8,514</a:t>
                      </a:r>
                      <a:r>
                        <a:rPr kumimoji="1" lang="ja-JP" altLang="en-US" sz="1000" b="0" kern="1200" spc="-50" baseline="0" dirty="0" smtClean="0">
                          <a:solidFill>
                            <a:schemeClr val="tx1"/>
                          </a:solidFill>
                          <a:latin typeface="Meiryo UI" panose="020B0604030504040204" pitchFamily="50" charset="-128"/>
                          <a:ea typeface="Meiryo UI" panose="020B0604030504040204" pitchFamily="50" charset="-128"/>
                          <a:cs typeface="+mn-cs"/>
                        </a:rPr>
                        <a:t>室</a:t>
                      </a:r>
                      <a:endParaRPr kumimoji="1" lang="en-US" altLang="ja-JP" sz="1000" b="0" kern="1200" spc="-50" baseline="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spc="-50" dirty="0" smtClean="0">
                          <a:solidFill>
                            <a:schemeClr val="tx1"/>
                          </a:solidFill>
                          <a:latin typeface="Meiryo UI" panose="020B0604030504040204" pitchFamily="50" charset="-128"/>
                          <a:ea typeface="Meiryo UI" panose="020B0604030504040204" pitchFamily="50" charset="-128"/>
                          <a:cs typeface="+mn-cs"/>
                        </a:rPr>
                        <a:t>41</a:t>
                      </a:r>
                      <a:r>
                        <a:rPr kumimoji="1" lang="ja-JP" altLang="en-US" sz="1000" b="0" kern="1200" spc="-50" dirty="0" smtClean="0">
                          <a:solidFill>
                            <a:schemeClr val="tx1"/>
                          </a:solidFill>
                          <a:latin typeface="Meiryo UI" panose="020B0604030504040204" pitchFamily="50" charset="-128"/>
                          <a:ea typeface="Meiryo UI" panose="020B0604030504040204" pitchFamily="50" charset="-128"/>
                          <a:cs typeface="+mn-cs"/>
                        </a:rPr>
                        <a:t>施設</a:t>
                      </a:r>
                      <a:r>
                        <a:rPr kumimoji="1" lang="ja-JP" altLang="en-US" sz="1000" b="0" kern="1200" spc="-50" baseline="0" dirty="0" smtClean="0">
                          <a:solidFill>
                            <a:schemeClr val="tx1"/>
                          </a:solidFill>
                          <a:latin typeface="Meiryo UI" panose="020B0604030504040204" pitchFamily="50" charset="-128"/>
                          <a:ea typeface="Meiryo UI" panose="020B0604030504040204" pitchFamily="50" charset="-128"/>
                          <a:cs typeface="+mn-cs"/>
                        </a:rPr>
                        <a:t> </a:t>
                      </a:r>
                      <a:r>
                        <a:rPr kumimoji="1" lang="en-US" altLang="ja-JP" sz="1000" b="0" kern="1200" spc="-50" dirty="0" smtClean="0">
                          <a:solidFill>
                            <a:schemeClr val="tx1"/>
                          </a:solidFill>
                          <a:latin typeface="Meiryo UI" panose="020B0604030504040204" pitchFamily="50" charset="-128"/>
                          <a:ea typeface="Meiryo UI" panose="020B0604030504040204" pitchFamily="50" charset="-128"/>
                          <a:cs typeface="+mn-cs"/>
                        </a:rPr>
                        <a:t>11,477</a:t>
                      </a:r>
                      <a:r>
                        <a:rPr kumimoji="1" lang="ja-JP" altLang="en-US" sz="1000" b="0" kern="1200" spc="-50" dirty="0" smtClean="0">
                          <a:solidFill>
                            <a:schemeClr val="tx1"/>
                          </a:solidFill>
                          <a:latin typeface="Meiryo UI" panose="020B0604030504040204" pitchFamily="50" charset="-128"/>
                          <a:ea typeface="Meiryo UI" panose="020B0604030504040204" pitchFamily="50" charset="-128"/>
                          <a:cs typeface="+mn-cs"/>
                        </a:rPr>
                        <a:t>室</a:t>
                      </a:r>
                      <a:endParaRPr kumimoji="1" lang="en-US" altLang="ja-JP" sz="1000" b="0" kern="1200" spc="-5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spc="-50" dirty="0" smtClean="0">
                          <a:solidFill>
                            <a:schemeClr val="tx1"/>
                          </a:solidFill>
                          <a:latin typeface="Meiryo UI" panose="020B0604030504040204" pitchFamily="50" charset="-128"/>
                          <a:ea typeface="Meiryo UI" panose="020B0604030504040204" pitchFamily="50" charset="-128"/>
                          <a:cs typeface="+mn-cs"/>
                        </a:rPr>
                        <a:t>40</a:t>
                      </a:r>
                      <a:r>
                        <a:rPr kumimoji="1" lang="ja-JP" altLang="en-US" sz="1000" b="0" kern="1200" spc="-50" dirty="0" smtClean="0">
                          <a:solidFill>
                            <a:schemeClr val="tx1"/>
                          </a:solidFill>
                          <a:latin typeface="Meiryo UI" panose="020B0604030504040204" pitchFamily="50" charset="-128"/>
                          <a:ea typeface="Meiryo UI" panose="020B0604030504040204" pitchFamily="50" charset="-128"/>
                          <a:cs typeface="+mn-cs"/>
                        </a:rPr>
                        <a:t>施設</a:t>
                      </a:r>
                      <a:r>
                        <a:rPr kumimoji="1" lang="ja-JP" altLang="en-US" sz="1000" b="0" kern="1200" spc="-50" baseline="0" dirty="0" smtClean="0">
                          <a:solidFill>
                            <a:schemeClr val="tx1"/>
                          </a:solidFill>
                          <a:latin typeface="Meiryo UI" panose="020B0604030504040204" pitchFamily="50" charset="-128"/>
                          <a:ea typeface="Meiryo UI" panose="020B0604030504040204" pitchFamily="50" charset="-128"/>
                          <a:cs typeface="+mn-cs"/>
                        </a:rPr>
                        <a:t> </a:t>
                      </a:r>
                      <a:r>
                        <a:rPr kumimoji="1" lang="en-US" altLang="ja-JP" sz="1000" b="0" kern="1200" spc="-50" dirty="0" smtClean="0">
                          <a:solidFill>
                            <a:schemeClr val="tx1"/>
                          </a:solidFill>
                          <a:latin typeface="Meiryo UI" panose="020B0604030504040204" pitchFamily="50" charset="-128"/>
                          <a:ea typeface="Meiryo UI" panose="020B0604030504040204" pitchFamily="50" charset="-128"/>
                          <a:cs typeface="+mn-cs"/>
                        </a:rPr>
                        <a:t>11,216</a:t>
                      </a:r>
                      <a:r>
                        <a:rPr kumimoji="1" lang="ja-JP" altLang="en-US" sz="1000" b="0" kern="1200" spc="-50" dirty="0" smtClean="0">
                          <a:solidFill>
                            <a:schemeClr val="tx1"/>
                          </a:solidFill>
                          <a:latin typeface="Meiryo UI" panose="020B0604030504040204" pitchFamily="50" charset="-128"/>
                          <a:ea typeface="Meiryo UI" panose="020B0604030504040204" pitchFamily="50" charset="-128"/>
                          <a:cs typeface="+mn-cs"/>
                        </a:rPr>
                        <a:t>室</a:t>
                      </a:r>
                      <a:endParaRPr kumimoji="1" lang="en-US" altLang="ja-JP" sz="1000" b="0" kern="1200" spc="-5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373949"/>
                  </a:ext>
                </a:extLst>
              </a:tr>
              <a:tr h="612010">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dirty="0" smtClean="0">
                          <a:solidFill>
                            <a:schemeClr val="tx1"/>
                          </a:solidFill>
                          <a:latin typeface="Meiryo UI" panose="020B0604030504040204" pitchFamily="50" charset="-128"/>
                          <a:ea typeface="Meiryo UI" panose="020B0604030504040204" pitchFamily="50" charset="-128"/>
                        </a:rPr>
                        <a:t>宿泊療養者数</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dirty="0" smtClean="0">
                          <a:solidFill>
                            <a:schemeClr val="tx1"/>
                          </a:solidFill>
                          <a:latin typeface="Meiryo UI" panose="020B0604030504040204" pitchFamily="50" charset="-128"/>
                          <a:ea typeface="Meiryo UI" panose="020B0604030504040204" pitchFamily="50" charset="-128"/>
                        </a:rPr>
                        <a:t>／宿泊療養施設居室数使用率</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dirty="0" smtClean="0">
                          <a:solidFill>
                            <a:schemeClr val="tx1"/>
                          </a:solidFill>
                          <a:latin typeface="Meiryo UI" panose="020B0604030504040204" pitchFamily="50" charset="-128"/>
                          <a:ea typeface="Meiryo UI" panose="020B0604030504040204" pitchFamily="50" charset="-128"/>
                        </a:rPr>
                        <a:t>（最大）</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208</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18.8</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362</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24.1</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1,225</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60.7</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1,829</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55.1</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3,553</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61.2</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3,205</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27.9%</a:t>
                      </a:r>
                      <a:endPar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6,414</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67.7%</a:t>
                      </a:r>
                      <a:endPar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899079"/>
                  </a:ext>
                </a:extLst>
              </a:tr>
              <a:tr h="37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自宅</a:t>
                      </a:r>
                      <a:r>
                        <a:rPr kumimoji="1" lang="ja-JP" altLang="en-US" sz="1000" dirty="0" smtClean="0">
                          <a:solidFill>
                            <a:schemeClr val="tx1"/>
                          </a:solidFill>
                          <a:latin typeface="Meiryo UI" panose="020B0604030504040204" pitchFamily="50" charset="-128"/>
                          <a:ea typeface="Meiryo UI" panose="020B0604030504040204" pitchFamily="50" charset="-128"/>
                        </a:rPr>
                        <a:t>療養者数</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（最大）</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kumimoji="1" lang="en-US" altLang="ja-JP" sz="1000" kern="1200" dirty="0">
                          <a:solidFill>
                            <a:schemeClr val="tx1"/>
                          </a:solidFill>
                          <a:latin typeface="Meiryo UI" panose="020B0604030504040204" pitchFamily="50" charset="-128"/>
                          <a:ea typeface="Meiryo UI" panose="020B0604030504040204" pitchFamily="50" charset="-128"/>
                          <a:cs typeface="+mn-cs"/>
                        </a:rPr>
                        <a:t>348</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00" kern="1200" dirty="0">
                          <a:solidFill>
                            <a:schemeClr val="tx1"/>
                          </a:solidFill>
                          <a:latin typeface="Meiryo UI" panose="020B0604030504040204" pitchFamily="50" charset="-128"/>
                          <a:ea typeface="Meiryo UI" panose="020B0604030504040204" pitchFamily="50" charset="-128"/>
                          <a:cs typeface="+mn-cs"/>
                        </a:rPr>
                        <a:t>617</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00" kern="1200" dirty="0">
                          <a:solidFill>
                            <a:schemeClr val="tx1"/>
                          </a:solidFill>
                          <a:latin typeface="Meiryo UI" panose="020B0604030504040204" pitchFamily="50" charset="-128"/>
                          <a:ea typeface="Meiryo UI" panose="020B0604030504040204" pitchFamily="50" charset="-128"/>
                          <a:cs typeface="+mn-cs"/>
                        </a:rPr>
                        <a:t>2,820</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00" kern="1200" dirty="0">
                          <a:solidFill>
                            <a:schemeClr val="tx1"/>
                          </a:solidFill>
                          <a:latin typeface="Meiryo UI" panose="020B0604030504040204" pitchFamily="50" charset="-128"/>
                          <a:ea typeface="Meiryo UI" panose="020B0604030504040204" pitchFamily="50" charset="-128"/>
                          <a:cs typeface="+mn-cs"/>
                        </a:rPr>
                        <a:t>15,031</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00" kern="1200" dirty="0">
                          <a:solidFill>
                            <a:schemeClr val="tx1"/>
                          </a:solidFill>
                          <a:latin typeface="Meiryo UI" panose="020B0604030504040204" pitchFamily="50" charset="-128"/>
                          <a:ea typeface="Meiryo UI" panose="020B0604030504040204" pitchFamily="50" charset="-128"/>
                          <a:cs typeface="+mn-cs"/>
                        </a:rPr>
                        <a:t>18,384</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75,805</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人</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163,843</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人</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1765121"/>
                  </a:ext>
                </a:extLst>
              </a:tr>
              <a:tr h="4581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自宅待機者数</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（最大　</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１）</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自宅療養者数含む</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353</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人</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1,014</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人</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4,325</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人</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18,265</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人</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21,949</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人</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138,269</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人</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239,262</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人</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5185042"/>
                  </a:ext>
                </a:extLst>
              </a:tr>
              <a:tr h="349037">
                <a:tc>
                  <a:txBody>
                    <a:bodyPr/>
                    <a:lstStyle/>
                    <a:p>
                      <a:pPr algn="ctr">
                        <a:lnSpc>
                          <a:spcPts val="1100"/>
                        </a:lnSpc>
                      </a:pPr>
                      <a:r>
                        <a:rPr kumimoji="1" lang="ja-JP" altLang="en-US" sz="1000" b="0" dirty="0" smtClean="0">
                          <a:solidFill>
                            <a:schemeClr val="tx1"/>
                          </a:solidFill>
                          <a:latin typeface="Meiryo UI" panose="020B0604030504040204" pitchFamily="50" charset="-128"/>
                          <a:ea typeface="Meiryo UI" panose="020B0604030504040204" pitchFamily="50" charset="-128"/>
                        </a:rPr>
                        <a:t>重症者数計</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重症化率）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lnSpc>
                          <a:spcPts val="1100"/>
                        </a:lnSpc>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147</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8.2 %</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100"/>
                        </a:lnSpc>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232</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2.5%</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1,148</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3.2%</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1,757</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3.2%</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1,024</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1.0</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898</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
                      </a:r>
                      <a:b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b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0.11</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377</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0.03</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4111025"/>
                  </a:ext>
                </a:extLst>
              </a:tr>
              <a:tr h="349037">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死</a:t>
                      </a:r>
                      <a:r>
                        <a:rPr kumimoji="1" lang="ja-JP" altLang="en-US" sz="1000" b="0" dirty="0" smtClean="0">
                          <a:solidFill>
                            <a:schemeClr val="tx1"/>
                          </a:solidFill>
                          <a:latin typeface="Meiryo UI" panose="020B0604030504040204" pitchFamily="50" charset="-128"/>
                          <a:ea typeface="Meiryo UI" panose="020B0604030504040204" pitchFamily="50" charset="-128"/>
                        </a:rPr>
                        <a:t>亡者数計</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(※6)</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死亡率）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lnSpc>
                          <a:spcPts val="1100"/>
                        </a:lnSpc>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87</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algn="ctr" defTabSz="914400" rtl="0" eaLnBrk="1" latinLnBrk="0" hangingPunct="1">
                        <a:lnSpc>
                          <a:spcPts val="1100"/>
                        </a:lnSpc>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4.9%</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100"/>
                        </a:lnSpc>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142</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1.5%</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938</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人（</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2.6%</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1,541</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2.8</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358</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人</a:t>
                      </a:r>
                      <a:endPar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0.4</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2,160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r>
                      <a:b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(0.27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1,297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(0.12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kern="1200" dirty="0" smtClean="0">
                          <a:solidFill>
                            <a:schemeClr val="tx1"/>
                          </a:solidFill>
                          <a:latin typeface="Meiryo UI" panose="020B0604030504040204" pitchFamily="50" charset="-128"/>
                          <a:ea typeface="Meiryo UI" panose="020B0604030504040204" pitchFamily="50" charset="-128"/>
                          <a:cs typeface="+mn-cs"/>
                        </a:rPr>
                        <a:t> </a:t>
                      </a:r>
                      <a:endPar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1434089"/>
                  </a:ext>
                </a:extLst>
              </a:tr>
            </a:tbl>
          </a:graphicData>
        </a:graphic>
      </p:graphicFrame>
    </p:spTree>
    <p:extLst>
      <p:ext uri="{BB962C8B-B14F-4D97-AF65-F5344CB8AC3E}">
        <p14:creationId xmlns:p14="http://schemas.microsoft.com/office/powerpoint/2010/main" val="699234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7" name="タイトル 1"/>
          <p:cNvSpPr txBox="1">
            <a:spLocks/>
          </p:cNvSpPr>
          <p:nvPr/>
        </p:nvSpPr>
        <p:spPr>
          <a:xfrm>
            <a:off x="728682" y="784366"/>
            <a:ext cx="7772400" cy="50346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２</a:t>
            </a:r>
            <a:r>
              <a:rPr kumimoji="1" lang="ja-JP" altLang="en-US" sz="20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具体的対策</a:t>
            </a:r>
            <a:endParaRPr kumimoji="1" lang="en-US" altLang="ja-JP" sz="20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000"/>
              </a:lnSpc>
              <a:spcBef>
                <a:spcPct val="0"/>
              </a:spcBef>
              <a:spcAft>
                <a:spcPts val="0"/>
              </a:spcAft>
              <a:buClrTx/>
              <a:buSzTx/>
              <a:buFontTx/>
              <a:buNone/>
              <a:tabLst/>
              <a:defRPr/>
            </a:pPr>
            <a:endParaRPr kumimoji="1" lang="en-US" altLang="ja-JP" sz="20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（１）</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保健・医療療養体制の</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整備　</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（２）　府民の感染防止対策・リスクコミュニケーション</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（３）　事業継続対策</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①</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支援金・協力金</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②　飲食店支援　　　　　　　　　　　　　　　</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③　観光・宿泊業支援</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④　文化芸術活動支援                      </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⑤　商店街支援　　　　　　　　　　　　　　　</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（４）　学校での対策</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（５）　高齢者施設等での対策</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（６）　雇用対策</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（７）　生活者支援</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5" name="タイトル 1"/>
          <p:cNvSpPr txBox="1">
            <a:spLocks/>
          </p:cNvSpPr>
          <p:nvPr/>
        </p:nvSpPr>
        <p:spPr>
          <a:xfrm>
            <a:off x="6566338" y="1061057"/>
            <a:ext cx="2023483" cy="56640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P.33</a:t>
            </a: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P.52</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P.55</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P.59</a:t>
            </a: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P.61</a:t>
            </a: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P.63</a:t>
            </a: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P.64</a:t>
            </a: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P.65</a:t>
            </a: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P.66</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P.68</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P.70</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40978866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179512" y="228346"/>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■具体的対策</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（１）保健・医療療養体制の整備</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5" name="表 4"/>
          <p:cNvGraphicFramePr>
            <a:graphicFrameLocks noGrp="1"/>
          </p:cNvGraphicFramePr>
          <p:nvPr>
            <p:extLst/>
          </p:nvPr>
        </p:nvGraphicFramePr>
        <p:xfrm>
          <a:off x="378003" y="763210"/>
          <a:ext cx="8604170" cy="5785508"/>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6911984">
                  <a:extLst>
                    <a:ext uri="{9D8B030D-6E8A-4147-A177-3AD203B41FA5}">
                      <a16:colId xmlns:a16="http://schemas.microsoft.com/office/drawing/2014/main" val="20001"/>
                    </a:ext>
                  </a:extLst>
                </a:gridCol>
              </a:tblGrid>
              <a:tr h="287890">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第１波（</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2020</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年１月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29</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2020</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年６月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13</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604570">
                <a:tc>
                  <a:txBody>
                    <a:bodyP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患者対応</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mn-ea"/>
                          <a:cs typeface="+mn-cs"/>
                        </a:rPr>
                        <a:t>○府内全体の動向が把握できるよう、政令中核市保健所を含め、</a:t>
                      </a:r>
                      <a:r>
                        <a:rPr kumimoji="1" lang="ja-JP" altLang="en-US" sz="1200" b="1" u="sng" kern="1200" dirty="0">
                          <a:solidFill>
                            <a:schemeClr val="tx1"/>
                          </a:solidFill>
                          <a:latin typeface="ＭＳ Ｐゴシック" panose="020B0600070205080204" pitchFamily="50" charset="-128"/>
                          <a:ea typeface="+mn-ea"/>
                          <a:cs typeface="+mn-cs"/>
                        </a:rPr>
                        <a:t>患者情報を大阪府に一元化</a:t>
                      </a:r>
                      <a:r>
                        <a:rPr kumimoji="1" lang="en-US" altLang="ja-JP" sz="1200" b="1" i="0" u="sng" kern="1200" dirty="0">
                          <a:solidFill>
                            <a:schemeClr val="tx1"/>
                          </a:solidFill>
                          <a:latin typeface="ＭＳ Ｐゴシック" panose="020B0600070205080204" pitchFamily="50" charset="-128"/>
                          <a:ea typeface="+mn-ea"/>
                          <a:cs typeface="+mn-cs"/>
                        </a:rPr>
                        <a:t>《</a:t>
                      </a:r>
                      <a:r>
                        <a:rPr kumimoji="1" lang="ja-JP" altLang="en-US" sz="1200" b="1" i="0" u="sng" kern="1200" dirty="0">
                          <a:solidFill>
                            <a:schemeClr val="tx1"/>
                          </a:solidFill>
                          <a:latin typeface="ＭＳ Ｐゴシック" panose="020B0600070205080204" pitchFamily="50" charset="-128"/>
                          <a:ea typeface="+mn-ea"/>
                          <a:cs typeface="+mn-cs"/>
                        </a:rPr>
                        <a:t>別記①</a:t>
                      </a:r>
                      <a:r>
                        <a:rPr kumimoji="1" lang="en-US" altLang="ja-JP" sz="1200" b="1" u="sng" kern="1200" dirty="0">
                          <a:solidFill>
                            <a:schemeClr val="tx1"/>
                          </a:solidFill>
                          <a:latin typeface="ＭＳ Ｐゴシック" panose="020B0600070205080204" pitchFamily="50" charset="-128"/>
                          <a:ea typeface="+mn-ea"/>
                          <a:cs typeface="+mn-cs"/>
                        </a:rPr>
                        <a:t>》</a:t>
                      </a:r>
                    </a:p>
                    <a:p>
                      <a:r>
                        <a:rPr kumimoji="1" lang="ja-JP" altLang="en-US" sz="1200" kern="1200" dirty="0">
                          <a:solidFill>
                            <a:schemeClr val="tx1"/>
                          </a:solidFill>
                          <a:latin typeface="ＭＳ Ｐゴシック" panose="020B0600070205080204" pitchFamily="50" charset="-128"/>
                          <a:ea typeface="+mn-ea"/>
                          <a:cs typeface="+mn-cs"/>
                        </a:rPr>
                        <a:t>○健康観察のオンライン化、患者情報の見える化、入院調整の迅速化を図るため、</a:t>
                      </a:r>
                      <a:r>
                        <a:rPr kumimoji="1" lang="ja-JP" altLang="en-US" sz="1200" b="1" u="sng" kern="1200" dirty="0">
                          <a:solidFill>
                            <a:schemeClr val="tx1"/>
                          </a:solidFill>
                          <a:latin typeface="ＭＳ Ｐゴシック" panose="020B0600070205080204" pitchFamily="50" charset="-128"/>
                          <a:ea typeface="+mn-ea"/>
                          <a:cs typeface="+mn-cs"/>
                        </a:rPr>
                        <a:t>コロナウイルス対応状　</a:t>
                      </a:r>
                      <a:endParaRPr kumimoji="1" lang="en-US" altLang="ja-JP" sz="1200" b="1" u="sng" kern="1200" dirty="0">
                        <a:solidFill>
                          <a:schemeClr val="tx1"/>
                        </a:solidFill>
                        <a:latin typeface="ＭＳ Ｐゴシック" panose="020B0600070205080204" pitchFamily="50" charset="-128"/>
                        <a:ea typeface="+mn-ea"/>
                        <a:cs typeface="+mn-cs"/>
                      </a:endParaRPr>
                    </a:p>
                    <a:p>
                      <a:r>
                        <a:rPr kumimoji="1" lang="ja-JP" altLang="en-US" sz="1200" b="0" u="none" kern="1200" dirty="0">
                          <a:solidFill>
                            <a:schemeClr val="tx1"/>
                          </a:solidFill>
                          <a:latin typeface="ＭＳ Ｐゴシック" panose="020B0600070205080204" pitchFamily="50" charset="-128"/>
                          <a:ea typeface="+mn-ea"/>
                          <a:cs typeface="+mn-cs"/>
                        </a:rPr>
                        <a:t>　</a:t>
                      </a:r>
                      <a:r>
                        <a:rPr kumimoji="1" lang="ja-JP" altLang="en-US" sz="1200" b="0" u="none" kern="1200" baseline="0" dirty="0">
                          <a:solidFill>
                            <a:schemeClr val="tx1"/>
                          </a:solidFill>
                          <a:latin typeface="ＭＳ Ｐゴシック" panose="020B0600070205080204" pitchFamily="50" charset="-128"/>
                          <a:ea typeface="+mn-ea"/>
                          <a:cs typeface="+mn-cs"/>
                        </a:rPr>
                        <a:t> </a:t>
                      </a:r>
                      <a:r>
                        <a:rPr kumimoji="1" lang="ja-JP" altLang="en-US" sz="1200" b="1" u="sng" kern="1200" dirty="0">
                          <a:solidFill>
                            <a:schemeClr val="tx1"/>
                          </a:solidFill>
                          <a:latin typeface="ＭＳ Ｐゴシック" panose="020B0600070205080204" pitchFamily="50" charset="-128"/>
                          <a:ea typeface="+mn-ea"/>
                          <a:cs typeface="+mn-cs"/>
                        </a:rPr>
                        <a:t>況管理</a:t>
                      </a:r>
                      <a:r>
                        <a:rPr kumimoji="1" lang="ja-JP" altLang="en-US" sz="1200" b="1" i="0" u="sng" kern="1200" dirty="0">
                          <a:solidFill>
                            <a:schemeClr val="tx1"/>
                          </a:solidFill>
                          <a:latin typeface="ＭＳ Ｐゴシック" panose="020B0600070205080204" pitchFamily="50" charset="-128"/>
                          <a:ea typeface="+mn-ea"/>
                          <a:cs typeface="+mn-cs"/>
                        </a:rPr>
                        <a:t>システム</a:t>
                      </a:r>
                      <a:r>
                        <a:rPr kumimoji="1" lang="en-US" altLang="ja-JP" sz="1200" b="1" i="0" u="sng" kern="1200" dirty="0">
                          <a:solidFill>
                            <a:schemeClr val="tx1"/>
                          </a:solidFill>
                          <a:latin typeface="ＭＳ Ｐゴシック" panose="020B0600070205080204" pitchFamily="50" charset="-128"/>
                          <a:ea typeface="+mn-ea"/>
                          <a:cs typeface="+mn-cs"/>
                        </a:rPr>
                        <a:t>《</a:t>
                      </a:r>
                      <a:r>
                        <a:rPr kumimoji="1" lang="ja-JP" altLang="en-US" sz="1200" b="1" i="0" u="sng" kern="1200" dirty="0">
                          <a:solidFill>
                            <a:schemeClr val="tx1"/>
                          </a:solidFill>
                          <a:latin typeface="ＭＳ Ｐゴシック" panose="020B0600070205080204" pitchFamily="50" charset="-128"/>
                          <a:ea typeface="+mn-ea"/>
                          <a:cs typeface="+mn-cs"/>
                        </a:rPr>
                        <a:t>別記②</a:t>
                      </a:r>
                      <a:r>
                        <a:rPr kumimoji="1" lang="en-US" altLang="ja-JP" sz="1200" b="1" u="sng" kern="1200" dirty="0">
                          <a:solidFill>
                            <a:schemeClr val="tx1"/>
                          </a:solidFill>
                          <a:latin typeface="ＭＳ Ｐゴシック" panose="020B0600070205080204" pitchFamily="50" charset="-128"/>
                          <a:ea typeface="+mn-ea"/>
                          <a:cs typeface="+mn-cs"/>
                        </a:rPr>
                        <a:t>》</a:t>
                      </a:r>
                      <a:r>
                        <a:rPr kumimoji="1" lang="ja-JP" altLang="en-US" sz="1200" kern="1200" dirty="0">
                          <a:solidFill>
                            <a:schemeClr val="tx1"/>
                          </a:solidFill>
                          <a:latin typeface="ＭＳ Ｐゴシック" panose="020B0600070205080204" pitchFamily="50" charset="-128"/>
                          <a:ea typeface="+mn-ea"/>
                          <a:cs typeface="+mn-cs"/>
                        </a:rPr>
                        <a:t>を導入。</a:t>
                      </a:r>
                      <a:endParaRPr kumimoji="1" lang="en-US" altLang="ja-JP" sz="1200" kern="1200" dirty="0">
                        <a:solidFill>
                          <a:schemeClr val="tx1"/>
                        </a:solidFill>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7231457"/>
                  </a:ext>
                </a:extLst>
              </a:tr>
              <a:tr h="1840328">
                <a:tc>
                  <a:txBody>
                    <a:bodyP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相談・検査体制</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kern="1200" dirty="0">
                          <a:solidFill>
                            <a:schemeClr val="tx1"/>
                          </a:solidFill>
                          <a:latin typeface="ＭＳ Ｐゴシック" panose="020B0600070205080204" pitchFamily="50" charset="-128"/>
                          <a:ea typeface="ＭＳ Ｐゴシック" panose="020B0600070205080204" pitchFamily="50" charset="-128"/>
                          <a:cs typeface="+mn-cs"/>
                        </a:rPr>
                        <a:t>◆相談窓口の設置</a:t>
                      </a:r>
                      <a:endParaRPr kumimoji="1" lang="en-US" altLang="ja-JP" sz="1200" b="1"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baseline="0" dirty="0">
                          <a:solidFill>
                            <a:schemeClr val="tx1"/>
                          </a:solidFill>
                          <a:latin typeface="ＭＳ Ｐゴシック" panose="020B0600070205080204" pitchFamily="50" charset="-128"/>
                          <a:ea typeface="ＭＳ Ｐゴシック" panose="020B0600070205080204" pitchFamily="50" charset="-128"/>
                          <a:cs typeface="+mn-cs"/>
                        </a:rPr>
                        <a:t>　○府民向け等の相談窓口を設置。</a:t>
                      </a:r>
                      <a:endParaRPr kumimoji="1" lang="en-US" altLang="ja-JP" sz="1200" kern="1200" baseline="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b="1" kern="1200" dirty="0">
                          <a:solidFill>
                            <a:schemeClr val="tx1"/>
                          </a:solidFill>
                          <a:latin typeface="ＭＳ Ｐゴシック" panose="020B0600070205080204" pitchFamily="50" charset="-128"/>
                          <a:ea typeface="ＭＳ Ｐゴシック" panose="020B0600070205080204" pitchFamily="50" charset="-128"/>
                          <a:cs typeface="+mn-cs"/>
                        </a:rPr>
                        <a:t>◆検査体制の整備・拡充</a:t>
                      </a:r>
                      <a:endParaRPr kumimoji="1" lang="en-US" altLang="ja-JP" sz="1200" b="1"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0" kern="1200" dirty="0">
                          <a:solidFill>
                            <a:schemeClr val="tx1"/>
                          </a:solidFill>
                          <a:latin typeface="ＭＳ Ｐゴシック" panose="020B0600070205080204" pitchFamily="50" charset="-128"/>
                          <a:ea typeface="+mn-ea"/>
                          <a:cs typeface="+mn-cs"/>
                        </a:rPr>
                        <a:t>　○独立行政法人大阪健康安全基盤研究所</a:t>
                      </a:r>
                      <a:r>
                        <a:rPr kumimoji="1" lang="ja-JP" altLang="en-US" sz="1200" b="0" kern="1200" dirty="0" smtClean="0">
                          <a:solidFill>
                            <a:schemeClr val="tx1"/>
                          </a:solidFill>
                          <a:latin typeface="ＭＳ Ｐゴシック" panose="020B0600070205080204" pitchFamily="50" charset="-128"/>
                          <a:ea typeface="+mn-ea"/>
                          <a:cs typeface="+mn-cs"/>
                        </a:rPr>
                        <a:t>等、地方衛生研究所に</a:t>
                      </a:r>
                      <a:r>
                        <a:rPr kumimoji="1" lang="ja-JP" altLang="en-US" sz="1200" b="0" kern="1200" dirty="0">
                          <a:solidFill>
                            <a:schemeClr val="tx1"/>
                          </a:solidFill>
                          <a:latin typeface="ＭＳ Ｐゴシック" panose="020B0600070205080204" pitchFamily="50" charset="-128"/>
                          <a:ea typeface="+mn-ea"/>
                          <a:cs typeface="+mn-cs"/>
                        </a:rPr>
                        <a:t>おける検査体制を整備。</a:t>
                      </a:r>
                      <a:endParaRPr kumimoji="1" lang="en-US" altLang="ja-JP" sz="1200" b="1"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○帰国者・接触者外来を二次医療圏に１か所以上設置。</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○民間検査機関に検査分析を委託、ドライブスルー方式での検体採取場を設置。</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000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入院療養体制</a:t>
                      </a:r>
                      <a:endParaRPr kumimoji="1" lang="en-US" altLang="ja-JP" sz="12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kern="1200" dirty="0">
                          <a:solidFill>
                            <a:schemeClr val="tx1"/>
                          </a:solidFill>
                          <a:latin typeface="ＭＳ Ｐゴシック" panose="020B0600070205080204" pitchFamily="50" charset="-128"/>
                          <a:ea typeface="ＭＳ Ｐゴシック" panose="020B0600070205080204" pitchFamily="50" charset="-128"/>
                          <a:cs typeface="+mn-cs"/>
                        </a:rPr>
                        <a:t>◆医療・療養体制の整備</a:t>
                      </a:r>
                      <a:endParaRPr kumimoji="1" lang="en-US" altLang="ja-JP" sz="1200" b="1"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spc="0" baseline="0" dirty="0">
                          <a:solidFill>
                            <a:schemeClr val="tx1"/>
                          </a:solidFill>
                          <a:latin typeface="ＭＳ Ｐゴシック" panose="020B0600070205080204" pitchFamily="50" charset="-128"/>
                          <a:ea typeface="+mn-ea"/>
                          <a:cs typeface="+mn-cs"/>
                        </a:rPr>
                        <a:t>○全患者の入院調整を府に一元化する</a:t>
                      </a:r>
                      <a:r>
                        <a:rPr kumimoji="1" lang="ja-JP" altLang="en-US" sz="1200" b="1" u="sng" kern="1200" spc="0" baseline="0" dirty="0">
                          <a:solidFill>
                            <a:schemeClr val="tx1"/>
                          </a:solidFill>
                          <a:latin typeface="ＭＳ Ｐゴシック" panose="020B0600070205080204" pitchFamily="50" charset="-128"/>
                          <a:ea typeface="+mn-ea"/>
                          <a:cs typeface="+mn-cs"/>
                        </a:rPr>
                        <a:t>入院フォローアップセンター</a:t>
                      </a:r>
                      <a:r>
                        <a:rPr kumimoji="1" lang="en-US" altLang="ja-JP" sz="1200" b="1" u="sng" kern="1200" spc="0" baseline="0" dirty="0">
                          <a:solidFill>
                            <a:schemeClr val="tx1"/>
                          </a:solidFill>
                          <a:latin typeface="ＭＳ Ｐゴシック" panose="020B0600070205080204" pitchFamily="50" charset="-128"/>
                          <a:ea typeface="+mn-ea"/>
                          <a:cs typeface="+mn-cs"/>
                        </a:rPr>
                        <a:t>《</a:t>
                      </a:r>
                      <a:r>
                        <a:rPr kumimoji="1" lang="ja-JP" altLang="en-US" sz="1200" b="1" u="sng" kern="1200" spc="0" baseline="0" dirty="0">
                          <a:solidFill>
                            <a:schemeClr val="tx1"/>
                          </a:solidFill>
                          <a:latin typeface="ＭＳ Ｐゴシック" panose="020B0600070205080204" pitchFamily="50" charset="-128"/>
                          <a:ea typeface="+mn-ea"/>
                          <a:cs typeface="+mn-cs"/>
                        </a:rPr>
                        <a:t>別記③</a:t>
                      </a:r>
                      <a:r>
                        <a:rPr kumimoji="1" lang="en-US" altLang="ja-JP" sz="1200" b="1" u="sng" kern="1200" spc="0" baseline="0" dirty="0">
                          <a:solidFill>
                            <a:schemeClr val="tx1"/>
                          </a:solidFill>
                          <a:latin typeface="ＭＳ Ｐゴシック" panose="020B0600070205080204" pitchFamily="50" charset="-128"/>
                          <a:ea typeface="+mn-ea"/>
                          <a:cs typeface="+mn-cs"/>
                        </a:rPr>
                        <a:t>》</a:t>
                      </a:r>
                      <a:r>
                        <a:rPr kumimoji="1" lang="ja-JP" altLang="en-US" sz="1200" kern="1200" spc="0" baseline="0" dirty="0">
                          <a:solidFill>
                            <a:schemeClr val="tx1"/>
                          </a:solidFill>
                          <a:latin typeface="ＭＳ Ｐゴシック" panose="020B0600070205080204" pitchFamily="50" charset="-128"/>
                          <a:ea typeface="+mn-ea"/>
                          <a:cs typeface="+mn-cs"/>
                        </a:rPr>
                        <a:t>を設置。</a:t>
                      </a:r>
                      <a:endParaRPr kumimoji="1" lang="en-US" altLang="ja-JP" sz="1200" kern="1200" spc="0" baseline="0" dirty="0">
                        <a:solidFill>
                          <a:schemeClr val="tx1"/>
                        </a:solidFill>
                        <a:latin typeface="ＭＳ Ｐゴシック" panose="020B0600070205080204" pitchFamily="50" charset="-128"/>
                        <a:ea typeface="+mn-ea"/>
                        <a:cs typeface="+mn-cs"/>
                      </a:endParaRPr>
                    </a:p>
                    <a:p>
                      <a:r>
                        <a:rPr kumimoji="1" lang="ja-JP" altLang="en-US" sz="1200" kern="1200" spc="0" baseline="0" dirty="0">
                          <a:solidFill>
                            <a:schemeClr val="tx1"/>
                          </a:solidFill>
                          <a:latin typeface="ＭＳ Ｐゴシック" panose="020B0600070205080204" pitchFamily="50" charset="-128"/>
                          <a:ea typeface="+mn-ea"/>
                          <a:cs typeface="+mn-cs"/>
                        </a:rPr>
                        <a:t>　</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○感染症指定医療機関（６医療機関</a:t>
                      </a:r>
                      <a:r>
                        <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rPr>
                        <a:t>78</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床）だけでは対応困難なため、帰国者接触者外来協力医療機関</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や公立・公的病院に対し病床確保を要請。</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a:solidFill>
                            <a:schemeClr val="tx1"/>
                          </a:solidFill>
                          <a:latin typeface="ＭＳ Ｐゴシック" panose="020B0600070205080204" pitchFamily="50" charset="-128"/>
                          <a:ea typeface="+mn-ea"/>
                          <a:cs typeface="+mn-cs"/>
                        </a:rPr>
                        <a:t>　○健康医療部内に「受入病院支援チーム」を設置し、必要設備・物資の支援等を実施。</a:t>
                      </a:r>
                      <a:endParaRPr kumimoji="1" lang="en-US" altLang="ja-JP" sz="1200" kern="1200" spc="0" baseline="0" dirty="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a:solidFill>
                            <a:schemeClr val="tx1"/>
                          </a:solidFill>
                          <a:latin typeface="ＭＳ Ｐゴシック" panose="020B0600070205080204" pitchFamily="50" charset="-128"/>
                          <a:ea typeface="+mn-ea"/>
                          <a:cs typeface="+mn-cs"/>
                        </a:rPr>
                        <a:t>　　 また</a:t>
                      </a:r>
                      <a:r>
                        <a:rPr kumimoji="1" lang="ja-JP" altLang="en-US" sz="1200" kern="1200" spc="0" baseline="0" dirty="0" smtClean="0">
                          <a:solidFill>
                            <a:schemeClr val="tx1"/>
                          </a:solidFill>
                          <a:latin typeface="ＭＳ Ｐゴシック" panose="020B0600070205080204" pitchFamily="50" charset="-128"/>
                          <a:ea typeface="+mn-ea"/>
                          <a:cs typeface="+mn-cs"/>
                        </a:rPr>
                        <a:t>、</a:t>
                      </a:r>
                      <a:r>
                        <a:rPr kumimoji="1" lang="ja-JP" altLang="en-US" sz="1200" b="1" i="0" u="sng" kern="1200" spc="0" baseline="0" dirty="0" smtClean="0">
                          <a:solidFill>
                            <a:schemeClr val="tx1"/>
                          </a:solidFill>
                          <a:latin typeface="ＭＳ Ｐゴシック" panose="020B0600070205080204" pitchFamily="50" charset="-128"/>
                          <a:ea typeface="+mn-ea"/>
                          <a:cs typeface="+mn-cs"/>
                        </a:rPr>
                        <a:t>新型</a:t>
                      </a:r>
                      <a:r>
                        <a:rPr kumimoji="1" lang="ja-JP" altLang="en-US" sz="1200" b="1" i="0" u="sng" kern="1200" spc="0" baseline="0" dirty="0">
                          <a:solidFill>
                            <a:schemeClr val="tx1"/>
                          </a:solidFill>
                          <a:latin typeface="ＭＳ Ｐゴシック" panose="020B0600070205080204" pitchFamily="50" charset="-128"/>
                          <a:ea typeface="+mn-ea"/>
                          <a:cs typeface="+mn-cs"/>
                        </a:rPr>
                        <a:t>コロナ助け合い基金</a:t>
                      </a:r>
                      <a:r>
                        <a:rPr kumimoji="1" lang="en-US" altLang="ja-JP" sz="1200" b="1" i="0" u="sng" kern="1200" spc="0" baseline="0" dirty="0">
                          <a:solidFill>
                            <a:schemeClr val="tx1"/>
                          </a:solidFill>
                          <a:latin typeface="ＭＳ Ｐゴシック" panose="020B0600070205080204" pitchFamily="50" charset="-128"/>
                          <a:ea typeface="+mn-ea"/>
                          <a:cs typeface="+mn-cs"/>
                        </a:rPr>
                        <a:t>《</a:t>
                      </a:r>
                      <a:r>
                        <a:rPr kumimoji="1" lang="ja-JP" altLang="en-US" sz="1200" b="1" i="0" u="sng" kern="1200" spc="0" baseline="0" dirty="0">
                          <a:solidFill>
                            <a:schemeClr val="tx1"/>
                          </a:solidFill>
                          <a:latin typeface="ＭＳ Ｐゴシック" panose="020B0600070205080204" pitchFamily="50" charset="-128"/>
                          <a:ea typeface="+mn-ea"/>
                          <a:cs typeface="+mn-cs"/>
                        </a:rPr>
                        <a:t>別記④</a:t>
                      </a:r>
                      <a:r>
                        <a:rPr kumimoji="1" lang="en-US" altLang="ja-JP" sz="1200" b="1" i="0" u="sng" kern="1200" spc="0" baseline="0" dirty="0">
                          <a:solidFill>
                            <a:schemeClr val="tx1"/>
                          </a:solidFill>
                          <a:latin typeface="ＭＳ Ｐゴシック" panose="020B0600070205080204" pitchFamily="50" charset="-128"/>
                          <a:ea typeface="+mn-ea"/>
                          <a:cs typeface="+mn-cs"/>
                        </a:rPr>
                        <a:t>》</a:t>
                      </a:r>
                      <a:r>
                        <a:rPr kumimoji="1" lang="ja-JP" altLang="en-US" sz="1200" kern="1200" spc="0" baseline="0" dirty="0">
                          <a:solidFill>
                            <a:schemeClr val="tx1"/>
                          </a:solidFill>
                          <a:latin typeface="ＭＳ Ｐゴシック" panose="020B0600070205080204" pitchFamily="50" charset="-128"/>
                          <a:ea typeface="+mn-ea"/>
                          <a:cs typeface="+mn-cs"/>
                        </a:rPr>
                        <a:t>による医療従事者への支援を実施。</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○コロナ受入専用病院</a:t>
                      </a:r>
                      <a:r>
                        <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２病院</a:t>
                      </a:r>
                      <a:r>
                        <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を設置。</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○救急要請のあった患者の検査を行い、陰性確認患者の受入要請を行うトリアージ病院を指定。</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○確保病床の一部を通常医療用に転用する可変的な病床の運用を実施</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〇個人防護具（</a:t>
                      </a:r>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PPE</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）の確保と医療機関への優先的供給。</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1" kern="1200" spc="0" baseline="0" dirty="0">
                          <a:solidFill>
                            <a:schemeClr val="tx1"/>
                          </a:solidFill>
                          <a:latin typeface="ＭＳ Ｐゴシック" panose="020B0600070205080204" pitchFamily="50" charset="-128"/>
                          <a:ea typeface="ＭＳ Ｐゴシック" panose="020B0600070205080204" pitchFamily="50" charset="-128"/>
                          <a:cs typeface="+mn-cs"/>
                        </a:rPr>
                        <a:t>◆自宅療養・宿泊療養</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○自宅療養と宿泊療養（１施設</a:t>
                      </a:r>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400</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室）を開始。</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6" name="グループ化 5"/>
          <p:cNvGrpSpPr/>
          <p:nvPr/>
        </p:nvGrpSpPr>
        <p:grpSpPr>
          <a:xfrm>
            <a:off x="2442325" y="5474252"/>
            <a:ext cx="6539848" cy="216024"/>
            <a:chOff x="2020264" y="4124321"/>
            <a:chExt cx="6539848" cy="216024"/>
          </a:xfrm>
        </p:grpSpPr>
        <p:sp>
          <p:nvSpPr>
            <p:cNvPr id="8" name="正方形/長方形 7"/>
            <p:cNvSpPr/>
            <p:nvPr/>
          </p:nvSpPr>
          <p:spPr>
            <a:xfrm>
              <a:off x="2020264" y="4124321"/>
              <a:ext cx="3145824" cy="216024"/>
            </a:xfrm>
            <a:prstGeom prst="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重症病床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188</a:t>
              </a: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床、軽症中等症病床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1,037</a:t>
              </a: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床確保</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正方形/長方形 12"/>
            <p:cNvSpPr/>
            <p:nvPr/>
          </p:nvSpPr>
          <p:spPr>
            <a:xfrm>
              <a:off x="5166088" y="4125117"/>
              <a:ext cx="3394024" cy="21522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（重症病床：</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日～、軽症中等症病床：</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4" name="グループ化 3"/>
          <p:cNvGrpSpPr/>
          <p:nvPr/>
        </p:nvGrpSpPr>
        <p:grpSpPr>
          <a:xfrm>
            <a:off x="2442324" y="3076177"/>
            <a:ext cx="5840525" cy="216024"/>
            <a:chOff x="2232087" y="2689628"/>
            <a:chExt cx="5840525" cy="216024"/>
          </a:xfrm>
        </p:grpSpPr>
        <p:sp>
          <p:nvSpPr>
            <p:cNvPr id="2" name="角丸四角形 1"/>
            <p:cNvSpPr/>
            <p:nvPr/>
          </p:nvSpPr>
          <p:spPr>
            <a:xfrm>
              <a:off x="2232087" y="2695848"/>
              <a:ext cx="2258697" cy="209804"/>
            </a:xfrm>
            <a:prstGeom prst="round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日あたり</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約</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1,430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検体に</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拡充</a:t>
              </a:r>
            </a:p>
          </p:txBody>
        </p:sp>
        <p:sp>
          <p:nvSpPr>
            <p:cNvPr id="14" name="正方形/長方形 13"/>
            <p:cNvSpPr/>
            <p:nvPr/>
          </p:nvSpPr>
          <p:spPr>
            <a:xfrm>
              <a:off x="4652612" y="2689628"/>
              <a:ext cx="3420000"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日時点では</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検体</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p>
          </p:txBody>
        </p:sp>
      </p:grpSp>
      <p:grpSp>
        <p:nvGrpSpPr>
          <p:cNvPr id="10" name="グループ化 9"/>
          <p:cNvGrpSpPr/>
          <p:nvPr/>
        </p:nvGrpSpPr>
        <p:grpSpPr>
          <a:xfrm>
            <a:off x="2442325" y="6214160"/>
            <a:ext cx="4464224" cy="225657"/>
            <a:chOff x="2366751" y="6176668"/>
            <a:chExt cx="4464224" cy="225657"/>
          </a:xfrm>
        </p:grpSpPr>
        <p:grpSp>
          <p:nvGrpSpPr>
            <p:cNvPr id="9" name="グループ化 8"/>
            <p:cNvGrpSpPr/>
            <p:nvPr/>
          </p:nvGrpSpPr>
          <p:grpSpPr>
            <a:xfrm>
              <a:off x="2366751" y="6186301"/>
              <a:ext cx="4464224" cy="216024"/>
              <a:chOff x="2232088" y="5157192"/>
              <a:chExt cx="4464224" cy="216024"/>
            </a:xfrm>
          </p:grpSpPr>
          <p:sp>
            <p:nvSpPr>
              <p:cNvPr id="7" name="正方形/長方形 6"/>
              <p:cNvSpPr/>
              <p:nvPr/>
            </p:nvSpPr>
            <p:spPr>
              <a:xfrm>
                <a:off x="2232088" y="5157192"/>
                <a:ext cx="2448000" cy="216024"/>
              </a:xfrm>
              <a:prstGeom prst="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宿泊療養施設３施設</a:t>
                </a:r>
                <a:r>
                  <a:rPr kumimoji="1" lang="en-US" altLang="zh-TW"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1,504</a:t>
                </a:r>
                <a:r>
                  <a:rPr kumimoji="1" lang="zh-TW"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室</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確保</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正方形/長方形 15"/>
              <p:cNvSpPr/>
              <p:nvPr/>
            </p:nvSpPr>
            <p:spPr>
              <a:xfrm>
                <a:off x="4680088" y="5157192"/>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18" name="正方形/長方形 17"/>
            <p:cNvSpPr/>
            <p:nvPr/>
          </p:nvSpPr>
          <p:spPr>
            <a:xfrm>
              <a:off x="4787275" y="6176668"/>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24</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p>
          </p:txBody>
        </p:sp>
      </p:grpSp>
    </p:spTree>
    <p:extLst>
      <p:ext uri="{BB962C8B-B14F-4D97-AF65-F5344CB8AC3E}">
        <p14:creationId xmlns:p14="http://schemas.microsoft.com/office/powerpoint/2010/main" val="2994506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179512" y="228346"/>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■具体的対策</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（１）保健・医療療養体制の整備</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5" name="表 4"/>
          <p:cNvGraphicFramePr>
            <a:graphicFrameLocks noGrp="1"/>
          </p:cNvGraphicFramePr>
          <p:nvPr>
            <p:extLst/>
          </p:nvPr>
        </p:nvGraphicFramePr>
        <p:xfrm>
          <a:off x="337662" y="803551"/>
          <a:ext cx="8604170" cy="2373600"/>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6911984">
                  <a:extLst>
                    <a:ext uri="{9D8B030D-6E8A-4147-A177-3AD203B41FA5}">
                      <a16:colId xmlns:a16="http://schemas.microsoft.com/office/drawing/2014/main" val="20001"/>
                    </a:ext>
                  </a:extLst>
                </a:gridCol>
              </a:tblGrid>
              <a:tr h="287890">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第１波（</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2020</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年１月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29</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2020</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年６月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13</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259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保健所体制等</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a:solidFill>
                            <a:schemeClr val="tx1"/>
                          </a:solidFill>
                          <a:latin typeface="ＭＳ Ｐゴシック" panose="020B0600070205080204" pitchFamily="50" charset="-128"/>
                          <a:ea typeface="+mn-ea"/>
                          <a:cs typeface="+mn-cs"/>
                        </a:rPr>
                        <a:t>○帰国者・接触者相談センター（新型コロナ受診相談センターに改称）を府内設置。診断まで対応。</a:t>
                      </a:r>
                      <a:endParaRPr kumimoji="1" lang="en-US" altLang="ja-JP" sz="1200" kern="1200" dirty="0">
                        <a:solidFill>
                          <a:schemeClr val="tx1"/>
                        </a:solidFill>
                        <a:latin typeface="ＭＳ Ｐゴシック" panose="020B0600070205080204" pitchFamily="50" charset="-128"/>
                        <a:ea typeface="+mn-ea"/>
                        <a:cs typeface="+mn-cs"/>
                      </a:endParaRPr>
                    </a:p>
                    <a:p>
                      <a:endParaRPr kumimoji="1" lang="en-US" altLang="ja-JP" sz="1200" b="1" kern="1200" dirty="0">
                        <a:solidFill>
                          <a:schemeClr val="tx1"/>
                        </a:solidFill>
                        <a:latin typeface="ＭＳ Ｐゴシック" panose="020B0600070205080204" pitchFamily="50" charset="-128"/>
                        <a:ea typeface="+mn-ea"/>
                        <a:cs typeface="+mn-cs"/>
                      </a:endParaRPr>
                    </a:p>
                    <a:p>
                      <a:endParaRPr kumimoji="1" lang="en-US" altLang="ja-JP" sz="1200" b="1"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○積極的疫学調査の徹底。</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○保健所業務の増加により、健康医療部外の府職員による保健所業務の支援体制を構築。</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5639426"/>
                  </a:ext>
                </a:extLst>
              </a:tr>
              <a:tr h="53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クラスター対策</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a:solidFill>
                            <a:schemeClr val="tx1"/>
                          </a:solidFill>
                          <a:latin typeface="ＭＳ Ｐゴシック" panose="020B0600070205080204" pitchFamily="50" charset="-128"/>
                          <a:ea typeface="+mn-ea"/>
                          <a:cs typeface="+mn-cs"/>
                        </a:rPr>
                        <a:t>○</a:t>
                      </a:r>
                      <a:r>
                        <a:rPr kumimoji="1" lang="ja-JP" altLang="en-US" sz="1200" u="none" kern="1200" dirty="0">
                          <a:solidFill>
                            <a:schemeClr val="tx1"/>
                          </a:solidFill>
                          <a:latin typeface="ＭＳ Ｐゴシック" panose="020B0600070205080204" pitchFamily="50" charset="-128"/>
                          <a:ea typeface="+mn-ea"/>
                          <a:cs typeface="+mn-cs"/>
                        </a:rPr>
                        <a:t>クラスター発生施設に対し、保健所による調査・助言、国へのクラスター対策班の派遣要請、健康医療</a:t>
                      </a:r>
                      <a:endParaRPr kumimoji="1" lang="en-US" altLang="ja-JP" sz="1200" u="none" kern="1200" dirty="0">
                        <a:solidFill>
                          <a:schemeClr val="tx1"/>
                        </a:solidFill>
                        <a:latin typeface="ＭＳ Ｐゴシック" panose="020B0600070205080204" pitchFamily="50" charset="-128"/>
                        <a:ea typeface="+mn-ea"/>
                        <a:cs typeface="+mn-cs"/>
                      </a:endParaRPr>
                    </a:p>
                    <a:p>
                      <a:r>
                        <a:rPr kumimoji="1" lang="ja-JP" altLang="en-US" sz="1200" u="none" kern="1200" dirty="0">
                          <a:solidFill>
                            <a:schemeClr val="tx1"/>
                          </a:solidFill>
                          <a:latin typeface="ＭＳ Ｐゴシック" panose="020B0600070205080204" pitchFamily="50" charset="-128"/>
                          <a:ea typeface="+mn-ea"/>
                          <a:cs typeface="+mn-cs"/>
                        </a:rPr>
                        <a:t>　 部内に院内感染対策支援チーム設置等を実施。</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3810945"/>
                  </a:ext>
                </a:extLst>
              </a:tr>
              <a:tr h="53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ＭＳ Ｐゴシック" panose="020B0600070205080204" pitchFamily="50" charset="-128"/>
                          <a:ea typeface="ＭＳ Ｐゴシック" panose="020B0600070205080204" pitchFamily="50" charset="-128"/>
                          <a:cs typeface="+mn-cs"/>
                        </a:rPr>
                        <a:t>その他</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u="none" kern="1200" dirty="0" smtClean="0">
                          <a:solidFill>
                            <a:schemeClr val="tx1"/>
                          </a:solidFill>
                          <a:latin typeface="ＭＳ Ｐゴシック" panose="020B0600070205080204" pitchFamily="50" charset="-128"/>
                          <a:ea typeface="+mn-ea"/>
                          <a:cs typeface="+mn-cs"/>
                        </a:rPr>
                        <a:t>○大阪府新型コロナウイルス対策本部専門家会議（府に対し、コロナ対策への助言等を実施）を設置</a:t>
                      </a:r>
                      <a:endParaRPr kumimoji="1" lang="en-US" altLang="ja-JP" sz="1200" u="none" kern="1200" dirty="0" smtClean="0">
                        <a:solidFill>
                          <a:schemeClr val="tx1"/>
                        </a:solidFill>
                        <a:latin typeface="ＭＳ Ｐゴシック" panose="020B0600070205080204" pitchFamily="50" charset="-128"/>
                        <a:ea typeface="+mn-ea"/>
                        <a:cs typeface="+mn-cs"/>
                      </a:endParaRPr>
                    </a:p>
                    <a:p>
                      <a:r>
                        <a:rPr kumimoji="1" lang="ja-JP" altLang="en-US" sz="1200" u="none" kern="1200" dirty="0" smtClean="0">
                          <a:solidFill>
                            <a:schemeClr val="tx1"/>
                          </a:solidFill>
                          <a:latin typeface="ＭＳ Ｐゴシック" panose="020B0600070205080204" pitchFamily="50" charset="-128"/>
                          <a:ea typeface="+mn-ea"/>
                          <a:cs typeface="+mn-cs"/>
                        </a:rPr>
                        <a:t>○大阪府新型コロナウイルス感染症対策協議会（患者増加時の施策を協議）を設置。</a:t>
                      </a:r>
                      <a:endParaRPr kumimoji="1" lang="ja-JP" altLang="en-US" sz="1200" u="none" kern="1200" dirty="0">
                        <a:solidFill>
                          <a:schemeClr val="tx1"/>
                        </a:solidFill>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538111"/>
                  </a:ext>
                </a:extLst>
              </a:tr>
            </a:tbl>
          </a:graphicData>
        </a:graphic>
      </p:graphicFrame>
      <p:sp>
        <p:nvSpPr>
          <p:cNvPr id="19" name="角丸四角形 18"/>
          <p:cNvSpPr/>
          <p:nvPr/>
        </p:nvSpPr>
        <p:spPr>
          <a:xfrm>
            <a:off x="2276213" y="1395315"/>
            <a:ext cx="2088000" cy="216024"/>
          </a:xfrm>
          <a:prstGeom prst="round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府内全</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保健所に設置</a:t>
            </a:r>
          </a:p>
        </p:txBody>
      </p:sp>
    </p:spTree>
    <p:extLst>
      <p:ext uri="{BB962C8B-B14F-4D97-AF65-F5344CB8AC3E}">
        <p14:creationId xmlns:p14="http://schemas.microsoft.com/office/powerpoint/2010/main" val="3216484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179512" y="228346"/>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■具体的対策</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（１）保健・医療療養体制の整備</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683754443"/>
              </p:ext>
            </p:extLst>
          </p:nvPr>
        </p:nvGraphicFramePr>
        <p:xfrm>
          <a:off x="323528" y="836712"/>
          <a:ext cx="8604170" cy="5137996"/>
        </p:xfrm>
        <a:graphic>
          <a:graphicData uri="http://schemas.openxmlformats.org/drawingml/2006/table">
            <a:tbl>
              <a:tblPr firstRow="1">
                <a:tableStyleId>{7DF18680-E054-41AD-8BC1-D1AEF772440D}</a:tableStyleId>
              </a:tblPr>
              <a:tblGrid>
                <a:gridCol w="1440160">
                  <a:extLst>
                    <a:ext uri="{9D8B030D-6E8A-4147-A177-3AD203B41FA5}">
                      <a16:colId xmlns:a16="http://schemas.microsoft.com/office/drawing/2014/main" val="20000"/>
                    </a:ext>
                  </a:extLst>
                </a:gridCol>
                <a:gridCol w="7164010">
                  <a:extLst>
                    <a:ext uri="{9D8B030D-6E8A-4147-A177-3AD203B41FA5}">
                      <a16:colId xmlns:a16="http://schemas.microsoft.com/office/drawing/2014/main" val="20001"/>
                    </a:ext>
                  </a:extLst>
                </a:gridCol>
              </a:tblGrid>
              <a:tr h="309518">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第２波（</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2020</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年６月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14</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r>
                        <a:rPr kumimoji="1" lang="en-US" altLang="ja-JP" sz="1400" dirty="0" smtClean="0">
                          <a:solidFill>
                            <a:schemeClr val="bg1"/>
                          </a:solidFill>
                          <a:latin typeface="ＭＳ Ｐゴシック" panose="020B0600070205080204" pitchFamily="50" charset="-128"/>
                          <a:ea typeface="ＭＳ Ｐゴシック" panose="020B0600070205080204" pitchFamily="50" charset="-128"/>
                        </a:rPr>
                        <a:t>2020</a:t>
                      </a: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bg1"/>
                          </a:solidFill>
                          <a:latin typeface="ＭＳ Ｐゴシック" panose="020B0600070205080204" pitchFamily="50" charset="-128"/>
                          <a:ea typeface="ＭＳ Ｐゴシック" panose="020B0600070205080204" pitchFamily="50" charset="-128"/>
                        </a:rPr>
                        <a:t>10</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月９日）</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986626">
                <a:tc>
                  <a:txBody>
                    <a:bodyP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相談・検査体制</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kern="1200" dirty="0">
                          <a:solidFill>
                            <a:schemeClr val="tx1"/>
                          </a:solidFill>
                          <a:latin typeface="ＭＳ Ｐゴシック" panose="020B0600070205080204" pitchFamily="50" charset="-128"/>
                          <a:ea typeface="ＭＳ Ｐゴシック" panose="020B0600070205080204" pitchFamily="50" charset="-128"/>
                          <a:cs typeface="+mn-cs"/>
                        </a:rPr>
                        <a:t>◆検査体制の整備・拡充</a:t>
                      </a:r>
                      <a:endParaRPr kumimoji="1" lang="en-US" altLang="ja-JP" sz="1200" b="1"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○保健所を経由せず、地域の医療機関から直接受診調整を行う地域外来・検査センターを設置。</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○民間検査機関への委託や医療機関に対する</a:t>
                      </a:r>
                      <a:r>
                        <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rPr>
                        <a:t>PCR</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検査機器の整備支援による検査分析能力の強化。</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76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入院療養体制</a:t>
                      </a:r>
                      <a:endParaRPr kumimoji="1" lang="en-US" altLang="ja-JP" sz="12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kern="1200" dirty="0">
                          <a:solidFill>
                            <a:schemeClr val="tx1"/>
                          </a:solidFill>
                          <a:latin typeface="ＭＳ Ｐゴシック" panose="020B0600070205080204" pitchFamily="50" charset="-128"/>
                          <a:ea typeface="ＭＳ Ｐゴシック" panose="020B0600070205080204" pitchFamily="50" charset="-128"/>
                          <a:cs typeface="+mn-cs"/>
                        </a:rPr>
                        <a:t>◆病床確保</a:t>
                      </a:r>
                      <a:endParaRPr kumimoji="1" lang="en-US" altLang="ja-JP" sz="1200" b="1"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○病床・宿泊療養施設確保計画を策定し、フェーズに応じた確保病床数とフェーズ移行の判断基準を設定。</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mn-ea"/>
                          <a:cs typeface="+mn-cs"/>
                        </a:rPr>
                        <a:t>　</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○新型コロナ拠点病院、新型コロナ緊急時支援病院への機能分化を推進。</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mn-ea"/>
                          <a:cs typeface="+mn-cs"/>
                        </a:rPr>
                        <a:t>    ○空床補償や施設整備補助、医療用物資の備蓄等の整備を支援。</a:t>
                      </a:r>
                    </a:p>
                    <a:p>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p>
                    <a:p>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b="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1" kern="1200" spc="0" baseline="0" dirty="0">
                          <a:solidFill>
                            <a:schemeClr val="tx1"/>
                          </a:solidFill>
                          <a:latin typeface="ＭＳ Ｐゴシック" panose="020B0600070205080204" pitchFamily="50" charset="-128"/>
                          <a:ea typeface="ＭＳ Ｐゴシック" panose="020B0600070205080204" pitchFamily="50" charset="-128"/>
                          <a:cs typeface="+mn-cs"/>
                        </a:rPr>
                        <a:t>◆宿泊療養・自宅療養</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○宿泊療養施設を拡充。</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〇自宅療養を継続。</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mn-ea"/>
                          <a:cs typeface="+mn-cs"/>
                        </a:rPr>
                        <a:t>保健所体制等</a:t>
                      </a:r>
                      <a:endParaRPr kumimoji="1" lang="en-US" altLang="ja-JP" sz="1200" kern="1200" dirty="0">
                        <a:solidFill>
                          <a:schemeClr val="tx1"/>
                        </a:solidFill>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○濃厚接触者の検査、健康観察を行う</a:t>
                      </a:r>
                      <a:r>
                        <a:rPr kumimoji="1" lang="ja-JP" altLang="en-US" sz="1200" b="1" u="sng" kern="1200" dirty="0">
                          <a:solidFill>
                            <a:schemeClr val="tx1"/>
                          </a:solidFill>
                          <a:latin typeface="ＭＳ Ｐゴシック" panose="020B0600070205080204" pitchFamily="50" charset="-128"/>
                          <a:ea typeface="ＭＳ Ｐゴシック" panose="020B0600070205080204" pitchFamily="50" charset="-128"/>
                          <a:cs typeface="+mn-cs"/>
                        </a:rPr>
                        <a:t>濃厚接触者フォローアップセンター</a:t>
                      </a:r>
                      <a:r>
                        <a:rPr kumimoji="1" lang="en-US" altLang="ja-JP" sz="1200" b="1" u="sng"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b="1" u="sng" kern="1200" dirty="0">
                          <a:solidFill>
                            <a:schemeClr val="tx1"/>
                          </a:solidFill>
                          <a:latin typeface="ＭＳ Ｐゴシック" panose="020B0600070205080204" pitchFamily="50" charset="-128"/>
                          <a:ea typeface="ＭＳ Ｐゴシック" panose="020B0600070205080204" pitchFamily="50" charset="-128"/>
                          <a:cs typeface="+mn-cs"/>
                        </a:rPr>
                        <a:t>別記⑤</a:t>
                      </a:r>
                      <a:r>
                        <a:rPr kumimoji="1" lang="en-US" altLang="ja-JP" sz="1200" b="1" u="sng"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b="0" u="none" kern="1200" dirty="0">
                          <a:solidFill>
                            <a:schemeClr val="tx1"/>
                          </a:solidFill>
                          <a:latin typeface="ＭＳ Ｐゴシック" panose="020B0600070205080204" pitchFamily="50" charset="-128"/>
                          <a:ea typeface="ＭＳ Ｐゴシック" panose="020B0600070205080204" pitchFamily="50" charset="-128"/>
                          <a:cs typeface="+mn-cs"/>
                        </a:rPr>
                        <a:t>及び検疫所からの入国　</a:t>
                      </a:r>
                      <a:endParaRPr kumimoji="1" lang="en-US" altLang="ja-JP" sz="1200" b="0" u="none"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0" u="none" kern="120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b="0" u="none" kern="120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b="0" u="none" kern="1200" dirty="0">
                          <a:solidFill>
                            <a:schemeClr val="tx1"/>
                          </a:solidFill>
                          <a:latin typeface="ＭＳ Ｐゴシック" panose="020B0600070205080204" pitchFamily="50" charset="-128"/>
                          <a:ea typeface="ＭＳ Ｐゴシック" panose="020B0600070205080204" pitchFamily="50" charset="-128"/>
                          <a:cs typeface="+mn-cs"/>
                        </a:rPr>
                        <a:t>者・帰国者情報を一元管理と健康観察を行う</a:t>
                      </a:r>
                      <a:r>
                        <a:rPr kumimoji="1" lang="ja-JP" altLang="en-US" sz="1200" b="1" u="sng" kern="1200" dirty="0">
                          <a:solidFill>
                            <a:schemeClr val="tx1"/>
                          </a:solidFill>
                          <a:latin typeface="ＭＳ Ｐゴシック" panose="020B0600070205080204" pitchFamily="50" charset="-128"/>
                          <a:ea typeface="ＭＳ Ｐゴシック" panose="020B0600070205080204" pitchFamily="50" charset="-128"/>
                          <a:cs typeface="+mn-cs"/>
                        </a:rPr>
                        <a:t>検疫フォローアップセンター</a:t>
                      </a:r>
                      <a:r>
                        <a:rPr kumimoji="1" lang="en-US" altLang="ja-JP" sz="1200" b="1" u="sng"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b="1" u="sng" kern="1200" dirty="0">
                          <a:solidFill>
                            <a:schemeClr val="tx1"/>
                          </a:solidFill>
                          <a:latin typeface="ＭＳ Ｐゴシック" panose="020B0600070205080204" pitchFamily="50" charset="-128"/>
                          <a:ea typeface="ＭＳ Ｐゴシック" panose="020B0600070205080204" pitchFamily="50" charset="-128"/>
                          <a:cs typeface="+mn-cs"/>
                        </a:rPr>
                        <a:t>別記⑤</a:t>
                      </a:r>
                      <a:r>
                        <a:rPr kumimoji="1" lang="en-US" altLang="ja-JP" sz="1200" b="1" u="sng"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を設置し、保健所を支援。</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○保健所業務負担軽減のため、外部人材等を活用した体制を整備。</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5639426"/>
                  </a:ext>
                </a:extLst>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mn-ea"/>
                          <a:cs typeface="+mn-cs"/>
                        </a:rPr>
                        <a:t>クラスター対策</a:t>
                      </a:r>
                      <a:endParaRPr kumimoji="1" lang="en-US" altLang="ja-JP" sz="1200" kern="1200" dirty="0">
                        <a:solidFill>
                          <a:schemeClr val="tx1"/>
                        </a:solidFill>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spc="0" baseline="0" dirty="0">
                          <a:solidFill>
                            <a:schemeClr val="tx1"/>
                          </a:solidFill>
                          <a:latin typeface="ＭＳ Ｐゴシック" panose="020B0600070205080204" pitchFamily="50" charset="-128"/>
                          <a:ea typeface="+mn-ea"/>
                          <a:cs typeface="+mn-cs"/>
                        </a:rPr>
                        <a:t>○医療機関における</a:t>
                      </a:r>
                      <a:r>
                        <a:rPr kumimoji="1" lang="en-US" altLang="ja-JP" sz="1200" kern="1200" spc="0" baseline="0" dirty="0">
                          <a:solidFill>
                            <a:schemeClr val="tx1"/>
                          </a:solidFill>
                          <a:latin typeface="ＭＳ Ｐゴシック" panose="020B0600070205080204" pitchFamily="50" charset="-128"/>
                          <a:ea typeface="+mn-ea"/>
                          <a:cs typeface="+mn-cs"/>
                        </a:rPr>
                        <a:t>PCR</a:t>
                      </a:r>
                      <a:r>
                        <a:rPr kumimoji="1" lang="ja-JP" altLang="en-US" sz="1200" kern="1200" spc="0" baseline="0" dirty="0">
                          <a:solidFill>
                            <a:schemeClr val="tx1"/>
                          </a:solidFill>
                          <a:latin typeface="ＭＳ Ｐゴシック" panose="020B0600070205080204" pitchFamily="50" charset="-128"/>
                          <a:ea typeface="+mn-ea"/>
                          <a:cs typeface="+mn-cs"/>
                        </a:rPr>
                        <a:t>検査機器等の整備支援、医療機関や高齢者施設に対する研修、クラスター発生時</a:t>
                      </a:r>
                      <a:endParaRPr kumimoji="1" lang="en-US" altLang="ja-JP" sz="1200" kern="1200" spc="0" baseline="0" dirty="0">
                        <a:solidFill>
                          <a:schemeClr val="tx1"/>
                        </a:solidFill>
                        <a:latin typeface="ＭＳ Ｐゴシック" panose="020B0600070205080204" pitchFamily="50" charset="-128"/>
                        <a:ea typeface="+mn-ea"/>
                        <a:cs typeface="+mn-cs"/>
                      </a:endParaRPr>
                    </a:p>
                    <a:p>
                      <a:r>
                        <a:rPr kumimoji="1" lang="ja-JP" altLang="en-US" sz="1200" kern="1200" spc="0" baseline="0" dirty="0">
                          <a:solidFill>
                            <a:schemeClr val="tx1"/>
                          </a:solidFill>
                          <a:latin typeface="ＭＳ Ｐゴシック" panose="020B0600070205080204" pitchFamily="50" charset="-128"/>
                          <a:ea typeface="+mn-ea"/>
                          <a:cs typeface="+mn-cs"/>
                        </a:rPr>
                        <a:t>　 の支援チームの派遣、早期スクリーニング検査等を実施</a:t>
                      </a:r>
                      <a:endParaRPr kumimoji="1" lang="en-US" altLang="ja-JP" sz="1200" kern="1200" spc="0" baseline="0" dirty="0">
                        <a:solidFill>
                          <a:schemeClr val="tx1"/>
                        </a:solidFill>
                        <a:latin typeface="ＭＳ Ｐゴシック" panose="020B0600070205080204" pitchFamily="50" charset="-128"/>
                        <a:ea typeface="+mn-ea"/>
                        <a:cs typeface="+mn-cs"/>
                      </a:endParaRPr>
                    </a:p>
                    <a:p>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812457"/>
                  </a:ext>
                </a:extLst>
              </a:tr>
            </a:tbl>
          </a:graphicData>
        </a:graphic>
      </p:graphicFrame>
      <p:grpSp>
        <p:nvGrpSpPr>
          <p:cNvPr id="2" name="グループ化 1"/>
          <p:cNvGrpSpPr/>
          <p:nvPr/>
        </p:nvGrpSpPr>
        <p:grpSpPr>
          <a:xfrm>
            <a:off x="2085912" y="1603863"/>
            <a:ext cx="3600224" cy="216493"/>
            <a:chOff x="2085912" y="1603863"/>
            <a:chExt cx="3600224" cy="216493"/>
          </a:xfrm>
        </p:grpSpPr>
        <p:sp>
          <p:nvSpPr>
            <p:cNvPr id="14" name="角丸四角形 13"/>
            <p:cNvSpPr/>
            <p:nvPr/>
          </p:nvSpPr>
          <p:spPr>
            <a:xfrm>
              <a:off x="2085912" y="1604332"/>
              <a:ext cx="1584000" cy="216024"/>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か所に設置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正方形/長方形 8"/>
            <p:cNvSpPr/>
            <p:nvPr/>
          </p:nvSpPr>
          <p:spPr>
            <a:xfrm>
              <a:off x="3669912" y="1603863"/>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pSp>
      <p:grpSp>
        <p:nvGrpSpPr>
          <p:cNvPr id="4" name="グループ化 3"/>
          <p:cNvGrpSpPr/>
          <p:nvPr/>
        </p:nvGrpSpPr>
        <p:grpSpPr>
          <a:xfrm>
            <a:off x="2077595" y="2127874"/>
            <a:ext cx="3960224" cy="228371"/>
            <a:chOff x="2077595" y="2127874"/>
            <a:chExt cx="3960224" cy="228371"/>
          </a:xfrm>
        </p:grpSpPr>
        <p:sp>
          <p:nvSpPr>
            <p:cNvPr id="13" name="角丸四角形 12"/>
            <p:cNvSpPr/>
            <p:nvPr/>
          </p:nvSpPr>
          <p:spPr>
            <a:xfrm>
              <a:off x="2077595" y="2140221"/>
              <a:ext cx="1944000" cy="216024"/>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日あたり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3,400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検体に拡充</a:t>
              </a:r>
            </a:p>
          </p:txBody>
        </p:sp>
        <p:sp>
          <p:nvSpPr>
            <p:cNvPr id="11" name="正方形/長方形 10"/>
            <p:cNvSpPr/>
            <p:nvPr/>
          </p:nvSpPr>
          <p:spPr>
            <a:xfrm>
              <a:off x="4021595" y="2127874"/>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時点）</a:t>
              </a:r>
            </a:p>
          </p:txBody>
        </p:sp>
      </p:grpSp>
      <p:grpSp>
        <p:nvGrpSpPr>
          <p:cNvPr id="16" name="グループ化 15"/>
          <p:cNvGrpSpPr/>
          <p:nvPr/>
        </p:nvGrpSpPr>
        <p:grpSpPr>
          <a:xfrm>
            <a:off x="2085912" y="4420956"/>
            <a:ext cx="4464224" cy="238998"/>
            <a:chOff x="2232088" y="4997025"/>
            <a:chExt cx="4464224" cy="238998"/>
          </a:xfrm>
        </p:grpSpPr>
        <p:sp>
          <p:nvSpPr>
            <p:cNvPr id="17" name="正方形/長方形 16"/>
            <p:cNvSpPr/>
            <p:nvPr/>
          </p:nvSpPr>
          <p:spPr>
            <a:xfrm>
              <a:off x="2232088" y="4997025"/>
              <a:ext cx="2448000" cy="216024"/>
            </a:xfrm>
            <a:prstGeom prst="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宿泊療養施設</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a:t>
              </a: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1" lang="en-US" altLang="zh-TW"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17</a:t>
              </a:r>
              <a:r>
                <a:rPr kumimoji="1" lang="zh-TW"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室</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確保</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正方形/長方形 17"/>
            <p:cNvSpPr/>
            <p:nvPr/>
          </p:nvSpPr>
          <p:spPr>
            <a:xfrm>
              <a:off x="4680088" y="5019999"/>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p>
          </p:txBody>
        </p:sp>
      </p:grpSp>
      <p:grpSp>
        <p:nvGrpSpPr>
          <p:cNvPr id="6" name="グループ化 5"/>
          <p:cNvGrpSpPr/>
          <p:nvPr/>
        </p:nvGrpSpPr>
        <p:grpSpPr>
          <a:xfrm>
            <a:off x="2031912" y="3360674"/>
            <a:ext cx="6566179" cy="274386"/>
            <a:chOff x="2085912" y="3551742"/>
            <a:chExt cx="5039264" cy="216024"/>
          </a:xfrm>
        </p:grpSpPr>
        <p:sp>
          <p:nvSpPr>
            <p:cNvPr id="12" name="角丸四角形 11"/>
            <p:cNvSpPr/>
            <p:nvPr/>
          </p:nvSpPr>
          <p:spPr>
            <a:xfrm>
              <a:off x="2085912" y="3551742"/>
              <a:ext cx="2504536" cy="216024"/>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新細明體"/>
                  <a:cs typeface="+mn-cs"/>
                </a:rPr>
                <a:t>重症病床</a:t>
              </a:r>
              <a:r>
                <a:rPr kumimoji="1" lang="en-US" altLang="zh-TW" sz="1200" b="0" i="0" u="none" strike="noStrike" kern="1200" cap="none" spc="0" normalizeH="0" baseline="0" noProof="0" dirty="0">
                  <a:ln>
                    <a:noFill/>
                  </a:ln>
                  <a:solidFill>
                    <a:prstClr val="black"/>
                  </a:solidFill>
                  <a:effectLst/>
                  <a:uLnTx/>
                  <a:uFillTx/>
                  <a:latin typeface="新細明體"/>
                  <a:cs typeface="+mn-cs"/>
                </a:rPr>
                <a:t>188</a:t>
              </a:r>
              <a:r>
                <a:rPr kumimoji="1" lang="zh-TW" altLang="en-US" sz="1200" b="0" i="0" u="none" strike="noStrike" kern="1200" cap="none" spc="0" normalizeH="0" baseline="0" noProof="0" dirty="0">
                  <a:ln>
                    <a:noFill/>
                  </a:ln>
                  <a:solidFill>
                    <a:prstClr val="black"/>
                  </a:solidFill>
                  <a:effectLst/>
                  <a:uLnTx/>
                  <a:uFillTx/>
                  <a:latin typeface="新細明體"/>
                  <a:cs typeface="+mn-cs"/>
                </a:rPr>
                <a:t>床、軽症中等症病床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1,094</a:t>
              </a:r>
              <a:r>
                <a:rPr kumimoji="1" lang="zh-TW" altLang="en-US" sz="1200" b="0" i="0" u="none" strike="noStrike" kern="1200" cap="none" spc="0" normalizeH="0" baseline="0" noProof="0" dirty="0">
                  <a:ln>
                    <a:noFill/>
                  </a:ln>
                  <a:solidFill>
                    <a:prstClr val="black"/>
                  </a:solidFill>
                  <a:effectLst/>
                  <a:uLnTx/>
                  <a:uFillTx/>
                  <a:latin typeface="新細明體"/>
                  <a:cs typeface="+mn-cs"/>
                </a:rPr>
                <a:t>床確保</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正方形/長方形 18"/>
            <p:cNvSpPr/>
            <p:nvPr/>
          </p:nvSpPr>
          <p:spPr>
            <a:xfrm>
              <a:off x="4590448" y="3558137"/>
              <a:ext cx="2534728" cy="2096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（重症病床：</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日～、軽症中等症病床：</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p>
          </p:txBody>
        </p:sp>
      </p:grpSp>
    </p:spTree>
    <p:extLst>
      <p:ext uri="{BB962C8B-B14F-4D97-AF65-F5344CB8AC3E}">
        <p14:creationId xmlns:p14="http://schemas.microsoft.com/office/powerpoint/2010/main" val="1820970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179512" y="188640"/>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■具体的対策</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（１）保健・医療療養体制の整備</a:t>
            </a:r>
          </a:p>
        </p:txBody>
      </p:sp>
      <p:sp>
        <p:nvSpPr>
          <p:cNvPr id="3" name="スライド番号プレースホルダー 2"/>
          <p:cNvSpPr>
            <a:spLocks noGrp="1"/>
          </p:cNvSpPr>
          <p:nvPr>
            <p:ph type="sldNum" sz="quarter" idx="12"/>
          </p:nvPr>
        </p:nvSpPr>
        <p:spPr>
          <a:xfrm>
            <a:off x="7046912" y="652025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117223076"/>
              </p:ext>
            </p:extLst>
          </p:nvPr>
        </p:nvGraphicFramePr>
        <p:xfrm>
          <a:off x="323528" y="781161"/>
          <a:ext cx="8604170" cy="5887358"/>
        </p:xfrm>
        <a:graphic>
          <a:graphicData uri="http://schemas.openxmlformats.org/drawingml/2006/table">
            <a:tbl>
              <a:tblPr firstRow="1">
                <a:tableStyleId>{7DF18680-E054-41AD-8BC1-D1AEF772440D}</a:tableStyleId>
              </a:tblPr>
              <a:tblGrid>
                <a:gridCol w="1440160">
                  <a:extLst>
                    <a:ext uri="{9D8B030D-6E8A-4147-A177-3AD203B41FA5}">
                      <a16:colId xmlns:a16="http://schemas.microsoft.com/office/drawing/2014/main" val="20000"/>
                    </a:ext>
                  </a:extLst>
                </a:gridCol>
                <a:gridCol w="7164010">
                  <a:extLst>
                    <a:ext uri="{9D8B030D-6E8A-4147-A177-3AD203B41FA5}">
                      <a16:colId xmlns:a16="http://schemas.microsoft.com/office/drawing/2014/main" val="20001"/>
                    </a:ext>
                  </a:extLst>
                </a:gridCol>
              </a:tblGrid>
              <a:tr h="309518">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第３波（</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2020</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10</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10</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2021</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年２月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28</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944075">
                <a:tc>
                  <a:txBody>
                    <a:bodyP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相談・検査体制</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b="1" kern="1200" dirty="0">
                          <a:solidFill>
                            <a:schemeClr val="tx1"/>
                          </a:solidFill>
                          <a:latin typeface="ＭＳ Ｐゴシック" panose="020B0600070205080204" pitchFamily="50" charset="-128"/>
                          <a:ea typeface="+mn-ea"/>
                          <a:cs typeface="+mn-cs"/>
                        </a:rPr>
                        <a:t>検査体制の整備・拡充</a:t>
                      </a:r>
                      <a:endParaRPr kumimoji="1" lang="en-US" altLang="ja-JP" sz="1200" b="1"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○検査体制整備計画を策定し、診療・検査医療機関の指定・公表を開始。</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○変異株のスクリーニング検査を開始。</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272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入院療養体制</a:t>
                      </a:r>
                      <a:endParaRPr kumimoji="1" lang="en-US" altLang="ja-JP" sz="12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kern="1200" dirty="0">
                          <a:solidFill>
                            <a:schemeClr val="tx1"/>
                          </a:solidFill>
                          <a:latin typeface="ＭＳ Ｐゴシック" panose="020B0600070205080204" pitchFamily="50" charset="-128"/>
                          <a:ea typeface="ＭＳ Ｐゴシック" panose="020B0600070205080204" pitchFamily="50" charset="-128"/>
                          <a:cs typeface="+mn-cs"/>
                        </a:rPr>
                        <a:t>◆病床確保</a:t>
                      </a:r>
                      <a:endParaRPr kumimoji="1" lang="en-US" altLang="ja-JP" sz="1200" b="1"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a:solidFill>
                            <a:schemeClr val="tx1"/>
                          </a:solidFill>
                          <a:latin typeface="ＭＳ Ｐゴシック" panose="020B0600070205080204" pitchFamily="50" charset="-128"/>
                          <a:ea typeface="+mn-ea"/>
                          <a:cs typeface="+mn-cs"/>
                        </a:rPr>
                        <a:t>　○重症病床確保や年末年始の医療受入体制のため、病床確保の要請を実施。</a:t>
                      </a:r>
                      <a:endParaRPr kumimoji="1" lang="en-US" altLang="ja-JP" sz="1200" kern="1200" spc="0" baseline="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b="1" u="sng" kern="1200" dirty="0">
                          <a:solidFill>
                            <a:schemeClr val="tx1"/>
                          </a:solidFill>
                          <a:latin typeface="ＭＳ Ｐゴシック" panose="020B0600070205080204" pitchFamily="50" charset="-128"/>
                          <a:ea typeface="ＭＳ Ｐゴシック" panose="020B0600070205080204" pitchFamily="50" charset="-128"/>
                          <a:cs typeface="+mn-cs"/>
                        </a:rPr>
                        <a:t>大阪コロナ重症センター</a:t>
                      </a:r>
                      <a:r>
                        <a:rPr kumimoji="1" lang="en-US" altLang="ja-JP" sz="1200" b="1" u="sng"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b="1" u="sng" kern="1200" dirty="0">
                          <a:solidFill>
                            <a:schemeClr val="tx1"/>
                          </a:solidFill>
                          <a:latin typeface="ＭＳ Ｐゴシック" panose="020B0600070205080204" pitchFamily="50" charset="-128"/>
                          <a:ea typeface="ＭＳ Ｐゴシック" panose="020B0600070205080204" pitchFamily="50" charset="-128"/>
                          <a:cs typeface="+mn-cs"/>
                        </a:rPr>
                        <a:t>別記⑥</a:t>
                      </a:r>
                      <a:r>
                        <a:rPr kumimoji="1" lang="en-US" altLang="ja-JP" sz="1200" b="1" u="sng"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）の運用を開始。</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1" kern="1200" spc="0" baseline="0" dirty="0">
                          <a:solidFill>
                            <a:schemeClr val="tx1"/>
                          </a:solidFill>
                          <a:latin typeface="ＭＳ Ｐゴシック" panose="020B0600070205080204" pitchFamily="50" charset="-128"/>
                          <a:ea typeface="ＭＳ Ｐゴシック" panose="020B0600070205080204" pitchFamily="50" charset="-128"/>
                          <a:cs typeface="+mn-cs"/>
                        </a:rPr>
                        <a:t>◆転退院の促進</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○転院支援チームを設置し、退院基準を満たした患者を受け入れる後方支援病院を確保。</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1" kern="1200" spc="0" baseline="0" dirty="0">
                          <a:solidFill>
                            <a:schemeClr val="tx1"/>
                          </a:solidFill>
                          <a:latin typeface="ＭＳ Ｐゴシック" panose="020B0600070205080204" pitchFamily="50" charset="-128"/>
                          <a:ea typeface="+mn-ea"/>
                          <a:cs typeface="+mn-cs"/>
                        </a:rPr>
                        <a:t>◆宿泊療養・自宅療養</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spc="0" baseline="0" dirty="0">
                          <a:solidFill>
                            <a:schemeClr val="tx1"/>
                          </a:solidFill>
                          <a:latin typeface="ＭＳ Ｐゴシック" panose="020B0600070205080204" pitchFamily="50" charset="-128"/>
                          <a:ea typeface="+mn-ea"/>
                          <a:cs typeface="+mn-cs"/>
                        </a:rPr>
                        <a:t>○宿泊療養者全員へのパルスオキシメーターの貸出やウェラブルデバイスを配置により、健康観察を強化。</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40</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歳以上の自宅療養者へのパルスオキシメーターの貸出により、健康観察を強化。</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a:solidFill>
                            <a:schemeClr val="tx1"/>
                          </a:solidFill>
                          <a:latin typeface="ＭＳ Ｐゴシック" panose="020B0600070205080204" pitchFamily="50" charset="-128"/>
                          <a:ea typeface="+mn-ea"/>
                          <a:cs typeface="+mn-cs"/>
                        </a:rPr>
                        <a:t>　○自宅療養者への配食サービス実施による生活支援を実施。</a:t>
                      </a:r>
                      <a:endParaRPr kumimoji="1" lang="en-US" altLang="ja-JP" sz="1200" kern="1200" spc="0" baseline="0" dirty="0">
                        <a:solidFill>
                          <a:schemeClr val="tx1"/>
                        </a:solidFill>
                        <a:latin typeface="ＭＳ Ｐゴシック" panose="020B0600070205080204" pitchFamily="50" charset="-128"/>
                        <a:ea typeface="+mn-ea"/>
                        <a:cs typeface="+mn-cs"/>
                      </a:endParaRPr>
                    </a:p>
                    <a:p>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41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保健所体制等</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○所長判断に基づく積極的疫学調査の重点化、重症化リスクの低い患者等の健康観察の受動化など、</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業務の重点化、効率化を推進。</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5639426"/>
                  </a:ext>
                </a:extLst>
              </a:tr>
              <a:tr h="441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クラスター対策</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a:solidFill>
                            <a:schemeClr val="tx1"/>
                          </a:solidFill>
                          <a:latin typeface="ＭＳ Ｐゴシック" panose="020B0600070205080204" pitchFamily="50" charset="-128"/>
                          <a:ea typeface="+mn-ea"/>
                          <a:cs typeface="+mn-cs"/>
                        </a:rPr>
                        <a:t>○高齢者施設等で陽性者が発生した場合の施設全員検査や週１回のフォローアップ検査、施設従業者の</a:t>
                      </a:r>
                      <a:endParaRPr kumimoji="1" lang="en-US" altLang="ja-JP" sz="1200"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mn-ea"/>
                          <a:cs typeface="+mn-cs"/>
                        </a:rPr>
                        <a:t>　</a:t>
                      </a:r>
                      <a:r>
                        <a:rPr kumimoji="1" lang="ja-JP" altLang="en-US" sz="1200" kern="1200" baseline="0" dirty="0">
                          <a:solidFill>
                            <a:schemeClr val="tx1"/>
                          </a:solidFill>
                          <a:latin typeface="ＭＳ Ｐゴシック" panose="020B0600070205080204" pitchFamily="50" charset="-128"/>
                          <a:ea typeface="+mn-ea"/>
                          <a:cs typeface="+mn-cs"/>
                        </a:rPr>
                        <a:t> </a:t>
                      </a:r>
                      <a:r>
                        <a:rPr kumimoji="1" lang="ja-JP" altLang="en-US" sz="1200" kern="1200" dirty="0">
                          <a:solidFill>
                            <a:schemeClr val="tx1"/>
                          </a:solidFill>
                          <a:latin typeface="ＭＳ Ｐゴシック" panose="020B0600070205080204" pitchFamily="50" charset="-128"/>
                          <a:ea typeface="+mn-ea"/>
                          <a:cs typeface="+mn-cs"/>
                        </a:rPr>
                        <a:t>集中的な検査を実施。</a:t>
                      </a:r>
                      <a:endParaRPr kumimoji="1" lang="en-US" altLang="ja-JP" sz="1200"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mn-ea"/>
                          <a:cs typeface="+mn-cs"/>
                        </a:rPr>
                        <a:t>○入所施設等の職員や利用者がスマートフォン等で検査申込み可能な</a:t>
                      </a:r>
                      <a:r>
                        <a:rPr kumimoji="1" lang="ja-JP" altLang="en-US" sz="1200" b="1" u="sng" kern="1200" dirty="0">
                          <a:solidFill>
                            <a:schemeClr val="tx1"/>
                          </a:solidFill>
                          <a:latin typeface="ＭＳ Ｐゴシック" panose="020B0600070205080204" pitchFamily="50" charset="-128"/>
                          <a:ea typeface="+mn-ea"/>
                          <a:cs typeface="+mn-cs"/>
                        </a:rPr>
                        <a:t>高齢者施設等「スマホ検査センター」</a:t>
                      </a:r>
                      <a:endParaRPr kumimoji="1" lang="en-US" altLang="ja-JP" sz="1200" b="1" u="sng" kern="1200" dirty="0">
                        <a:solidFill>
                          <a:schemeClr val="tx1"/>
                        </a:solidFill>
                        <a:latin typeface="ＭＳ Ｐゴシック" panose="020B0600070205080204" pitchFamily="50" charset="-128"/>
                        <a:ea typeface="+mn-ea"/>
                        <a:cs typeface="+mn-cs"/>
                      </a:endParaRPr>
                    </a:p>
                    <a:p>
                      <a:r>
                        <a:rPr kumimoji="1" lang="ja-JP" altLang="en-US" sz="1200" b="1" u="none" kern="1200" dirty="0">
                          <a:solidFill>
                            <a:schemeClr val="tx1"/>
                          </a:solidFill>
                          <a:latin typeface="ＭＳ Ｐゴシック" panose="020B0600070205080204" pitchFamily="50" charset="-128"/>
                          <a:ea typeface="+mn-ea"/>
                          <a:cs typeface="+mn-cs"/>
                        </a:rPr>
                        <a:t>　　　</a:t>
                      </a:r>
                      <a:r>
                        <a:rPr kumimoji="1" lang="en-US" altLang="ja-JP" sz="1200" b="1" u="sng" kern="1200" dirty="0">
                          <a:solidFill>
                            <a:schemeClr val="tx1"/>
                          </a:solidFill>
                          <a:latin typeface="ＭＳ Ｐゴシック" panose="020B0600070205080204" pitchFamily="50" charset="-128"/>
                          <a:ea typeface="+mn-ea"/>
                          <a:cs typeface="+mn-cs"/>
                        </a:rPr>
                        <a:t>《</a:t>
                      </a:r>
                      <a:r>
                        <a:rPr kumimoji="1" lang="ja-JP" altLang="en-US" sz="1200" b="1" u="sng" kern="1200" dirty="0">
                          <a:solidFill>
                            <a:schemeClr val="tx1"/>
                          </a:solidFill>
                          <a:latin typeface="ＭＳ Ｐゴシック" panose="020B0600070205080204" pitchFamily="50" charset="-128"/>
                          <a:ea typeface="+mn-ea"/>
                          <a:cs typeface="+mn-cs"/>
                        </a:rPr>
                        <a:t>別記⑦</a:t>
                      </a:r>
                      <a:r>
                        <a:rPr kumimoji="1" lang="en-US" altLang="ja-JP" sz="1200" b="1" u="sng" kern="1200" dirty="0">
                          <a:solidFill>
                            <a:schemeClr val="tx1"/>
                          </a:solidFill>
                          <a:latin typeface="ＭＳ Ｐゴシック" panose="020B0600070205080204" pitchFamily="50" charset="-128"/>
                          <a:ea typeface="+mn-ea"/>
                          <a:cs typeface="+mn-cs"/>
                        </a:rPr>
                        <a:t>》</a:t>
                      </a:r>
                      <a:r>
                        <a:rPr kumimoji="1" lang="ja-JP" altLang="en-US" sz="1200" b="1" u="sng" kern="1200" dirty="0">
                          <a:solidFill>
                            <a:schemeClr val="tx1"/>
                          </a:solidFill>
                          <a:latin typeface="ＭＳ Ｐゴシック" panose="020B0600070205080204" pitchFamily="50" charset="-128"/>
                          <a:ea typeface="+mn-ea"/>
                          <a:cs typeface="+mn-cs"/>
                        </a:rPr>
                        <a:t>を</a:t>
                      </a:r>
                      <a:r>
                        <a:rPr kumimoji="1" lang="ja-JP" altLang="en-US" sz="1200" kern="1200" dirty="0">
                          <a:solidFill>
                            <a:schemeClr val="tx1"/>
                          </a:solidFill>
                          <a:latin typeface="ＭＳ Ｐゴシック" panose="020B0600070205080204" pitchFamily="50" charset="-128"/>
                          <a:ea typeface="+mn-ea"/>
                          <a:cs typeface="+mn-cs"/>
                        </a:rPr>
                        <a:t>設置。</a:t>
                      </a:r>
                      <a:endParaRPr kumimoji="1" lang="en-US" altLang="ja-JP" sz="1200" kern="1200" dirty="0">
                        <a:solidFill>
                          <a:schemeClr val="tx1"/>
                        </a:solidFill>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3569179"/>
                  </a:ext>
                </a:extLst>
              </a:tr>
              <a:tr h="441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ワクチン</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smtClean="0">
                          <a:solidFill>
                            <a:schemeClr val="tx1"/>
                          </a:solidFill>
                          <a:latin typeface="ＭＳ Ｐゴシック" panose="020B0600070205080204" pitchFamily="50" charset="-128"/>
                          <a:ea typeface="+mn-ea"/>
                          <a:cs typeface="+mn-cs"/>
                        </a:rPr>
                        <a:t>○医療従事者の接種に向け</a:t>
                      </a:r>
                      <a:r>
                        <a:rPr kumimoji="1" lang="ja-JP" altLang="en-US" sz="1200" b="0" kern="1200" dirty="0" smtClean="0">
                          <a:solidFill>
                            <a:schemeClr val="tx1"/>
                          </a:solidFill>
                          <a:latin typeface="ＭＳ Ｐゴシック" panose="020B0600070205080204" pitchFamily="50" charset="-128"/>
                          <a:ea typeface="+mn-ea"/>
                          <a:cs typeface="+mn-cs"/>
                        </a:rPr>
                        <a:t>、他の都道府県</a:t>
                      </a:r>
                      <a:r>
                        <a:rPr kumimoji="1" lang="ja-JP" altLang="en-US" sz="1200" kern="1200" dirty="0" smtClean="0">
                          <a:solidFill>
                            <a:schemeClr val="tx1"/>
                          </a:solidFill>
                          <a:latin typeface="ＭＳ Ｐゴシック" panose="020B0600070205080204" pitchFamily="50" charset="-128"/>
                          <a:ea typeface="+mn-ea"/>
                          <a:cs typeface="+mn-cs"/>
                        </a:rPr>
                        <a:t>に先駆け</a:t>
                      </a:r>
                      <a:r>
                        <a:rPr kumimoji="1" lang="ja-JP" altLang="en-US" sz="1200" u="sng" kern="1200" dirty="0" smtClean="0">
                          <a:solidFill>
                            <a:schemeClr val="tx1"/>
                          </a:solidFill>
                          <a:latin typeface="ＭＳ Ｐゴシック" panose="020B0600070205080204" pitchFamily="50" charset="-128"/>
                          <a:ea typeface="+mn-ea"/>
                          <a:cs typeface="+mn-cs"/>
                        </a:rPr>
                        <a:t>、</a:t>
                      </a:r>
                      <a:r>
                        <a:rPr kumimoji="1" lang="en-US" altLang="ja-JP" sz="1200" b="1" u="sng" kern="1200" dirty="0" smtClean="0">
                          <a:solidFill>
                            <a:schemeClr val="tx1"/>
                          </a:solidFill>
                          <a:latin typeface="ＭＳ Ｐゴシック" panose="020B0600070205080204" pitchFamily="50" charset="-128"/>
                          <a:ea typeface="+mn-ea"/>
                          <a:cs typeface="+mn-cs"/>
                        </a:rPr>
                        <a:t>『</a:t>
                      </a:r>
                      <a:r>
                        <a:rPr kumimoji="1" lang="ja-JP" altLang="en-US" sz="1200" b="1" u="sng" kern="1200" dirty="0" smtClean="0">
                          <a:solidFill>
                            <a:schemeClr val="tx1"/>
                          </a:solidFill>
                          <a:latin typeface="ＭＳ Ｐゴシック" panose="020B0600070205080204" pitchFamily="50" charset="-128"/>
                          <a:ea typeface="+mn-ea"/>
                          <a:cs typeface="+mn-cs"/>
                        </a:rPr>
                        <a:t>医療従事者接種・大阪モデル</a:t>
                      </a:r>
                      <a:r>
                        <a:rPr kumimoji="1" lang="en-US" altLang="ja-JP" sz="1200" b="1" u="sng" kern="1200" dirty="0" smtClean="0">
                          <a:solidFill>
                            <a:schemeClr val="tx1"/>
                          </a:solidFill>
                          <a:latin typeface="ＭＳ Ｐゴシック" panose="020B0600070205080204" pitchFamily="50" charset="-128"/>
                          <a:ea typeface="+mn-ea"/>
                          <a:cs typeface="+mn-cs"/>
                        </a:rPr>
                        <a:t>』《</a:t>
                      </a:r>
                      <a:r>
                        <a:rPr kumimoji="1" lang="ja-JP" altLang="en-US" sz="1200" b="1" u="sng" kern="1200" dirty="0" smtClean="0">
                          <a:solidFill>
                            <a:schemeClr val="tx1"/>
                          </a:solidFill>
                          <a:latin typeface="ＭＳ Ｐゴシック" panose="020B0600070205080204" pitchFamily="50" charset="-128"/>
                          <a:ea typeface="+mn-ea"/>
                          <a:cs typeface="+mn-cs"/>
                        </a:rPr>
                        <a:t>別記⑧</a:t>
                      </a:r>
                      <a:r>
                        <a:rPr kumimoji="1" lang="en-US" altLang="ja-JP" sz="1200" b="1" u="sng" kern="1200" dirty="0" smtClean="0">
                          <a:solidFill>
                            <a:schemeClr val="tx1"/>
                          </a:solidFill>
                          <a:latin typeface="ＭＳ Ｐゴシック" panose="020B0600070205080204" pitchFamily="50" charset="-128"/>
                          <a:ea typeface="+mn-ea"/>
                          <a:cs typeface="+mn-cs"/>
                        </a:rPr>
                        <a:t>》</a:t>
                      </a:r>
                      <a:r>
                        <a:rPr kumimoji="1" lang="ja-JP" altLang="en-US" sz="1200" b="1" kern="1200" dirty="0" smtClean="0">
                          <a:solidFill>
                            <a:schemeClr val="tx1"/>
                          </a:solidFill>
                          <a:latin typeface="ＭＳ Ｐゴシック" panose="020B0600070205080204" pitchFamily="50" charset="-128"/>
                          <a:ea typeface="+mn-ea"/>
                          <a:cs typeface="+mn-cs"/>
                        </a:rPr>
                        <a:t>として、</a:t>
                      </a:r>
                      <a:r>
                        <a:rPr kumimoji="1" lang="ja-JP" altLang="en-US" sz="1200" kern="1200" dirty="0" smtClean="0">
                          <a:solidFill>
                            <a:schemeClr val="tx1"/>
                          </a:solidFill>
                          <a:latin typeface="ＭＳ Ｐゴシック" panose="020B0600070205080204" pitchFamily="50" charset="-128"/>
                          <a:ea typeface="+mn-ea"/>
                          <a:cs typeface="+mn-cs"/>
                        </a:rPr>
                        <a:t>ワクチン配送センターの設置及び</a:t>
                      </a:r>
                      <a:r>
                        <a:rPr kumimoji="1" lang="en-US" altLang="ja-JP" sz="1200" kern="1200" dirty="0" smtClean="0">
                          <a:solidFill>
                            <a:schemeClr val="tx1"/>
                          </a:solidFill>
                          <a:latin typeface="ＭＳ Ｐゴシック" panose="020B0600070205080204" pitchFamily="50" charset="-128"/>
                          <a:ea typeface="+mn-ea"/>
                          <a:cs typeface="+mn-cs"/>
                        </a:rPr>
                        <a:t>LINE</a:t>
                      </a:r>
                      <a:r>
                        <a:rPr kumimoji="1" lang="ja-JP" altLang="en-US" sz="1200" kern="1200" dirty="0" smtClean="0">
                          <a:solidFill>
                            <a:schemeClr val="tx1"/>
                          </a:solidFill>
                          <a:latin typeface="ＭＳ Ｐゴシック" panose="020B0600070205080204" pitchFamily="50" charset="-128"/>
                          <a:ea typeface="+mn-ea"/>
                          <a:cs typeface="+mn-cs"/>
                        </a:rPr>
                        <a:t>予約システムを導入。</a:t>
                      </a:r>
                      <a:endParaRPr kumimoji="1" lang="en-US" altLang="ja-JP" sz="1200" kern="1200" dirty="0" smtClean="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ＭＳ Ｐゴシック" panose="020B0600070205080204" pitchFamily="50" charset="-128"/>
                          <a:ea typeface="+mn-ea"/>
                          <a:cs typeface="+mn-cs"/>
                        </a:rPr>
                        <a:t>○集団接種会場訓練を実施。</a:t>
                      </a:r>
                      <a:endParaRPr kumimoji="1" lang="en-US" altLang="ja-JP" sz="1200" kern="1200" dirty="0" smtClean="0">
                        <a:solidFill>
                          <a:schemeClr val="tx1"/>
                        </a:solidFill>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9000524"/>
                  </a:ext>
                </a:extLst>
              </a:tr>
            </a:tbl>
          </a:graphicData>
        </a:graphic>
      </p:graphicFrame>
      <p:sp>
        <p:nvSpPr>
          <p:cNvPr id="12" name="角丸四角形 11"/>
          <p:cNvSpPr/>
          <p:nvPr/>
        </p:nvSpPr>
        <p:spPr>
          <a:xfrm>
            <a:off x="2044028" y="2812349"/>
            <a:ext cx="3240000" cy="216024"/>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新細明體"/>
                <a:cs typeface="+mn-cs"/>
              </a:rPr>
              <a:t>重症病床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236</a:t>
            </a:r>
            <a:r>
              <a:rPr kumimoji="1" lang="zh-TW" altLang="en-US" sz="1200" b="0" i="0" u="none" strike="noStrike" kern="1200" cap="none" spc="0" normalizeH="0" baseline="0" noProof="0" dirty="0">
                <a:ln>
                  <a:noFill/>
                </a:ln>
                <a:solidFill>
                  <a:prstClr val="black"/>
                </a:solidFill>
                <a:effectLst/>
                <a:uLnTx/>
                <a:uFillTx/>
                <a:latin typeface="新細明體"/>
                <a:cs typeface="+mn-cs"/>
              </a:rPr>
              <a:t>床、軽症中等症病床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1,757</a:t>
            </a:r>
            <a:r>
              <a:rPr kumimoji="1" lang="zh-TW" altLang="en-US" sz="1200" b="0" i="0" u="none" strike="noStrike" kern="1200" cap="none" spc="0" normalizeH="0" baseline="0" noProof="0" dirty="0">
                <a:ln>
                  <a:noFill/>
                </a:ln>
                <a:solidFill>
                  <a:prstClr val="black"/>
                </a:solidFill>
                <a:effectLst/>
                <a:uLnTx/>
                <a:uFillTx/>
                <a:latin typeface="新細明體"/>
                <a:cs typeface="+mn-cs"/>
              </a:rPr>
              <a:t>床確保</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2" name="グループ化 1"/>
          <p:cNvGrpSpPr/>
          <p:nvPr/>
        </p:nvGrpSpPr>
        <p:grpSpPr>
          <a:xfrm>
            <a:off x="2044028" y="1565077"/>
            <a:ext cx="4752224" cy="243356"/>
            <a:chOff x="1961481" y="2467255"/>
            <a:chExt cx="4752224" cy="243356"/>
          </a:xfrm>
        </p:grpSpPr>
        <p:sp>
          <p:nvSpPr>
            <p:cNvPr id="13" name="角丸四角形 12"/>
            <p:cNvSpPr/>
            <p:nvPr/>
          </p:nvSpPr>
          <p:spPr>
            <a:xfrm>
              <a:off x="1961481" y="2494587"/>
              <a:ext cx="2736000" cy="216024"/>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診療・検査医療機関指定数</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1,317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機関</a:t>
              </a:r>
            </a:p>
          </p:txBody>
        </p:sp>
        <p:sp>
          <p:nvSpPr>
            <p:cNvPr id="9" name="正方形/長方形 8"/>
            <p:cNvSpPr/>
            <p:nvPr/>
          </p:nvSpPr>
          <p:spPr>
            <a:xfrm>
              <a:off x="4697481" y="2467255"/>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１年１月</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時点）</a:t>
              </a:r>
            </a:p>
          </p:txBody>
        </p:sp>
      </p:grpSp>
      <p:sp>
        <p:nvSpPr>
          <p:cNvPr id="11" name="正方形/長方形 10"/>
          <p:cNvSpPr/>
          <p:nvPr/>
        </p:nvSpPr>
        <p:spPr>
          <a:xfrm>
            <a:off x="5235534" y="2827413"/>
            <a:ext cx="3908466"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（重症病床：</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日～、軽症中等症病床：</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26</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p>
        </p:txBody>
      </p:sp>
      <p:grpSp>
        <p:nvGrpSpPr>
          <p:cNvPr id="4" name="グループ化 3"/>
          <p:cNvGrpSpPr/>
          <p:nvPr/>
        </p:nvGrpSpPr>
        <p:grpSpPr>
          <a:xfrm>
            <a:off x="2044028" y="4413554"/>
            <a:ext cx="4488820" cy="216024"/>
            <a:chOff x="2067422" y="4269538"/>
            <a:chExt cx="4488820" cy="216024"/>
          </a:xfrm>
        </p:grpSpPr>
        <p:sp>
          <p:nvSpPr>
            <p:cNvPr id="8" name="正方形/長方形 7"/>
            <p:cNvSpPr/>
            <p:nvPr/>
          </p:nvSpPr>
          <p:spPr>
            <a:xfrm>
              <a:off x="2067422" y="4269538"/>
              <a:ext cx="2448000" cy="216024"/>
            </a:xfrm>
            <a:prstGeom prst="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宿泊療養施設</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2,416</a:t>
              </a:r>
              <a:r>
                <a:rPr kumimoji="1" lang="zh-TW"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室</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確保</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正方形/長方形 13"/>
            <p:cNvSpPr/>
            <p:nvPr/>
          </p:nvSpPr>
          <p:spPr>
            <a:xfrm>
              <a:off x="4540018" y="4269538"/>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Tree>
    <p:extLst>
      <p:ext uri="{BB962C8B-B14F-4D97-AF65-F5344CB8AC3E}">
        <p14:creationId xmlns:p14="http://schemas.microsoft.com/office/powerpoint/2010/main" val="1543343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244219" y="177155"/>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■具体的対策</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（１）保健・医療療養体制の整備</a:t>
            </a:r>
          </a:p>
        </p:txBody>
      </p:sp>
      <p:sp>
        <p:nvSpPr>
          <p:cNvPr id="3" name="スライド番号プレースホルダー 2"/>
          <p:cNvSpPr>
            <a:spLocks noGrp="1"/>
          </p:cNvSpPr>
          <p:nvPr>
            <p:ph type="sldNum" sz="quarter" idx="12"/>
          </p:nvPr>
        </p:nvSpPr>
        <p:spPr>
          <a:xfrm>
            <a:off x="7065789" y="650935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5" name="表 4"/>
          <p:cNvGraphicFramePr>
            <a:graphicFrameLocks noGrp="1"/>
          </p:cNvGraphicFramePr>
          <p:nvPr>
            <p:extLst/>
          </p:nvPr>
        </p:nvGraphicFramePr>
        <p:xfrm>
          <a:off x="283191" y="773617"/>
          <a:ext cx="8604170" cy="5742940"/>
        </p:xfrm>
        <a:graphic>
          <a:graphicData uri="http://schemas.openxmlformats.org/drawingml/2006/table">
            <a:tbl>
              <a:tblPr firstRow="1">
                <a:tableStyleId>{7DF18680-E054-41AD-8BC1-D1AEF772440D}</a:tableStyleId>
              </a:tblPr>
              <a:tblGrid>
                <a:gridCol w="1440160">
                  <a:extLst>
                    <a:ext uri="{9D8B030D-6E8A-4147-A177-3AD203B41FA5}">
                      <a16:colId xmlns:a16="http://schemas.microsoft.com/office/drawing/2014/main" val="20000"/>
                    </a:ext>
                  </a:extLst>
                </a:gridCol>
                <a:gridCol w="7164010">
                  <a:extLst>
                    <a:ext uri="{9D8B030D-6E8A-4147-A177-3AD203B41FA5}">
                      <a16:colId xmlns:a16="http://schemas.microsoft.com/office/drawing/2014/main" val="20001"/>
                    </a:ext>
                  </a:extLst>
                </a:gridCol>
              </a:tblGrid>
              <a:tr h="286157">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第４波（</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2021</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年３月１日～</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2021</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年６月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1025687">
                <a:tc>
                  <a:txBody>
                    <a:bodyP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相談・検査体制</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kern="1200" dirty="0">
                          <a:solidFill>
                            <a:schemeClr val="tx1"/>
                          </a:solidFill>
                          <a:latin typeface="ＭＳ Ｐゴシック" panose="020B0600070205080204" pitchFamily="50" charset="-128"/>
                          <a:ea typeface="ＭＳ Ｐゴシック" panose="020B0600070205080204" pitchFamily="50" charset="-128"/>
                          <a:cs typeface="+mn-cs"/>
                        </a:rPr>
                        <a:t>◆モニタリング検査</a:t>
                      </a:r>
                      <a:endParaRPr kumimoji="1" lang="en-US" altLang="ja-JP" sz="1200" b="1"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○感染拡大予兆の早期探知のため、繁華街や駅で検査キットを配布、飲食店従業員対象の検査を実施。</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latin typeface="ＭＳ Ｐゴシック" panose="020B0600070205080204" pitchFamily="50" charset="-128"/>
                          <a:ea typeface="+mn-ea"/>
                          <a:cs typeface="+mn-cs"/>
                        </a:rPr>
                        <a:t>◆検査体制の整備・拡充等</a:t>
                      </a:r>
                      <a:endParaRPr kumimoji="1" lang="en-US" altLang="ja-JP" sz="1200" b="1"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○診療・検査医療機関の拡充、変異株スクリーニング検査体制の強化やゲノム解析体制の</a:t>
                      </a:r>
                      <a:r>
                        <a:rPr kumimoji="1" lang="ja-JP" altLang="en-US" sz="1200" kern="1200" dirty="0" smtClean="0">
                          <a:solidFill>
                            <a:schemeClr val="tx1"/>
                          </a:solidFill>
                          <a:latin typeface="ＭＳ Ｐゴシック" panose="020B0600070205080204" pitchFamily="50" charset="-128"/>
                          <a:ea typeface="ＭＳ Ｐゴシック" panose="020B0600070205080204" pitchFamily="50" charset="-128"/>
                          <a:cs typeface="+mn-cs"/>
                        </a:rPr>
                        <a:t>構築</a:t>
                      </a:r>
                      <a:endParaRPr kumimoji="1" lang="en-US" altLang="ja-JP" sz="1200" kern="1200" dirty="0" smtClean="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dirty="0" smtClean="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262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入院療養体制</a:t>
                      </a:r>
                      <a:endParaRPr kumimoji="1" lang="en-US" altLang="ja-JP" sz="12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kern="1200" dirty="0">
                          <a:solidFill>
                            <a:schemeClr val="tx1"/>
                          </a:solidFill>
                          <a:latin typeface="ＭＳ Ｐゴシック" panose="020B0600070205080204" pitchFamily="50" charset="-128"/>
                          <a:ea typeface="ＭＳ Ｐゴシック" panose="020B0600070205080204" pitchFamily="50" charset="-128"/>
                          <a:cs typeface="+mn-cs"/>
                        </a:rPr>
                        <a:t>◆病床確保</a:t>
                      </a:r>
                      <a:endParaRPr kumimoji="1" lang="en-US" altLang="ja-JP" sz="1200" b="1"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○病床確保の臨時緊急要請、一般医療を一部制限した病床運用の要請、重症患者の軽症中等症病床での</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治療継続要請を実施。</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a:lnSpc>
                          <a:spcPts val="500"/>
                        </a:lnSpc>
                      </a:pP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a:lnSpc>
                          <a:spcPts val="500"/>
                        </a:lnSpc>
                      </a:pP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1" kern="1200" spc="0" baseline="0" dirty="0">
                          <a:solidFill>
                            <a:schemeClr val="tx1"/>
                          </a:solidFill>
                          <a:latin typeface="ＭＳ Ｐゴシック" panose="020B0600070205080204" pitchFamily="50" charset="-128"/>
                          <a:ea typeface="ＭＳ Ｐゴシック" panose="020B0600070205080204" pitchFamily="50" charset="-128"/>
                          <a:cs typeface="+mn-cs"/>
                        </a:rPr>
                        <a:t>◆医療人材の確保</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○大阪コロナ重症センター運用のための看護師派遣要請や、人材バンクの運用を実施。</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a:lnSpc>
                          <a:spcPts val="500"/>
                        </a:lnSpc>
                      </a:pP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1" kern="1200" spc="0" baseline="0" dirty="0">
                          <a:solidFill>
                            <a:schemeClr val="tx1"/>
                          </a:solidFill>
                          <a:latin typeface="ＭＳ Ｐゴシック" panose="020B0600070205080204" pitchFamily="50" charset="-128"/>
                          <a:ea typeface="ＭＳ Ｐゴシック" panose="020B0600070205080204" pitchFamily="50" charset="-128"/>
                          <a:cs typeface="+mn-cs"/>
                        </a:rPr>
                        <a:t>◆転退院の促進</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○療養病床をもつ医療機関の協力を得て、後方支援医療機関を確保し、転退院支援を強化。</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a:lnSpc>
                          <a:spcPts val="500"/>
                        </a:lnSpc>
                      </a:pP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a:lnSpc>
                          <a:spcPts val="500"/>
                        </a:lnSpc>
                      </a:pP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1" kern="1200" spc="0" baseline="0" dirty="0">
                          <a:solidFill>
                            <a:schemeClr val="tx1"/>
                          </a:solidFill>
                          <a:latin typeface="ＭＳ Ｐゴシック" panose="020B0600070205080204" pitchFamily="50" charset="-128"/>
                          <a:ea typeface="ＭＳ Ｐゴシック" panose="020B0600070205080204" pitchFamily="50" charset="-128"/>
                          <a:cs typeface="+mn-cs"/>
                        </a:rPr>
                        <a:t>◆宿泊療養・自宅療養</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○宿泊療養施設拠点ホテルに</a:t>
                      </a:r>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24</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時間医師が常駐し、オンライン診療や往診が可能な体制を整備。</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mn-ea"/>
                          <a:cs typeface="+mn-cs"/>
                        </a:rPr>
                        <a:t>　○搬送医療機関決定までの間、患者に酸素投入を行う</a:t>
                      </a:r>
                      <a:r>
                        <a:rPr kumimoji="1" lang="ja-JP" altLang="en-US" sz="1200" b="1" u="sng" kern="1200" spc="0" baseline="0" dirty="0">
                          <a:solidFill>
                            <a:schemeClr val="tx1"/>
                          </a:solidFill>
                          <a:latin typeface="ＭＳ Ｐゴシック" panose="020B0600070205080204" pitchFamily="50" charset="-128"/>
                          <a:ea typeface="+mn-ea"/>
                          <a:cs typeface="+mn-cs"/>
                        </a:rPr>
                        <a:t>入院患者待機ステーション</a:t>
                      </a:r>
                      <a:r>
                        <a:rPr kumimoji="1" lang="en-US" altLang="ja-JP" sz="1200" b="1" u="sng" kern="1200" spc="0" baseline="0" dirty="0">
                          <a:solidFill>
                            <a:schemeClr val="tx1"/>
                          </a:solidFill>
                          <a:latin typeface="ＭＳ Ｐゴシック" panose="020B0600070205080204" pitchFamily="50" charset="-128"/>
                          <a:ea typeface="+mn-ea"/>
                          <a:cs typeface="+mn-cs"/>
                        </a:rPr>
                        <a:t>《</a:t>
                      </a:r>
                      <a:r>
                        <a:rPr kumimoji="1" lang="ja-JP" altLang="en-US" sz="1200" b="1" u="sng" kern="1200" spc="0" baseline="0" dirty="0" smtClean="0">
                          <a:solidFill>
                            <a:schemeClr val="tx1"/>
                          </a:solidFill>
                          <a:latin typeface="ＭＳ Ｐゴシック" panose="020B0600070205080204" pitchFamily="50" charset="-128"/>
                          <a:ea typeface="+mn-ea"/>
                          <a:cs typeface="+mn-cs"/>
                        </a:rPr>
                        <a:t>別記⑨</a:t>
                      </a:r>
                      <a:r>
                        <a:rPr kumimoji="1" lang="en-US" altLang="ja-JP" sz="1200" b="1" u="sng" kern="1200" spc="0" baseline="0" dirty="0" smtClean="0">
                          <a:solidFill>
                            <a:schemeClr val="tx1"/>
                          </a:solidFill>
                          <a:latin typeface="ＭＳ Ｐゴシック" panose="020B0600070205080204" pitchFamily="50" charset="-128"/>
                          <a:ea typeface="+mn-ea"/>
                          <a:cs typeface="+mn-cs"/>
                        </a:rPr>
                        <a:t>》</a:t>
                      </a:r>
                      <a:r>
                        <a:rPr kumimoji="1" lang="ja-JP" altLang="en-US" sz="1200" kern="1200" spc="0" baseline="0" dirty="0">
                          <a:solidFill>
                            <a:schemeClr val="tx1"/>
                          </a:solidFill>
                          <a:latin typeface="ＭＳ Ｐゴシック" panose="020B0600070205080204" pitchFamily="50" charset="-128"/>
                          <a:ea typeface="+mn-ea"/>
                          <a:cs typeface="+mn-cs"/>
                        </a:rPr>
                        <a:t>を設置。</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○自宅療養者全員にパルスオキシメーターを配布、配食サービスを府全域で実施。</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○オンライン診療・薬剤処方を行う医療機関、薬局を拡充。</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31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保健所体制等</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kern="1200" dirty="0">
                          <a:solidFill>
                            <a:schemeClr val="tx1"/>
                          </a:solidFill>
                          <a:latin typeface="ＭＳ Ｐゴシック" panose="020B0600070205080204" pitchFamily="50" charset="-128"/>
                          <a:ea typeface="+mn-ea"/>
                          <a:cs typeface="+mn-cs"/>
                        </a:rPr>
                        <a:t>外部派遣職員を</a:t>
                      </a:r>
                      <a:r>
                        <a:rPr kumimoji="1" lang="en-US" altLang="ja-JP" sz="1200" kern="1200" dirty="0">
                          <a:solidFill>
                            <a:schemeClr val="tx1"/>
                          </a:solidFill>
                          <a:latin typeface="ＭＳ Ｐゴシック" panose="020B0600070205080204" pitchFamily="50" charset="-128"/>
                          <a:ea typeface="+mn-ea"/>
                          <a:cs typeface="+mn-cs"/>
                        </a:rPr>
                        <a:t>OJT</a:t>
                      </a:r>
                      <a:r>
                        <a:rPr kumimoji="1" lang="ja-JP" altLang="en-US" sz="1200" kern="1200" dirty="0">
                          <a:solidFill>
                            <a:schemeClr val="tx1"/>
                          </a:solidFill>
                          <a:latin typeface="ＭＳ Ｐゴシック" panose="020B0600070205080204" pitchFamily="50" charset="-128"/>
                          <a:ea typeface="+mn-ea"/>
                          <a:cs typeface="+mn-cs"/>
                        </a:rPr>
                        <a:t>により育成し、保健所に機動配置</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○民間事業者による休日・夜間における症状憎悪時の相談往診体制を整備</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5639426"/>
                  </a:ext>
                </a:extLst>
              </a:tr>
              <a:tr h="2605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クラスター対策</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a:solidFill>
                            <a:schemeClr val="tx1"/>
                          </a:solidFill>
                          <a:latin typeface="ＭＳ Ｐゴシック" panose="020B0600070205080204" pitchFamily="50" charset="-128"/>
                          <a:ea typeface="+mn-ea"/>
                          <a:cs typeface="+mn-cs"/>
                        </a:rPr>
                        <a:t>○高齢者施設等全員検査などクラスター対策を継続実施。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313132"/>
                  </a:ext>
                </a:extLst>
              </a:tr>
            </a:tbl>
          </a:graphicData>
        </a:graphic>
      </p:graphicFrame>
      <p:sp>
        <p:nvSpPr>
          <p:cNvPr id="8" name="正方形/長方形 7"/>
          <p:cNvSpPr/>
          <p:nvPr/>
        </p:nvSpPr>
        <p:spPr>
          <a:xfrm>
            <a:off x="2070133" y="3970792"/>
            <a:ext cx="2016000" cy="216024"/>
          </a:xfrm>
          <a:prstGeom prst="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病院最大</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1,481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床確保</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2" name="グループ化 1"/>
          <p:cNvGrpSpPr/>
          <p:nvPr/>
        </p:nvGrpSpPr>
        <p:grpSpPr>
          <a:xfrm>
            <a:off x="2001101" y="2885490"/>
            <a:ext cx="6923742" cy="216024"/>
            <a:chOff x="2070133" y="2996952"/>
            <a:chExt cx="6923742" cy="216024"/>
          </a:xfrm>
        </p:grpSpPr>
        <p:sp>
          <p:nvSpPr>
            <p:cNvPr id="12" name="角丸四角形 11"/>
            <p:cNvSpPr/>
            <p:nvPr/>
          </p:nvSpPr>
          <p:spPr>
            <a:xfrm>
              <a:off x="2070133" y="2996952"/>
              <a:ext cx="3348000" cy="216024"/>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新細明體"/>
                  <a:cs typeface="+mn-cs"/>
                </a:rPr>
                <a:t>重症病床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365</a:t>
              </a:r>
              <a:r>
                <a:rPr kumimoji="1" lang="zh-TW" altLang="en-US" sz="1200" b="0" i="0" u="none" strike="noStrike" kern="1200" cap="none" spc="0" normalizeH="0" baseline="0" noProof="0" dirty="0">
                  <a:ln>
                    <a:noFill/>
                  </a:ln>
                  <a:solidFill>
                    <a:prstClr val="black"/>
                  </a:solidFill>
                  <a:effectLst/>
                  <a:uLnTx/>
                  <a:uFillTx/>
                  <a:latin typeface="新細明體"/>
                  <a:cs typeface="+mn-cs"/>
                </a:rPr>
                <a:t>床、軽症中等症病床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2,350</a:t>
              </a:r>
              <a:r>
                <a:rPr kumimoji="1" lang="zh-TW" altLang="en-US" sz="1200" b="0" i="0" u="none" strike="noStrike" kern="1200" cap="none" spc="0" normalizeH="0" baseline="0" noProof="0" dirty="0">
                  <a:ln>
                    <a:noFill/>
                  </a:ln>
                  <a:solidFill>
                    <a:prstClr val="black"/>
                  </a:solidFill>
                  <a:effectLst/>
                  <a:uLnTx/>
                  <a:uFillTx/>
                  <a:latin typeface="新細明體"/>
                  <a:cs typeface="+mn-cs"/>
                </a:rPr>
                <a:t>床</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確保</a:t>
              </a:r>
            </a:p>
          </p:txBody>
        </p:sp>
        <p:sp>
          <p:nvSpPr>
            <p:cNvPr id="13" name="正方形/長方形 12"/>
            <p:cNvSpPr/>
            <p:nvPr/>
          </p:nvSpPr>
          <p:spPr>
            <a:xfrm>
              <a:off x="5418245" y="2996952"/>
              <a:ext cx="3575630" cy="15349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（重症病床：</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日、軽症中等症病床：</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p>
          </p:txBody>
        </p:sp>
      </p:grpSp>
      <p:grpSp>
        <p:nvGrpSpPr>
          <p:cNvPr id="16" name="グループ化 15"/>
          <p:cNvGrpSpPr/>
          <p:nvPr/>
        </p:nvGrpSpPr>
        <p:grpSpPr>
          <a:xfrm>
            <a:off x="2001101" y="1922728"/>
            <a:ext cx="4860224" cy="242261"/>
            <a:chOff x="1961481" y="2468350"/>
            <a:chExt cx="4860224" cy="242261"/>
          </a:xfrm>
        </p:grpSpPr>
        <p:sp>
          <p:nvSpPr>
            <p:cNvPr id="17" name="角丸四角形 16"/>
            <p:cNvSpPr/>
            <p:nvPr/>
          </p:nvSpPr>
          <p:spPr>
            <a:xfrm>
              <a:off x="1961481" y="2494587"/>
              <a:ext cx="2844000" cy="216024"/>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診療・検査医療機関指定数</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1,523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機関</a:t>
              </a:r>
            </a:p>
          </p:txBody>
        </p:sp>
        <p:sp>
          <p:nvSpPr>
            <p:cNvPr id="18" name="正方形/長方形 17"/>
            <p:cNvSpPr/>
            <p:nvPr/>
          </p:nvSpPr>
          <p:spPr>
            <a:xfrm>
              <a:off x="4805481" y="2468350"/>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５月</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時点）</a:t>
              </a:r>
            </a:p>
          </p:txBody>
        </p:sp>
      </p:grpSp>
      <p:sp>
        <p:nvSpPr>
          <p:cNvPr id="14" name="正方形/長方形 13"/>
          <p:cNvSpPr/>
          <p:nvPr/>
        </p:nvSpPr>
        <p:spPr>
          <a:xfrm>
            <a:off x="4063119" y="4043362"/>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p>
        </p:txBody>
      </p:sp>
      <p:grpSp>
        <p:nvGrpSpPr>
          <p:cNvPr id="20" name="グループ化 19"/>
          <p:cNvGrpSpPr/>
          <p:nvPr/>
        </p:nvGrpSpPr>
        <p:grpSpPr>
          <a:xfrm>
            <a:off x="2070133" y="5222148"/>
            <a:ext cx="4493377" cy="216024"/>
            <a:chOff x="1995534" y="5373216"/>
            <a:chExt cx="4493377" cy="216024"/>
          </a:xfrm>
        </p:grpSpPr>
        <p:sp>
          <p:nvSpPr>
            <p:cNvPr id="21" name="正方形/長方形 20"/>
            <p:cNvSpPr/>
            <p:nvPr/>
          </p:nvSpPr>
          <p:spPr>
            <a:xfrm>
              <a:off x="1995534" y="5373216"/>
              <a:ext cx="2484000" cy="216024"/>
            </a:xfrm>
            <a:prstGeom prst="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宿泊療養施設</a:t>
              </a:r>
              <a:r>
                <a:rPr kumimoji="1" lang="en-US" altLang="zh-TW"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3,986</a:t>
              </a:r>
              <a:r>
                <a:rPr kumimoji="1" lang="zh-TW"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室</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確保</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正方形/長方形 22"/>
            <p:cNvSpPr/>
            <p:nvPr/>
          </p:nvSpPr>
          <p:spPr>
            <a:xfrm>
              <a:off x="4472687" y="5373216"/>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24" name="正方形/長方形 23"/>
          <p:cNvSpPr/>
          <p:nvPr/>
        </p:nvSpPr>
        <p:spPr>
          <a:xfrm>
            <a:off x="2070133" y="5493792"/>
            <a:ext cx="3708000" cy="216024"/>
          </a:xfrm>
          <a:prstGeom prst="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オンライン診療等：医療機関</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516</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か所</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、薬局</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1,770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か所</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正方形/長方形 24"/>
          <p:cNvSpPr/>
          <p:nvPr/>
        </p:nvSpPr>
        <p:spPr>
          <a:xfrm>
            <a:off x="5778133" y="5501929"/>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時点）</a:t>
            </a:r>
          </a:p>
        </p:txBody>
      </p:sp>
    </p:spTree>
    <p:extLst>
      <p:ext uri="{BB962C8B-B14F-4D97-AF65-F5344CB8AC3E}">
        <p14:creationId xmlns:p14="http://schemas.microsoft.com/office/powerpoint/2010/main" val="1515057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244219" y="177155"/>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■具体的対策</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（１）保健・医療療養体制の整備</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graphicFrame>
        <p:nvGraphicFramePr>
          <p:cNvPr id="5" name="表 4"/>
          <p:cNvGraphicFramePr>
            <a:graphicFrameLocks noGrp="1"/>
          </p:cNvGraphicFramePr>
          <p:nvPr>
            <p:extLst/>
          </p:nvPr>
        </p:nvGraphicFramePr>
        <p:xfrm>
          <a:off x="283191" y="773617"/>
          <a:ext cx="8604170" cy="1127760"/>
        </p:xfrm>
        <a:graphic>
          <a:graphicData uri="http://schemas.openxmlformats.org/drawingml/2006/table">
            <a:tbl>
              <a:tblPr firstRow="1">
                <a:tableStyleId>{7DF18680-E054-41AD-8BC1-D1AEF772440D}</a:tableStyleId>
              </a:tblPr>
              <a:tblGrid>
                <a:gridCol w="1440160">
                  <a:extLst>
                    <a:ext uri="{9D8B030D-6E8A-4147-A177-3AD203B41FA5}">
                      <a16:colId xmlns:a16="http://schemas.microsoft.com/office/drawing/2014/main" val="20000"/>
                    </a:ext>
                  </a:extLst>
                </a:gridCol>
                <a:gridCol w="7164010">
                  <a:extLst>
                    <a:ext uri="{9D8B030D-6E8A-4147-A177-3AD203B41FA5}">
                      <a16:colId xmlns:a16="http://schemas.microsoft.com/office/drawing/2014/main" val="20001"/>
                    </a:ext>
                  </a:extLst>
                </a:gridCol>
              </a:tblGrid>
              <a:tr h="286157">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第４波（</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2021</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年３月１日～</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2021</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年６月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4226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ワクチン</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b="0" kern="1200" dirty="0">
                          <a:solidFill>
                            <a:schemeClr val="tx1"/>
                          </a:solidFill>
                          <a:latin typeface="ＭＳ Ｐゴシック" panose="020B0600070205080204" pitchFamily="50" charset="-128"/>
                          <a:ea typeface="ＭＳ Ｐゴシック" panose="020B0600070205080204" pitchFamily="50" charset="-128"/>
                          <a:cs typeface="+mn-cs"/>
                        </a:rPr>
                        <a:t>医療従事者向け接種</a:t>
                      </a:r>
                      <a:r>
                        <a:rPr kumimoji="1" lang="ja-JP" altLang="en-US" sz="1200" b="0" kern="1200" dirty="0" smtClean="0">
                          <a:solidFill>
                            <a:schemeClr val="tx1"/>
                          </a:solidFill>
                          <a:latin typeface="ＭＳ Ｐゴシック" panose="020B0600070205080204" pitchFamily="50" charset="-128"/>
                          <a:ea typeface="ＭＳ Ｐゴシック" panose="020B0600070205080204" pitchFamily="50" charset="-128"/>
                          <a:cs typeface="+mn-cs"/>
                        </a:rPr>
                        <a:t>会場の設置、</a:t>
                      </a:r>
                      <a:r>
                        <a:rPr kumimoji="1" lang="ja-JP" altLang="en-US" sz="1200" b="0" kern="1200" dirty="0" smtClean="0">
                          <a:solidFill>
                            <a:schemeClr val="tx1"/>
                          </a:solidFill>
                          <a:latin typeface="ＭＳ Ｐゴシック" panose="020B0600070205080204" pitchFamily="50" charset="-128"/>
                          <a:ea typeface="+mn-ea"/>
                          <a:cs typeface="+mn-cs"/>
                        </a:rPr>
                        <a:t>他院接種可能な医療機関の確保。</a:t>
                      </a:r>
                      <a:endParaRPr kumimoji="1" lang="en-US" altLang="ja-JP" sz="1200" b="0" kern="1200" dirty="0" smtClean="0">
                        <a:solidFill>
                          <a:schemeClr val="tx1"/>
                        </a:solidFill>
                        <a:latin typeface="ＭＳ Ｐゴシック" panose="020B0600070205080204" pitchFamily="50" charset="-128"/>
                        <a:ea typeface="+mn-ea"/>
                        <a:cs typeface="+mn-cs"/>
                      </a:endParaRPr>
                    </a:p>
                    <a:p>
                      <a:r>
                        <a:rPr kumimoji="1" lang="ja-JP" altLang="en-US" sz="1200" b="0" kern="1200" dirty="0" smtClean="0">
                          <a:solidFill>
                            <a:schemeClr val="tx1"/>
                          </a:solidFill>
                          <a:latin typeface="ＭＳ Ｐゴシック" panose="020B0600070205080204" pitchFamily="50" charset="-128"/>
                          <a:ea typeface="+mn-ea"/>
                          <a:cs typeface="+mn-cs"/>
                        </a:rPr>
                        <a:t>○接種可能な看護師の斡旋を実施。</a:t>
                      </a:r>
                      <a:endParaRPr kumimoji="1" lang="en-US" altLang="ja-JP" sz="1200" b="0" kern="1200" dirty="0" smtClean="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0" kern="1200" dirty="0" smtClean="0">
                          <a:solidFill>
                            <a:schemeClr val="tx1"/>
                          </a:solidFill>
                          <a:latin typeface="ＭＳ Ｐゴシック" panose="020B0600070205080204" pitchFamily="50" charset="-128"/>
                          <a:ea typeface="ＭＳ Ｐゴシック" panose="020B0600070205080204" pitchFamily="50" charset="-128"/>
                          <a:cs typeface="+mn-cs"/>
                        </a:rPr>
                        <a:t>○大規模</a:t>
                      </a:r>
                      <a:r>
                        <a:rPr kumimoji="1" lang="ja-JP" altLang="en-US" sz="1200" b="0" kern="1200" dirty="0">
                          <a:solidFill>
                            <a:schemeClr val="tx1"/>
                          </a:solidFill>
                          <a:latin typeface="ＭＳ Ｐゴシック" panose="020B0600070205080204" pitchFamily="50" charset="-128"/>
                          <a:ea typeface="ＭＳ Ｐゴシック" panose="020B0600070205080204" pitchFamily="50" charset="-128"/>
                          <a:cs typeface="+mn-cs"/>
                        </a:rPr>
                        <a:t>接種会場を</a:t>
                      </a:r>
                      <a:r>
                        <a:rPr kumimoji="1" lang="ja-JP" altLang="en-US" sz="1200" b="0" kern="1200" dirty="0" smtClean="0">
                          <a:solidFill>
                            <a:schemeClr val="tx1"/>
                          </a:solidFill>
                          <a:latin typeface="ＭＳ Ｐゴシック" panose="020B0600070205080204" pitchFamily="50" charset="-128"/>
                          <a:ea typeface="+mn-ea"/>
                          <a:cs typeface="+mn-cs"/>
                        </a:rPr>
                        <a:t>設置、職域サポートチームの設置。</a:t>
                      </a:r>
                      <a:endParaRPr kumimoji="1" lang="en-US" altLang="ja-JP" sz="1200" b="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0" kern="1200" dirty="0">
                          <a:solidFill>
                            <a:schemeClr val="tx1"/>
                          </a:solidFill>
                          <a:latin typeface="ＭＳ Ｐゴシック" panose="020B0600070205080204" pitchFamily="50" charset="-128"/>
                          <a:ea typeface="ＭＳ Ｐゴシック" panose="020B0600070205080204" pitchFamily="50" charset="-128"/>
                          <a:cs typeface="+mn-cs"/>
                        </a:rPr>
                        <a:t>○副反応等にかかる専門相談窓口の設置、副反応を疑う症状に対する診療体制を確保。</a:t>
                      </a:r>
                      <a:endParaRPr kumimoji="1" lang="en-US" altLang="ja-JP" sz="12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7048971"/>
                  </a:ext>
                </a:extLst>
              </a:tr>
            </a:tbl>
          </a:graphicData>
        </a:graphic>
      </p:graphicFrame>
    </p:spTree>
    <p:extLst>
      <p:ext uri="{BB962C8B-B14F-4D97-AF65-F5344CB8AC3E}">
        <p14:creationId xmlns:p14="http://schemas.microsoft.com/office/powerpoint/2010/main" val="1838508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70248"/>
            <a:ext cx="8071942" cy="6270196"/>
          </a:xfrm>
        </p:spPr>
        <p:txBody>
          <a:bodyPr>
            <a:noAutofit/>
          </a:bodyPr>
          <a:lstStyle/>
          <a:p>
            <a:r>
              <a:rPr lang="en-US" altLang="ja-JP" sz="3600" dirty="0" smtClean="0">
                <a:latin typeface="BIZ UDゴシック" panose="020B0400000000000000" pitchFamily="49" charset="-128"/>
                <a:ea typeface="BIZ UDゴシック" panose="020B0400000000000000" pitchFamily="49" charset="-128"/>
              </a:rPr>
              <a:t>Ⅰ</a:t>
            </a:r>
            <a:r>
              <a:rPr kumimoji="1" lang="ja-JP" altLang="en-US" sz="3600" dirty="0" smtClean="0">
                <a:latin typeface="BIZ UDゴシック" panose="020B0400000000000000" pitchFamily="49" charset="-128"/>
                <a:ea typeface="BIZ UDゴシック" panose="020B0400000000000000" pitchFamily="49" charset="-128"/>
              </a:rPr>
              <a:t>　政策の刷新（主なもの）</a:t>
            </a:r>
            <a:r>
              <a:rPr kumimoji="1" lang="en-US" altLang="ja-JP" sz="3600" dirty="0" smtClean="0">
                <a:latin typeface="BIZ UDゴシック" panose="020B0400000000000000" pitchFamily="49" charset="-128"/>
                <a:ea typeface="BIZ UDゴシック" panose="020B0400000000000000" pitchFamily="49" charset="-128"/>
              </a:rPr>
              <a:t/>
            </a:r>
            <a:br>
              <a:rPr kumimoji="1" lang="en-US" altLang="ja-JP" sz="3600" dirty="0" smtClean="0">
                <a:latin typeface="BIZ UDゴシック" panose="020B0400000000000000" pitchFamily="49" charset="-128"/>
                <a:ea typeface="BIZ UDゴシック" panose="020B0400000000000000" pitchFamily="49" charset="-128"/>
              </a:rPr>
            </a:br>
            <a:r>
              <a:rPr kumimoji="1" lang="en-US" altLang="ja-JP" sz="3600" dirty="0" smtClean="0">
                <a:latin typeface="BIZ UDゴシック" panose="020B0400000000000000" pitchFamily="49" charset="-128"/>
                <a:ea typeface="BIZ UDゴシック" panose="020B0400000000000000" pitchFamily="49" charset="-128"/>
              </a:rPr>
              <a:t/>
            </a:r>
            <a:br>
              <a:rPr kumimoji="1" lang="en-US" altLang="ja-JP" sz="3600" dirty="0" smtClean="0">
                <a:latin typeface="BIZ UDゴシック" panose="020B0400000000000000" pitchFamily="49" charset="-128"/>
                <a:ea typeface="BIZ UDゴシック" panose="020B0400000000000000" pitchFamily="49" charset="-128"/>
              </a:rPr>
            </a:br>
            <a:r>
              <a:rPr lang="ja-JP" altLang="en-US" sz="2800" dirty="0" smtClean="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１）新型コロナウイルス感染症</a:t>
            </a:r>
            <a:r>
              <a:rPr lang="ja-JP" altLang="en-US" sz="2800" dirty="0" smtClean="0">
                <a:latin typeface="BIZ UDゴシック" panose="020B0400000000000000" pitchFamily="49" charset="-128"/>
                <a:ea typeface="BIZ UDゴシック" panose="020B0400000000000000" pitchFamily="49" charset="-128"/>
              </a:rPr>
              <a:t>対策</a:t>
            </a:r>
            <a:r>
              <a:rPr lang="ja-JP" altLang="en-US" sz="2800" dirty="0">
                <a:latin typeface="BIZ UDゴシック" panose="020B0400000000000000" pitchFamily="49" charset="-128"/>
                <a:ea typeface="BIZ UDゴシック" panose="020B0400000000000000" pitchFamily="49" charset="-128"/>
              </a:rPr>
              <a:t/>
            </a:r>
            <a:br>
              <a:rPr lang="ja-JP" altLang="en-US" sz="2800" dirty="0">
                <a:latin typeface="BIZ UDゴシック" panose="020B0400000000000000" pitchFamily="49" charset="-128"/>
                <a:ea typeface="BIZ UDゴシック" panose="020B0400000000000000" pitchFamily="49" charset="-128"/>
              </a:rPr>
            </a:br>
            <a:r>
              <a:rPr lang="ja-JP" altLang="en-US" sz="2800" dirty="0" smtClean="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２）成長産業</a:t>
            </a:r>
            <a:r>
              <a:rPr lang="ja-JP" altLang="en-US" sz="2800" dirty="0" smtClean="0">
                <a:latin typeface="BIZ UDゴシック" panose="020B0400000000000000" pitchFamily="49" charset="-128"/>
                <a:ea typeface="BIZ UDゴシック" panose="020B0400000000000000" pitchFamily="49" charset="-128"/>
              </a:rPr>
              <a:t>の振興等</a:t>
            </a:r>
            <a:r>
              <a:rPr lang="ja-JP" altLang="en-US" sz="2800" dirty="0">
                <a:latin typeface="BIZ UDゴシック" panose="020B0400000000000000" pitchFamily="49" charset="-128"/>
                <a:ea typeface="BIZ UDゴシック" panose="020B0400000000000000" pitchFamily="49" charset="-128"/>
              </a:rPr>
              <a:t/>
            </a:r>
            <a:br>
              <a:rPr lang="ja-JP" altLang="en-US" sz="2800" dirty="0">
                <a:latin typeface="BIZ UDゴシック" panose="020B0400000000000000" pitchFamily="49" charset="-128"/>
                <a:ea typeface="BIZ UDゴシック" panose="020B0400000000000000" pitchFamily="49" charset="-128"/>
              </a:rPr>
            </a:br>
            <a:r>
              <a:rPr lang="ja-JP" altLang="en-US" sz="2800" dirty="0" smtClean="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３）インフラの充実・</a:t>
            </a:r>
            <a:r>
              <a:rPr lang="ja-JP" altLang="en-US" sz="2800" dirty="0" smtClean="0">
                <a:latin typeface="BIZ UDゴシック" panose="020B0400000000000000" pitchFamily="49" charset="-128"/>
                <a:ea typeface="BIZ UDゴシック" panose="020B0400000000000000" pitchFamily="49" charset="-128"/>
              </a:rPr>
              <a:t>強化</a:t>
            </a:r>
            <a:r>
              <a:rPr lang="ja-JP" altLang="en-US" sz="2800" dirty="0">
                <a:latin typeface="BIZ UDゴシック" panose="020B0400000000000000" pitchFamily="49" charset="-128"/>
                <a:ea typeface="BIZ UDゴシック" panose="020B0400000000000000" pitchFamily="49" charset="-128"/>
              </a:rPr>
              <a:t/>
            </a:r>
            <a:br>
              <a:rPr lang="ja-JP" altLang="en-US" sz="2800" dirty="0">
                <a:latin typeface="BIZ UDゴシック" panose="020B0400000000000000" pitchFamily="49" charset="-128"/>
                <a:ea typeface="BIZ UDゴシック" panose="020B0400000000000000" pitchFamily="49" charset="-128"/>
              </a:rPr>
            </a:br>
            <a:r>
              <a:rPr lang="ja-JP" altLang="en-US" sz="2800" dirty="0" smtClean="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４）危機管理</a:t>
            </a:r>
            <a:r>
              <a:rPr lang="ja-JP" altLang="en-US" sz="2800" dirty="0" smtClean="0">
                <a:latin typeface="BIZ UDゴシック" panose="020B0400000000000000" pitchFamily="49" charset="-128"/>
                <a:ea typeface="BIZ UDゴシック" panose="020B0400000000000000" pitchFamily="49" charset="-128"/>
              </a:rPr>
              <a:t>対策</a:t>
            </a:r>
            <a:r>
              <a:rPr lang="ja-JP" altLang="en-US" sz="2800" dirty="0">
                <a:latin typeface="BIZ UDゴシック" panose="020B0400000000000000" pitchFamily="49" charset="-128"/>
                <a:ea typeface="BIZ UDゴシック" panose="020B0400000000000000" pitchFamily="49" charset="-128"/>
              </a:rPr>
              <a:t/>
            </a:r>
            <a:br>
              <a:rPr lang="ja-JP" altLang="en-US" sz="2800" dirty="0">
                <a:latin typeface="BIZ UDゴシック" panose="020B0400000000000000" pitchFamily="49" charset="-128"/>
                <a:ea typeface="BIZ UDゴシック" panose="020B0400000000000000" pitchFamily="49" charset="-128"/>
              </a:rPr>
            </a:br>
            <a:r>
              <a:rPr lang="ja-JP" altLang="en-US" sz="2800" dirty="0" smtClean="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５）</a:t>
            </a:r>
            <a:r>
              <a:rPr lang="ja-JP" altLang="en-US" sz="2800" dirty="0" smtClean="0">
                <a:latin typeface="BIZ UDゴシック" panose="020B0400000000000000" pitchFamily="49" charset="-128"/>
                <a:ea typeface="BIZ UDゴシック" panose="020B0400000000000000" pitchFamily="49" charset="-128"/>
              </a:rPr>
              <a:t>教育</a:t>
            </a:r>
            <a:r>
              <a:rPr lang="ja-JP" altLang="en-US" sz="2800" dirty="0">
                <a:latin typeface="BIZ UDゴシック" panose="020B0400000000000000" pitchFamily="49" charset="-128"/>
                <a:ea typeface="BIZ UDゴシック" panose="020B0400000000000000" pitchFamily="49" charset="-128"/>
              </a:rPr>
              <a:t/>
            </a:r>
            <a:br>
              <a:rPr lang="ja-JP" altLang="en-US" sz="2800" dirty="0">
                <a:latin typeface="BIZ UDゴシック" panose="020B0400000000000000" pitchFamily="49" charset="-128"/>
                <a:ea typeface="BIZ UDゴシック" panose="020B0400000000000000" pitchFamily="49" charset="-128"/>
              </a:rPr>
            </a:br>
            <a:r>
              <a:rPr lang="ja-JP" altLang="en-US" sz="2800" dirty="0" smtClean="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６）子ども</a:t>
            </a:r>
            <a:r>
              <a:rPr lang="ja-JP" altLang="en-US" sz="2800" dirty="0" smtClean="0">
                <a:latin typeface="BIZ UDゴシック" panose="020B0400000000000000" pitchFamily="49" charset="-128"/>
                <a:ea typeface="BIZ UDゴシック" panose="020B0400000000000000" pitchFamily="49" charset="-128"/>
              </a:rPr>
              <a:t>施策</a:t>
            </a:r>
            <a:r>
              <a:rPr lang="ja-JP" altLang="en-US" sz="2800" dirty="0">
                <a:latin typeface="BIZ UDゴシック" panose="020B0400000000000000" pitchFamily="49" charset="-128"/>
                <a:ea typeface="BIZ UDゴシック" panose="020B0400000000000000" pitchFamily="49" charset="-128"/>
              </a:rPr>
              <a:t/>
            </a:r>
            <a:br>
              <a:rPr lang="ja-JP" altLang="en-US" sz="2800" dirty="0">
                <a:latin typeface="BIZ UDゴシック" panose="020B0400000000000000" pitchFamily="49" charset="-128"/>
                <a:ea typeface="BIZ UDゴシック" panose="020B0400000000000000" pitchFamily="49" charset="-128"/>
              </a:rPr>
            </a:br>
            <a:r>
              <a:rPr lang="ja-JP" altLang="en-US" sz="2800" dirty="0" smtClean="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７）健康・</a:t>
            </a:r>
            <a:r>
              <a:rPr lang="ja-JP" altLang="en-US" sz="2800" dirty="0" smtClean="0">
                <a:latin typeface="BIZ UDゴシック" panose="020B0400000000000000" pitchFamily="49" charset="-128"/>
                <a:ea typeface="BIZ UDゴシック" panose="020B0400000000000000" pitchFamily="49" charset="-128"/>
              </a:rPr>
              <a:t>医療</a:t>
            </a:r>
            <a:r>
              <a:rPr lang="ja-JP" altLang="en-US" sz="2800" dirty="0">
                <a:latin typeface="BIZ UDゴシック" panose="020B0400000000000000" pitchFamily="49" charset="-128"/>
                <a:ea typeface="BIZ UDゴシック" panose="020B0400000000000000" pitchFamily="49" charset="-128"/>
              </a:rPr>
              <a:t/>
            </a:r>
            <a:br>
              <a:rPr lang="ja-JP" altLang="en-US" sz="2800" dirty="0">
                <a:latin typeface="BIZ UDゴシック" panose="020B0400000000000000" pitchFamily="49" charset="-128"/>
                <a:ea typeface="BIZ UDゴシック" panose="020B0400000000000000" pitchFamily="49" charset="-128"/>
              </a:rPr>
            </a:br>
            <a:r>
              <a:rPr lang="ja-JP" altLang="en-US" sz="2800" dirty="0" smtClean="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８）</a:t>
            </a:r>
            <a:r>
              <a:rPr lang="ja-JP" altLang="en-US" sz="2800" dirty="0" smtClean="0">
                <a:latin typeface="BIZ UDゴシック" panose="020B0400000000000000" pitchFamily="49" charset="-128"/>
                <a:ea typeface="BIZ UDゴシック" panose="020B0400000000000000" pitchFamily="49" charset="-128"/>
              </a:rPr>
              <a:t>介護</a:t>
            </a:r>
            <a:r>
              <a:rPr lang="ja-JP" altLang="en-US" sz="2800" dirty="0">
                <a:latin typeface="BIZ UDゴシック" panose="020B0400000000000000" pitchFamily="49" charset="-128"/>
                <a:ea typeface="BIZ UDゴシック" panose="020B0400000000000000" pitchFamily="49" charset="-128"/>
              </a:rPr>
              <a:t/>
            </a:r>
            <a:br>
              <a:rPr lang="ja-JP" altLang="en-US" sz="2800" dirty="0">
                <a:latin typeface="BIZ UDゴシック" panose="020B0400000000000000" pitchFamily="49" charset="-128"/>
                <a:ea typeface="BIZ UDゴシック" panose="020B0400000000000000" pitchFamily="49" charset="-128"/>
              </a:rPr>
            </a:br>
            <a:r>
              <a:rPr lang="ja-JP" altLang="en-US" sz="2800" dirty="0" smtClean="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９）多様な人材の</a:t>
            </a:r>
            <a:r>
              <a:rPr lang="ja-JP" altLang="en-US" sz="2800" dirty="0" smtClean="0">
                <a:latin typeface="BIZ UDゴシック" panose="020B0400000000000000" pitchFamily="49" charset="-128"/>
                <a:ea typeface="BIZ UDゴシック" panose="020B0400000000000000" pitchFamily="49" charset="-128"/>
              </a:rPr>
              <a:t>活躍</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4416976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150936" y="83930"/>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■具体的対策</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保健・医療療養体制の整備</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5" name="表 4"/>
          <p:cNvGraphicFramePr>
            <a:graphicFrameLocks noGrp="1"/>
          </p:cNvGraphicFramePr>
          <p:nvPr>
            <p:extLst/>
          </p:nvPr>
        </p:nvGraphicFramePr>
        <p:xfrm>
          <a:off x="194471" y="671916"/>
          <a:ext cx="8576093" cy="5825405"/>
        </p:xfrm>
        <a:graphic>
          <a:graphicData uri="http://schemas.openxmlformats.org/drawingml/2006/table">
            <a:tbl>
              <a:tblPr firstRow="1">
                <a:tableStyleId>{7DF18680-E054-41AD-8BC1-D1AEF772440D}</a:tableStyleId>
              </a:tblPr>
              <a:tblGrid>
                <a:gridCol w="1435460">
                  <a:extLst>
                    <a:ext uri="{9D8B030D-6E8A-4147-A177-3AD203B41FA5}">
                      <a16:colId xmlns:a16="http://schemas.microsoft.com/office/drawing/2014/main" val="20000"/>
                    </a:ext>
                  </a:extLst>
                </a:gridCol>
                <a:gridCol w="7140633">
                  <a:extLst>
                    <a:ext uri="{9D8B030D-6E8A-4147-A177-3AD203B41FA5}">
                      <a16:colId xmlns:a16="http://schemas.microsoft.com/office/drawing/2014/main" val="20001"/>
                    </a:ext>
                  </a:extLst>
                </a:gridCol>
              </a:tblGrid>
              <a:tr h="342704">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第５波（</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2021</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年６月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21</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2021</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12</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16</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740521">
                <a:tc>
                  <a:txBody>
                    <a:bodyP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相談・検査体制</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latin typeface="ＭＳ Ｐゴシック" panose="020B0600070205080204" pitchFamily="50" charset="-128"/>
                          <a:ea typeface="+mn-ea"/>
                          <a:cs typeface="+mn-cs"/>
                        </a:rPr>
                        <a:t>◆検査体制の整備・拡充</a:t>
                      </a:r>
                      <a:endParaRPr kumimoji="1" lang="en-US" altLang="ja-JP" sz="1200" b="1"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dirty="0">
                          <a:solidFill>
                            <a:schemeClr val="tx1"/>
                          </a:solidFill>
                          <a:latin typeface="ＭＳ Ｐゴシック" panose="020B0600070205080204" pitchFamily="50" charset="-128"/>
                          <a:ea typeface="+mn-ea"/>
                          <a:cs typeface="+mn-cs"/>
                        </a:rPr>
                        <a:t>○変異株スクリーニング検査体制の強化、医療</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機関や高齢者施設等に対して抗原簡易検査キットを配布。</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247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入院療養体制</a:t>
                      </a:r>
                      <a:endParaRPr kumimoji="1" lang="en-US" altLang="ja-JP" sz="12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kern="1200" dirty="0">
                          <a:solidFill>
                            <a:schemeClr val="tx1"/>
                          </a:solidFill>
                          <a:latin typeface="ＭＳ Ｐゴシック" panose="020B0600070205080204" pitchFamily="50" charset="-128"/>
                          <a:ea typeface="ＭＳ Ｐゴシック" panose="020B0600070205080204" pitchFamily="50" charset="-128"/>
                          <a:cs typeface="+mn-cs"/>
                        </a:rPr>
                        <a:t>◆病床確保</a:t>
                      </a:r>
                      <a:endParaRPr kumimoji="1" lang="en-US" altLang="ja-JP" sz="1200" b="1"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〇医療機能分化を図り、中等症・重症一体型病院を新たに整備</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○災害級非常事態に備えた病床確保</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○大阪コロナ重症センター</a:t>
                      </a:r>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２・３か所目</a:t>
                      </a:r>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kern="1200" spc="0" baseline="0" dirty="0" err="1">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コロナ専用病院</a:t>
                      </a:r>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３病院目</a:t>
                      </a:r>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の運用を開始。</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spc="-20" baseline="0" dirty="0" smtClean="0">
                          <a:solidFill>
                            <a:schemeClr val="tx1"/>
                          </a:solidFill>
                          <a:latin typeface="ＭＳ Ｐゴシック" panose="020B0600070205080204" pitchFamily="50" charset="-128"/>
                          <a:ea typeface="+mn-ea"/>
                          <a:cs typeface="+mn-cs"/>
                        </a:rPr>
                        <a:t>○災害級の感染拡大時に無症状</a:t>
                      </a:r>
                      <a:r>
                        <a:rPr kumimoji="1" lang="ja-JP" altLang="en-US" sz="1200" kern="1200" spc="-20" baseline="0" dirty="0">
                          <a:solidFill>
                            <a:schemeClr val="tx1"/>
                          </a:solidFill>
                          <a:latin typeface="ＭＳ Ｐゴシック" panose="020B0600070205080204" pitchFamily="50" charset="-128"/>
                          <a:ea typeface="+mn-ea"/>
                          <a:cs typeface="+mn-cs"/>
                        </a:rPr>
                        <a:t>・軽症者等を受け入れる</a:t>
                      </a:r>
                      <a:r>
                        <a:rPr kumimoji="1" lang="ja-JP" altLang="en-US" sz="1200" b="1" u="sng" kern="1200" spc="-20" baseline="0" dirty="0">
                          <a:solidFill>
                            <a:schemeClr val="tx1"/>
                          </a:solidFill>
                          <a:latin typeface="ＭＳ Ｐゴシック" panose="020B0600070205080204" pitchFamily="50" charset="-128"/>
                          <a:ea typeface="+mn-ea"/>
                          <a:cs typeface="+mn-cs"/>
                        </a:rPr>
                        <a:t>大阪コロナ大規模医療・療養センター</a:t>
                      </a:r>
                      <a:r>
                        <a:rPr kumimoji="1" lang="en-US" altLang="ja-JP" sz="1200" b="1" u="sng" kern="1200" spc="-20" baseline="0" dirty="0">
                          <a:solidFill>
                            <a:schemeClr val="tx1"/>
                          </a:solidFill>
                          <a:latin typeface="ＭＳ Ｐゴシック" panose="020B0600070205080204" pitchFamily="50" charset="-128"/>
                          <a:ea typeface="+mn-ea"/>
                          <a:cs typeface="+mn-cs"/>
                        </a:rPr>
                        <a:t>《</a:t>
                      </a:r>
                      <a:r>
                        <a:rPr kumimoji="1" lang="ja-JP" altLang="en-US" sz="1200" b="1" u="sng" kern="1200" spc="-20" baseline="0" dirty="0" smtClean="0">
                          <a:solidFill>
                            <a:schemeClr val="tx1"/>
                          </a:solidFill>
                          <a:latin typeface="ＭＳ Ｐゴシック" panose="020B0600070205080204" pitchFamily="50" charset="-128"/>
                          <a:ea typeface="+mn-ea"/>
                          <a:cs typeface="+mn-cs"/>
                        </a:rPr>
                        <a:t>別記⑩</a:t>
                      </a:r>
                      <a:r>
                        <a:rPr kumimoji="1" lang="en-US" altLang="ja-JP" sz="1200" b="1" u="sng" kern="1200" spc="-20" baseline="0" dirty="0" smtClean="0">
                          <a:solidFill>
                            <a:schemeClr val="tx1"/>
                          </a:solidFill>
                          <a:latin typeface="ＭＳ Ｐゴシック" panose="020B0600070205080204" pitchFamily="50" charset="-128"/>
                          <a:ea typeface="+mn-ea"/>
                          <a:cs typeface="+mn-cs"/>
                        </a:rPr>
                        <a:t>》</a:t>
                      </a:r>
                      <a:r>
                        <a:rPr kumimoji="1" lang="ja-JP" altLang="en-US" sz="1200" kern="1200" spc="-20" baseline="0" dirty="0">
                          <a:solidFill>
                            <a:schemeClr val="tx1"/>
                          </a:solidFill>
                          <a:latin typeface="ＭＳ Ｐゴシック" panose="020B0600070205080204" pitchFamily="50" charset="-128"/>
                          <a:ea typeface="+mn-ea"/>
                          <a:cs typeface="+mn-cs"/>
                        </a:rPr>
                        <a:t>整備</a:t>
                      </a:r>
                      <a:endParaRPr kumimoji="1" lang="en-US" altLang="ja-JP" sz="1200" kern="1200" spc="-20" baseline="0" dirty="0">
                        <a:solidFill>
                          <a:schemeClr val="tx1"/>
                        </a:solidFill>
                        <a:latin typeface="ＭＳ Ｐゴシック" panose="020B0600070205080204" pitchFamily="50" charset="-128"/>
                        <a:ea typeface="+mn-ea"/>
                        <a:cs typeface="+mn-cs"/>
                      </a:endParaRPr>
                    </a:p>
                    <a:p>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a:lnSpc>
                          <a:spcPts val="500"/>
                        </a:lnSpc>
                      </a:pP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a:lnSpc>
                          <a:spcPts val="500"/>
                        </a:lnSpc>
                      </a:pP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a:lnSpc>
                          <a:spcPts val="500"/>
                        </a:lnSpc>
                      </a:pP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a:lnSpc>
                          <a:spcPts val="500"/>
                        </a:lnSpc>
                      </a:pP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a:lnSpc>
                          <a:spcPts val="500"/>
                        </a:lnSpc>
                      </a:pP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a:lnSpc>
                          <a:spcPts val="500"/>
                        </a:lnSpc>
                      </a:pP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a:lnSpc>
                          <a:spcPts val="500"/>
                        </a:lnSpc>
                      </a:pP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1" kern="1200" spc="0" baseline="0" dirty="0">
                          <a:solidFill>
                            <a:schemeClr val="tx1"/>
                          </a:solidFill>
                          <a:latin typeface="ＭＳ Ｐゴシック" panose="020B0600070205080204" pitchFamily="50" charset="-128"/>
                          <a:ea typeface="ＭＳ Ｐゴシック" panose="020B0600070205080204" pitchFamily="50" charset="-128"/>
                          <a:cs typeface="+mn-cs"/>
                        </a:rPr>
                        <a:t>◆入院調整・転退院の促進</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spc="0" baseline="0" dirty="0">
                          <a:solidFill>
                            <a:schemeClr val="tx1"/>
                          </a:solidFill>
                          <a:latin typeface="ＭＳ Ｐゴシック" panose="020B0600070205080204" pitchFamily="50" charset="-128"/>
                          <a:ea typeface="+mn-ea"/>
                          <a:cs typeface="+mn-cs"/>
                        </a:rPr>
                        <a:t>○転退院を促進するため、転退院サポートセンターを設置。</a:t>
                      </a:r>
                      <a:endParaRPr kumimoji="1" lang="en-US" altLang="ja-JP" sz="1200" kern="1200" spc="0" baseline="0" dirty="0">
                        <a:solidFill>
                          <a:schemeClr val="tx1"/>
                        </a:solidFill>
                        <a:latin typeface="ＭＳ Ｐゴシック" panose="020B0600070205080204" pitchFamily="50" charset="-128"/>
                        <a:ea typeface="+mn-ea"/>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○感染拡大期の入院・療養の考え方を見直し、入院対象を重症化リスクの高い方などに重点化。</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○受入医療機関等において入院による抗体治療体制を整備し、初期治療体制を強化。</a:t>
                      </a:r>
                      <a:endParaRPr kumimoji="1" lang="en-US" altLang="ja-JP" sz="1200" b="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1" kern="1200" spc="0" baseline="0" dirty="0">
                          <a:solidFill>
                            <a:schemeClr val="tx1"/>
                          </a:solidFill>
                          <a:latin typeface="ＭＳ Ｐゴシック" panose="020B0600070205080204" pitchFamily="50" charset="-128"/>
                          <a:ea typeface="ＭＳ Ｐゴシック" panose="020B0600070205080204" pitchFamily="50" charset="-128"/>
                          <a:cs typeface="+mn-cs"/>
                        </a:rPr>
                        <a:t>◆宿泊療養・自宅療養</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spc="0" baseline="0" dirty="0">
                          <a:solidFill>
                            <a:schemeClr val="tx1"/>
                          </a:solidFill>
                          <a:latin typeface="ＭＳ Ｐゴシック" panose="020B0600070205080204" pitchFamily="50" charset="-128"/>
                          <a:ea typeface="+mn-ea"/>
                          <a:cs typeface="+mn-cs"/>
                        </a:rPr>
                        <a:t>○地域バランスを考慮し、宿泊療養施設を拡充。</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spc="0" baseline="0" dirty="0" smtClean="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b="1" u="sng" kern="1200" spc="0" baseline="0" dirty="0" smtClean="0">
                          <a:solidFill>
                            <a:schemeClr val="tx1"/>
                          </a:solidFill>
                          <a:latin typeface="ＭＳ Ｐゴシック" panose="020B0600070205080204" pitchFamily="50" charset="-128"/>
                          <a:ea typeface="+mn-ea"/>
                          <a:cs typeface="+mn-cs"/>
                        </a:rPr>
                        <a:t>大阪府療養者情報システム（</a:t>
                      </a:r>
                      <a:r>
                        <a:rPr kumimoji="1" lang="en-US" altLang="ja-JP" sz="1200" b="1" u="sng" kern="1200" spc="0" baseline="0" dirty="0" smtClean="0">
                          <a:solidFill>
                            <a:schemeClr val="tx1"/>
                          </a:solidFill>
                          <a:latin typeface="ＭＳ Ｐゴシック" panose="020B0600070205080204" pitchFamily="50" charset="-128"/>
                          <a:ea typeface="+mn-ea"/>
                          <a:cs typeface="+mn-cs"/>
                        </a:rPr>
                        <a:t>O-CIS</a:t>
                      </a:r>
                      <a:r>
                        <a:rPr kumimoji="1" lang="ja-JP" altLang="en-US" sz="1200" b="1" u="sng" kern="1200" spc="0" baseline="0" dirty="0" smtClean="0">
                          <a:solidFill>
                            <a:schemeClr val="tx1"/>
                          </a:solidFill>
                          <a:latin typeface="ＭＳ Ｐゴシック" panose="020B0600070205080204" pitchFamily="50" charset="-128"/>
                          <a:ea typeface="+mn-ea"/>
                          <a:cs typeface="+mn-cs"/>
                        </a:rPr>
                        <a:t>）</a:t>
                      </a:r>
                      <a:r>
                        <a:rPr kumimoji="1" lang="en-US" altLang="ja-JP" sz="1200" b="1" u="sng" kern="1200" spc="0" baseline="0" dirty="0" smtClean="0">
                          <a:solidFill>
                            <a:schemeClr val="tx1"/>
                          </a:solidFill>
                          <a:latin typeface="ＭＳ Ｐゴシック" panose="020B0600070205080204" pitchFamily="50" charset="-128"/>
                          <a:ea typeface="+mn-ea"/>
                          <a:cs typeface="+mn-cs"/>
                        </a:rPr>
                        <a:t>《</a:t>
                      </a:r>
                      <a:r>
                        <a:rPr kumimoji="1" lang="ja-JP" altLang="en-US" sz="1200" b="1" u="sng" kern="1200" spc="0" baseline="0" dirty="0" smtClean="0">
                          <a:solidFill>
                            <a:schemeClr val="tx1"/>
                          </a:solidFill>
                          <a:latin typeface="ＭＳ Ｐゴシック" panose="020B0600070205080204" pitchFamily="50" charset="-128"/>
                          <a:ea typeface="+mn-ea"/>
                          <a:cs typeface="+mn-cs"/>
                        </a:rPr>
                        <a:t>別記⑪</a:t>
                      </a:r>
                      <a:r>
                        <a:rPr kumimoji="1" lang="en-US" altLang="ja-JP" sz="1200" b="1" u="sng" kern="1200" spc="0" baseline="0" dirty="0" smtClean="0">
                          <a:solidFill>
                            <a:schemeClr val="tx1"/>
                          </a:solidFill>
                          <a:latin typeface="ＭＳ Ｐゴシック" panose="020B0600070205080204" pitchFamily="50" charset="-128"/>
                          <a:ea typeface="+mn-ea"/>
                          <a:cs typeface="+mn-cs"/>
                        </a:rPr>
                        <a:t>》</a:t>
                      </a:r>
                      <a:r>
                        <a:rPr kumimoji="1" lang="ja-JP" altLang="en-US" sz="1200" kern="1200" spc="0" baseline="0" dirty="0" smtClean="0">
                          <a:solidFill>
                            <a:schemeClr val="tx1"/>
                          </a:solidFill>
                          <a:latin typeface="ＭＳ Ｐゴシック" panose="020B0600070205080204" pitchFamily="50" charset="-128"/>
                          <a:ea typeface="ＭＳ Ｐゴシック" panose="020B0600070205080204" pitchFamily="50" charset="-128"/>
                          <a:cs typeface="+mn-cs"/>
                        </a:rPr>
                        <a:t>運用</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開始によるシステムを活用した宿泊・搬送調整。</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spc="0" baseline="0" dirty="0">
                          <a:solidFill>
                            <a:schemeClr val="tx1"/>
                          </a:solidFill>
                          <a:latin typeface="ＭＳ Ｐゴシック" panose="020B0600070205080204" pitchFamily="50" charset="-128"/>
                          <a:ea typeface="+mn-ea"/>
                          <a:cs typeface="+mn-cs"/>
                        </a:rPr>
                        <a:t>○ホテル抗体カクテルセンター（後の診療型</a:t>
                      </a:r>
                      <a:r>
                        <a:rPr kumimoji="1" lang="ja-JP" altLang="en-US" sz="1200" kern="1200" spc="0" baseline="0" dirty="0" smtClean="0">
                          <a:solidFill>
                            <a:schemeClr val="tx1"/>
                          </a:solidFill>
                          <a:latin typeface="ＭＳ Ｐゴシック" panose="020B0600070205080204" pitchFamily="50" charset="-128"/>
                          <a:ea typeface="+mn-ea"/>
                          <a:cs typeface="+mn-cs"/>
                        </a:rPr>
                        <a:t>宿泊療養施設</a:t>
                      </a:r>
                      <a:r>
                        <a:rPr kumimoji="1" lang="ja-JP" altLang="en-US" sz="1200" kern="1200" spc="0" baseline="0" dirty="0">
                          <a:solidFill>
                            <a:schemeClr val="tx1"/>
                          </a:solidFill>
                          <a:latin typeface="ＭＳ Ｐゴシック" panose="020B0600070205080204" pitchFamily="50" charset="-128"/>
                          <a:ea typeface="+mn-ea"/>
                          <a:cs typeface="+mn-cs"/>
                        </a:rPr>
                        <a:t>）の運用など、宿泊療養者への抗体治療体制を</a:t>
                      </a:r>
                      <a:endParaRPr kumimoji="1" lang="en-US" altLang="ja-JP" sz="1200" kern="1200" spc="0" baseline="0" dirty="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a:solidFill>
                            <a:schemeClr val="tx1"/>
                          </a:solidFill>
                          <a:latin typeface="ＭＳ Ｐゴシック" panose="020B0600070205080204" pitchFamily="50" charset="-128"/>
                          <a:ea typeface="+mn-ea"/>
                          <a:cs typeface="+mn-cs"/>
                        </a:rPr>
                        <a:t>　　　整備。</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spc="-20" baseline="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kern="1200" spc="-20" baseline="0" dirty="0" smtClean="0">
                          <a:solidFill>
                            <a:schemeClr val="tx1"/>
                          </a:solidFill>
                          <a:latin typeface="ＭＳ Ｐゴシック" panose="020B0600070205080204" pitchFamily="50" charset="-128"/>
                          <a:ea typeface="ＭＳ Ｐゴシック" panose="020B0600070205080204" pitchFamily="50" charset="-128"/>
                          <a:cs typeface="+mn-cs"/>
                        </a:rPr>
                        <a:t>外来診療病院</a:t>
                      </a:r>
                      <a:r>
                        <a:rPr kumimoji="1" lang="ja-JP" altLang="en-US" sz="1200" kern="1200" spc="-20" baseline="0" dirty="0">
                          <a:solidFill>
                            <a:schemeClr val="tx1"/>
                          </a:solidFill>
                          <a:latin typeface="ＭＳ Ｐゴシック" panose="020B0600070205080204" pitchFamily="50" charset="-128"/>
                          <a:ea typeface="ＭＳ Ｐゴシック" panose="020B0600070205080204" pitchFamily="50" charset="-128"/>
                          <a:cs typeface="+mn-cs"/>
                        </a:rPr>
                        <a:t>等への無料搬送や抗体カクテル療法の往診など、自宅療養者に対する初期治療体制を整備。</a:t>
                      </a:r>
                      <a:endParaRPr kumimoji="1" lang="en-US" altLang="ja-JP" sz="1200" kern="1200" spc="-20" baseline="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b="1" u="sng" kern="1200" spc="0" baseline="0" dirty="0">
                          <a:solidFill>
                            <a:schemeClr val="tx1"/>
                          </a:solidFill>
                          <a:latin typeface="ＭＳ Ｐゴシック" panose="020B0600070205080204" pitchFamily="50" charset="-128"/>
                          <a:ea typeface="ＭＳ Ｐゴシック" panose="020B0600070205080204" pitchFamily="50" charset="-128"/>
                          <a:cs typeface="+mn-cs"/>
                        </a:rPr>
                        <a:t>自宅待機</a:t>
                      </a:r>
                      <a:r>
                        <a:rPr kumimoji="1" lang="en-US" altLang="ja-JP" sz="1200" b="1" u="sng" kern="1200" spc="0" baseline="0" dirty="0">
                          <a:solidFill>
                            <a:schemeClr val="tx1"/>
                          </a:solidFill>
                          <a:latin typeface="ＭＳ Ｐゴシック" panose="020B0600070205080204" pitchFamily="50" charset="-128"/>
                          <a:ea typeface="ＭＳ Ｐゴシック" panose="020B0600070205080204" pitchFamily="50" charset="-128"/>
                          <a:cs typeface="+mn-cs"/>
                        </a:rPr>
                        <a:t>SOS</a:t>
                      </a:r>
                      <a:r>
                        <a:rPr kumimoji="1" lang="ja-JP" altLang="en-US" sz="1200" b="1" u="sng" kern="1200" spc="0" baseline="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b="1" u="sng" kern="1200" spc="0" baseline="0" dirty="0" smtClean="0">
                          <a:solidFill>
                            <a:schemeClr val="tx1"/>
                          </a:solidFill>
                          <a:latin typeface="ＭＳ Ｐゴシック" panose="020B0600070205080204" pitchFamily="50" charset="-128"/>
                          <a:ea typeface="ＭＳ Ｐゴシック" panose="020B0600070205080204" pitchFamily="50" charset="-128"/>
                          <a:cs typeface="+mn-cs"/>
                        </a:rPr>
                        <a:t>別記⑫≫</a:t>
                      </a:r>
                      <a:r>
                        <a:rPr kumimoji="1" lang="ja-JP" altLang="en-US" sz="1200" b="0" u="none" kern="1200" spc="0" baseline="0" dirty="0">
                          <a:solidFill>
                            <a:schemeClr val="tx1"/>
                          </a:solidFill>
                          <a:latin typeface="ＭＳ Ｐゴシック" panose="020B0600070205080204" pitchFamily="50" charset="-128"/>
                          <a:ea typeface="ＭＳ Ｐゴシック" panose="020B0600070205080204" pitchFamily="50" charset="-128"/>
                          <a:cs typeface="+mn-cs"/>
                        </a:rPr>
                        <a:t>の運</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用開始により、保健所から連絡のない場合の自宅療養者の医療へ</a:t>
                      </a:r>
                      <a:r>
                        <a:rPr kumimoji="1" lang="ja-JP" altLang="en-US" sz="1200" kern="1200" spc="0" baseline="0" dirty="0" smtClean="0">
                          <a:solidFill>
                            <a:schemeClr val="tx1"/>
                          </a:solidFill>
                          <a:latin typeface="ＭＳ Ｐゴシック" panose="020B0600070205080204" pitchFamily="50" charset="-128"/>
                          <a:ea typeface="ＭＳ Ｐゴシック" panose="020B0600070205080204" pitchFamily="50" charset="-128"/>
                          <a:cs typeface="+mn-cs"/>
                        </a:rPr>
                        <a:t>の</a:t>
                      </a:r>
                      <a:endParaRPr kumimoji="1" lang="en-US" altLang="ja-JP" sz="1200" kern="1200" spc="0" baseline="0" dirty="0" smtClean="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smtClean="0">
                          <a:solidFill>
                            <a:schemeClr val="tx1"/>
                          </a:solidFill>
                          <a:latin typeface="ＭＳ Ｐゴシック" panose="020B0600070205080204" pitchFamily="50" charset="-128"/>
                          <a:ea typeface="ＭＳ Ｐゴシック" panose="020B0600070205080204" pitchFamily="50" charset="-128"/>
                          <a:cs typeface="+mn-cs"/>
                        </a:rPr>
                        <a:t>　　 アクセス</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体制を確保。</a:t>
                      </a:r>
                      <a:endParaRPr kumimoji="1" lang="en-US" altLang="ja-JP" sz="1200" kern="1200" spc="0" baseline="0" dirty="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spc="0" baseline="0" dirty="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spc="0" baseline="0" dirty="0" smtClean="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smtClean="0">
                          <a:solidFill>
                            <a:schemeClr val="tx1"/>
                          </a:solidFill>
                          <a:latin typeface="ＭＳ Ｐゴシック" panose="020B0600070205080204" pitchFamily="50" charset="-128"/>
                          <a:ea typeface="+mn-ea"/>
                          <a:cs typeface="+mn-cs"/>
                        </a:rPr>
                        <a:t>◆</a:t>
                      </a:r>
                      <a:r>
                        <a:rPr kumimoji="1" lang="ja-JP" altLang="en-US" sz="1200" kern="1200" spc="0" baseline="0" dirty="0">
                          <a:solidFill>
                            <a:schemeClr val="tx1"/>
                          </a:solidFill>
                          <a:latin typeface="ＭＳ Ｐゴシック" panose="020B0600070205080204" pitchFamily="50" charset="-128"/>
                          <a:ea typeface="+mn-ea"/>
                          <a:cs typeface="+mn-cs"/>
                        </a:rPr>
                        <a:t>その他</a:t>
                      </a:r>
                      <a:endParaRPr kumimoji="1" lang="en-US" altLang="ja-JP" sz="1200" kern="1200" spc="0" baseline="0" dirty="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a:solidFill>
                            <a:schemeClr val="tx1"/>
                          </a:solidFill>
                          <a:latin typeface="ＭＳ Ｐゴシック" panose="020B0600070205080204" pitchFamily="50" charset="-128"/>
                          <a:ea typeface="+mn-ea"/>
                          <a:cs typeface="+mn-cs"/>
                        </a:rPr>
                        <a:t>　○新型コロナ受診相談センターにおいて後遺症に関する相談受付を開始。</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2" name="グループ化 1"/>
          <p:cNvGrpSpPr/>
          <p:nvPr/>
        </p:nvGrpSpPr>
        <p:grpSpPr>
          <a:xfrm>
            <a:off x="1990523" y="2766184"/>
            <a:ext cx="6689452" cy="229646"/>
            <a:chOff x="2055597" y="2235089"/>
            <a:chExt cx="6689452" cy="229646"/>
          </a:xfrm>
        </p:grpSpPr>
        <p:sp>
          <p:nvSpPr>
            <p:cNvPr id="12" name="角丸四角形 11"/>
            <p:cNvSpPr/>
            <p:nvPr/>
          </p:nvSpPr>
          <p:spPr>
            <a:xfrm>
              <a:off x="2055597" y="2248711"/>
              <a:ext cx="3240000" cy="216024"/>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新細明體"/>
                  <a:cs typeface="+mn-cs"/>
                </a:rPr>
                <a:t>重症病床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610</a:t>
              </a:r>
              <a:r>
                <a:rPr kumimoji="1" lang="zh-TW" altLang="en-US" sz="1200" b="0" i="0" u="none" strike="noStrike" kern="1200" cap="none" spc="0" normalizeH="0" baseline="0" noProof="0" dirty="0">
                  <a:ln>
                    <a:noFill/>
                  </a:ln>
                  <a:solidFill>
                    <a:prstClr val="black"/>
                  </a:solidFill>
                  <a:effectLst/>
                  <a:uLnTx/>
                  <a:uFillTx/>
                  <a:latin typeface="新細明體"/>
                  <a:cs typeface="+mn-cs"/>
                </a:rPr>
                <a:t>床、軽症中等症病床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3,057</a:t>
              </a:r>
              <a:r>
                <a:rPr kumimoji="1" lang="zh-TW" altLang="en-US" sz="1200" b="0" i="0" u="none" strike="noStrike" kern="1200" cap="none" spc="0" normalizeH="0" baseline="0" noProof="0" dirty="0">
                  <a:ln>
                    <a:noFill/>
                  </a:ln>
                  <a:solidFill>
                    <a:prstClr val="black"/>
                  </a:solidFill>
                  <a:effectLst/>
                  <a:uLnTx/>
                  <a:uFillTx/>
                  <a:latin typeface="新細明體"/>
                  <a:cs typeface="+mn-cs"/>
                </a:rPr>
                <a:t>床確保</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正方形/長方形 9"/>
            <p:cNvSpPr/>
            <p:nvPr/>
          </p:nvSpPr>
          <p:spPr>
            <a:xfrm>
              <a:off x="5295596" y="2235089"/>
              <a:ext cx="3449453" cy="22964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（重症病床：</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日～、軽症中等症病床：</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p>
          </p:txBody>
        </p:sp>
      </p:grpSp>
      <p:grpSp>
        <p:nvGrpSpPr>
          <p:cNvPr id="11" name="グループ化 10"/>
          <p:cNvGrpSpPr/>
          <p:nvPr/>
        </p:nvGrpSpPr>
        <p:grpSpPr>
          <a:xfrm>
            <a:off x="1981984" y="1470745"/>
            <a:ext cx="4900792" cy="232252"/>
            <a:chOff x="2436887" y="2739781"/>
            <a:chExt cx="4900792" cy="232252"/>
          </a:xfrm>
        </p:grpSpPr>
        <p:sp>
          <p:nvSpPr>
            <p:cNvPr id="13" name="角丸四角形 12"/>
            <p:cNvSpPr/>
            <p:nvPr/>
          </p:nvSpPr>
          <p:spPr>
            <a:xfrm>
              <a:off x="2436887" y="2739781"/>
              <a:ext cx="2844000" cy="216024"/>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診療・検査医療機関指定数</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1,621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機関</a:t>
              </a:r>
            </a:p>
          </p:txBody>
        </p:sp>
        <p:sp>
          <p:nvSpPr>
            <p:cNvPr id="14" name="正方形/長方形 13"/>
            <p:cNvSpPr/>
            <p:nvPr/>
          </p:nvSpPr>
          <p:spPr>
            <a:xfrm>
              <a:off x="5321455" y="2756009"/>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05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時点）</a:t>
              </a:r>
            </a:p>
          </p:txBody>
        </p:sp>
      </p:grpSp>
      <p:grpSp>
        <p:nvGrpSpPr>
          <p:cNvPr id="4" name="グループ化 3"/>
          <p:cNvGrpSpPr/>
          <p:nvPr/>
        </p:nvGrpSpPr>
        <p:grpSpPr>
          <a:xfrm>
            <a:off x="1981984" y="5771428"/>
            <a:ext cx="4511957" cy="223143"/>
            <a:chOff x="1984021" y="5076539"/>
            <a:chExt cx="4511957" cy="223143"/>
          </a:xfrm>
        </p:grpSpPr>
        <p:sp>
          <p:nvSpPr>
            <p:cNvPr id="8" name="正方形/長方形 7"/>
            <p:cNvSpPr/>
            <p:nvPr/>
          </p:nvSpPr>
          <p:spPr>
            <a:xfrm>
              <a:off x="1984021" y="5076539"/>
              <a:ext cx="2448000" cy="216024"/>
            </a:xfrm>
            <a:prstGeom prst="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宿泊療養施設</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32</a:t>
              </a: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8,514</a:t>
              </a: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室</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確保</a:t>
              </a:r>
            </a:p>
          </p:txBody>
        </p:sp>
        <p:sp>
          <p:nvSpPr>
            <p:cNvPr id="16" name="正方形/長方形 15"/>
            <p:cNvSpPr/>
            <p:nvPr/>
          </p:nvSpPr>
          <p:spPr>
            <a:xfrm>
              <a:off x="4479754" y="5083658"/>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6" name="グループ化 5"/>
          <p:cNvGrpSpPr/>
          <p:nvPr/>
        </p:nvGrpSpPr>
        <p:grpSpPr>
          <a:xfrm>
            <a:off x="1990523" y="3060493"/>
            <a:ext cx="5840484" cy="236517"/>
            <a:chOff x="1990523" y="3150604"/>
            <a:chExt cx="5840484" cy="236517"/>
          </a:xfrm>
        </p:grpSpPr>
        <p:sp>
          <p:nvSpPr>
            <p:cNvPr id="9" name="角丸四角形 8"/>
            <p:cNvSpPr/>
            <p:nvPr/>
          </p:nvSpPr>
          <p:spPr>
            <a:xfrm>
              <a:off x="1990523" y="3171097"/>
              <a:ext cx="3852000" cy="216024"/>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無症状・軽症患者用</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800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床、中等症患者用</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床整備</a:t>
              </a:r>
            </a:p>
          </p:txBody>
        </p:sp>
        <p:sp>
          <p:nvSpPr>
            <p:cNvPr id="17" name="正方形/長方形 16"/>
            <p:cNvSpPr/>
            <p:nvPr/>
          </p:nvSpPr>
          <p:spPr>
            <a:xfrm>
              <a:off x="5814783" y="3150604"/>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p>
          </p:txBody>
        </p:sp>
      </p:grpSp>
    </p:spTree>
    <p:extLst>
      <p:ext uri="{BB962C8B-B14F-4D97-AF65-F5344CB8AC3E}">
        <p14:creationId xmlns:p14="http://schemas.microsoft.com/office/powerpoint/2010/main" val="1554181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150936" y="83930"/>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■具体的対策</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 ）保健・医療療養体制の整備</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5" name="表 4"/>
          <p:cNvGraphicFramePr>
            <a:graphicFrameLocks noGrp="1"/>
          </p:cNvGraphicFramePr>
          <p:nvPr>
            <p:extLst/>
          </p:nvPr>
        </p:nvGraphicFramePr>
        <p:xfrm>
          <a:off x="194471" y="671916"/>
          <a:ext cx="8576093" cy="2507957"/>
        </p:xfrm>
        <a:graphic>
          <a:graphicData uri="http://schemas.openxmlformats.org/drawingml/2006/table">
            <a:tbl>
              <a:tblPr firstRow="1">
                <a:tableStyleId>{7DF18680-E054-41AD-8BC1-D1AEF772440D}</a:tableStyleId>
              </a:tblPr>
              <a:tblGrid>
                <a:gridCol w="1435460">
                  <a:extLst>
                    <a:ext uri="{9D8B030D-6E8A-4147-A177-3AD203B41FA5}">
                      <a16:colId xmlns:a16="http://schemas.microsoft.com/office/drawing/2014/main" val="20000"/>
                    </a:ext>
                  </a:extLst>
                </a:gridCol>
                <a:gridCol w="7140633">
                  <a:extLst>
                    <a:ext uri="{9D8B030D-6E8A-4147-A177-3AD203B41FA5}">
                      <a16:colId xmlns:a16="http://schemas.microsoft.com/office/drawing/2014/main" val="20001"/>
                    </a:ext>
                  </a:extLst>
                </a:gridCol>
              </a:tblGrid>
              <a:tr h="309518">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第５波（</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2021</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年６月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21</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2021</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12</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16</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735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保健所体制等</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mn-ea"/>
                          <a:cs typeface="+mn-cs"/>
                        </a:rPr>
                        <a:t>○保健・医療提供体制計画</a:t>
                      </a:r>
                      <a:r>
                        <a:rPr kumimoji="1" lang="ja-JP" altLang="en-US" sz="1200" kern="1200" dirty="0" smtClean="0">
                          <a:solidFill>
                            <a:schemeClr val="tx1"/>
                          </a:solidFill>
                          <a:latin typeface="ＭＳ Ｐゴシック" panose="020B0600070205080204" pitchFamily="50" charset="-128"/>
                          <a:ea typeface="+mn-ea"/>
                          <a:cs typeface="+mn-cs"/>
                        </a:rPr>
                        <a:t>策定。</a:t>
                      </a:r>
                      <a:endParaRPr kumimoji="1" lang="en-US" altLang="ja-JP" sz="1200" kern="1200" dirty="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mn-ea"/>
                          <a:cs typeface="+mn-cs"/>
                        </a:rPr>
                        <a:t>○訪問看護ステーションと連携した健康観察体制を整備。</a:t>
                      </a:r>
                      <a:endParaRPr kumimoji="1" lang="en-US" altLang="ja-JP" sz="1200"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○感染規模に応じた保健所業務の段階的な重点化。</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5639426"/>
                  </a:ext>
                </a:extLst>
              </a:tr>
              <a:tr h="1526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クラスター対策</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0" kern="1200" dirty="0">
                          <a:solidFill>
                            <a:schemeClr val="tx1"/>
                          </a:solidFill>
                          <a:latin typeface="ＭＳ Ｐゴシック" panose="020B0600070205080204" pitchFamily="50" charset="-128"/>
                          <a:ea typeface="+mn-ea"/>
                          <a:cs typeface="+mn-cs"/>
                        </a:rPr>
                        <a:t>○高齢者施設等全員検査などクラスター対策を継続実施</a:t>
                      </a:r>
                      <a:r>
                        <a:rPr kumimoji="1" lang="ja-JP" altLang="en-US" sz="1200" b="0" kern="1200" dirty="0" smtClean="0">
                          <a:solidFill>
                            <a:schemeClr val="tx1"/>
                          </a:solidFill>
                          <a:latin typeface="ＭＳ Ｐゴシック" panose="020B0600070205080204" pitchFamily="50" charset="-128"/>
                          <a:ea typeface="+mn-ea"/>
                          <a:cs typeface="+mn-cs"/>
                        </a:rPr>
                        <a:t>。</a:t>
                      </a:r>
                      <a:endParaRPr kumimoji="1" lang="en-US" altLang="ja-JP" sz="1200" b="0" kern="1200" dirty="0" smtClean="0">
                        <a:solidFill>
                          <a:schemeClr val="tx1"/>
                        </a:solidFill>
                        <a:latin typeface="ＭＳ Ｐゴシック" panose="020B0600070205080204" pitchFamily="50" charset="-128"/>
                        <a:ea typeface="+mn-ea"/>
                        <a:cs typeface="+mn-cs"/>
                      </a:endParaRPr>
                    </a:p>
                    <a:p>
                      <a:r>
                        <a:rPr kumimoji="1" lang="ja-JP" altLang="en-US" sz="1200" b="0" kern="1200" dirty="0" smtClean="0">
                          <a:solidFill>
                            <a:schemeClr val="tx1"/>
                          </a:solidFill>
                          <a:latin typeface="ＭＳ Ｐゴシック" panose="020B0600070205080204" pitchFamily="50" charset="-128"/>
                          <a:ea typeface="ＭＳ Ｐゴシック" panose="020B0600070205080204" pitchFamily="50" charset="-128"/>
                          <a:cs typeface="+mn-cs"/>
                        </a:rPr>
                        <a:t>○健康医療部内にクラスター対応班設置。</a:t>
                      </a:r>
                      <a:endParaRPr kumimoji="1" lang="en-US" altLang="ja-JP" sz="12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7687037"/>
                  </a:ext>
                </a:extLst>
              </a:tr>
              <a:tr h="43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ワクチン</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0" kern="1200" dirty="0">
                          <a:solidFill>
                            <a:schemeClr val="tx1"/>
                          </a:solidFill>
                          <a:latin typeface="ＭＳ Ｐゴシック" panose="020B0600070205080204" pitchFamily="50" charset="-128"/>
                          <a:ea typeface="ＭＳ Ｐゴシック" panose="020B0600070205080204" pitchFamily="50" charset="-128"/>
                          <a:cs typeface="+mn-cs"/>
                        </a:rPr>
                        <a:t>○大規模接種会場</a:t>
                      </a:r>
                      <a:r>
                        <a:rPr kumimoji="1" lang="en-US" altLang="ja-JP" sz="1200" b="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b="0" kern="1200" dirty="0">
                          <a:solidFill>
                            <a:schemeClr val="tx1"/>
                          </a:solidFill>
                          <a:latin typeface="ＭＳ Ｐゴシック" panose="020B0600070205080204" pitchFamily="50" charset="-128"/>
                          <a:ea typeface="ＭＳ Ｐゴシック" panose="020B0600070205080204" pitchFamily="50" charset="-128"/>
                          <a:cs typeface="+mn-cs"/>
                        </a:rPr>
                        <a:t>２、３か所目</a:t>
                      </a:r>
                      <a:r>
                        <a:rPr kumimoji="1" lang="en-US" altLang="ja-JP" sz="1200" b="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b="0" kern="1200" dirty="0">
                          <a:solidFill>
                            <a:schemeClr val="tx1"/>
                          </a:solidFill>
                          <a:latin typeface="ＭＳ Ｐゴシック" panose="020B0600070205080204" pitchFamily="50" charset="-128"/>
                          <a:ea typeface="ＭＳ Ｐゴシック" panose="020B0600070205080204" pitchFamily="50" charset="-128"/>
                          <a:cs typeface="+mn-cs"/>
                        </a:rPr>
                        <a:t>を</a:t>
                      </a:r>
                      <a:r>
                        <a:rPr kumimoji="1" lang="ja-JP" altLang="en-US" sz="1200" b="0" kern="1200" dirty="0" smtClean="0">
                          <a:solidFill>
                            <a:schemeClr val="tx1"/>
                          </a:solidFill>
                          <a:latin typeface="ＭＳ Ｐゴシック" panose="020B0600070205080204" pitchFamily="50" charset="-128"/>
                          <a:ea typeface="ＭＳ Ｐゴシック" panose="020B0600070205080204" pitchFamily="50" charset="-128"/>
                          <a:cs typeface="+mn-cs"/>
                        </a:rPr>
                        <a:t>設置。</a:t>
                      </a:r>
                      <a:endParaRPr kumimoji="1" lang="en-US" altLang="ja-JP" sz="1200" b="0" kern="1200" dirty="0" smtClean="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0" kern="1200" dirty="0" smtClean="0">
                          <a:solidFill>
                            <a:schemeClr val="tx1"/>
                          </a:solidFill>
                          <a:latin typeface="ＭＳ Ｐゴシック" panose="020B0600070205080204" pitchFamily="50" charset="-128"/>
                          <a:ea typeface="ＭＳ Ｐゴシック" panose="020B0600070205080204" pitchFamily="50" charset="-128"/>
                          <a:cs typeface="+mn-cs"/>
                        </a:rPr>
                        <a:t>○職域</a:t>
                      </a:r>
                      <a:r>
                        <a:rPr kumimoji="1" lang="ja-JP" altLang="en-US" sz="1200" b="0" kern="1200" dirty="0">
                          <a:solidFill>
                            <a:schemeClr val="tx1"/>
                          </a:solidFill>
                          <a:latin typeface="ＭＳ Ｐゴシック" panose="020B0600070205080204" pitchFamily="50" charset="-128"/>
                          <a:ea typeface="ＭＳ Ｐゴシック" panose="020B0600070205080204" pitchFamily="50" charset="-128"/>
                          <a:cs typeface="+mn-cs"/>
                        </a:rPr>
                        <a:t>接種を開始。</a:t>
                      </a:r>
                      <a:endParaRPr kumimoji="1" lang="en-US" altLang="ja-JP" sz="1200" b="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0" kern="1200" dirty="0">
                          <a:solidFill>
                            <a:schemeClr val="tx1"/>
                          </a:solidFill>
                          <a:latin typeface="ＭＳ Ｐゴシック" panose="020B0600070205080204" pitchFamily="50" charset="-128"/>
                          <a:ea typeface="ＭＳ Ｐゴシック" panose="020B0600070205080204" pitchFamily="50" charset="-128"/>
                          <a:cs typeface="+mn-cs"/>
                        </a:rPr>
                        <a:t>○若年層のワクチン接種促進キャンペーンを実施</a:t>
                      </a:r>
                      <a:r>
                        <a:rPr kumimoji="1" lang="ja-JP" altLang="en-US" sz="1200" b="0" kern="1200" dirty="0" smtClean="0">
                          <a:solidFill>
                            <a:schemeClr val="tx1"/>
                          </a:solidFill>
                          <a:latin typeface="ＭＳ Ｐゴシック" panose="020B0600070205080204" pitchFamily="50" charset="-128"/>
                          <a:ea typeface="ＭＳ Ｐゴシック" panose="020B0600070205080204" pitchFamily="50" charset="-128"/>
                          <a:cs typeface="+mn-cs"/>
                        </a:rPr>
                        <a:t>。</a:t>
                      </a:r>
                      <a:endParaRPr kumimoji="1" lang="en-US" altLang="ja-JP" sz="1200" b="0" kern="1200" dirty="0" smtClean="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0" kern="1200" dirty="0" smtClean="0">
                          <a:solidFill>
                            <a:schemeClr val="tx1"/>
                          </a:solidFill>
                          <a:latin typeface="ＭＳ Ｐゴシック" panose="020B0600070205080204" pitchFamily="50" charset="-128"/>
                          <a:ea typeface="+mn-ea"/>
                          <a:cs typeface="+mn-cs"/>
                        </a:rPr>
                        <a:t>○職域接種体制整備支援補助金受付開始。</a:t>
                      </a:r>
                      <a:endParaRPr kumimoji="1" lang="en-US" altLang="ja-JP" sz="1200" b="0" kern="1200" dirty="0" smtClean="0">
                        <a:solidFill>
                          <a:schemeClr val="tx1"/>
                        </a:solidFill>
                        <a:latin typeface="ＭＳ Ｐゴシック" panose="020B0600070205080204" pitchFamily="50" charset="-128"/>
                        <a:ea typeface="+mn-ea"/>
                        <a:cs typeface="+mn-cs"/>
                      </a:endParaRPr>
                    </a:p>
                    <a:p>
                      <a:r>
                        <a:rPr kumimoji="1" lang="ja-JP" altLang="en-US" sz="1200" b="0" kern="1200" dirty="0" smtClean="0">
                          <a:solidFill>
                            <a:schemeClr val="tx1"/>
                          </a:solidFill>
                          <a:latin typeface="ＭＳ Ｐゴシック" panose="020B0600070205080204" pitchFamily="50" charset="-128"/>
                          <a:ea typeface="+mn-ea"/>
                          <a:cs typeface="+mn-cs"/>
                        </a:rPr>
                        <a:t>○個別接種促進協力金の受付開始。</a:t>
                      </a:r>
                      <a:endParaRPr kumimoji="1" lang="en-US" altLang="ja-JP" sz="1200" b="0" kern="1200" dirty="0" smtClean="0">
                        <a:solidFill>
                          <a:schemeClr val="tx1"/>
                        </a:solidFill>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7842023"/>
                  </a:ext>
                </a:extLst>
              </a:tr>
            </a:tbl>
          </a:graphicData>
        </a:graphic>
      </p:graphicFrame>
    </p:spTree>
    <p:extLst>
      <p:ext uri="{BB962C8B-B14F-4D97-AF65-F5344CB8AC3E}">
        <p14:creationId xmlns:p14="http://schemas.microsoft.com/office/powerpoint/2010/main" val="1627564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179512" y="228346"/>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■具体的対策</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（１）保健・医療療養体制の整備</a:t>
            </a:r>
          </a:p>
        </p:txBody>
      </p:sp>
      <p:sp>
        <p:nvSpPr>
          <p:cNvPr id="3" name="スライド番号プレースホルダー 2"/>
          <p:cNvSpPr>
            <a:spLocks noGrp="1"/>
          </p:cNvSpPr>
          <p:nvPr>
            <p:ph type="sldNum" sz="quarter" idx="12"/>
          </p:nvPr>
        </p:nvSpPr>
        <p:spPr>
          <a:xfrm>
            <a:off x="7064188" y="652910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5" name="表 4"/>
          <p:cNvGraphicFramePr>
            <a:graphicFrameLocks noGrp="1"/>
          </p:cNvGraphicFramePr>
          <p:nvPr>
            <p:extLst/>
          </p:nvPr>
        </p:nvGraphicFramePr>
        <p:xfrm>
          <a:off x="323528" y="820648"/>
          <a:ext cx="8604169" cy="5967052"/>
        </p:xfrm>
        <a:graphic>
          <a:graphicData uri="http://schemas.openxmlformats.org/drawingml/2006/table">
            <a:tbl>
              <a:tblPr firstRow="1">
                <a:tableStyleId>{7DF18680-E054-41AD-8BC1-D1AEF772440D}</a:tableStyleId>
              </a:tblPr>
              <a:tblGrid>
                <a:gridCol w="785847">
                  <a:extLst>
                    <a:ext uri="{9D8B030D-6E8A-4147-A177-3AD203B41FA5}">
                      <a16:colId xmlns:a16="http://schemas.microsoft.com/office/drawing/2014/main" val="20000"/>
                    </a:ext>
                  </a:extLst>
                </a:gridCol>
                <a:gridCol w="3909161">
                  <a:extLst>
                    <a:ext uri="{9D8B030D-6E8A-4147-A177-3AD203B41FA5}">
                      <a16:colId xmlns:a16="http://schemas.microsoft.com/office/drawing/2014/main" val="20001"/>
                    </a:ext>
                  </a:extLst>
                </a:gridCol>
                <a:gridCol w="3909161">
                  <a:extLst>
                    <a:ext uri="{9D8B030D-6E8A-4147-A177-3AD203B41FA5}">
                      <a16:colId xmlns:a16="http://schemas.microsoft.com/office/drawing/2014/main" val="1349996486"/>
                    </a:ext>
                  </a:extLst>
                </a:gridCol>
              </a:tblGrid>
              <a:tr h="309518">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第６波前半（</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2021</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12</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17</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2022</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年３月中旬）</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第６波後半（</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2022</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年３月中旬～</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2022</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6</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24</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1224000">
                <a:tc>
                  <a:txBody>
                    <a:bodyP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相談・検査体制</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latin typeface="ＭＳ Ｐゴシック" panose="020B0600070205080204" pitchFamily="50" charset="-128"/>
                          <a:ea typeface="+mn-ea"/>
                          <a:cs typeface="+mn-cs"/>
                        </a:rPr>
                        <a:t>◆検査体制の整備・拡充</a:t>
                      </a:r>
                      <a:endParaRPr kumimoji="1" lang="en-US" altLang="ja-JP" sz="1200" b="1"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○無料検査（経済社会活動実施目的や感染不安のある</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場合）を実施。</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○診療・検査医療機関や高齢者施設等へ抗原定性検査 </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キットを配布。</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baseline="0" dirty="0">
                          <a:solidFill>
                            <a:schemeClr val="tx1"/>
                          </a:solidFill>
                          <a:latin typeface="ＭＳ Ｐゴシック" panose="020B0600070205080204" pitchFamily="50" charset="-128"/>
                          <a:ea typeface="ＭＳ Ｐゴシック" panose="020B0600070205080204" pitchFamily="50" charset="-128"/>
                          <a:cs typeface="+mn-cs"/>
                        </a:rPr>
                        <a:t> </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latin typeface="ＭＳ Ｐゴシック" panose="020B0600070205080204" pitchFamily="50" charset="-128"/>
                          <a:ea typeface="+mn-ea"/>
                          <a:cs typeface="+mn-cs"/>
                        </a:rPr>
                        <a:t>◆検査体制の整備・拡充</a:t>
                      </a:r>
                      <a:endParaRPr kumimoji="1" lang="en-US" altLang="ja-JP" sz="1200" b="1" kern="1200" dirty="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mn-ea"/>
                          <a:cs typeface="+mn-cs"/>
                        </a:rPr>
                        <a:t>　〇全ての診療・検査医療機関の公表</a:t>
                      </a:r>
                      <a:endParaRPr kumimoji="1" lang="en-US" altLang="ja-JP" sz="1200"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mn-ea"/>
                          <a:cs typeface="+mn-cs"/>
                        </a:rPr>
                        <a:t>　</a:t>
                      </a:r>
                      <a:r>
                        <a:rPr kumimoji="1" lang="ja-JP" altLang="en-US" sz="1200" kern="1200" spc="-20" baseline="0" dirty="0">
                          <a:solidFill>
                            <a:schemeClr val="tx1"/>
                          </a:solidFill>
                          <a:latin typeface="ＭＳ Ｐゴシック" panose="020B0600070205080204" pitchFamily="50" charset="-128"/>
                          <a:ea typeface="+mn-ea"/>
                          <a:cs typeface="+mn-cs"/>
                        </a:rPr>
                        <a:t>○診療・検査医療機関を充実（指定増、日祝日体制強化）</a:t>
                      </a:r>
                      <a:endParaRPr kumimoji="1" lang="en-US" altLang="ja-JP" sz="1200" kern="1200" spc="-20" baseline="0" dirty="0">
                        <a:solidFill>
                          <a:schemeClr val="tx1"/>
                        </a:solidFill>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10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入院療養体制</a:t>
                      </a:r>
                      <a:endParaRPr kumimoji="1" lang="en-US" altLang="ja-JP" sz="12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kern="1200" dirty="0">
                          <a:solidFill>
                            <a:schemeClr val="tx1"/>
                          </a:solidFill>
                          <a:latin typeface="ＭＳ Ｐゴシック" panose="020B0600070205080204" pitchFamily="50" charset="-128"/>
                          <a:ea typeface="ＭＳ Ｐゴシック" panose="020B0600070205080204" pitchFamily="50" charset="-128"/>
                          <a:cs typeface="+mn-cs"/>
                        </a:rPr>
                        <a:t>◆病床確保</a:t>
                      </a:r>
                      <a:endParaRPr kumimoji="1" lang="en-US" altLang="ja-JP" sz="1200" b="1"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○災害級非常事態（病床確保計画フェーズ５）への移行</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や自院患者の治療継続等を要請。</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dirty="0">
                          <a:solidFill>
                            <a:schemeClr val="tx1"/>
                          </a:solidFill>
                          <a:latin typeface="ＭＳ Ｐゴシック" panose="020B0600070205080204" pitchFamily="50" charset="-128"/>
                          <a:ea typeface="+mn-ea"/>
                          <a:cs typeface="+mn-cs"/>
                        </a:rPr>
                        <a:t>大規模医療・療養センターの運営</a:t>
                      </a:r>
                      <a:r>
                        <a:rPr kumimoji="1" lang="ja-JP" altLang="en-US" sz="1200" b="0" kern="1200" spc="0" baseline="0" dirty="0">
                          <a:solidFill>
                            <a:schemeClr val="tx1"/>
                          </a:solidFill>
                          <a:latin typeface="ＭＳ Ｐゴシック" panose="020B0600070205080204" pitchFamily="50" charset="-128"/>
                          <a:ea typeface="+mn-ea"/>
                          <a:cs typeface="+mn-cs"/>
                        </a:rPr>
                        <a:t>。</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1" kern="1200" spc="0" baseline="0" dirty="0">
                          <a:solidFill>
                            <a:schemeClr val="tx1"/>
                          </a:solidFill>
                          <a:latin typeface="ＭＳ Ｐゴシック" panose="020B0600070205080204" pitchFamily="50" charset="-128"/>
                          <a:ea typeface="ＭＳ Ｐゴシック" panose="020B0600070205080204" pitchFamily="50" charset="-128"/>
                          <a:cs typeface="+mn-cs"/>
                        </a:rPr>
                        <a:t>◆入院調整・転退院の促進</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spc="0" baseline="0" dirty="0">
                          <a:solidFill>
                            <a:schemeClr val="tx1"/>
                          </a:solidFill>
                          <a:latin typeface="ＭＳ Ｐゴシック" panose="020B0600070205080204" pitchFamily="50" charset="-128"/>
                          <a:ea typeface="+mn-ea"/>
                          <a:cs typeface="+mn-cs"/>
                        </a:rPr>
                        <a:t>○入院・療養の考え方を見直し、</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入院対象を中等症以上</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の方などに重点化。宿泊転送班を健康医療部内に設</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置し、</a:t>
                      </a:r>
                      <a:r>
                        <a:rPr kumimoji="1" lang="ja-JP" altLang="en-US" sz="1200" kern="1200" dirty="0">
                          <a:solidFill>
                            <a:schemeClr val="tx1"/>
                          </a:solidFill>
                          <a:latin typeface="ＭＳ Ｐゴシック" panose="020B0600070205080204" pitchFamily="50" charset="-128"/>
                          <a:ea typeface="+mn-ea"/>
                          <a:cs typeface="+mn-cs"/>
                        </a:rPr>
                        <a:t>協力金支給等による転退院促進。</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1" kern="1200" spc="0" baseline="0" dirty="0">
                          <a:solidFill>
                            <a:schemeClr val="tx1"/>
                          </a:solidFill>
                          <a:latin typeface="ＭＳ Ｐゴシック" panose="020B0600070205080204" pitchFamily="50" charset="-128"/>
                          <a:ea typeface="+mn-ea"/>
                          <a:cs typeface="+mn-cs"/>
                        </a:rPr>
                        <a:t>◆宿泊療養・自宅療養</a:t>
                      </a:r>
                      <a:endParaRPr kumimoji="1" lang="en-US" altLang="ja-JP" sz="1200" kern="1200" spc="-40" baseline="0" dirty="0">
                        <a:solidFill>
                          <a:schemeClr val="tx1"/>
                        </a:solidFill>
                        <a:latin typeface="ＭＳ Ｐゴシック" panose="020B0600070205080204" pitchFamily="50" charset="-128"/>
                        <a:ea typeface="+mn-ea"/>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○災害級非常事態に備えるため、宿泊療養施設を拡充</a:t>
                      </a:r>
                      <a:r>
                        <a:rPr kumimoji="1" lang="ja-JP" altLang="en-US" sz="1200" kern="1200" spc="0" baseline="0" dirty="0">
                          <a:solidFill>
                            <a:schemeClr val="tx1"/>
                          </a:solidFill>
                          <a:latin typeface="ＭＳ Ｐゴシック" panose="020B0600070205080204" pitchFamily="50" charset="-128"/>
                          <a:ea typeface="+mn-ea"/>
                          <a:cs typeface="+mn-cs"/>
                        </a:rPr>
                        <a:t>。</a:t>
                      </a:r>
                      <a:endParaRPr kumimoji="1" lang="en-US" altLang="ja-JP" sz="1200" kern="1200" spc="0" baseline="0" dirty="0">
                        <a:solidFill>
                          <a:schemeClr val="tx1"/>
                        </a:solidFill>
                        <a:latin typeface="ＭＳ Ｐゴシック" panose="020B0600070205080204" pitchFamily="50" charset="-128"/>
                        <a:ea typeface="+mn-ea"/>
                        <a:cs typeface="+mn-cs"/>
                      </a:endParaRPr>
                    </a:p>
                    <a:p>
                      <a:r>
                        <a:rPr kumimoji="1" lang="ja-JP" altLang="en-US" sz="1200" kern="1200" spc="0" baseline="0" dirty="0">
                          <a:solidFill>
                            <a:schemeClr val="tx1"/>
                          </a:solidFill>
                          <a:latin typeface="ＭＳ Ｐゴシック" panose="020B0600070205080204" pitchFamily="50" charset="-128"/>
                          <a:ea typeface="+mn-ea"/>
                          <a:cs typeface="+mn-cs"/>
                        </a:rPr>
                        <a:t>　〇宿泊療養施設への夜間・休日往診体制の整備。</a:t>
                      </a:r>
                      <a:endParaRPr kumimoji="1" lang="en-US" altLang="ja-JP" sz="1200" kern="1200" spc="0" baseline="0" dirty="0">
                        <a:solidFill>
                          <a:schemeClr val="tx1"/>
                        </a:solidFill>
                        <a:latin typeface="ＭＳ Ｐゴシック" panose="020B0600070205080204" pitchFamily="50" charset="-128"/>
                        <a:ea typeface="+mn-ea"/>
                        <a:cs typeface="+mn-cs"/>
                      </a:endParaRPr>
                    </a:p>
                    <a:p>
                      <a:r>
                        <a:rPr kumimoji="1" lang="ja-JP" altLang="en-US" sz="1200" kern="1200" spc="-40" baseline="0" dirty="0">
                          <a:solidFill>
                            <a:schemeClr val="tx1"/>
                          </a:solidFill>
                          <a:latin typeface="ＭＳ Ｐゴシック" panose="020B0600070205080204" pitchFamily="50" charset="-128"/>
                          <a:ea typeface="+mn-ea"/>
                          <a:cs typeface="+mn-cs"/>
                        </a:rPr>
                        <a:t>　〇発生届の遅れに対する宿泊療養施設入所手続き迅速化。</a:t>
                      </a:r>
                      <a:endParaRPr kumimoji="1" lang="en-US" altLang="ja-JP" sz="1200" kern="1200" spc="0" baseline="0" dirty="0">
                        <a:solidFill>
                          <a:schemeClr val="tx1"/>
                        </a:solidFill>
                        <a:latin typeface="ＭＳ Ｐゴシック" panose="020B0600070205080204" pitchFamily="50" charset="-128"/>
                        <a:ea typeface="+mn-ea"/>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spc="0" baseline="0" dirty="0" smtClean="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b="1" strike="noStrike" kern="1200" spc="0" baseline="0" dirty="0" smtClean="0">
                          <a:solidFill>
                            <a:schemeClr val="tx1"/>
                          </a:solidFill>
                          <a:latin typeface="ＭＳ Ｐゴシック" panose="020B0600070205080204" pitchFamily="50" charset="-128"/>
                          <a:ea typeface="+mn-ea"/>
                          <a:cs typeface="+mn-cs"/>
                        </a:rPr>
                        <a:t>歩行介助など一定</a:t>
                      </a:r>
                      <a:r>
                        <a:rPr kumimoji="1" lang="ja-JP" altLang="en-US" sz="1200" b="0" strike="noStrike" kern="1200" spc="0" baseline="0" dirty="0" smtClean="0">
                          <a:solidFill>
                            <a:schemeClr val="tx1"/>
                          </a:solidFill>
                          <a:latin typeface="ＭＳ Ｐゴシック" panose="020B0600070205080204" pitchFamily="50" charset="-128"/>
                          <a:ea typeface="+mn-ea"/>
                          <a:cs typeface="+mn-cs"/>
                        </a:rPr>
                        <a:t>の</a:t>
                      </a:r>
                      <a:r>
                        <a:rPr kumimoji="1" lang="ja-JP" altLang="en-US" sz="1200" kern="1200" spc="0" baseline="0" dirty="0" smtClean="0">
                          <a:solidFill>
                            <a:schemeClr val="tx1"/>
                          </a:solidFill>
                          <a:latin typeface="ＭＳ Ｐゴシック" panose="020B0600070205080204" pitchFamily="50" charset="-128"/>
                          <a:ea typeface="+mn-ea"/>
                          <a:cs typeface="+mn-cs"/>
                        </a:rPr>
                        <a:t>生活介助</a:t>
                      </a:r>
                      <a:r>
                        <a:rPr kumimoji="1" lang="ja-JP" altLang="en-US" sz="1200" b="0" kern="1200" spc="0" baseline="0" dirty="0" smtClean="0">
                          <a:solidFill>
                            <a:schemeClr val="tx1"/>
                          </a:solidFill>
                          <a:latin typeface="ＭＳ Ｐゴシック" panose="020B0600070205080204" pitchFamily="50" charset="-128"/>
                          <a:ea typeface="+mn-ea"/>
                          <a:cs typeface="+mn-cs"/>
                        </a:rPr>
                        <a:t>にも対</a:t>
                      </a:r>
                      <a:r>
                        <a:rPr kumimoji="1" lang="ja-JP" altLang="en-US" sz="1200" kern="1200" spc="0" baseline="0" dirty="0" smtClean="0">
                          <a:solidFill>
                            <a:schemeClr val="tx1"/>
                          </a:solidFill>
                          <a:latin typeface="ＭＳ Ｐゴシック" panose="020B0600070205080204" pitchFamily="50" charset="-128"/>
                          <a:ea typeface="+mn-ea"/>
                          <a:cs typeface="+mn-cs"/>
                        </a:rPr>
                        <a:t>応する</a:t>
                      </a:r>
                      <a:r>
                        <a:rPr kumimoji="1" lang="ja-JP" altLang="en-US" sz="1200" b="1" u="sng" kern="1200" spc="0" baseline="0" dirty="0" smtClean="0">
                          <a:solidFill>
                            <a:schemeClr val="tx1"/>
                          </a:solidFill>
                          <a:latin typeface="ＭＳ Ｐゴシック" panose="020B0600070205080204" pitchFamily="50" charset="-128"/>
                          <a:ea typeface="+mn-ea"/>
                          <a:cs typeface="+mn-cs"/>
                        </a:rPr>
                        <a:t>臨時の</a:t>
                      </a:r>
                      <a:endParaRPr kumimoji="1" lang="en-US" altLang="ja-JP" sz="1200" b="1" u="sng" kern="1200" spc="0" baseline="0" dirty="0" smtClean="0">
                        <a:solidFill>
                          <a:schemeClr val="tx1"/>
                        </a:solidFill>
                        <a:latin typeface="ＭＳ Ｐゴシック" panose="020B0600070205080204" pitchFamily="50" charset="-128"/>
                        <a:ea typeface="+mn-ea"/>
                        <a:cs typeface="+mn-cs"/>
                      </a:endParaRPr>
                    </a:p>
                    <a:p>
                      <a:r>
                        <a:rPr kumimoji="1" lang="en-US" altLang="ja-JP" sz="1200" b="1" u="none" kern="1200" spc="0" baseline="0" dirty="0" smtClean="0">
                          <a:solidFill>
                            <a:schemeClr val="tx1"/>
                          </a:solidFill>
                          <a:latin typeface="ＭＳ Ｐゴシック" panose="020B0600070205080204" pitchFamily="50" charset="-128"/>
                          <a:ea typeface="+mn-ea"/>
                          <a:cs typeface="+mn-cs"/>
                        </a:rPr>
                        <a:t>      </a:t>
                      </a:r>
                      <a:r>
                        <a:rPr kumimoji="1" lang="ja-JP" altLang="en-US" sz="1200" b="1" u="sng" kern="1200" spc="0" baseline="0" dirty="0" smtClean="0">
                          <a:solidFill>
                            <a:schemeClr val="tx1"/>
                          </a:solidFill>
                          <a:latin typeface="ＭＳ Ｐゴシック" panose="020B0600070205080204" pitchFamily="50" charset="-128"/>
                          <a:ea typeface="+mn-ea"/>
                          <a:cs typeface="+mn-cs"/>
                        </a:rPr>
                        <a:t>医療施設・スマイル</a:t>
                      </a:r>
                      <a:r>
                        <a:rPr kumimoji="1" lang="en-US" altLang="ja-JP" sz="1200" b="1" u="sng" kern="1200" spc="0" baseline="0" dirty="0" smtClean="0">
                          <a:solidFill>
                            <a:schemeClr val="tx1"/>
                          </a:solidFill>
                          <a:latin typeface="ＭＳ Ｐゴシック" panose="020B0600070205080204" pitchFamily="50" charset="-128"/>
                          <a:ea typeface="+mn-ea"/>
                          <a:cs typeface="+mn-cs"/>
                        </a:rPr>
                        <a:t>《</a:t>
                      </a:r>
                      <a:r>
                        <a:rPr kumimoji="1" lang="ja-JP" altLang="en-US" sz="1200" b="1" u="sng" kern="1200" spc="0" baseline="0" dirty="0" smtClean="0">
                          <a:solidFill>
                            <a:schemeClr val="tx1"/>
                          </a:solidFill>
                          <a:latin typeface="ＭＳ Ｐゴシック" panose="020B0600070205080204" pitchFamily="50" charset="-128"/>
                          <a:ea typeface="+mn-ea"/>
                          <a:cs typeface="+mn-cs"/>
                        </a:rPr>
                        <a:t>別記</a:t>
                      </a:r>
                      <a:r>
                        <a:rPr kumimoji="1" lang="ja-JP" altLang="en-US" sz="1200" b="1" u="sng" strike="noStrike" kern="1200" spc="0" baseline="0" dirty="0" smtClean="0">
                          <a:solidFill>
                            <a:schemeClr val="tx1"/>
                          </a:solidFill>
                          <a:latin typeface="ＭＳ Ｐゴシック" panose="020B0600070205080204" pitchFamily="50" charset="-128"/>
                          <a:ea typeface="+mn-ea"/>
                          <a:cs typeface="+mn-cs"/>
                        </a:rPr>
                        <a:t>⑬</a:t>
                      </a:r>
                      <a:r>
                        <a:rPr kumimoji="1" lang="en-US" altLang="ja-JP" sz="1200" b="1" u="sng" kern="1200" spc="0" baseline="0" dirty="0" smtClean="0">
                          <a:solidFill>
                            <a:schemeClr val="tx1"/>
                          </a:solidFill>
                          <a:latin typeface="ＭＳ Ｐゴシック" panose="020B0600070205080204" pitchFamily="50" charset="-128"/>
                          <a:ea typeface="+mn-ea"/>
                          <a:cs typeface="+mn-cs"/>
                        </a:rPr>
                        <a:t>》</a:t>
                      </a:r>
                      <a:r>
                        <a:rPr kumimoji="1" lang="ja-JP" altLang="en-US" sz="1200" kern="1200" spc="0" baseline="0" dirty="0" smtClean="0">
                          <a:solidFill>
                            <a:schemeClr val="tx1"/>
                          </a:solidFill>
                          <a:latin typeface="ＭＳ Ｐゴシック" panose="020B0600070205080204" pitchFamily="50" charset="-128"/>
                          <a:ea typeface="+mn-ea"/>
                          <a:cs typeface="+mn-cs"/>
                        </a:rPr>
                        <a:t>を設置。</a:t>
                      </a:r>
                      <a:endParaRPr kumimoji="1" lang="en-US" altLang="ja-JP" sz="1200" kern="1200" spc="0" baseline="0" dirty="0" smtClean="0">
                        <a:solidFill>
                          <a:schemeClr val="tx1"/>
                        </a:solidFill>
                        <a:latin typeface="ＭＳ Ｐゴシック" panose="020B0600070205080204" pitchFamily="50" charset="-128"/>
                        <a:ea typeface="+mn-ea"/>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〇自宅療養者支援サイトによる支援情報等の周知。</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〇入院患者待機ステーションの再開。</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spc="-40" baseline="0" dirty="0">
                          <a:solidFill>
                            <a:schemeClr val="tx1"/>
                          </a:solidFill>
                          <a:latin typeface="ＭＳ Ｐゴシック" panose="020B0600070205080204" pitchFamily="50" charset="-128"/>
                          <a:ea typeface="ＭＳ Ｐゴシック" panose="020B0600070205080204" pitchFamily="50" charset="-128"/>
                          <a:cs typeface="+mn-cs"/>
                        </a:rPr>
                        <a:t>　</a:t>
                      </a:r>
                      <a:endParaRPr kumimoji="1" lang="en-US" altLang="ja-JP" sz="1200" kern="1200" spc="-40" baseline="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kern="1200" dirty="0">
                          <a:solidFill>
                            <a:schemeClr val="tx1"/>
                          </a:solidFill>
                          <a:latin typeface="ＭＳ Ｐゴシック" panose="020B0600070205080204" pitchFamily="50" charset="-128"/>
                          <a:ea typeface="+mn-ea"/>
                          <a:cs typeface="+mn-cs"/>
                        </a:rPr>
                        <a:t>◆病床確保</a:t>
                      </a:r>
                      <a:endParaRPr kumimoji="1" lang="en-US" altLang="ja-JP" sz="1200" b="1" kern="1200" dirty="0">
                        <a:solidFill>
                          <a:schemeClr val="tx1"/>
                        </a:solidFill>
                        <a:latin typeface="ＭＳ Ｐゴシック" panose="020B0600070205080204" pitchFamily="50" charset="-128"/>
                        <a:ea typeface="+mn-ea"/>
                        <a:cs typeface="+mn-cs"/>
                      </a:endParaRPr>
                    </a:p>
                    <a:p>
                      <a:r>
                        <a:rPr kumimoji="1" lang="ja-JP" altLang="en-US" sz="1200" kern="1200" baseline="0" dirty="0">
                          <a:solidFill>
                            <a:schemeClr val="tx1"/>
                          </a:solidFill>
                          <a:latin typeface="ＭＳ Ｐゴシック" panose="020B0600070205080204" pitchFamily="50" charset="-128"/>
                          <a:ea typeface="+mn-ea"/>
                          <a:cs typeface="+mn-cs"/>
                        </a:rPr>
                        <a:t> 〇受入医療機関の病院機能分類の見直し</a:t>
                      </a:r>
                      <a:endParaRPr kumimoji="1" lang="en-US" altLang="ja-JP" sz="1200" kern="1200" baseline="0" dirty="0">
                        <a:solidFill>
                          <a:schemeClr val="tx1"/>
                        </a:solidFill>
                        <a:latin typeface="ＭＳ Ｐゴシック" panose="020B0600070205080204" pitchFamily="50" charset="-128"/>
                        <a:ea typeface="+mn-ea"/>
                        <a:cs typeface="+mn-cs"/>
                      </a:endParaRPr>
                    </a:p>
                    <a:p>
                      <a:r>
                        <a:rPr kumimoji="1" lang="en-US" altLang="ja-JP" sz="1200" kern="1200" baseline="0" dirty="0">
                          <a:solidFill>
                            <a:schemeClr val="tx1"/>
                          </a:solidFill>
                          <a:latin typeface="ＭＳ Ｐゴシック" panose="020B0600070205080204" pitchFamily="50" charset="-128"/>
                          <a:ea typeface="+mn-ea"/>
                          <a:cs typeface="+mn-cs"/>
                        </a:rPr>
                        <a:t> </a:t>
                      </a:r>
                      <a:r>
                        <a:rPr kumimoji="1" lang="ja-JP" altLang="en-US" sz="1200" kern="1200" dirty="0">
                          <a:solidFill>
                            <a:schemeClr val="tx1"/>
                          </a:solidFill>
                          <a:latin typeface="ＭＳ Ｐゴシック" panose="020B0600070205080204" pitchFamily="50" charset="-128"/>
                          <a:ea typeface="+mn-ea"/>
                          <a:cs typeface="+mn-cs"/>
                        </a:rPr>
                        <a:t>○緊急避難的確保病床として軽症中等症病床の増床と</a:t>
                      </a:r>
                      <a:endParaRPr kumimoji="1" lang="en-US" altLang="ja-JP" sz="1200"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mn-ea"/>
                          <a:cs typeface="+mn-cs"/>
                        </a:rPr>
                        <a:t>　  高齢者リハビリ・ケア病床確保を要請。</a:t>
                      </a:r>
                      <a:endParaRPr kumimoji="1" lang="en-US" altLang="ja-JP" sz="1200" kern="1200" dirty="0">
                        <a:solidFill>
                          <a:schemeClr val="tx1"/>
                        </a:solidFill>
                        <a:latin typeface="ＭＳ Ｐゴシック" panose="020B0600070205080204" pitchFamily="50" charset="-128"/>
                        <a:ea typeface="+mn-ea"/>
                        <a:cs typeface="+mn-cs"/>
                      </a:endParaRPr>
                    </a:p>
                    <a:p>
                      <a:r>
                        <a:rPr kumimoji="1" lang="en-US" altLang="ja-JP" sz="1200" kern="1200" dirty="0">
                          <a:solidFill>
                            <a:schemeClr val="tx1"/>
                          </a:solidFill>
                          <a:latin typeface="ＭＳ Ｐゴシック" panose="020B0600070205080204" pitchFamily="50" charset="-128"/>
                          <a:ea typeface="+mn-ea"/>
                          <a:cs typeface="+mn-cs"/>
                        </a:rPr>
                        <a:t> </a:t>
                      </a:r>
                      <a:r>
                        <a:rPr kumimoji="1" lang="ja-JP" altLang="en-US" sz="1200" kern="1200" dirty="0">
                          <a:solidFill>
                            <a:schemeClr val="tx1"/>
                          </a:solidFill>
                          <a:latin typeface="ＭＳ Ｐゴシック" panose="020B0600070205080204" pitchFamily="50" charset="-128"/>
                          <a:ea typeface="+mn-ea"/>
                          <a:cs typeface="+mn-cs"/>
                        </a:rPr>
                        <a:t>○全病院に対し、自院患者の陽性判明時に、コロナ治療</a:t>
                      </a:r>
                      <a:endParaRPr kumimoji="1" lang="en-US" altLang="ja-JP" sz="1200"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mn-ea"/>
                          <a:cs typeface="+mn-cs"/>
                        </a:rPr>
                        <a:t>　　の継続を要請。</a:t>
                      </a:r>
                      <a:endParaRPr kumimoji="1" lang="en-US" altLang="ja-JP" sz="1200" kern="1200" dirty="0">
                        <a:solidFill>
                          <a:schemeClr val="tx1"/>
                        </a:solidFill>
                        <a:latin typeface="ＭＳ Ｐゴシック" panose="020B0600070205080204" pitchFamily="50" charset="-128"/>
                        <a:ea typeface="+mn-ea"/>
                        <a:cs typeface="+mn-cs"/>
                      </a:endParaRPr>
                    </a:p>
                    <a:p>
                      <a:r>
                        <a:rPr kumimoji="1" lang="ja-JP" altLang="en-US" sz="1200" kern="1200" baseline="0" dirty="0">
                          <a:solidFill>
                            <a:schemeClr val="tx1"/>
                          </a:solidFill>
                          <a:latin typeface="ＭＳ Ｐゴシック" panose="020B0600070205080204" pitchFamily="50" charset="-128"/>
                          <a:ea typeface="+mn-ea"/>
                          <a:cs typeface="+mn-cs"/>
                        </a:rPr>
                        <a:t> </a:t>
                      </a:r>
                      <a:r>
                        <a:rPr kumimoji="1" lang="ja-JP" altLang="en-US" sz="1200" kern="1200" dirty="0">
                          <a:solidFill>
                            <a:schemeClr val="tx1"/>
                          </a:solidFill>
                          <a:latin typeface="ＭＳ Ｐゴシック" panose="020B0600070205080204" pitchFamily="50" charset="-128"/>
                          <a:ea typeface="+mn-ea"/>
                          <a:cs typeface="+mn-cs"/>
                        </a:rPr>
                        <a:t>〇非受入病院に対する感染対策支援体制の構築</a:t>
                      </a:r>
                      <a:endParaRPr kumimoji="1" lang="en-US" altLang="ja-JP" sz="1200" b="1" u="sng" kern="1200" spc="0" baseline="0" dirty="0">
                        <a:solidFill>
                          <a:schemeClr val="tx1"/>
                        </a:solidFill>
                        <a:latin typeface="ＭＳ Ｐゴシック" panose="020B0600070205080204" pitchFamily="50" charset="-128"/>
                        <a:ea typeface="+mn-ea"/>
                        <a:cs typeface="+mn-cs"/>
                      </a:endParaRPr>
                    </a:p>
                    <a:p>
                      <a:r>
                        <a:rPr kumimoji="1" lang="ja-JP" altLang="en-US" sz="1200" b="1" kern="1200" spc="0" baseline="0" dirty="0">
                          <a:solidFill>
                            <a:schemeClr val="tx1"/>
                          </a:solidFill>
                          <a:latin typeface="ＭＳ Ｐゴシック" panose="020B0600070205080204" pitchFamily="50" charset="-128"/>
                          <a:ea typeface="+mn-ea"/>
                          <a:cs typeface="+mn-cs"/>
                        </a:rPr>
                        <a:t>◆入院調整・転退院の促進</a:t>
                      </a:r>
                      <a:endParaRPr kumimoji="1" lang="en-US" altLang="ja-JP" sz="1200" b="1" kern="1200" spc="0" baseline="0" dirty="0">
                        <a:solidFill>
                          <a:schemeClr val="tx1"/>
                        </a:solidFill>
                        <a:latin typeface="ＭＳ Ｐゴシック" panose="020B0600070205080204" pitchFamily="50" charset="-128"/>
                        <a:ea typeface="+mn-ea"/>
                        <a:cs typeface="+mn-cs"/>
                      </a:endParaRPr>
                    </a:p>
                    <a:p>
                      <a:r>
                        <a:rPr kumimoji="1" lang="ja-JP" altLang="en-US" sz="1200" kern="1200" spc="0" baseline="0" dirty="0">
                          <a:solidFill>
                            <a:schemeClr val="tx1"/>
                          </a:solidFill>
                          <a:latin typeface="ＭＳ Ｐゴシック" panose="020B0600070205080204" pitchFamily="50" charset="-128"/>
                          <a:ea typeface="+mn-ea"/>
                          <a:cs typeface="+mn-cs"/>
                        </a:rPr>
                        <a:t>　</a:t>
                      </a:r>
                      <a:r>
                        <a:rPr kumimoji="1" lang="en-US" altLang="ja-JP" sz="1200" kern="1200" spc="0" baseline="0" dirty="0">
                          <a:solidFill>
                            <a:schemeClr val="tx1"/>
                          </a:solidFill>
                          <a:latin typeface="ＭＳ Ｐゴシック" panose="020B0600070205080204" pitchFamily="50" charset="-128"/>
                          <a:ea typeface="+mn-ea"/>
                          <a:cs typeface="+mn-cs"/>
                        </a:rPr>
                        <a:t> </a:t>
                      </a:r>
                      <a:r>
                        <a:rPr kumimoji="1" lang="ja-JP" altLang="en-US" sz="1200" kern="1200" spc="0" baseline="0" dirty="0">
                          <a:solidFill>
                            <a:schemeClr val="tx1"/>
                          </a:solidFill>
                          <a:latin typeface="ＭＳ Ｐゴシック" panose="020B0600070205080204" pitchFamily="50" charset="-128"/>
                          <a:ea typeface="+mn-ea"/>
                          <a:cs typeface="+mn-cs"/>
                        </a:rPr>
                        <a:t>○圏域単位・病病連携に軸足を置いた入院調整の実施。</a:t>
                      </a:r>
                      <a:endParaRPr kumimoji="1" lang="en-US" altLang="ja-JP" sz="1200" kern="1200" spc="0" baseline="0" dirty="0">
                        <a:solidFill>
                          <a:schemeClr val="tx1"/>
                        </a:solidFill>
                        <a:latin typeface="ＭＳ Ｐゴシック" panose="020B0600070205080204" pitchFamily="50" charset="-128"/>
                        <a:ea typeface="+mn-ea"/>
                        <a:cs typeface="+mn-cs"/>
                      </a:endParaRPr>
                    </a:p>
                    <a:p>
                      <a:r>
                        <a:rPr kumimoji="1" lang="en-US" altLang="ja-JP" sz="1200" kern="1200" spc="0" baseline="0" dirty="0">
                          <a:solidFill>
                            <a:schemeClr val="tx1"/>
                          </a:solidFill>
                          <a:latin typeface="ＭＳ Ｐゴシック" panose="020B0600070205080204" pitchFamily="50" charset="-128"/>
                          <a:ea typeface="+mn-ea"/>
                          <a:cs typeface="+mn-cs"/>
                        </a:rPr>
                        <a:t> </a:t>
                      </a:r>
                      <a:r>
                        <a:rPr kumimoji="1" lang="ja-JP" altLang="en-US" sz="1200" kern="1200" spc="0" baseline="0" dirty="0">
                          <a:solidFill>
                            <a:schemeClr val="tx1"/>
                          </a:solidFill>
                          <a:latin typeface="ＭＳ Ｐゴシック" panose="020B0600070205080204" pitchFamily="50" charset="-128"/>
                          <a:ea typeface="+mn-ea"/>
                          <a:cs typeface="+mn-cs"/>
                        </a:rPr>
                        <a:t>　〇トリアージ病院の設定によるコロナ疑い患者の搬送体</a:t>
                      </a:r>
                      <a:endParaRPr kumimoji="1" lang="en-US" altLang="ja-JP" sz="1200" kern="1200" spc="0" baseline="0" dirty="0">
                        <a:solidFill>
                          <a:schemeClr val="tx1"/>
                        </a:solidFill>
                        <a:latin typeface="ＭＳ Ｐゴシック" panose="020B0600070205080204" pitchFamily="50" charset="-128"/>
                        <a:ea typeface="+mn-ea"/>
                        <a:cs typeface="+mn-cs"/>
                      </a:endParaRPr>
                    </a:p>
                    <a:p>
                      <a:r>
                        <a:rPr kumimoji="1" lang="ja-JP" altLang="en-US" sz="1200" kern="1200" spc="0" baseline="0" dirty="0">
                          <a:solidFill>
                            <a:schemeClr val="tx1"/>
                          </a:solidFill>
                          <a:latin typeface="ＭＳ Ｐゴシック" panose="020B0600070205080204" pitchFamily="50" charset="-128"/>
                          <a:ea typeface="+mn-ea"/>
                          <a:cs typeface="+mn-cs"/>
                        </a:rPr>
                        <a:t>　　　制の整備</a:t>
                      </a:r>
                      <a:endParaRPr kumimoji="1" lang="en-US" altLang="ja-JP" sz="1200" kern="1200" spc="0" baseline="0" dirty="0">
                        <a:solidFill>
                          <a:schemeClr val="tx1"/>
                        </a:solidFill>
                        <a:latin typeface="ＭＳ Ｐゴシック" panose="020B0600070205080204" pitchFamily="50" charset="-128"/>
                        <a:ea typeface="+mn-ea"/>
                        <a:cs typeface="+mn-cs"/>
                      </a:endParaRPr>
                    </a:p>
                    <a:p>
                      <a:r>
                        <a:rPr kumimoji="1" lang="ja-JP" altLang="en-US" sz="1200" b="1" kern="1200" spc="0" baseline="0" dirty="0">
                          <a:solidFill>
                            <a:schemeClr val="tx1"/>
                          </a:solidFill>
                          <a:latin typeface="ＭＳ Ｐゴシック" panose="020B0600070205080204" pitchFamily="50" charset="-128"/>
                          <a:ea typeface="+mn-ea"/>
                          <a:cs typeface="+mn-cs"/>
                        </a:rPr>
                        <a:t>◆宿泊療養・自宅療養</a:t>
                      </a:r>
                      <a:endParaRPr kumimoji="1" lang="en-US" altLang="ja-JP" sz="1200" kern="1200" spc="-40" baseline="0" dirty="0">
                        <a:solidFill>
                          <a:schemeClr val="tx1"/>
                        </a:solidFill>
                        <a:latin typeface="ＭＳ Ｐゴシック" panose="020B0600070205080204" pitchFamily="50" charset="-128"/>
                        <a:ea typeface="+mn-ea"/>
                        <a:cs typeface="+mn-cs"/>
                      </a:endParaRPr>
                    </a:p>
                    <a:p>
                      <a:r>
                        <a:rPr kumimoji="1" lang="ja-JP" altLang="en-US" sz="1200" kern="1200" dirty="0" smtClean="0">
                          <a:solidFill>
                            <a:schemeClr val="tx1"/>
                          </a:solidFill>
                          <a:latin typeface="ＭＳ Ｐゴシック" panose="020B0600070205080204" pitchFamily="50" charset="-128"/>
                          <a:ea typeface="+mn-ea"/>
                          <a:cs typeface="+mn-cs"/>
                        </a:rPr>
                        <a:t>　〇宿泊療養施設の確保継続と診療型宿泊療養施設等の</a:t>
                      </a:r>
                      <a:endParaRPr kumimoji="1" lang="en-US" altLang="ja-JP" sz="1200" kern="1200" dirty="0" smtClean="0">
                        <a:solidFill>
                          <a:schemeClr val="tx1"/>
                        </a:solidFill>
                        <a:latin typeface="ＭＳ Ｐゴシック" panose="020B0600070205080204" pitchFamily="50" charset="-128"/>
                        <a:ea typeface="+mn-ea"/>
                        <a:cs typeface="+mn-cs"/>
                      </a:endParaRPr>
                    </a:p>
                    <a:p>
                      <a:r>
                        <a:rPr kumimoji="1" lang="en-US" altLang="ja-JP" sz="1200" kern="1200" dirty="0" smtClean="0">
                          <a:solidFill>
                            <a:schemeClr val="tx1"/>
                          </a:solidFill>
                          <a:latin typeface="ＭＳ Ｐゴシック" panose="020B0600070205080204" pitchFamily="50" charset="-128"/>
                          <a:ea typeface="+mn-ea"/>
                          <a:cs typeface="+mn-cs"/>
                        </a:rPr>
                        <a:t>     </a:t>
                      </a:r>
                      <a:r>
                        <a:rPr kumimoji="1" lang="ja-JP" altLang="en-US" sz="1200" kern="1200" dirty="0" smtClean="0">
                          <a:solidFill>
                            <a:schemeClr val="tx1"/>
                          </a:solidFill>
                          <a:latin typeface="ＭＳ Ｐゴシック" panose="020B0600070205080204" pitchFamily="50" charset="-128"/>
                          <a:ea typeface="+mn-ea"/>
                          <a:cs typeface="+mn-cs"/>
                        </a:rPr>
                        <a:t>運用継続。</a:t>
                      </a:r>
                    </a:p>
                    <a:p>
                      <a:r>
                        <a:rPr kumimoji="1" lang="ja-JP" altLang="en-US" sz="1200" kern="1200" dirty="0">
                          <a:solidFill>
                            <a:schemeClr val="tx1"/>
                          </a:solidFill>
                          <a:latin typeface="ＭＳ Ｐゴシック" panose="020B0600070205080204" pitchFamily="50" charset="-128"/>
                          <a:ea typeface="+mn-ea"/>
                          <a:cs typeface="+mn-cs"/>
                        </a:rPr>
                        <a:t>　○外来診療病院の登録及び夜間休日における外来診療</a:t>
                      </a:r>
                      <a:endParaRPr kumimoji="1" lang="en-US" altLang="ja-JP" sz="1200"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mn-ea"/>
                          <a:cs typeface="+mn-cs"/>
                        </a:rPr>
                        <a:t>　　</a:t>
                      </a:r>
                      <a:r>
                        <a:rPr kumimoji="1" lang="ja-JP" altLang="en-US" sz="1200" kern="1200" baseline="0" dirty="0">
                          <a:solidFill>
                            <a:schemeClr val="tx1"/>
                          </a:solidFill>
                          <a:latin typeface="ＭＳ Ｐゴシック" panose="020B0600070205080204" pitchFamily="50" charset="-128"/>
                          <a:ea typeface="+mn-ea"/>
                          <a:cs typeface="+mn-cs"/>
                        </a:rPr>
                        <a:t> </a:t>
                      </a:r>
                      <a:r>
                        <a:rPr kumimoji="1" lang="ja-JP" altLang="en-US" sz="1200" kern="1200" dirty="0">
                          <a:solidFill>
                            <a:schemeClr val="tx1"/>
                          </a:solidFill>
                          <a:latin typeface="ＭＳ Ｐゴシック" panose="020B0600070205080204" pitchFamily="50" charset="-128"/>
                          <a:ea typeface="+mn-ea"/>
                          <a:cs typeface="+mn-cs"/>
                        </a:rPr>
                        <a:t>を拡大。</a:t>
                      </a:r>
                      <a:endParaRPr kumimoji="1" lang="en-US" altLang="ja-JP" sz="1200" kern="1200" spc="0" baseline="0" dirty="0">
                        <a:solidFill>
                          <a:schemeClr val="tx1"/>
                        </a:solidFill>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211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保健所体制等</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○濃厚接触者の特定・検査や自宅療養者の健康観察を</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ハイリスク者に重点化。</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a:solidFill>
                            <a:schemeClr val="tx1"/>
                          </a:solidFill>
                          <a:latin typeface="ＭＳ Ｐゴシック" panose="020B0600070205080204" pitchFamily="50" charset="-128"/>
                          <a:ea typeface="+mn-ea"/>
                          <a:cs typeface="+mn-cs"/>
                        </a:rPr>
                        <a:t>○府管轄保健所に事務処理センター設置及び配食・パル</a:t>
                      </a:r>
                      <a:endParaRPr kumimoji="1" lang="en-US" altLang="ja-JP" sz="1200"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mn-ea"/>
                          <a:cs typeface="+mn-cs"/>
                        </a:rPr>
                        <a:t>　スセンター設置による業務一元化。</a:t>
                      </a:r>
                      <a:endParaRPr kumimoji="1" lang="en-US" altLang="ja-JP" sz="1200"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mn-ea"/>
                          <a:cs typeface="+mn-cs"/>
                        </a:rPr>
                        <a:t>○診療・検査医療機関に対し、発生届の</a:t>
                      </a:r>
                      <a:r>
                        <a:rPr kumimoji="1" lang="en-US" altLang="ja-JP" sz="1200" kern="1200" dirty="0">
                          <a:solidFill>
                            <a:schemeClr val="tx1"/>
                          </a:solidFill>
                          <a:latin typeface="ＭＳ Ｐゴシック" panose="020B0600070205080204" pitchFamily="50" charset="-128"/>
                          <a:ea typeface="+mn-ea"/>
                          <a:cs typeface="+mn-cs"/>
                        </a:rPr>
                        <a:t>HER-SYS</a:t>
                      </a:r>
                      <a:r>
                        <a:rPr kumimoji="1" lang="ja-JP" altLang="en-US" sz="1200" kern="1200" dirty="0">
                          <a:solidFill>
                            <a:schemeClr val="tx1"/>
                          </a:solidFill>
                          <a:latin typeface="ＭＳ Ｐゴシック" panose="020B0600070205080204" pitchFamily="50" charset="-128"/>
                          <a:ea typeface="+mn-ea"/>
                          <a:cs typeface="+mn-cs"/>
                        </a:rPr>
                        <a:t>入力や</a:t>
                      </a:r>
                      <a:endParaRPr kumimoji="1" lang="en-US" altLang="ja-JP" sz="1200" kern="1200" dirty="0">
                        <a:solidFill>
                          <a:schemeClr val="tx1"/>
                        </a:solidFill>
                        <a:latin typeface="ＭＳ Ｐゴシック" panose="020B0600070205080204" pitchFamily="50" charset="-128"/>
                        <a:ea typeface="+mn-ea"/>
                        <a:cs typeface="+mn-cs"/>
                      </a:endParaRPr>
                    </a:p>
                    <a:p>
                      <a:r>
                        <a:rPr kumimoji="1" lang="en-US" altLang="ja-JP" sz="1200" kern="1200" dirty="0">
                          <a:solidFill>
                            <a:schemeClr val="tx1"/>
                          </a:solidFill>
                          <a:latin typeface="ＭＳ Ｐゴシック" panose="020B0600070205080204" pitchFamily="50" charset="-128"/>
                          <a:ea typeface="+mn-ea"/>
                          <a:cs typeface="+mn-cs"/>
                        </a:rPr>
                        <a:t>   </a:t>
                      </a:r>
                      <a:r>
                        <a:rPr kumimoji="1" lang="ja-JP" altLang="en-US" sz="1200" kern="1200" dirty="0">
                          <a:solidFill>
                            <a:schemeClr val="tx1"/>
                          </a:solidFill>
                          <a:latin typeface="ＭＳ Ｐゴシック" panose="020B0600070205080204" pitchFamily="50" charset="-128"/>
                          <a:ea typeface="+mn-ea"/>
                          <a:cs typeface="+mn-cs"/>
                        </a:rPr>
                        <a:t>健康観察を委託。</a:t>
                      </a:r>
                      <a:endParaRPr kumimoji="1" lang="en-US" altLang="ja-JP" sz="1200" kern="1200" dirty="0">
                        <a:solidFill>
                          <a:schemeClr val="tx1"/>
                        </a:solidFill>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5639426"/>
                  </a:ext>
                </a:extLst>
              </a:tr>
            </a:tbl>
          </a:graphicData>
        </a:graphic>
      </p:graphicFrame>
      <p:sp>
        <p:nvSpPr>
          <p:cNvPr id="8" name="正方形/長方形 7"/>
          <p:cNvSpPr/>
          <p:nvPr/>
        </p:nvSpPr>
        <p:spPr>
          <a:xfrm>
            <a:off x="1374343" y="5663033"/>
            <a:ext cx="2448001" cy="208737"/>
          </a:xfrm>
          <a:prstGeom prst="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宿泊療養施設</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41</a:t>
            </a: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11,477</a:t>
            </a: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室</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確保</a:t>
            </a:r>
          </a:p>
        </p:txBody>
      </p:sp>
      <p:grpSp>
        <p:nvGrpSpPr>
          <p:cNvPr id="2" name="グループ化 1"/>
          <p:cNvGrpSpPr/>
          <p:nvPr/>
        </p:nvGrpSpPr>
        <p:grpSpPr>
          <a:xfrm>
            <a:off x="1374343" y="5361381"/>
            <a:ext cx="6930318" cy="222916"/>
            <a:chOff x="2212099" y="3076177"/>
            <a:chExt cx="6930318" cy="222916"/>
          </a:xfrm>
        </p:grpSpPr>
        <p:sp>
          <p:nvSpPr>
            <p:cNvPr id="12" name="角丸四角形 11"/>
            <p:cNvSpPr/>
            <p:nvPr/>
          </p:nvSpPr>
          <p:spPr>
            <a:xfrm>
              <a:off x="2212099" y="3083069"/>
              <a:ext cx="3240000" cy="216024"/>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新細明體"/>
                  <a:cs typeface="+mn-cs"/>
                </a:rPr>
                <a:t>重症病床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622</a:t>
              </a:r>
              <a:r>
                <a:rPr kumimoji="1" lang="zh-TW" altLang="en-US" sz="1200" b="0" i="0" u="none" strike="noStrike" kern="1200" cap="none" spc="0" normalizeH="0" baseline="0" noProof="0" dirty="0">
                  <a:ln>
                    <a:noFill/>
                  </a:ln>
                  <a:solidFill>
                    <a:prstClr val="black"/>
                  </a:solidFill>
                  <a:effectLst/>
                  <a:uLnTx/>
                  <a:uFillTx/>
                  <a:latin typeface="新細明體"/>
                  <a:cs typeface="+mn-cs"/>
                </a:rPr>
                <a:t>床、軽症中等症病床</a:t>
              </a:r>
              <a:r>
                <a:rPr kumimoji="1" lang="en-US" altLang="zh-TW"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3,509</a:t>
              </a:r>
              <a:r>
                <a:rPr kumimoji="1" lang="zh-TW" altLang="en-US" sz="1200" b="0" i="0" u="none" strike="noStrike" kern="1200" cap="none" spc="0" normalizeH="0" baseline="0" noProof="0" dirty="0">
                  <a:ln>
                    <a:noFill/>
                  </a:ln>
                  <a:solidFill>
                    <a:prstClr val="black"/>
                  </a:solidFill>
                  <a:effectLst/>
                  <a:uLnTx/>
                  <a:uFillTx/>
                  <a:latin typeface="新細明體"/>
                  <a:cs typeface="+mn-cs"/>
                </a:rPr>
                <a:t>床確保</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正方形/長方形 9"/>
            <p:cNvSpPr/>
            <p:nvPr/>
          </p:nvSpPr>
          <p:spPr>
            <a:xfrm>
              <a:off x="5452099" y="3076177"/>
              <a:ext cx="3690318" cy="21562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（重症病床：</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日、軽症中等症病床：</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p>
          </p:txBody>
        </p:sp>
      </p:grpSp>
      <p:grpSp>
        <p:nvGrpSpPr>
          <p:cNvPr id="13" name="グループ化 12"/>
          <p:cNvGrpSpPr/>
          <p:nvPr/>
        </p:nvGrpSpPr>
        <p:grpSpPr>
          <a:xfrm>
            <a:off x="1362898" y="2095623"/>
            <a:ext cx="4860224" cy="216024"/>
            <a:chOff x="1648770" y="2576362"/>
            <a:chExt cx="4860224" cy="216024"/>
          </a:xfrm>
        </p:grpSpPr>
        <p:sp>
          <p:nvSpPr>
            <p:cNvPr id="16" name="角丸四角形 15"/>
            <p:cNvSpPr/>
            <p:nvPr/>
          </p:nvSpPr>
          <p:spPr>
            <a:xfrm>
              <a:off x="1648770" y="2576362"/>
              <a:ext cx="2844000" cy="216024"/>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診療・検査医療機関指定数</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1,908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機関</a:t>
              </a:r>
            </a:p>
          </p:txBody>
        </p:sp>
        <p:sp>
          <p:nvSpPr>
            <p:cNvPr id="17" name="正方形/長方形 16"/>
            <p:cNvSpPr/>
            <p:nvPr/>
          </p:nvSpPr>
          <p:spPr>
            <a:xfrm>
              <a:off x="4492770" y="2576362"/>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１月</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26</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時点）</a:t>
              </a:r>
            </a:p>
          </p:txBody>
        </p:sp>
      </p:grpSp>
      <p:sp>
        <p:nvSpPr>
          <p:cNvPr id="14" name="正方形/長方形 13"/>
          <p:cNvSpPr/>
          <p:nvPr/>
        </p:nvSpPr>
        <p:spPr>
          <a:xfrm>
            <a:off x="3822344" y="5684614"/>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81452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179512" y="228346"/>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■具体的対策</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（１）保健・医療療養体制の整備</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5" name="表 4"/>
          <p:cNvGraphicFramePr>
            <a:graphicFrameLocks noGrp="1"/>
          </p:cNvGraphicFramePr>
          <p:nvPr>
            <p:extLst/>
          </p:nvPr>
        </p:nvGraphicFramePr>
        <p:xfrm>
          <a:off x="323528" y="820648"/>
          <a:ext cx="8604169" cy="3235598"/>
        </p:xfrm>
        <a:graphic>
          <a:graphicData uri="http://schemas.openxmlformats.org/drawingml/2006/table">
            <a:tbl>
              <a:tblPr firstRow="1">
                <a:tableStyleId>{7DF18680-E054-41AD-8BC1-D1AEF772440D}</a:tableStyleId>
              </a:tblPr>
              <a:tblGrid>
                <a:gridCol w="785847">
                  <a:extLst>
                    <a:ext uri="{9D8B030D-6E8A-4147-A177-3AD203B41FA5}">
                      <a16:colId xmlns:a16="http://schemas.microsoft.com/office/drawing/2014/main" val="20000"/>
                    </a:ext>
                  </a:extLst>
                </a:gridCol>
                <a:gridCol w="3909161">
                  <a:extLst>
                    <a:ext uri="{9D8B030D-6E8A-4147-A177-3AD203B41FA5}">
                      <a16:colId xmlns:a16="http://schemas.microsoft.com/office/drawing/2014/main" val="20001"/>
                    </a:ext>
                  </a:extLst>
                </a:gridCol>
                <a:gridCol w="3909161">
                  <a:extLst>
                    <a:ext uri="{9D8B030D-6E8A-4147-A177-3AD203B41FA5}">
                      <a16:colId xmlns:a16="http://schemas.microsoft.com/office/drawing/2014/main" val="1349996486"/>
                    </a:ext>
                  </a:extLst>
                </a:gridCol>
              </a:tblGrid>
              <a:tr h="309518">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第６波前半（</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2021</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12</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17</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2022</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年３月中旬）</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第６波後半（</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2022</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年３月中旬～</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2022</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6</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24</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441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クラスター対策</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smtClean="0">
                          <a:solidFill>
                            <a:schemeClr val="tx1"/>
                          </a:solidFill>
                          <a:latin typeface="ＭＳ Ｐゴシック" panose="020B0600070205080204" pitchFamily="50" charset="-128"/>
                          <a:ea typeface="+mn-ea"/>
                          <a:cs typeface="+mn-cs"/>
                        </a:rPr>
                        <a:t>○高齢者施設対策</a:t>
                      </a:r>
                      <a:endParaRPr kumimoji="1" lang="en-US" altLang="ja-JP" sz="1200" kern="1200" dirty="0" smtClean="0">
                        <a:solidFill>
                          <a:schemeClr val="tx1"/>
                        </a:solidFill>
                        <a:latin typeface="ＭＳ Ｐゴシック" panose="020B0600070205080204" pitchFamily="50" charset="-128"/>
                        <a:ea typeface="+mn-ea"/>
                        <a:cs typeface="+mn-cs"/>
                      </a:endParaRPr>
                    </a:p>
                    <a:p>
                      <a:r>
                        <a:rPr kumimoji="1" lang="ja-JP" altLang="en-US" sz="1200" kern="1200" dirty="0" smtClean="0">
                          <a:solidFill>
                            <a:schemeClr val="tx1"/>
                          </a:solidFill>
                          <a:latin typeface="ＭＳ Ｐゴシック" panose="020B0600070205080204" pitchFamily="50" charset="-128"/>
                          <a:ea typeface="+mn-ea"/>
                          <a:cs typeface="+mn-cs"/>
                        </a:rPr>
                        <a:t>　・高齢者施設等に対する抗原定性検査キットの無償配布。</a:t>
                      </a:r>
                      <a:endParaRPr kumimoji="1" lang="en-US" altLang="ja-JP" sz="1200" kern="1200" dirty="0" smtClean="0">
                        <a:solidFill>
                          <a:schemeClr val="tx1"/>
                        </a:solidFill>
                        <a:latin typeface="ＭＳ Ｐゴシック" panose="020B0600070205080204" pitchFamily="50" charset="-128"/>
                        <a:ea typeface="+mn-ea"/>
                        <a:cs typeface="+mn-cs"/>
                      </a:endParaRPr>
                    </a:p>
                    <a:p>
                      <a:r>
                        <a:rPr kumimoji="1" lang="ja-JP" altLang="en-US" sz="1200" kern="1200" dirty="0" smtClean="0">
                          <a:solidFill>
                            <a:schemeClr val="tx1"/>
                          </a:solidFill>
                          <a:latin typeface="ＭＳ Ｐゴシック" panose="020B0600070205080204" pitchFamily="50" charset="-128"/>
                          <a:ea typeface="+mn-ea"/>
                          <a:cs typeface="+mn-cs"/>
                        </a:rPr>
                        <a:t>　・</a:t>
                      </a:r>
                      <a:r>
                        <a:rPr kumimoji="1" lang="ja-JP" altLang="en-US" sz="1200" b="0" kern="1200" dirty="0" smtClean="0">
                          <a:solidFill>
                            <a:schemeClr val="tx1"/>
                          </a:solidFill>
                          <a:latin typeface="ＭＳ Ｐゴシック" panose="020B0600070205080204" pitchFamily="50" charset="-128"/>
                          <a:ea typeface="+mn-ea"/>
                          <a:cs typeface="+mn-cs"/>
                        </a:rPr>
                        <a:t>高齢者施設内での早期治療促進のため、重点往診</a:t>
                      </a:r>
                      <a:endParaRPr kumimoji="1" lang="en-US" altLang="ja-JP" sz="1200" b="0" kern="1200" dirty="0" smtClean="0">
                        <a:solidFill>
                          <a:schemeClr val="tx1"/>
                        </a:solidFill>
                        <a:latin typeface="ＭＳ Ｐゴシック" panose="020B0600070205080204" pitchFamily="50" charset="-128"/>
                        <a:ea typeface="+mn-ea"/>
                        <a:cs typeface="+mn-cs"/>
                      </a:endParaRPr>
                    </a:p>
                    <a:p>
                      <a:r>
                        <a:rPr kumimoji="1" lang="ja-JP" altLang="en-US" sz="1200" b="0" kern="1200" dirty="0" smtClean="0">
                          <a:solidFill>
                            <a:schemeClr val="tx1"/>
                          </a:solidFill>
                          <a:latin typeface="ＭＳ Ｐゴシック" panose="020B0600070205080204" pitchFamily="50" charset="-128"/>
                          <a:ea typeface="+mn-ea"/>
                          <a:cs typeface="+mn-cs"/>
                        </a:rPr>
                        <a:t>　　チーム</a:t>
                      </a:r>
                      <a:r>
                        <a:rPr kumimoji="1" lang="ja-JP" altLang="en-US" sz="1200" b="0" strike="noStrike" kern="1200" dirty="0" smtClean="0">
                          <a:solidFill>
                            <a:schemeClr val="tx1"/>
                          </a:solidFill>
                          <a:latin typeface="ＭＳ Ｐゴシック" panose="020B0600070205080204" pitchFamily="50" charset="-128"/>
                          <a:ea typeface="+mn-ea"/>
                          <a:cs typeface="+mn-cs"/>
                        </a:rPr>
                        <a:t>及び</a:t>
                      </a:r>
                      <a:r>
                        <a:rPr kumimoji="1" lang="ja-JP" altLang="en-US" sz="1200" b="0" kern="1200" dirty="0" smtClean="0">
                          <a:solidFill>
                            <a:schemeClr val="tx1"/>
                          </a:solidFill>
                          <a:latin typeface="ＭＳ Ｐゴシック" panose="020B0600070205080204" pitchFamily="50" charset="-128"/>
                          <a:ea typeface="+mn-ea"/>
                          <a:cs typeface="+mn-cs"/>
                        </a:rPr>
                        <a:t>往診協力医療機関の確保。協力金制度の</a:t>
                      </a:r>
                      <a:endParaRPr kumimoji="1" lang="en-US" altLang="ja-JP" sz="1200" b="0" kern="1200" dirty="0" smtClean="0">
                        <a:solidFill>
                          <a:schemeClr val="tx1"/>
                        </a:solidFill>
                        <a:latin typeface="ＭＳ Ｐゴシック" panose="020B0600070205080204" pitchFamily="50" charset="-128"/>
                        <a:ea typeface="+mn-ea"/>
                        <a:cs typeface="+mn-cs"/>
                      </a:endParaRPr>
                    </a:p>
                    <a:p>
                      <a:r>
                        <a:rPr kumimoji="1" lang="en-US" altLang="ja-JP" sz="1200" b="0" kern="1200" dirty="0" smtClean="0">
                          <a:solidFill>
                            <a:schemeClr val="tx1"/>
                          </a:solidFill>
                          <a:latin typeface="ＭＳ Ｐゴシック" panose="020B0600070205080204" pitchFamily="50" charset="-128"/>
                          <a:ea typeface="+mn-ea"/>
                          <a:cs typeface="+mn-cs"/>
                        </a:rPr>
                        <a:t>    </a:t>
                      </a:r>
                      <a:r>
                        <a:rPr kumimoji="1" lang="ja-JP" altLang="en-US" sz="1200" b="0" kern="1200" dirty="0" smtClean="0">
                          <a:solidFill>
                            <a:schemeClr val="tx1"/>
                          </a:solidFill>
                          <a:latin typeface="ＭＳ Ｐゴシック" panose="020B0600070205080204" pitchFamily="50" charset="-128"/>
                          <a:ea typeface="+mn-ea"/>
                          <a:cs typeface="+mn-cs"/>
                        </a:rPr>
                        <a:t>創設。</a:t>
                      </a:r>
                      <a:endParaRPr kumimoji="1" lang="en-US" altLang="ja-JP" sz="1200" b="0" kern="1200" dirty="0" smtClean="0">
                        <a:solidFill>
                          <a:schemeClr val="tx1"/>
                        </a:solidFill>
                        <a:latin typeface="ＭＳ Ｐゴシック" panose="020B0600070205080204" pitchFamily="50" charset="-128"/>
                        <a:ea typeface="+mn-ea"/>
                        <a:cs typeface="+mn-cs"/>
                      </a:endParaRPr>
                    </a:p>
                    <a:p>
                      <a:r>
                        <a:rPr kumimoji="1" lang="ja-JP" altLang="en-US" sz="1200" b="0" kern="1200" dirty="0" smtClean="0">
                          <a:solidFill>
                            <a:schemeClr val="tx1"/>
                          </a:solidFill>
                          <a:latin typeface="ＭＳ Ｐゴシック" panose="020B0600070205080204" pitchFamily="50" charset="-128"/>
                          <a:ea typeface="+mn-ea"/>
                          <a:cs typeface="+mn-cs"/>
                        </a:rPr>
                        <a:t>　・</a:t>
                      </a:r>
                      <a:r>
                        <a:rPr kumimoji="1" lang="ja-JP" altLang="en-US" sz="1200" b="0" strike="noStrike" kern="1200" dirty="0" smtClean="0">
                          <a:solidFill>
                            <a:schemeClr val="tx1"/>
                          </a:solidFill>
                          <a:latin typeface="ＭＳ Ｐゴシック" panose="020B0600070205080204" pitchFamily="50" charset="-128"/>
                          <a:ea typeface="+mn-ea"/>
                          <a:cs typeface="+mn-cs"/>
                        </a:rPr>
                        <a:t>感染対策助言等を早期に行うため</a:t>
                      </a:r>
                      <a:r>
                        <a:rPr kumimoji="1" lang="en-US" altLang="ja-JP" sz="1200" b="0" kern="1200" dirty="0" smtClean="0">
                          <a:solidFill>
                            <a:schemeClr val="tx1"/>
                          </a:solidFill>
                          <a:latin typeface="ＭＳ Ｐゴシック" panose="020B0600070205080204" pitchFamily="50" charset="-128"/>
                          <a:ea typeface="+mn-ea"/>
                          <a:cs typeface="+mn-cs"/>
                        </a:rPr>
                        <a:t>O</a:t>
                      </a:r>
                      <a:r>
                        <a:rPr kumimoji="1" lang="en-US" altLang="ja-JP" sz="1200" kern="1200" dirty="0" smtClean="0">
                          <a:solidFill>
                            <a:schemeClr val="tx1"/>
                          </a:solidFill>
                          <a:latin typeface="ＭＳ Ｐゴシック" panose="020B0600070205080204" pitchFamily="50" charset="-128"/>
                          <a:ea typeface="+mn-ea"/>
                          <a:cs typeface="+mn-cs"/>
                        </a:rPr>
                        <a:t>CRT</a:t>
                      </a:r>
                      <a:r>
                        <a:rPr kumimoji="1" lang="ja-JP" altLang="en-US" sz="1200" kern="1200" dirty="0" smtClean="0">
                          <a:solidFill>
                            <a:schemeClr val="tx1"/>
                          </a:solidFill>
                          <a:latin typeface="ＭＳ Ｐゴシック" panose="020B0600070205080204" pitchFamily="50" charset="-128"/>
                          <a:ea typeface="+mn-ea"/>
                          <a:cs typeface="+mn-cs"/>
                        </a:rPr>
                        <a:t>（高齢者施設</a:t>
                      </a:r>
                      <a:endParaRPr kumimoji="1" lang="en-US" altLang="ja-JP" sz="1200" kern="1200" dirty="0" smtClean="0">
                        <a:solidFill>
                          <a:schemeClr val="tx1"/>
                        </a:solidFill>
                        <a:latin typeface="ＭＳ Ｐゴシック" panose="020B0600070205080204" pitchFamily="50" charset="-128"/>
                        <a:ea typeface="+mn-ea"/>
                        <a:cs typeface="+mn-cs"/>
                      </a:endParaRPr>
                    </a:p>
                    <a:p>
                      <a:r>
                        <a:rPr kumimoji="1" lang="en-US" altLang="ja-JP" sz="1200" kern="1200" dirty="0" smtClean="0">
                          <a:solidFill>
                            <a:schemeClr val="tx1"/>
                          </a:solidFill>
                          <a:latin typeface="ＭＳ Ｐゴシック" panose="020B0600070205080204" pitchFamily="50" charset="-128"/>
                          <a:ea typeface="+mn-ea"/>
                          <a:cs typeface="+mn-cs"/>
                        </a:rPr>
                        <a:t>    </a:t>
                      </a:r>
                      <a:r>
                        <a:rPr kumimoji="1" lang="ja-JP" altLang="en-US" sz="1200" kern="1200" dirty="0" smtClean="0">
                          <a:solidFill>
                            <a:schemeClr val="tx1"/>
                          </a:solidFill>
                          <a:latin typeface="ＭＳ Ｐゴシック" panose="020B0600070205080204" pitchFamily="50" charset="-128"/>
                          <a:ea typeface="+mn-ea"/>
                          <a:cs typeface="+mn-cs"/>
                        </a:rPr>
                        <a:t>等クラスター対応強化チーム）を設置。</a:t>
                      </a:r>
                    </a:p>
                    <a:p>
                      <a:r>
                        <a:rPr kumimoji="1" lang="ja-JP" altLang="en-US" sz="1200" kern="1200" dirty="0" smtClean="0">
                          <a:solidFill>
                            <a:schemeClr val="tx1"/>
                          </a:solidFill>
                          <a:latin typeface="ＭＳ Ｐゴシック" panose="020B0600070205080204" pitchFamily="50" charset="-128"/>
                          <a:ea typeface="+mn-ea"/>
                          <a:cs typeface="+mn-cs"/>
                        </a:rPr>
                        <a:t>　・高齢者施設に対する早期のワクチン接種の推進　等</a:t>
                      </a:r>
                      <a:endParaRPr kumimoji="1" lang="en-US" altLang="ja-JP" sz="1200" kern="1200" dirty="0">
                        <a:solidFill>
                          <a:schemeClr val="tx1"/>
                        </a:solidFill>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ＭＳ Ｐゴシック" panose="020B0600070205080204" pitchFamily="50" charset="-128"/>
                          <a:ea typeface="+mn-ea"/>
                          <a:cs typeface="+mn-cs"/>
                        </a:rPr>
                        <a:t>○</a:t>
                      </a:r>
                      <a:r>
                        <a:rPr kumimoji="1" lang="ja-JP" altLang="en-US" sz="1200" b="0" u="none" kern="1200" dirty="0" smtClean="0">
                          <a:solidFill>
                            <a:schemeClr val="tx1"/>
                          </a:solidFill>
                          <a:latin typeface="ＭＳ Ｐゴシック" panose="020B0600070205080204" pitchFamily="50" charset="-128"/>
                          <a:ea typeface="+mn-ea"/>
                          <a:cs typeface="+mn-cs"/>
                        </a:rPr>
                        <a:t>高齢者施設対策</a:t>
                      </a:r>
                      <a:endParaRPr kumimoji="1" lang="en-US" altLang="ja-JP" sz="1200" b="0" u="none" kern="1200" dirty="0" smtClean="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ＭＳ Ｐゴシック" panose="020B0600070205080204" pitchFamily="50" charset="-128"/>
                          <a:ea typeface="+mn-ea"/>
                          <a:cs typeface="+mn-cs"/>
                        </a:rPr>
                        <a:t>　・高齢者施設等（入所系・居住系）従業者等への頻回検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ＭＳ Ｐゴシック" panose="020B0600070205080204" pitchFamily="50" charset="-128"/>
                          <a:ea typeface="+mn-ea"/>
                          <a:cs typeface="+mn-cs"/>
                        </a:rPr>
                        <a:t> 　 査を実施。</a:t>
                      </a:r>
                      <a:endParaRPr kumimoji="1" lang="en-US" altLang="ja-JP" sz="1200" kern="1200" dirty="0" smtClean="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baseline="0" dirty="0" smtClean="0">
                          <a:solidFill>
                            <a:schemeClr val="tx1"/>
                          </a:solidFill>
                          <a:latin typeface="ＭＳ Ｐゴシック" panose="020B0600070205080204" pitchFamily="50" charset="-128"/>
                          <a:ea typeface="+mn-ea"/>
                          <a:cs typeface="+mn-cs"/>
                        </a:rPr>
                        <a:t> </a:t>
                      </a:r>
                      <a:r>
                        <a:rPr kumimoji="1" lang="en-US" altLang="ja-JP" sz="1200" u="none" kern="1200" dirty="0" smtClean="0">
                          <a:solidFill>
                            <a:schemeClr val="tx1"/>
                          </a:solidFill>
                          <a:latin typeface="ＭＳ Ｐゴシック" panose="020B0600070205080204" pitchFamily="50" charset="-128"/>
                          <a:ea typeface="+mn-ea"/>
                          <a:cs typeface="+mn-cs"/>
                        </a:rPr>
                        <a:t> </a:t>
                      </a:r>
                      <a:r>
                        <a:rPr kumimoji="1" lang="ja-JP" altLang="en-US" sz="1200" b="1" u="none" kern="1200" dirty="0" smtClean="0">
                          <a:solidFill>
                            <a:schemeClr val="tx1"/>
                          </a:solidFill>
                          <a:latin typeface="ＭＳ Ｐゴシック" panose="020B0600070205080204" pitchFamily="50" charset="-128"/>
                          <a:ea typeface="+mn-ea"/>
                          <a:cs typeface="+mn-cs"/>
                        </a:rPr>
                        <a:t>・</a:t>
                      </a:r>
                      <a:r>
                        <a:rPr kumimoji="1" lang="ja-JP" altLang="en-US" sz="1200" b="1" u="sng" kern="1200" dirty="0" smtClean="0">
                          <a:solidFill>
                            <a:schemeClr val="tx1"/>
                          </a:solidFill>
                          <a:latin typeface="ＭＳ Ｐゴシック" panose="020B0600070205080204" pitchFamily="50" charset="-128"/>
                          <a:ea typeface="+mn-ea"/>
                          <a:cs typeface="+mn-cs"/>
                        </a:rPr>
                        <a:t>高齢者施設における施設内療養時の医療体制の強化　</a:t>
                      </a:r>
                      <a:endParaRPr kumimoji="1" lang="en-US" altLang="ja-JP" sz="1200" b="1" u="sng" kern="1200" dirty="0" smtClean="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kern="1200" dirty="0" smtClean="0">
                          <a:solidFill>
                            <a:schemeClr val="tx1"/>
                          </a:solidFill>
                          <a:latin typeface="ＭＳ Ｐゴシック" panose="020B0600070205080204" pitchFamily="50" charset="-128"/>
                          <a:ea typeface="+mn-ea"/>
                          <a:cs typeface="+mn-cs"/>
                        </a:rPr>
                        <a:t>　　</a:t>
                      </a:r>
                      <a:r>
                        <a:rPr kumimoji="1" lang="en-US" altLang="ja-JP" sz="1200" b="1" u="sng" kern="1200" dirty="0" smtClean="0">
                          <a:solidFill>
                            <a:schemeClr val="tx1"/>
                          </a:solidFill>
                          <a:latin typeface="ＭＳ Ｐゴシック" panose="020B0600070205080204" pitchFamily="50" charset="-128"/>
                          <a:ea typeface="+mn-ea"/>
                          <a:cs typeface="+mn-cs"/>
                        </a:rPr>
                        <a:t>《</a:t>
                      </a:r>
                      <a:r>
                        <a:rPr kumimoji="1" lang="ja-JP" altLang="en-US" sz="1200" b="1" u="sng" kern="1200" dirty="0" smtClean="0">
                          <a:solidFill>
                            <a:schemeClr val="tx1"/>
                          </a:solidFill>
                          <a:latin typeface="ＭＳ Ｐゴシック" panose="020B0600070205080204" pitchFamily="50" charset="-128"/>
                          <a:ea typeface="+mn-ea"/>
                          <a:cs typeface="+mn-cs"/>
                        </a:rPr>
                        <a:t>別記⑭</a:t>
                      </a:r>
                      <a:r>
                        <a:rPr kumimoji="1" lang="en-US" altLang="ja-JP" sz="1200" b="1" u="sng" kern="1200" dirty="0" smtClean="0">
                          <a:solidFill>
                            <a:schemeClr val="tx1"/>
                          </a:solidFill>
                          <a:latin typeface="ＭＳ Ｐゴシック" panose="020B0600070205080204" pitchFamily="50" charset="-128"/>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ＭＳ Ｐゴシック" panose="020B0600070205080204" pitchFamily="50" charset="-128"/>
                          <a:ea typeface="+mn-ea"/>
                          <a:cs typeface="+mn-cs"/>
                        </a:rPr>
                        <a:t>　　</a:t>
                      </a:r>
                      <a:r>
                        <a:rPr kumimoji="1" lang="en-US" altLang="ja-JP" sz="1200" kern="1200" dirty="0" smtClean="0">
                          <a:solidFill>
                            <a:schemeClr val="tx1"/>
                          </a:solidFill>
                          <a:latin typeface="ＭＳ Ｐゴシック" panose="020B0600070205080204" pitchFamily="50" charset="-128"/>
                          <a:ea typeface="+mn-ea"/>
                          <a:cs typeface="+mn-cs"/>
                        </a:rPr>
                        <a:t>-</a:t>
                      </a:r>
                      <a:r>
                        <a:rPr kumimoji="1" lang="ja-JP" altLang="en-US" sz="1200" b="0" u="none" kern="1200" dirty="0" smtClean="0">
                          <a:solidFill>
                            <a:schemeClr val="tx1"/>
                          </a:solidFill>
                          <a:latin typeface="ＭＳ Ｐゴシック" panose="020B0600070205080204" pitchFamily="50" charset="-128"/>
                          <a:ea typeface="+mn-ea"/>
                          <a:cs typeface="+mn-cs"/>
                        </a:rPr>
                        <a:t>高齢者施設における</a:t>
                      </a:r>
                      <a:r>
                        <a:rPr kumimoji="1" lang="ja-JP" altLang="en-US" sz="1200" b="0" u="none" kern="1200" baseline="0" dirty="0" smtClean="0">
                          <a:solidFill>
                            <a:schemeClr val="tx1"/>
                          </a:solidFill>
                          <a:latin typeface="ＭＳ Ｐゴシック" panose="020B0600070205080204" pitchFamily="50" charset="-128"/>
                          <a:ea typeface="+mn-ea"/>
                          <a:cs typeface="+mn-cs"/>
                        </a:rPr>
                        <a:t> </a:t>
                      </a:r>
                      <a:r>
                        <a:rPr kumimoji="1" lang="ja-JP" altLang="en-US" sz="1200" b="0" u="none" kern="1200" dirty="0" smtClean="0">
                          <a:solidFill>
                            <a:schemeClr val="tx1"/>
                          </a:solidFill>
                          <a:latin typeface="ＭＳ Ｐゴシック" panose="020B0600070205080204" pitchFamily="50" charset="-128"/>
                          <a:ea typeface="+mn-ea"/>
                          <a:cs typeface="+mn-cs"/>
                        </a:rPr>
                        <a:t>コロナ治療対応協力医療機関の  </a:t>
                      </a:r>
                      <a:endParaRPr kumimoji="1" lang="en-US" altLang="ja-JP" sz="1200" b="0" u="none" kern="1200" dirty="0" smtClean="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u="none" kern="1200" dirty="0" smtClean="0">
                          <a:solidFill>
                            <a:schemeClr val="tx1"/>
                          </a:solidFill>
                          <a:latin typeface="ＭＳ Ｐゴシック" panose="020B0600070205080204" pitchFamily="50" charset="-128"/>
                          <a:ea typeface="+mn-ea"/>
                          <a:cs typeface="+mn-cs"/>
                        </a:rPr>
                        <a:t>   </a:t>
                      </a:r>
                      <a:r>
                        <a:rPr kumimoji="1" lang="ja-JP" altLang="en-US" sz="1200" b="0" u="none" kern="1200" baseline="0" dirty="0" smtClean="0">
                          <a:solidFill>
                            <a:schemeClr val="tx1"/>
                          </a:solidFill>
                          <a:latin typeface="ＭＳ Ｐゴシック" panose="020B0600070205080204" pitchFamily="50" charset="-128"/>
                          <a:ea typeface="+mn-ea"/>
                          <a:cs typeface="+mn-cs"/>
                        </a:rPr>
                        <a:t> 　</a:t>
                      </a:r>
                      <a:r>
                        <a:rPr kumimoji="1" lang="ja-JP" altLang="en-US" sz="1200" b="0" u="none" kern="1200" dirty="0" smtClean="0">
                          <a:solidFill>
                            <a:schemeClr val="tx1"/>
                          </a:solidFill>
                          <a:latin typeface="ＭＳ Ｐゴシック" panose="020B0600070205080204" pitchFamily="50" charset="-128"/>
                          <a:ea typeface="+mn-ea"/>
                          <a:cs typeface="+mn-cs"/>
                        </a:rPr>
                        <a:t>拡充。協力金制度の創設。</a:t>
                      </a:r>
                      <a:endParaRPr kumimoji="1" lang="en-US" altLang="ja-JP" sz="1200" b="0" u="none" kern="1200" dirty="0" smtClean="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smtClean="0">
                          <a:solidFill>
                            <a:schemeClr val="tx1"/>
                          </a:solidFill>
                          <a:latin typeface="ＭＳ Ｐゴシック" panose="020B0600070205080204" pitchFamily="50" charset="-128"/>
                          <a:ea typeface="+mn-ea"/>
                          <a:cs typeface="+mn-cs"/>
                        </a:rPr>
                        <a:t>    </a:t>
                      </a:r>
                      <a:r>
                        <a:rPr kumimoji="1" lang="en-US" altLang="ja-JP" sz="1200" b="0" u="none" kern="1200" dirty="0" smtClean="0">
                          <a:solidFill>
                            <a:schemeClr val="tx1"/>
                          </a:solidFill>
                          <a:latin typeface="ＭＳ Ｐゴシック" panose="020B0600070205080204" pitchFamily="50" charset="-128"/>
                          <a:ea typeface="+mn-ea"/>
                          <a:cs typeface="+mn-cs"/>
                        </a:rPr>
                        <a:t>-</a:t>
                      </a:r>
                      <a:r>
                        <a:rPr kumimoji="1" lang="ja-JP" altLang="en-US" sz="1200" b="0" u="none" kern="1200" dirty="0" smtClean="0">
                          <a:solidFill>
                            <a:schemeClr val="tx1"/>
                          </a:solidFill>
                          <a:latin typeface="ＭＳ Ｐゴシック" panose="020B0600070205080204" pitchFamily="50" charset="-128"/>
                          <a:ea typeface="+mn-ea"/>
                          <a:cs typeface="+mn-cs"/>
                        </a:rPr>
                        <a:t>感染発生時対応訓練の実施、往診体制等による早期</a:t>
                      </a:r>
                      <a:endParaRPr kumimoji="1" lang="en-US" altLang="ja-JP" sz="1200" b="0" u="none" kern="1200" dirty="0" smtClean="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u="none" kern="1200" dirty="0" smtClean="0">
                          <a:solidFill>
                            <a:schemeClr val="tx1"/>
                          </a:solidFill>
                          <a:latin typeface="ＭＳ Ｐゴシック" panose="020B0600070205080204" pitchFamily="50" charset="-128"/>
                          <a:ea typeface="+mn-ea"/>
                          <a:cs typeface="+mn-cs"/>
                        </a:rPr>
                        <a:t>      </a:t>
                      </a:r>
                      <a:r>
                        <a:rPr kumimoji="1" lang="ja-JP" altLang="en-US" sz="1200" b="0" u="none" kern="1200" dirty="0" smtClean="0">
                          <a:solidFill>
                            <a:schemeClr val="tx1"/>
                          </a:solidFill>
                          <a:latin typeface="ＭＳ Ｐゴシック" panose="020B0600070205080204" pitchFamily="50" charset="-128"/>
                          <a:ea typeface="+mn-ea"/>
                          <a:cs typeface="+mn-cs"/>
                        </a:rPr>
                        <a:t>治療の実施、ＯＣＲＴによる支援の継続。</a:t>
                      </a:r>
                      <a:endParaRPr kumimoji="1" lang="en-US" altLang="ja-JP" sz="1200" b="0" u="none" kern="1200" dirty="0" smtClean="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kern="1200" dirty="0" smtClean="0">
                          <a:solidFill>
                            <a:schemeClr val="tx1"/>
                          </a:solidFill>
                          <a:latin typeface="ＭＳ Ｐゴシック" panose="020B0600070205080204" pitchFamily="50" charset="-128"/>
                          <a:ea typeface="+mn-ea"/>
                          <a:cs typeface="+mn-cs"/>
                        </a:rPr>
                        <a:t>　 </a:t>
                      </a:r>
                      <a:r>
                        <a:rPr kumimoji="1" lang="ja-JP" altLang="en-US" sz="1200" b="1" u="none" kern="1200" baseline="0" dirty="0" smtClean="0">
                          <a:solidFill>
                            <a:schemeClr val="tx1"/>
                          </a:solidFill>
                          <a:latin typeface="ＭＳ Ｐゴシック" panose="020B0600070205080204" pitchFamily="50" charset="-128"/>
                          <a:ea typeface="+mn-ea"/>
                          <a:cs typeface="+mn-cs"/>
                        </a:rPr>
                        <a:t> </a:t>
                      </a:r>
                      <a:r>
                        <a:rPr kumimoji="1" lang="en-US" altLang="ja-JP" sz="1200" b="1" u="none" kern="1200" dirty="0" smtClean="0">
                          <a:solidFill>
                            <a:schemeClr val="tx1"/>
                          </a:solidFill>
                          <a:latin typeface="ＭＳ Ｐゴシック" panose="020B0600070205080204" pitchFamily="50" charset="-128"/>
                          <a:ea typeface="+mn-ea"/>
                          <a:cs typeface="+mn-cs"/>
                        </a:rPr>
                        <a:t>-</a:t>
                      </a:r>
                      <a:r>
                        <a:rPr kumimoji="1" lang="ja-JP" altLang="en-US" sz="1200" b="0" u="none" kern="1200" dirty="0" smtClean="0">
                          <a:solidFill>
                            <a:schemeClr val="tx1"/>
                          </a:solidFill>
                          <a:latin typeface="ＭＳ Ｐゴシック" panose="020B0600070205080204" pitchFamily="50" charset="-128"/>
                          <a:ea typeface="+mn-ea"/>
                          <a:cs typeface="+mn-cs"/>
                        </a:rPr>
                        <a:t>高齢者施設等往診専用ダイヤルを健康医療部内に</a:t>
                      </a:r>
                      <a:endParaRPr kumimoji="1" lang="en-US" altLang="ja-JP" sz="1200" b="0" u="none" kern="1200" dirty="0" smtClean="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smtClean="0">
                          <a:solidFill>
                            <a:schemeClr val="tx1"/>
                          </a:solidFill>
                          <a:latin typeface="ＭＳ Ｐゴシック" panose="020B0600070205080204" pitchFamily="50" charset="-128"/>
                          <a:ea typeface="+mn-ea"/>
                          <a:cs typeface="+mn-cs"/>
                        </a:rPr>
                        <a:t>　</a:t>
                      </a:r>
                      <a:r>
                        <a:rPr kumimoji="1" lang="ja-JP" altLang="en-US" sz="1200" b="0" u="none" kern="1200" baseline="0" dirty="0" smtClean="0">
                          <a:solidFill>
                            <a:schemeClr val="tx1"/>
                          </a:solidFill>
                          <a:latin typeface="ＭＳ Ｐゴシック" panose="020B0600070205080204" pitchFamily="50" charset="-128"/>
                          <a:ea typeface="+mn-ea"/>
                          <a:cs typeface="+mn-cs"/>
                        </a:rPr>
                        <a:t>    </a:t>
                      </a:r>
                      <a:r>
                        <a:rPr kumimoji="1" lang="ja-JP" altLang="en-US" sz="1200" b="0" u="none" kern="1200" dirty="0" smtClean="0">
                          <a:solidFill>
                            <a:schemeClr val="tx1"/>
                          </a:solidFill>
                          <a:latin typeface="ＭＳ Ｐゴシック" panose="020B0600070205080204" pitchFamily="50" charset="-128"/>
                          <a:ea typeface="+mn-ea"/>
                          <a:cs typeface="+mn-cs"/>
                        </a:rPr>
                        <a:t>設置。</a:t>
                      </a:r>
                      <a:endParaRPr kumimoji="1" lang="en-US" altLang="ja-JP" sz="1200" b="0" u="none" kern="1200" dirty="0" smtClean="0">
                        <a:solidFill>
                          <a:schemeClr val="tx1"/>
                        </a:solidFill>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0834444"/>
                  </a:ext>
                </a:extLst>
              </a:tr>
              <a:tr h="441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ワクチン</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ＭＳ Ｐゴシック" panose="020B0600070205080204" pitchFamily="50" charset="-128"/>
                          <a:ea typeface="+mn-ea"/>
                          <a:cs typeface="+mn-cs"/>
                        </a:rPr>
                        <a:t>○大阪府１・２回目接種センターの設置</a:t>
                      </a:r>
                      <a:endParaRPr kumimoji="1" lang="en-US" altLang="ja-JP" sz="1200" b="0" kern="1200" dirty="0" smtClean="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smtClean="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追加接種（３回目）の大規模接種会場</a:t>
                      </a:r>
                      <a:r>
                        <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６か所</a:t>
                      </a:r>
                      <a:r>
                        <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を設置。</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○職域追加接種（３回目）を開始。</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ＭＳ Ｐゴシック" panose="020B0600070205080204" pitchFamily="50" charset="-128"/>
                          <a:ea typeface="+mn-ea"/>
                          <a:cs typeface="+mn-cs"/>
                        </a:rPr>
                        <a:t>○集中取組期間を設定し若年層への３回目接種を促進。</a:t>
                      </a:r>
                      <a:endParaRPr kumimoji="1" lang="en-US" altLang="ja-JP" sz="1200" b="0" kern="1200" dirty="0" smtClean="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ＭＳ Ｐゴシック" panose="020B0600070205080204" pitchFamily="50" charset="-128"/>
                          <a:ea typeface="+mn-ea"/>
                          <a:cs typeface="+mn-cs"/>
                        </a:rPr>
                        <a:t>○新たなワクチンの府の接種体制を構築（ノババックス）</a:t>
                      </a:r>
                      <a:endParaRPr kumimoji="1" lang="en-US" altLang="ja-JP" sz="1200" b="0" kern="1200" dirty="0" smtClean="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ＭＳ Ｐゴシック" panose="020B0600070205080204" pitchFamily="50" charset="-128"/>
                          <a:ea typeface="+mn-ea"/>
                          <a:cs typeface="+mn-cs"/>
                        </a:rPr>
                        <a:t>○</a:t>
                      </a:r>
                      <a:r>
                        <a:rPr kumimoji="1" lang="ja-JP" altLang="en-US" sz="1200" b="1" u="sng" kern="1200" dirty="0" smtClean="0">
                          <a:solidFill>
                            <a:schemeClr val="tx1"/>
                          </a:solidFill>
                          <a:latin typeface="ＭＳ Ｐゴシック" panose="020B0600070205080204" pitchFamily="50" charset="-128"/>
                          <a:ea typeface="+mn-ea"/>
                          <a:cs typeface="+mn-cs"/>
                        </a:rPr>
                        <a:t>巡回接種チームの設置等高齢者施設等での４回目</a:t>
                      </a:r>
                      <a:endParaRPr kumimoji="1" lang="en-US" altLang="ja-JP" sz="1200" b="1" u="sng" kern="1200" dirty="0" smtClean="0">
                        <a:solidFill>
                          <a:schemeClr val="tx1"/>
                        </a:solidFill>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smtClean="0">
                          <a:solidFill>
                            <a:schemeClr val="tx1"/>
                          </a:solidFill>
                          <a:latin typeface="ＭＳ Ｐゴシック" panose="020B0600070205080204" pitchFamily="50" charset="-128"/>
                          <a:ea typeface="+mn-ea"/>
                          <a:cs typeface="+mn-cs"/>
                        </a:rPr>
                        <a:t>   </a:t>
                      </a:r>
                      <a:r>
                        <a:rPr kumimoji="1" lang="ja-JP" altLang="en-US" sz="1200" b="1" u="sng" kern="1200" dirty="0" smtClean="0">
                          <a:solidFill>
                            <a:schemeClr val="tx1"/>
                          </a:solidFill>
                          <a:latin typeface="ＭＳ Ｐゴシック" panose="020B0600070205080204" pitchFamily="50" charset="-128"/>
                          <a:ea typeface="+mn-ea"/>
                          <a:cs typeface="+mn-cs"/>
                        </a:rPr>
                        <a:t>接種を促進</a:t>
                      </a:r>
                      <a:r>
                        <a:rPr kumimoji="1" lang="en-US" altLang="ja-JP" sz="1200" b="1" u="sng" kern="1200" dirty="0" smtClean="0">
                          <a:solidFill>
                            <a:schemeClr val="tx1"/>
                          </a:solidFill>
                          <a:latin typeface="ＭＳ Ｐゴシック" panose="020B0600070205080204" pitchFamily="50" charset="-128"/>
                          <a:ea typeface="+mn-ea"/>
                          <a:cs typeface="+mn-cs"/>
                        </a:rPr>
                        <a:t>《</a:t>
                      </a:r>
                      <a:r>
                        <a:rPr kumimoji="1" lang="ja-JP" altLang="en-US" sz="1200" b="1" u="sng" kern="1200" dirty="0" smtClean="0">
                          <a:solidFill>
                            <a:schemeClr val="tx1"/>
                          </a:solidFill>
                          <a:latin typeface="ＭＳ Ｐゴシック" panose="020B0600070205080204" pitchFamily="50" charset="-128"/>
                          <a:ea typeface="+mn-ea"/>
                          <a:cs typeface="+mn-cs"/>
                        </a:rPr>
                        <a:t>別記⑮</a:t>
                      </a:r>
                      <a:r>
                        <a:rPr kumimoji="1" lang="en-US" altLang="ja-JP" sz="1200" b="1" u="sng" kern="1200" dirty="0" smtClean="0">
                          <a:solidFill>
                            <a:schemeClr val="tx1"/>
                          </a:solidFill>
                          <a:latin typeface="ＭＳ Ｐゴシック" panose="020B0600070205080204" pitchFamily="50" charset="-128"/>
                          <a:ea typeface="+mn-ea"/>
                          <a:cs typeface="+mn-cs"/>
                        </a:rPr>
                        <a:t>》</a:t>
                      </a:r>
                      <a:r>
                        <a:rPr kumimoji="1" lang="ja-JP" altLang="en-US" sz="1200" kern="1200" dirty="0" err="1" smtClean="0">
                          <a:solidFill>
                            <a:schemeClr val="tx1"/>
                          </a:solidFill>
                          <a:latin typeface="ＭＳ Ｐゴシック" panose="020B0600070205080204" pitchFamily="50" charset="-128"/>
                          <a:ea typeface="+mn-ea"/>
                          <a:cs typeface="+mn-cs"/>
                        </a:rPr>
                        <a:t>。</a:t>
                      </a:r>
                      <a:endParaRPr kumimoji="1" lang="en-US" altLang="ja-JP" sz="1200" kern="1200" dirty="0">
                        <a:solidFill>
                          <a:schemeClr val="tx1"/>
                        </a:solidFill>
                        <a:latin typeface="ＭＳ Ｐゴシック" panose="020B0600070205080204" pitchFamily="50" charset="-128"/>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1932060"/>
                  </a:ext>
                </a:extLst>
              </a:tr>
            </a:tbl>
          </a:graphicData>
        </a:graphic>
      </p:graphicFrame>
    </p:spTree>
    <p:extLst>
      <p:ext uri="{BB962C8B-B14F-4D97-AF65-F5344CB8AC3E}">
        <p14:creationId xmlns:p14="http://schemas.microsoft.com/office/powerpoint/2010/main" val="3639451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179512" y="198425"/>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■具体的対策</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（１）保健・医療療養体制の整備</a:t>
            </a:r>
          </a:p>
        </p:txBody>
      </p:sp>
      <p:sp>
        <p:nvSpPr>
          <p:cNvPr id="3" name="スライド番号プレースホルダー 2"/>
          <p:cNvSpPr>
            <a:spLocks noGrp="1"/>
          </p:cNvSpPr>
          <p:nvPr>
            <p:ph type="sldNum" sz="quarter" idx="12"/>
          </p:nvPr>
        </p:nvSpPr>
        <p:spPr>
          <a:xfrm>
            <a:off x="7010400" y="657226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5" name="表 4"/>
          <p:cNvGraphicFramePr>
            <a:graphicFrameLocks noGrp="1"/>
          </p:cNvGraphicFramePr>
          <p:nvPr>
            <p:extLst/>
          </p:nvPr>
        </p:nvGraphicFramePr>
        <p:xfrm>
          <a:off x="323528" y="778416"/>
          <a:ext cx="8604170" cy="5900475"/>
        </p:xfrm>
        <a:graphic>
          <a:graphicData uri="http://schemas.openxmlformats.org/drawingml/2006/table">
            <a:tbl>
              <a:tblPr firstRow="1">
                <a:tableStyleId>{7DF18680-E054-41AD-8BC1-D1AEF772440D}</a:tableStyleId>
              </a:tblPr>
              <a:tblGrid>
                <a:gridCol w="1440160">
                  <a:extLst>
                    <a:ext uri="{9D8B030D-6E8A-4147-A177-3AD203B41FA5}">
                      <a16:colId xmlns:a16="http://schemas.microsoft.com/office/drawing/2014/main" val="20000"/>
                    </a:ext>
                  </a:extLst>
                </a:gridCol>
                <a:gridCol w="7164010">
                  <a:extLst>
                    <a:ext uri="{9D8B030D-6E8A-4147-A177-3AD203B41FA5}">
                      <a16:colId xmlns:a16="http://schemas.microsoft.com/office/drawing/2014/main" val="20001"/>
                    </a:ext>
                  </a:extLst>
                </a:gridCol>
              </a:tblGrid>
              <a:tr h="309518">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項目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第７波（</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2022</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年６月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25</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2022</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年９月</a:t>
                      </a:r>
                      <a:r>
                        <a:rPr kumimoji="1" lang="en-US" altLang="ja-JP" sz="1400" dirty="0">
                          <a:solidFill>
                            <a:schemeClr val="bg1"/>
                          </a:solidFill>
                          <a:latin typeface="ＭＳ Ｐゴシック" panose="020B0600070205080204" pitchFamily="50" charset="-128"/>
                          <a:ea typeface="ＭＳ Ｐゴシック" panose="020B0600070205080204" pitchFamily="50" charset="-128"/>
                        </a:rPr>
                        <a:t>26</a:t>
                      </a:r>
                      <a:r>
                        <a:rPr kumimoji="1" lang="ja-JP" altLang="en-US" sz="1400" dirty="0">
                          <a:solidFill>
                            <a:schemeClr val="bg1"/>
                          </a:solidFill>
                          <a:latin typeface="ＭＳ Ｐゴシック" panose="020B0600070205080204" pitchFamily="50" charset="-128"/>
                          <a:ea typeface="ＭＳ Ｐゴシック" panose="020B0600070205080204" pitchFamily="50" charset="-128"/>
                        </a:rPr>
                        <a:t>日）</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828898">
                <a:tc>
                  <a:txBody>
                    <a:bodyP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相談・検査体制</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latin typeface="ＭＳ Ｐゴシック" panose="020B0600070205080204" pitchFamily="50" charset="-128"/>
                          <a:ea typeface="+mn-ea"/>
                          <a:cs typeface="+mn-cs"/>
                        </a:rPr>
                        <a:t>◆検査体制の整備・拡充</a:t>
                      </a:r>
                      <a:endParaRPr kumimoji="1" lang="en-US" altLang="ja-JP" sz="1200" b="1" kern="1200" dirty="0">
                        <a:solidFill>
                          <a:schemeClr val="tx1"/>
                        </a:solidFill>
                        <a:latin typeface="ＭＳ Ｐゴシック" panose="020B0600070205080204" pitchFamily="50" charset="-128"/>
                        <a:ea typeface="+mn-ea"/>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○診療・検査医療機関の拡充</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○支援金制度により日曜・祝日開設医療機関を拡充。</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b="1" u="sng" kern="1200" dirty="0">
                          <a:solidFill>
                            <a:schemeClr val="tx1"/>
                          </a:solidFill>
                          <a:latin typeface="ＭＳ Ｐゴシック" panose="020B0600070205080204" pitchFamily="50" charset="-128"/>
                          <a:ea typeface="ＭＳ Ｐゴシック" panose="020B0600070205080204" pitchFamily="50" charset="-128"/>
                          <a:cs typeface="+mn-cs"/>
                        </a:rPr>
                        <a:t>若年軽症者オンライン診療スキーム</a:t>
                      </a:r>
                      <a:r>
                        <a:rPr kumimoji="1" lang="en-US" altLang="ja-JP" sz="1200" b="1" u="sng"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b="1" u="sng" kern="1200" dirty="0" smtClean="0">
                          <a:solidFill>
                            <a:schemeClr val="tx1"/>
                          </a:solidFill>
                          <a:latin typeface="ＭＳ Ｐゴシック" panose="020B0600070205080204" pitchFamily="50" charset="-128"/>
                          <a:ea typeface="ＭＳ Ｐゴシック" panose="020B0600070205080204" pitchFamily="50" charset="-128"/>
                          <a:cs typeface="+mn-cs"/>
                        </a:rPr>
                        <a:t>別記</a:t>
                      </a:r>
                      <a:r>
                        <a:rPr kumimoji="1" lang="ja-JP" altLang="en-US" sz="1200" b="1" u="sng" strike="noStrike" kern="1200" dirty="0" smtClean="0">
                          <a:solidFill>
                            <a:schemeClr val="tx1"/>
                          </a:solidFill>
                          <a:latin typeface="ＭＳ Ｐゴシック" panose="020B0600070205080204" pitchFamily="50" charset="-128"/>
                          <a:ea typeface="+mn-ea"/>
                          <a:cs typeface="+mn-cs"/>
                        </a:rPr>
                        <a:t>⑯</a:t>
                      </a:r>
                      <a:r>
                        <a:rPr kumimoji="1" lang="en-US" altLang="ja-JP" sz="1200" b="1" u="sng" kern="1200" dirty="0" smtClean="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の運用を開始、薬局での検査キットの無償配布を実施。</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0306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入院療養体制</a:t>
                      </a:r>
                      <a:endParaRPr kumimoji="1" lang="en-US" altLang="ja-JP" sz="12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kern="1200" dirty="0">
                          <a:solidFill>
                            <a:schemeClr val="tx1"/>
                          </a:solidFill>
                          <a:latin typeface="ＭＳ Ｐゴシック" panose="020B0600070205080204" pitchFamily="50" charset="-128"/>
                          <a:ea typeface="ＭＳ Ｐゴシック" panose="020B0600070205080204" pitchFamily="50" charset="-128"/>
                          <a:cs typeface="+mn-cs"/>
                        </a:rPr>
                        <a:t>◆病床確保</a:t>
                      </a:r>
                      <a:endParaRPr kumimoji="1" lang="en-US" altLang="ja-JP" sz="1200" b="1"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○軽症中等症病床について災害級非常事態（フェーズ５）への移行を要請。</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　○確保病床を有しない病院も含め、自院での病床備えの働きかけを実施。</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dirty="0">
                          <a:solidFill>
                            <a:schemeClr val="tx1"/>
                          </a:solidFill>
                          <a:latin typeface="ＭＳ Ｐゴシック" panose="020B0600070205080204" pitchFamily="50" charset="-128"/>
                          <a:ea typeface="+mn-ea"/>
                          <a:cs typeface="+mn-cs"/>
                        </a:rPr>
                        <a:t>非受入病院に対する感染対策支援体制の強化。</a:t>
                      </a:r>
                      <a:endParaRPr kumimoji="1" lang="en-US" altLang="ja-JP" sz="1200" b="1" u="sng" kern="1200" spc="0" baseline="0" dirty="0">
                        <a:solidFill>
                          <a:schemeClr val="tx1"/>
                        </a:solidFill>
                        <a:latin typeface="ＭＳ Ｐゴシック" panose="020B0600070205080204" pitchFamily="50" charset="-128"/>
                        <a:ea typeface="+mn-ea"/>
                        <a:cs typeface="+mn-cs"/>
                      </a:endParaRPr>
                    </a:p>
                    <a:p>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1" kern="1200" spc="0" baseline="0" dirty="0">
                          <a:solidFill>
                            <a:schemeClr val="tx1"/>
                          </a:solidFill>
                          <a:latin typeface="ＭＳ Ｐゴシック" panose="020B0600070205080204" pitchFamily="50" charset="-128"/>
                          <a:ea typeface="ＭＳ Ｐゴシック" panose="020B0600070205080204" pitchFamily="50" charset="-128"/>
                          <a:cs typeface="+mn-cs"/>
                        </a:rPr>
                        <a:t>◆入院調整・転退院の促進</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○感染拡大期の入院・療養の考え方を見直し、入院対象を中等症</a:t>
                      </a:r>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Ⅱ</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及び中等症</a:t>
                      </a:r>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Ⅰ</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などに重点化。</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○入院フォローアップセンターを介さない圏域調整枠での入院調整を推進。</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b="1" kern="1200" spc="0" baseline="0" dirty="0">
                          <a:solidFill>
                            <a:schemeClr val="tx1"/>
                          </a:solidFill>
                          <a:latin typeface="ＭＳ Ｐゴシック" panose="020B0600070205080204" pitchFamily="50" charset="-128"/>
                          <a:ea typeface="ＭＳ Ｐゴシック" panose="020B0600070205080204" pitchFamily="50" charset="-128"/>
                          <a:cs typeface="+mn-cs"/>
                        </a:rPr>
                        <a:t>◆自宅療養・宿泊療養等</a:t>
                      </a:r>
                      <a:endParaRPr kumimoji="1" lang="en-US" altLang="ja-JP" sz="1200" b="1"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baseline="0" dirty="0">
                          <a:solidFill>
                            <a:schemeClr val="tx1"/>
                          </a:solidFill>
                          <a:latin typeface="ＭＳ Ｐゴシック" panose="020B0600070205080204" pitchFamily="50" charset="-128"/>
                          <a:ea typeface="+mn-ea"/>
                          <a:cs typeface="+mn-cs"/>
                        </a:rPr>
                        <a:t>　</a:t>
                      </a:r>
                      <a:r>
                        <a:rPr kumimoji="1" lang="ja-JP" altLang="en-US" sz="1200" kern="1200" spc="0" baseline="0" dirty="0" smtClean="0">
                          <a:solidFill>
                            <a:schemeClr val="tx1"/>
                          </a:solidFill>
                          <a:latin typeface="ＭＳ Ｐゴシック" panose="020B0600070205080204" pitchFamily="50" charset="-128"/>
                          <a:ea typeface="+mn-ea"/>
                          <a:cs typeface="+mn-cs"/>
                        </a:rPr>
                        <a:t>○</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介護的ケアやリハビリにも対応する</a:t>
                      </a:r>
                      <a:r>
                        <a:rPr kumimoji="1" lang="ja-JP" altLang="en-US" sz="1200" b="1" i="0" u="sng"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大阪コロナ高齢者医療介護臨時センター・</a:t>
                      </a:r>
                      <a:r>
                        <a:rPr kumimoji="1" lang="ja-JP" altLang="en-US" sz="1200" b="1" i="0" u="sng" strike="noStrike" kern="1200" cap="none" spc="0" normalizeH="0" baseline="0" noProof="0" dirty="0" err="1" smtClean="0">
                          <a:ln>
                            <a:noFill/>
                          </a:ln>
                          <a:solidFill>
                            <a:schemeClr val="tx1"/>
                          </a:solidFill>
                          <a:effectLst/>
                          <a:uLnTx/>
                          <a:uFillTx/>
                          <a:latin typeface="ＭＳ Ｐゴシック" panose="020B0600070205080204" pitchFamily="50" charset="-128"/>
                          <a:ea typeface="+mn-ea"/>
                          <a:cs typeface="+mn-cs"/>
                        </a:rPr>
                        <a:t>ほ</a:t>
                      </a:r>
                      <a:r>
                        <a:rPr kumimoji="1" lang="ja-JP" altLang="en-US" sz="1200" b="1" i="0" u="sng"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うせんか</a:t>
                      </a:r>
                      <a:r>
                        <a:rPr kumimoji="1" lang="en-US" altLang="ja-JP" sz="1200" b="1" i="0" u="sng"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別記⑰</a:t>
                      </a:r>
                      <a:r>
                        <a:rPr kumimoji="1" lang="en-US" altLang="ja-JP" sz="1200" b="1" i="0" u="sng"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を運用。</a:t>
                      </a:r>
                      <a:endParaRPr kumimoji="1" lang="en-US" altLang="ja-JP"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sz="1200" b="0" u="none" kern="1200" spc="0" baseline="0" dirty="0">
                          <a:solidFill>
                            <a:schemeClr val="tx1"/>
                          </a:solidFill>
                          <a:latin typeface="ＭＳ Ｐゴシック" panose="020B0600070205080204" pitchFamily="50" charset="-128"/>
                          <a:ea typeface="ＭＳ Ｐゴシック" panose="020B0600070205080204" pitchFamily="50" charset="-128"/>
                          <a:cs typeface="+mn-cs"/>
                        </a:rPr>
                        <a:t>○夜間・休日専用オンライン診療受付</a:t>
                      </a:r>
                      <a:r>
                        <a:rPr kumimoji="1" lang="ja-JP" altLang="en-US" sz="1200" b="0" u="none" kern="1200" spc="0" baseline="0" dirty="0" smtClean="0">
                          <a:solidFill>
                            <a:schemeClr val="tx1"/>
                          </a:solidFill>
                          <a:latin typeface="ＭＳ Ｐゴシック" panose="020B0600070205080204" pitchFamily="50" charset="-128"/>
                          <a:ea typeface="ＭＳ Ｐゴシック" panose="020B0600070205080204" pitchFamily="50" charset="-128"/>
                          <a:cs typeface="+mn-cs"/>
                        </a:rPr>
                        <a:t>センター</a:t>
                      </a:r>
                      <a:r>
                        <a:rPr kumimoji="1" lang="ja-JP" altLang="en-US" sz="1200" b="0" kern="1200" spc="0" baseline="0" dirty="0" smtClean="0">
                          <a:solidFill>
                            <a:schemeClr val="tx1"/>
                          </a:solidFill>
                          <a:latin typeface="ＭＳ Ｐゴシック" panose="020B0600070205080204" pitchFamily="50" charset="-128"/>
                          <a:ea typeface="ＭＳ Ｐゴシック" panose="020B0600070205080204" pitchFamily="50" charset="-128"/>
                          <a:cs typeface="+mn-cs"/>
                        </a:rPr>
                        <a:t>を</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設置し、オンライン診療及び</a:t>
                      </a:r>
                      <a:r>
                        <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24</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時間の薬剤</a:t>
                      </a:r>
                      <a:r>
                        <a:rPr kumimoji="1" lang="ja-JP" altLang="en-US" sz="1200" kern="1200" spc="0" baseline="0" dirty="0" smtClean="0">
                          <a:solidFill>
                            <a:schemeClr val="tx1"/>
                          </a:solidFill>
                          <a:latin typeface="ＭＳ Ｐゴシック" panose="020B0600070205080204" pitchFamily="50" charset="-128"/>
                          <a:ea typeface="ＭＳ Ｐゴシック" panose="020B0600070205080204" pitchFamily="50" charset="-128"/>
                          <a:cs typeface="+mn-cs"/>
                        </a:rPr>
                        <a:t>搬送体制</a:t>
                      </a:r>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を整備。</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spc="0" baseline="0" dirty="0">
                          <a:solidFill>
                            <a:schemeClr val="tx1"/>
                          </a:solidFill>
                          <a:latin typeface="ＭＳ Ｐゴシック" panose="020B0600070205080204" pitchFamily="50" charset="-128"/>
                          <a:ea typeface="ＭＳ Ｐゴシック" panose="020B0600070205080204" pitchFamily="50" charset="-128"/>
                          <a:cs typeface="+mn-cs"/>
                        </a:rPr>
                        <a:t>　○宿泊療養施設の優先運用（重症化リスクの高い方等から入所）を実施。</a:t>
                      </a:r>
                      <a:endParaRPr kumimoji="1" lang="en-US" altLang="ja-JP" sz="1200" kern="1200" spc="0" baseline="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879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保健所体制等</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○ファーストタッチや健康観察の対象者を</a:t>
                      </a:r>
                      <a:r>
                        <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rPr>
                        <a:t>75</a:t>
                      </a: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歳以上に重点化。</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mn-ea"/>
                          <a:cs typeface="+mn-cs"/>
                        </a:rPr>
                        <a:t>○事務処理センター設置及び配食・パルスセンター設置、診療・検査医療機関への発生届の</a:t>
                      </a:r>
                      <a:r>
                        <a:rPr kumimoji="1" lang="en-US" altLang="ja-JP" sz="1200" kern="1200" dirty="0">
                          <a:solidFill>
                            <a:schemeClr val="tx1"/>
                          </a:solidFill>
                          <a:latin typeface="ＭＳ Ｐゴシック" panose="020B0600070205080204" pitchFamily="50" charset="-128"/>
                          <a:ea typeface="+mn-ea"/>
                          <a:cs typeface="+mn-cs"/>
                        </a:rPr>
                        <a:t>HER-SYS</a:t>
                      </a:r>
                      <a:r>
                        <a:rPr kumimoji="1" lang="ja-JP" altLang="en-US" sz="1200" kern="1200" dirty="0">
                          <a:solidFill>
                            <a:schemeClr val="tx1"/>
                          </a:solidFill>
                          <a:latin typeface="ＭＳ Ｐゴシック" panose="020B0600070205080204" pitchFamily="50" charset="-128"/>
                          <a:ea typeface="+mn-ea"/>
                          <a:cs typeface="+mn-cs"/>
                        </a:rPr>
                        <a:t>入力や</a:t>
                      </a:r>
                    </a:p>
                    <a:p>
                      <a:r>
                        <a:rPr kumimoji="1" lang="ja-JP" altLang="en-US" sz="1200" kern="1200" dirty="0">
                          <a:solidFill>
                            <a:schemeClr val="tx1"/>
                          </a:solidFill>
                          <a:latin typeface="ＭＳ Ｐゴシック" panose="020B0600070205080204" pitchFamily="50" charset="-128"/>
                          <a:ea typeface="+mn-ea"/>
                          <a:cs typeface="+mn-cs"/>
                        </a:rPr>
                        <a:t>   健康観察の委託を継続。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5639426"/>
                  </a:ext>
                </a:extLst>
              </a:tr>
              <a:tr h="236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クラスター対策</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a:solidFill>
                            <a:schemeClr val="tx1"/>
                          </a:solidFill>
                          <a:latin typeface="ＭＳ Ｐゴシック" panose="020B0600070205080204" pitchFamily="50" charset="-128"/>
                          <a:ea typeface="+mn-ea"/>
                          <a:cs typeface="+mn-cs"/>
                        </a:rPr>
                        <a:t>〇高齢者施設に対する医療・療養体制等の強化（第六波の取組みを継続）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6817047"/>
                  </a:ext>
                </a:extLst>
              </a:tr>
              <a:tr h="398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ワクチン</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○小児接種の努力義務適用を踏まえた広報・啓発の強化。</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○オミクロン株対応ワクチンの接種体制を構築。</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7842023"/>
                  </a:ext>
                </a:extLst>
              </a:tr>
            </a:tbl>
          </a:graphicData>
        </a:graphic>
      </p:graphicFrame>
      <p:grpSp>
        <p:nvGrpSpPr>
          <p:cNvPr id="2" name="グループ化 1"/>
          <p:cNvGrpSpPr/>
          <p:nvPr/>
        </p:nvGrpSpPr>
        <p:grpSpPr>
          <a:xfrm>
            <a:off x="2025809" y="3021232"/>
            <a:ext cx="5926103" cy="407960"/>
            <a:chOff x="2028687" y="3014370"/>
            <a:chExt cx="5926103" cy="407960"/>
          </a:xfrm>
        </p:grpSpPr>
        <p:sp>
          <p:nvSpPr>
            <p:cNvPr id="12" name="角丸四角形 11"/>
            <p:cNvSpPr/>
            <p:nvPr/>
          </p:nvSpPr>
          <p:spPr>
            <a:xfrm>
              <a:off x="2028687" y="3091172"/>
              <a:ext cx="3240000" cy="216024"/>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新細明體"/>
                  <a:cs typeface="+mn-cs"/>
                </a:rPr>
                <a:t>重症病床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615</a:t>
              </a:r>
              <a:r>
                <a:rPr kumimoji="1" lang="zh-TW" altLang="en-US" sz="1200" b="0" i="0" u="none" strike="noStrike" kern="1200" cap="none" spc="0" normalizeH="0" baseline="0" noProof="0" dirty="0">
                  <a:ln>
                    <a:noFill/>
                  </a:ln>
                  <a:solidFill>
                    <a:prstClr val="black"/>
                  </a:solidFill>
                  <a:effectLst/>
                  <a:uLnTx/>
                  <a:uFillTx/>
                  <a:latin typeface="新細明體"/>
                  <a:cs typeface="+mn-cs"/>
                </a:rPr>
                <a:t>床、軽症中等症病床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4,149</a:t>
              </a:r>
              <a:r>
                <a:rPr kumimoji="1" lang="zh-TW" altLang="en-US" sz="1200" b="0" i="0" u="none" strike="noStrike" kern="1200" cap="none" spc="0" normalizeH="0" baseline="0" noProof="0" dirty="0">
                  <a:ln>
                    <a:noFill/>
                  </a:ln>
                  <a:solidFill>
                    <a:prstClr val="black"/>
                  </a:solidFill>
                  <a:effectLst/>
                  <a:uLnTx/>
                  <a:uFillTx/>
                  <a:latin typeface="新細明體"/>
                  <a:cs typeface="+mn-cs"/>
                </a:rPr>
                <a:t>床確保</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正方形/長方形 13"/>
            <p:cNvSpPr/>
            <p:nvPr/>
          </p:nvSpPr>
          <p:spPr>
            <a:xfrm>
              <a:off x="5268687" y="3014370"/>
              <a:ext cx="2686103" cy="4079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（重症病床：</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軽症</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中等症病床：</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p>
          </p:txBody>
        </p:sp>
      </p:grpSp>
      <p:grpSp>
        <p:nvGrpSpPr>
          <p:cNvPr id="4" name="グループ化 3"/>
          <p:cNvGrpSpPr/>
          <p:nvPr/>
        </p:nvGrpSpPr>
        <p:grpSpPr>
          <a:xfrm>
            <a:off x="2025809" y="4946029"/>
            <a:ext cx="4712540" cy="216024"/>
            <a:chOff x="2025809" y="5142197"/>
            <a:chExt cx="4712540" cy="216024"/>
          </a:xfrm>
        </p:grpSpPr>
        <p:sp>
          <p:nvSpPr>
            <p:cNvPr id="8" name="正方形/長方形 7"/>
            <p:cNvSpPr/>
            <p:nvPr/>
          </p:nvSpPr>
          <p:spPr>
            <a:xfrm>
              <a:off x="2025809" y="5142197"/>
              <a:ext cx="2696316" cy="216024"/>
            </a:xfrm>
            <a:prstGeom prst="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宿泊療養施設</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40</a:t>
              </a: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11,216</a:t>
              </a: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室</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確保</a:t>
              </a:r>
            </a:p>
          </p:txBody>
        </p:sp>
        <p:sp>
          <p:nvSpPr>
            <p:cNvPr id="16" name="正方形/長方形 15"/>
            <p:cNvSpPr/>
            <p:nvPr/>
          </p:nvSpPr>
          <p:spPr>
            <a:xfrm>
              <a:off x="4722125" y="5142197"/>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p>
          </p:txBody>
        </p:sp>
      </p:grpSp>
      <p:grpSp>
        <p:nvGrpSpPr>
          <p:cNvPr id="17" name="グループ化 16"/>
          <p:cNvGrpSpPr/>
          <p:nvPr/>
        </p:nvGrpSpPr>
        <p:grpSpPr>
          <a:xfrm>
            <a:off x="2025809" y="1938778"/>
            <a:ext cx="4860224" cy="219898"/>
            <a:chOff x="1961481" y="2490713"/>
            <a:chExt cx="4860224" cy="219898"/>
          </a:xfrm>
        </p:grpSpPr>
        <p:sp>
          <p:nvSpPr>
            <p:cNvPr id="18" name="角丸四角形 17"/>
            <p:cNvSpPr/>
            <p:nvPr/>
          </p:nvSpPr>
          <p:spPr>
            <a:xfrm>
              <a:off x="1961481" y="2494587"/>
              <a:ext cx="2844000" cy="216024"/>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診療・検査医療機関指定数</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2,675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機関</a:t>
              </a:r>
            </a:p>
          </p:txBody>
        </p:sp>
        <p:sp>
          <p:nvSpPr>
            <p:cNvPr id="19" name="正方形/長方形 18"/>
            <p:cNvSpPr/>
            <p:nvPr/>
          </p:nvSpPr>
          <p:spPr>
            <a:xfrm>
              <a:off x="4805481" y="2490713"/>
              <a:ext cx="2016224" cy="2160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７月</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時点）</a:t>
              </a:r>
            </a:p>
          </p:txBody>
        </p:sp>
      </p:grpSp>
    </p:spTree>
    <p:extLst>
      <p:ext uri="{BB962C8B-B14F-4D97-AF65-F5344CB8AC3E}">
        <p14:creationId xmlns:p14="http://schemas.microsoft.com/office/powerpoint/2010/main" val="9392177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329070" y="4067033"/>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別記②</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大阪府新型コロナウイルス対応状況管理システム</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11" name="正方形/長方形 10"/>
          <p:cNvSpPr/>
          <p:nvPr/>
        </p:nvSpPr>
        <p:spPr>
          <a:xfrm>
            <a:off x="711418" y="4503632"/>
            <a:ext cx="7007704" cy="276999"/>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○患者情報や医療機関の空き状況の一元管理を行うシステムを構築。</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nvGrpSpPr>
          <p:cNvPr id="5" name="グループ化 4"/>
          <p:cNvGrpSpPr/>
          <p:nvPr/>
        </p:nvGrpSpPr>
        <p:grpSpPr>
          <a:xfrm>
            <a:off x="4640644" y="4983757"/>
            <a:ext cx="3318546" cy="1762334"/>
            <a:chOff x="4640644" y="4865534"/>
            <a:chExt cx="3318546" cy="1762334"/>
          </a:xfrm>
        </p:grpSpPr>
        <p:sp>
          <p:nvSpPr>
            <p:cNvPr id="14" name="角丸四角形 13"/>
            <p:cNvSpPr/>
            <p:nvPr/>
          </p:nvSpPr>
          <p:spPr>
            <a:xfrm>
              <a:off x="4640644" y="5040915"/>
              <a:ext cx="3318546" cy="1586953"/>
            </a:xfrm>
            <a:prstGeom prst="roundRect">
              <a:avLst>
                <a:gd name="adj" fmla="val 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4679382" y="4865534"/>
              <a:ext cx="1202572" cy="276999"/>
            </a:xfrm>
            <a:prstGeom prst="rect">
              <a:avLst/>
            </a:prstGeom>
            <a:solidFill>
              <a:srgbClr val="0070C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実現できる機能</a:t>
              </a:r>
            </a:p>
          </p:txBody>
        </p:sp>
      </p:grpSp>
      <p:sp>
        <p:nvSpPr>
          <p:cNvPr id="16" name="角丸四角形 15"/>
          <p:cNvSpPr/>
          <p:nvPr/>
        </p:nvSpPr>
        <p:spPr>
          <a:xfrm>
            <a:off x="5862171" y="4193568"/>
            <a:ext cx="3168000" cy="2520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国</a:t>
            </a: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システム</a:t>
            </a:r>
            <a:r>
              <a:rPr kumimoji="1"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HER-SYS</a:t>
            </a: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G-MIS</a:t>
            </a: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に</a:t>
            </a: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先行して</a:t>
            </a: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構築</a:t>
            </a:r>
            <a:endPar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スライド番号プレースホルダー 3"/>
          <p:cNvSpPr>
            <a:spLocks noGrp="1"/>
          </p:cNvSpPr>
          <p:nvPr>
            <p:ph type="sldNum" sz="quarter" idx="12"/>
          </p:nvPr>
        </p:nvSpPr>
        <p:spPr>
          <a:xfrm>
            <a:off x="6968571"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8" name="タイトル 1"/>
          <p:cNvSpPr txBox="1">
            <a:spLocks/>
          </p:cNvSpPr>
          <p:nvPr/>
        </p:nvSpPr>
        <p:spPr>
          <a:xfrm>
            <a:off x="329070" y="192214"/>
            <a:ext cx="5829300" cy="378042"/>
          </a:xfrm>
          <a:prstGeom prst="rect">
            <a:avLst/>
          </a:prstGeom>
        </p:spPr>
        <p:txBody>
          <a:bodyPr vert="horz" lIns="68580" tIns="34290" rIns="68580" bIns="3429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875"/>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別記①</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患者情報の一元化　</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19" name="正方形/長方形 18"/>
          <p:cNvSpPr/>
          <p:nvPr/>
        </p:nvSpPr>
        <p:spPr>
          <a:xfrm>
            <a:off x="585037" y="566523"/>
            <a:ext cx="8850246" cy="276999"/>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○府内患者</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発生に</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先駆け、保健所設置市と情報共有や公表の一元化について申し合わせ。</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24</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4" name="角丸四角形 23"/>
          <p:cNvSpPr/>
          <p:nvPr/>
        </p:nvSpPr>
        <p:spPr>
          <a:xfrm>
            <a:off x="3243720" y="231394"/>
            <a:ext cx="1260000" cy="25117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大阪独自</a:t>
            </a:r>
          </a:p>
        </p:txBody>
      </p:sp>
      <p:pic>
        <p:nvPicPr>
          <p:cNvPr id="3" name="図 2"/>
          <p:cNvPicPr>
            <a:picLocks noChangeAspect="1"/>
          </p:cNvPicPr>
          <p:nvPr/>
        </p:nvPicPr>
        <p:blipFill>
          <a:blip r:embed="rId2"/>
          <a:stretch>
            <a:fillRect/>
          </a:stretch>
        </p:blipFill>
        <p:spPr>
          <a:xfrm>
            <a:off x="865251" y="778885"/>
            <a:ext cx="6700038" cy="3366705"/>
          </a:xfrm>
          <a:prstGeom prst="rect">
            <a:avLst/>
          </a:prstGeom>
        </p:spPr>
      </p:pic>
      <p:pic>
        <p:nvPicPr>
          <p:cNvPr id="4" name="図 3"/>
          <p:cNvPicPr>
            <a:picLocks noChangeAspect="1"/>
          </p:cNvPicPr>
          <p:nvPr/>
        </p:nvPicPr>
        <p:blipFill>
          <a:blip r:embed="rId3"/>
          <a:stretch>
            <a:fillRect/>
          </a:stretch>
        </p:blipFill>
        <p:spPr>
          <a:xfrm>
            <a:off x="928784" y="4780631"/>
            <a:ext cx="3286486" cy="1992466"/>
          </a:xfrm>
          <a:prstGeom prst="rect">
            <a:avLst/>
          </a:prstGeom>
        </p:spPr>
      </p:pic>
      <p:sp>
        <p:nvSpPr>
          <p:cNvPr id="20" name="正方形/長方形 19"/>
          <p:cNvSpPr/>
          <p:nvPr/>
        </p:nvSpPr>
        <p:spPr>
          <a:xfrm>
            <a:off x="4855684" y="5334618"/>
            <a:ext cx="3255867" cy="1354217"/>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患者の状況等を見える化</a:t>
            </a:r>
            <a:endParaRPr kumimoji="1" lang="en-US" altLang="ja-JP" sz="12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（入退院履歴・症状を管理）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371" rtl="0" eaLnBrk="1" fontAlgn="auto" latinLnBrk="0" hangingPunct="1">
              <a:lnSpc>
                <a:spcPts val="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健康観察のオンライン化</a:t>
            </a:r>
            <a:endParaRPr kumimoji="1" lang="en-US" altLang="ja-JP" sz="12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（患者がスマートフォン等で症状等を報告）</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371" rtl="0" eaLnBrk="1" fontAlgn="auto" latinLnBrk="0" hangingPunct="1">
              <a:lnSpc>
                <a:spcPts val="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2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入院調整の迅速化</a:t>
            </a:r>
            <a:endParaRPr kumimoji="1" lang="en-US" altLang="ja-JP" sz="12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（病院等の空き状況を一覧化</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985302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444160" y="263909"/>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別記③</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入院フォローアップセンター</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grpSp>
        <p:nvGrpSpPr>
          <p:cNvPr id="12" name="グループ化 11"/>
          <p:cNvGrpSpPr/>
          <p:nvPr/>
        </p:nvGrpSpPr>
        <p:grpSpPr>
          <a:xfrm>
            <a:off x="1200992" y="1297059"/>
            <a:ext cx="6382390" cy="2893788"/>
            <a:chOff x="870068" y="1237744"/>
            <a:chExt cx="6382390" cy="2893788"/>
          </a:xfrm>
        </p:grpSpPr>
        <p:sp>
          <p:nvSpPr>
            <p:cNvPr id="47" name="テキスト ボックス 61"/>
            <p:cNvSpPr txBox="1"/>
            <p:nvPr/>
          </p:nvSpPr>
          <p:spPr>
            <a:xfrm>
              <a:off x="2582674" y="1237744"/>
              <a:ext cx="2288159" cy="26940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srgbClr val="000000"/>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a:t>
              </a:r>
              <a:r>
                <a:rPr kumimoji="1" lang="ja-JP" altLang="en-US" sz="1000" b="0" i="0" u="none" strike="noStrike" kern="100" cap="none" spc="0" normalizeH="0" baseline="0" noProof="0" dirty="0">
                  <a:ln>
                    <a:noFill/>
                  </a:ln>
                  <a:solidFill>
                    <a:srgbClr val="000000"/>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管内小規模病院と個別調整も可能</a:t>
              </a:r>
              <a:endParaRPr kumimoji="1" lang="ja-JP" altLang="en-US"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48" name="グループ化 47"/>
            <p:cNvGrpSpPr/>
            <p:nvPr/>
          </p:nvGrpSpPr>
          <p:grpSpPr>
            <a:xfrm>
              <a:off x="870068" y="1391911"/>
              <a:ext cx="6382390" cy="2739621"/>
              <a:chOff x="-34925" y="66675"/>
              <a:chExt cx="6004413" cy="2776671"/>
            </a:xfrm>
          </p:grpSpPr>
          <p:sp>
            <p:nvSpPr>
              <p:cNvPr id="49" name="テキスト ボックス 22"/>
              <p:cNvSpPr txBox="1"/>
              <p:nvPr/>
            </p:nvSpPr>
            <p:spPr>
              <a:xfrm>
                <a:off x="3680763" y="2679806"/>
                <a:ext cx="2288725" cy="16354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1" fontAlgn="auto" latinLnBrk="0" hangingPunct="1">
                  <a:lnSpc>
                    <a:spcPts val="1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srgbClr val="000000"/>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a:t>
                </a:r>
                <a:r>
                  <a:rPr kumimoji="1" lang="ja-JP" altLang="en-US" sz="1000" b="0" i="0" u="none" strike="noStrike" kern="100" cap="none" spc="0" normalizeH="0" baseline="0" noProof="0" dirty="0">
                    <a:ln>
                      <a:noFill/>
                    </a:ln>
                    <a:solidFill>
                      <a:srgbClr val="000000"/>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広域調整用の空き病床枠を毎日把握</a:t>
                </a:r>
                <a:endParaRPr kumimoji="1" lang="ja-JP" altLang="en-US"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50" name="グループ化 49"/>
              <p:cNvGrpSpPr/>
              <p:nvPr/>
            </p:nvGrpSpPr>
            <p:grpSpPr>
              <a:xfrm>
                <a:off x="-34925" y="66675"/>
                <a:ext cx="4954855" cy="2533948"/>
                <a:chOff x="-34925" y="66675"/>
                <a:chExt cx="4954855" cy="2533948"/>
              </a:xfrm>
            </p:grpSpPr>
            <p:sp>
              <p:nvSpPr>
                <p:cNvPr id="51" name="正方形/長方形 50"/>
                <p:cNvSpPr/>
                <p:nvPr/>
              </p:nvSpPr>
              <p:spPr>
                <a:xfrm>
                  <a:off x="895350" y="859418"/>
                  <a:ext cx="739140" cy="2743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srgbClr val="000000"/>
                      </a:solidFill>
                      <a:effectLst/>
                      <a:uLnTx/>
                      <a:uFillTx/>
                      <a:latin typeface="Calibri"/>
                      <a:ea typeface="ＭＳ ゴシック" panose="020B0609070205080204" pitchFamily="49" charset="-128"/>
                      <a:cs typeface="Times New Roman" panose="02020603050405020304" pitchFamily="18" charset="0"/>
                    </a:rPr>
                    <a:t>保健所</a:t>
                  </a:r>
                  <a:endParaRPr kumimoji="1" lang="ja-JP" altLang="en-US" sz="1050" b="0" i="0" u="none" strike="noStrike" kern="100" cap="none" spc="0" normalizeH="0" baseline="0" noProof="0" dirty="0">
                    <a:ln>
                      <a:noFill/>
                    </a:ln>
                    <a:solidFill>
                      <a:prstClr val="white"/>
                    </a:solidFill>
                    <a:effectLst/>
                    <a:uLnTx/>
                    <a:uFillTx/>
                    <a:latin typeface="Calibri"/>
                    <a:ea typeface="游明朝" panose="02020400000000000000" pitchFamily="18" charset="-128"/>
                    <a:cs typeface="Times New Roman" panose="02020603050405020304" pitchFamily="18" charset="0"/>
                  </a:endParaRPr>
                </a:p>
              </p:txBody>
            </p:sp>
            <p:grpSp>
              <p:nvGrpSpPr>
                <p:cNvPr id="52" name="グループ化 51"/>
                <p:cNvGrpSpPr/>
                <p:nvPr/>
              </p:nvGrpSpPr>
              <p:grpSpPr>
                <a:xfrm>
                  <a:off x="-34925" y="66675"/>
                  <a:ext cx="4954855" cy="2533948"/>
                  <a:chOff x="-34925" y="66675"/>
                  <a:chExt cx="4954855" cy="2533948"/>
                </a:xfrm>
              </p:grpSpPr>
              <p:sp>
                <p:nvSpPr>
                  <p:cNvPr id="53" name="正方形/長方形 52"/>
                  <p:cNvSpPr/>
                  <p:nvPr/>
                </p:nvSpPr>
                <p:spPr>
                  <a:xfrm>
                    <a:off x="-34925" y="696568"/>
                    <a:ext cx="297180" cy="838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srgbClr val="000000"/>
                        </a:solidFill>
                        <a:effectLst/>
                        <a:uLnTx/>
                        <a:uFillTx/>
                        <a:latin typeface="Calibri"/>
                        <a:ea typeface="ＭＳ ゴシック" panose="020B0609070205080204" pitchFamily="49" charset="-128"/>
                        <a:cs typeface="Times New Roman" panose="02020603050405020304" pitchFamily="18" charset="0"/>
                      </a:rPr>
                      <a:t>検査機関</a:t>
                    </a:r>
                    <a:endParaRPr kumimoji="1" lang="ja-JP" altLang="en-US" sz="1050" b="0" i="0" u="none" strike="noStrike" kern="100" cap="none" spc="0" normalizeH="0" baseline="0" noProof="0" dirty="0">
                      <a:ln>
                        <a:noFill/>
                      </a:ln>
                      <a:solidFill>
                        <a:prstClr val="white"/>
                      </a:solidFill>
                      <a:effectLst/>
                      <a:uLnTx/>
                      <a:uFillTx/>
                      <a:latin typeface="Calibri"/>
                      <a:ea typeface="游明朝" panose="02020400000000000000" pitchFamily="18" charset="-128"/>
                      <a:cs typeface="Times New Roman" panose="02020603050405020304" pitchFamily="18" charset="0"/>
                    </a:endParaRPr>
                  </a:p>
                </p:txBody>
              </p:sp>
              <p:sp>
                <p:nvSpPr>
                  <p:cNvPr id="54" name="正方形/長方形 53"/>
                  <p:cNvSpPr/>
                  <p:nvPr/>
                </p:nvSpPr>
                <p:spPr>
                  <a:xfrm>
                    <a:off x="895350" y="66675"/>
                    <a:ext cx="739140" cy="2743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srgbClr val="000000"/>
                        </a:solidFill>
                        <a:effectLst/>
                        <a:uLnTx/>
                        <a:uFillTx/>
                        <a:latin typeface="Calibri"/>
                        <a:ea typeface="ＭＳ ゴシック" panose="020B0609070205080204" pitchFamily="49" charset="-128"/>
                        <a:cs typeface="Times New Roman" panose="02020603050405020304" pitchFamily="18" charset="0"/>
                      </a:rPr>
                      <a:t>保健所</a:t>
                    </a:r>
                    <a:endParaRPr kumimoji="1" lang="ja-JP" altLang="en-US" sz="1050" b="0" i="0" u="none" strike="noStrike" kern="100" cap="none" spc="0" normalizeH="0" baseline="0" noProof="0" dirty="0">
                      <a:ln>
                        <a:noFill/>
                      </a:ln>
                      <a:solidFill>
                        <a:prstClr val="white"/>
                      </a:solidFill>
                      <a:effectLst/>
                      <a:uLnTx/>
                      <a:uFillTx/>
                      <a:latin typeface="Calibri"/>
                      <a:ea typeface="游明朝" panose="02020400000000000000" pitchFamily="18" charset="-128"/>
                      <a:cs typeface="Times New Roman" panose="02020603050405020304" pitchFamily="18" charset="0"/>
                    </a:endParaRPr>
                  </a:p>
                </p:txBody>
              </p:sp>
              <p:sp>
                <p:nvSpPr>
                  <p:cNvPr id="55" name="正方形/長方形 54"/>
                  <p:cNvSpPr/>
                  <p:nvPr/>
                </p:nvSpPr>
                <p:spPr>
                  <a:xfrm>
                    <a:off x="895350" y="1814572"/>
                    <a:ext cx="739140" cy="2743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srgbClr val="000000"/>
                        </a:solidFill>
                        <a:effectLst/>
                        <a:uLnTx/>
                        <a:uFillTx/>
                        <a:latin typeface="Calibri"/>
                        <a:ea typeface="ＭＳ ゴシック" panose="020B0609070205080204" pitchFamily="49" charset="-128"/>
                        <a:cs typeface="Times New Roman" panose="02020603050405020304" pitchFamily="18" charset="0"/>
                      </a:rPr>
                      <a:t>保健所</a:t>
                    </a:r>
                    <a:endParaRPr kumimoji="1" lang="ja-JP" altLang="en-US" sz="1050" b="0" i="0" u="none" strike="noStrike" kern="100" cap="none" spc="0" normalizeH="0" baseline="0" noProof="0" dirty="0">
                      <a:ln>
                        <a:noFill/>
                      </a:ln>
                      <a:solidFill>
                        <a:prstClr val="white"/>
                      </a:solidFill>
                      <a:effectLst/>
                      <a:uLnTx/>
                      <a:uFillTx/>
                      <a:latin typeface="Calibri"/>
                      <a:ea typeface="游明朝" panose="02020400000000000000" pitchFamily="18" charset="-128"/>
                      <a:cs typeface="Times New Roman" panose="02020603050405020304" pitchFamily="18" charset="0"/>
                    </a:endParaRPr>
                  </a:p>
                </p:txBody>
              </p:sp>
              <p:sp>
                <p:nvSpPr>
                  <p:cNvPr id="56" name="左中かっこ 55"/>
                  <p:cNvSpPr/>
                  <p:nvPr/>
                </p:nvSpPr>
                <p:spPr>
                  <a:xfrm>
                    <a:off x="637541" y="123825"/>
                    <a:ext cx="126998" cy="1987253"/>
                  </a:xfrm>
                  <a:prstGeom prst="leftBrace">
                    <a:avLst>
                      <a:gd name="adj1" fmla="val 2278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57" name="直線矢印コネクタ 56"/>
                  <p:cNvCxnSpPr/>
                  <p:nvPr/>
                </p:nvCxnSpPr>
                <p:spPr>
                  <a:xfrm>
                    <a:off x="307975" y="1125194"/>
                    <a:ext cx="31911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角丸四角形吹き出し 57"/>
                  <p:cNvSpPr/>
                  <p:nvPr/>
                </p:nvSpPr>
                <p:spPr>
                  <a:xfrm>
                    <a:off x="-24856" y="291979"/>
                    <a:ext cx="623570" cy="259080"/>
                  </a:xfrm>
                  <a:prstGeom prst="wedgeRoundRectCallout">
                    <a:avLst>
                      <a:gd name="adj1" fmla="val 45854"/>
                      <a:gd name="adj2" fmla="val 103945"/>
                      <a:gd name="adj3" fmla="val 16667"/>
                    </a:avLst>
                  </a:prstGeom>
                  <a:solidFill>
                    <a:srgbClr val="D9E6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srgbClr val="000000"/>
                        </a:solidFill>
                        <a:effectLst/>
                        <a:uLnTx/>
                        <a:uFillTx/>
                        <a:latin typeface="Calibri"/>
                        <a:ea typeface="ＭＳ ゴシック" panose="020B0609070205080204" pitchFamily="49" charset="-128"/>
                        <a:cs typeface="Times New Roman" panose="02020603050405020304" pitchFamily="18" charset="0"/>
                      </a:rPr>
                      <a:t>① 結果</a:t>
                    </a:r>
                    <a:endParaRPr kumimoji="1" lang="ja-JP" altLang="en-US" sz="1050" b="0" i="0" u="none" strike="noStrike" kern="100" cap="none" spc="0" normalizeH="0" baseline="0" noProof="0" dirty="0">
                      <a:ln>
                        <a:noFill/>
                      </a:ln>
                      <a:solidFill>
                        <a:prstClr val="white"/>
                      </a:solidFill>
                      <a:effectLst/>
                      <a:uLnTx/>
                      <a:uFillTx/>
                      <a:latin typeface="Calibri"/>
                      <a:ea typeface="游明朝" panose="02020400000000000000" pitchFamily="18" charset="-128"/>
                      <a:cs typeface="Times New Roman" panose="02020603050405020304" pitchFamily="18" charset="0"/>
                    </a:endParaRPr>
                  </a:p>
                </p:txBody>
              </p:sp>
              <p:sp>
                <p:nvSpPr>
                  <p:cNvPr id="59" name="角丸四角形 58"/>
                  <p:cNvSpPr/>
                  <p:nvPr/>
                </p:nvSpPr>
                <p:spPr>
                  <a:xfrm>
                    <a:off x="3381375" y="752475"/>
                    <a:ext cx="1535430" cy="281940"/>
                  </a:xfrm>
                  <a:prstGeom prst="roundRect">
                    <a:avLst/>
                  </a:prstGeom>
                  <a:solidFill>
                    <a:schemeClr val="accent1">
                      <a:lumMod val="40000"/>
                      <a:lumOff val="6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a:ln>
                          <a:noFill/>
                        </a:ln>
                        <a:solidFill>
                          <a:prstClr val="black"/>
                        </a:solidFill>
                        <a:effectLst/>
                        <a:uLnTx/>
                        <a:uFillTx/>
                        <a:latin typeface="Calibri"/>
                        <a:ea typeface="ＭＳ ゴシック" panose="020B0609070205080204" pitchFamily="49" charset="-128"/>
                        <a:cs typeface="Times New Roman" panose="02020603050405020304" pitchFamily="18" charset="0"/>
                      </a:rPr>
                      <a:t>感染症指定医療機関</a:t>
                    </a:r>
                    <a:endParaRPr kumimoji="1" lang="ja-JP" altLang="en-US" sz="1050" b="0" i="0" u="none" strike="noStrike" kern="100" cap="none" spc="0" normalizeH="0" baseline="0" noProof="0">
                      <a:ln>
                        <a:noFill/>
                      </a:ln>
                      <a:solidFill>
                        <a:prstClr val="black"/>
                      </a:solidFill>
                      <a:effectLst/>
                      <a:uLnTx/>
                      <a:uFillTx/>
                      <a:latin typeface="Calibri"/>
                      <a:ea typeface="游明朝" panose="02020400000000000000" pitchFamily="18" charset="-128"/>
                      <a:cs typeface="Times New Roman" panose="02020603050405020304" pitchFamily="18" charset="0"/>
                    </a:endParaRPr>
                  </a:p>
                </p:txBody>
              </p:sp>
              <p:sp>
                <p:nvSpPr>
                  <p:cNvPr id="60" name="角丸四角形 59"/>
                  <p:cNvSpPr/>
                  <p:nvPr/>
                </p:nvSpPr>
                <p:spPr>
                  <a:xfrm>
                    <a:off x="3384500" y="1078668"/>
                    <a:ext cx="1535430" cy="281940"/>
                  </a:xfrm>
                  <a:prstGeom prst="roundRect">
                    <a:avLst/>
                  </a:prstGeom>
                  <a:solidFill>
                    <a:schemeClr val="accent1">
                      <a:lumMod val="40000"/>
                      <a:lumOff val="6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Calibri"/>
                        <a:ea typeface="ＭＳ ゴシック" panose="020B0609070205080204" pitchFamily="49" charset="-128"/>
                        <a:cs typeface="Times New Roman" panose="02020603050405020304" pitchFamily="18" charset="0"/>
                      </a:rPr>
                      <a:t>感染症指定医療機関</a:t>
                    </a:r>
                    <a:endParaRPr kumimoji="1" lang="ja-JP" altLang="en-US" sz="1050" b="0" i="0" u="none" strike="noStrike" kern="100" cap="none" spc="0" normalizeH="0" baseline="0" noProof="0" dirty="0">
                      <a:ln>
                        <a:noFill/>
                      </a:ln>
                      <a:solidFill>
                        <a:prstClr val="black"/>
                      </a:solidFill>
                      <a:effectLst/>
                      <a:uLnTx/>
                      <a:uFillTx/>
                      <a:latin typeface="Calibri"/>
                      <a:ea typeface="游明朝" panose="02020400000000000000" pitchFamily="18" charset="-128"/>
                      <a:cs typeface="Times New Roman" panose="02020603050405020304" pitchFamily="18" charset="0"/>
                    </a:endParaRPr>
                  </a:p>
                </p:txBody>
              </p:sp>
              <p:sp>
                <p:nvSpPr>
                  <p:cNvPr id="61" name="角丸四角形 60"/>
                  <p:cNvSpPr/>
                  <p:nvPr/>
                </p:nvSpPr>
                <p:spPr>
                  <a:xfrm>
                    <a:off x="3381375" y="1390650"/>
                    <a:ext cx="1535430" cy="281940"/>
                  </a:xfrm>
                  <a:prstGeom prst="roundRect">
                    <a:avLst/>
                  </a:prstGeom>
                  <a:solidFill>
                    <a:schemeClr val="accent1">
                      <a:lumMod val="40000"/>
                      <a:lumOff val="6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Calibri"/>
                        <a:ea typeface="ＭＳ ゴシック" panose="020B0609070205080204" pitchFamily="49" charset="-128"/>
                        <a:cs typeface="Times New Roman" panose="02020603050405020304" pitchFamily="18" charset="0"/>
                      </a:rPr>
                      <a:t>協力医療機関</a:t>
                    </a:r>
                    <a:endParaRPr kumimoji="1" lang="ja-JP" altLang="en-US" sz="1050" b="0" i="0" u="none" strike="noStrike" kern="100" cap="none" spc="0" normalizeH="0" baseline="0" noProof="0" dirty="0">
                      <a:ln>
                        <a:noFill/>
                      </a:ln>
                      <a:solidFill>
                        <a:prstClr val="black"/>
                      </a:solidFill>
                      <a:effectLst/>
                      <a:uLnTx/>
                      <a:uFillTx/>
                      <a:latin typeface="Calibri"/>
                      <a:ea typeface="游明朝" panose="02020400000000000000" pitchFamily="18" charset="-128"/>
                      <a:cs typeface="Times New Roman" panose="02020603050405020304" pitchFamily="18" charset="0"/>
                    </a:endParaRPr>
                  </a:p>
                </p:txBody>
              </p:sp>
              <p:sp>
                <p:nvSpPr>
                  <p:cNvPr id="62" name="正方形/長方形 61"/>
                  <p:cNvSpPr/>
                  <p:nvPr/>
                </p:nvSpPr>
                <p:spPr>
                  <a:xfrm>
                    <a:off x="2314575" y="666750"/>
                    <a:ext cx="525780" cy="1432560"/>
                  </a:xfrm>
                  <a:prstGeom prst="rect">
                    <a:avLst/>
                  </a:prstGeom>
                  <a:solidFill>
                    <a:srgbClr val="00206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noAutofit/>
                  </a:bodyPr>
                  <a:lstStyle/>
                  <a:p>
                    <a:pPr marL="0" marR="0" lvl="0" indent="13335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eiryo UI" panose="020B0604030504040204" pitchFamily="50" charset="-128"/>
                        <a:cs typeface="Times New Roman" panose="02020603050405020304" pitchFamily="18" charset="0"/>
                      </a:rPr>
                      <a:t>府入院フォロー　</a:t>
                    </a:r>
                    <a:endParaRPr kumimoji="1" lang="ja-JP" altLang="en-US" sz="105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eiryo UI" panose="020B0604030504040204" pitchFamily="50" charset="-128"/>
                        <a:cs typeface="Times New Roman" panose="02020603050405020304" pitchFamily="18" charset="0"/>
                      </a:rPr>
                      <a:t>　　アップセンター</a:t>
                    </a:r>
                    <a:endParaRPr kumimoji="1" lang="ja-JP" altLang="en-US" sz="105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游明朝" panose="02020400000000000000" pitchFamily="18" charset="-128"/>
                      <a:cs typeface="Times New Roman" panose="02020603050405020304" pitchFamily="18" charset="0"/>
                    </a:endParaRPr>
                  </a:p>
                </p:txBody>
              </p:sp>
              <p:cxnSp>
                <p:nvCxnSpPr>
                  <p:cNvPr id="63" name="直線矢印コネクタ 62"/>
                  <p:cNvCxnSpPr/>
                  <p:nvPr/>
                </p:nvCxnSpPr>
                <p:spPr>
                  <a:xfrm flipV="1">
                    <a:off x="1638300" y="213811"/>
                    <a:ext cx="1722120"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2838080" y="1531620"/>
                    <a:ext cx="5181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2838080" y="1216107"/>
                    <a:ext cx="5181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V="1">
                    <a:off x="2840993" y="373443"/>
                    <a:ext cx="636271" cy="4326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flipV="1">
                    <a:off x="1628775" y="1990745"/>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1638300" y="1895495"/>
                    <a:ext cx="6781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角丸四角形 70"/>
                  <p:cNvSpPr/>
                  <p:nvPr/>
                </p:nvSpPr>
                <p:spPr>
                  <a:xfrm>
                    <a:off x="3381375" y="1704975"/>
                    <a:ext cx="1535430" cy="281940"/>
                  </a:xfrm>
                  <a:prstGeom prst="roundRect">
                    <a:avLst/>
                  </a:prstGeom>
                  <a:solidFill>
                    <a:schemeClr val="accent1">
                      <a:lumMod val="40000"/>
                      <a:lumOff val="6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a:ln>
                          <a:noFill/>
                        </a:ln>
                        <a:solidFill>
                          <a:prstClr val="black"/>
                        </a:solidFill>
                        <a:effectLst/>
                        <a:uLnTx/>
                        <a:uFillTx/>
                        <a:latin typeface="Calibri"/>
                        <a:ea typeface="ＭＳ ゴシック" panose="020B0609070205080204" pitchFamily="49" charset="-128"/>
                        <a:cs typeface="Times New Roman" panose="02020603050405020304" pitchFamily="18" charset="0"/>
                      </a:rPr>
                      <a:t>協力医療機関</a:t>
                    </a:r>
                    <a:endParaRPr kumimoji="1" lang="ja-JP" altLang="en-US" sz="1050" b="0" i="0" u="none" strike="noStrike" kern="100" cap="none" spc="0" normalizeH="0" baseline="0" noProof="0">
                      <a:ln>
                        <a:noFill/>
                      </a:ln>
                      <a:solidFill>
                        <a:prstClr val="black"/>
                      </a:solidFill>
                      <a:effectLst/>
                      <a:uLnTx/>
                      <a:uFillTx/>
                      <a:latin typeface="Calibri"/>
                      <a:ea typeface="游明朝" panose="02020400000000000000" pitchFamily="18" charset="-128"/>
                      <a:cs typeface="Times New Roman" panose="02020603050405020304" pitchFamily="18" charset="0"/>
                    </a:endParaRPr>
                  </a:p>
                </p:txBody>
              </p:sp>
              <p:cxnSp>
                <p:nvCxnSpPr>
                  <p:cNvPr id="72" name="直線矢印コネクタ 71"/>
                  <p:cNvCxnSpPr/>
                  <p:nvPr/>
                </p:nvCxnSpPr>
                <p:spPr>
                  <a:xfrm>
                    <a:off x="2838080" y="1840633"/>
                    <a:ext cx="5181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角丸四角形吹き出し 72"/>
                  <p:cNvSpPr/>
                  <p:nvPr/>
                </p:nvSpPr>
                <p:spPr>
                  <a:xfrm>
                    <a:off x="1170482" y="499256"/>
                    <a:ext cx="859790" cy="259080"/>
                  </a:xfrm>
                  <a:prstGeom prst="wedgeRoundRectCallout">
                    <a:avLst>
                      <a:gd name="adj1" fmla="val 31674"/>
                      <a:gd name="adj2" fmla="val 103945"/>
                      <a:gd name="adj3" fmla="val 16667"/>
                    </a:avLst>
                  </a:prstGeom>
                  <a:solidFill>
                    <a:srgbClr val="D9E6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srgbClr val="000000"/>
                        </a:solidFill>
                        <a:effectLst/>
                        <a:uLnTx/>
                        <a:uFillTx/>
                        <a:latin typeface="Calibri"/>
                        <a:ea typeface="ＭＳ ゴシック" panose="020B0609070205080204" pitchFamily="49" charset="-128"/>
                        <a:cs typeface="Times New Roman" panose="02020603050405020304" pitchFamily="18" charset="0"/>
                      </a:rPr>
                      <a:t>② 調整依頼</a:t>
                    </a:r>
                    <a:endParaRPr kumimoji="1" lang="ja-JP" altLang="en-US" sz="1050" b="0" i="0" u="none" strike="noStrike" kern="100" cap="none" spc="0" normalizeH="0" baseline="0" noProof="0" dirty="0">
                      <a:ln>
                        <a:noFill/>
                      </a:ln>
                      <a:solidFill>
                        <a:prstClr val="white"/>
                      </a:solidFill>
                      <a:effectLst/>
                      <a:uLnTx/>
                      <a:uFillTx/>
                      <a:latin typeface="Calibri"/>
                      <a:ea typeface="游明朝" panose="02020400000000000000" pitchFamily="18" charset="-128"/>
                      <a:cs typeface="Times New Roman" panose="02020603050405020304" pitchFamily="18" charset="0"/>
                    </a:endParaRPr>
                  </a:p>
                </p:txBody>
              </p:sp>
              <p:sp>
                <p:nvSpPr>
                  <p:cNvPr id="74" name="角丸四角形吹き出し 73"/>
                  <p:cNvSpPr/>
                  <p:nvPr/>
                </p:nvSpPr>
                <p:spPr>
                  <a:xfrm>
                    <a:off x="1153796" y="1384606"/>
                    <a:ext cx="1057910" cy="259080"/>
                  </a:xfrm>
                  <a:prstGeom prst="wedgeRoundRectCallout">
                    <a:avLst>
                      <a:gd name="adj1" fmla="val 25470"/>
                      <a:gd name="adj2" fmla="val -93114"/>
                      <a:gd name="adj3" fmla="val 16667"/>
                    </a:avLst>
                  </a:prstGeom>
                  <a:solidFill>
                    <a:srgbClr val="D9E6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srgbClr val="000000"/>
                        </a:solidFill>
                        <a:effectLst/>
                        <a:uLnTx/>
                        <a:uFillTx/>
                        <a:latin typeface="Calibri"/>
                        <a:ea typeface="ＭＳ ゴシック" panose="020B0609070205080204" pitchFamily="49" charset="-128"/>
                        <a:cs typeface="Times New Roman" panose="02020603050405020304" pitchFamily="18" charset="0"/>
                      </a:rPr>
                      <a:t>⑤ 病院名を回答</a:t>
                    </a:r>
                    <a:endParaRPr kumimoji="1" lang="ja-JP" altLang="en-US" sz="1050" b="0" i="0" u="none" strike="noStrike" kern="100" cap="none" spc="0" normalizeH="0" baseline="0" noProof="0" dirty="0">
                      <a:ln>
                        <a:noFill/>
                      </a:ln>
                      <a:solidFill>
                        <a:prstClr val="white"/>
                      </a:solidFill>
                      <a:effectLst/>
                      <a:uLnTx/>
                      <a:uFillTx/>
                      <a:latin typeface="Calibri"/>
                      <a:ea typeface="游明朝" panose="02020400000000000000" pitchFamily="18" charset="-128"/>
                      <a:cs typeface="Times New Roman" panose="02020603050405020304" pitchFamily="18" charset="0"/>
                    </a:endParaRPr>
                  </a:p>
                </p:txBody>
              </p:sp>
              <p:sp>
                <p:nvSpPr>
                  <p:cNvPr id="75" name="角丸四角形吹き出し 74"/>
                  <p:cNvSpPr/>
                  <p:nvPr/>
                </p:nvSpPr>
                <p:spPr>
                  <a:xfrm>
                    <a:off x="2214248" y="258440"/>
                    <a:ext cx="944880" cy="259080"/>
                  </a:xfrm>
                  <a:prstGeom prst="wedgeRoundRectCallout">
                    <a:avLst>
                      <a:gd name="adj1" fmla="val -26391"/>
                      <a:gd name="adj2" fmla="val 101004"/>
                      <a:gd name="adj3" fmla="val 16667"/>
                    </a:avLst>
                  </a:prstGeom>
                  <a:solidFill>
                    <a:srgbClr val="D9E6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srgbClr val="000000"/>
                        </a:solidFill>
                        <a:effectLst/>
                        <a:uLnTx/>
                        <a:uFillTx/>
                        <a:latin typeface="Calibri"/>
                        <a:ea typeface="ＭＳ ゴシック" panose="020B0609070205080204" pitchFamily="49" charset="-128"/>
                        <a:cs typeface="Times New Roman" panose="02020603050405020304" pitchFamily="18" charset="0"/>
                      </a:rPr>
                      <a:t>③ トリアージ</a:t>
                    </a:r>
                    <a:endParaRPr kumimoji="1" lang="ja-JP" altLang="en-US" sz="1050" b="0" i="0" u="none" strike="noStrike" kern="100" cap="none" spc="0" normalizeH="0" baseline="0" noProof="0" dirty="0">
                      <a:ln>
                        <a:noFill/>
                      </a:ln>
                      <a:solidFill>
                        <a:prstClr val="white"/>
                      </a:solidFill>
                      <a:effectLst/>
                      <a:uLnTx/>
                      <a:uFillTx/>
                      <a:latin typeface="Calibri"/>
                      <a:ea typeface="游明朝" panose="02020400000000000000" pitchFamily="18" charset="-128"/>
                      <a:cs typeface="Times New Roman" panose="02020603050405020304" pitchFamily="18" charset="0"/>
                    </a:endParaRPr>
                  </a:p>
                </p:txBody>
              </p:sp>
              <p:sp>
                <p:nvSpPr>
                  <p:cNvPr id="76" name="角丸四角形吹き出し 75"/>
                  <p:cNvSpPr/>
                  <p:nvPr/>
                </p:nvSpPr>
                <p:spPr>
                  <a:xfrm>
                    <a:off x="2909116" y="2036846"/>
                    <a:ext cx="929640" cy="259080"/>
                  </a:xfrm>
                  <a:prstGeom prst="wedgeRoundRectCallout">
                    <a:avLst>
                      <a:gd name="adj1" fmla="val -23817"/>
                      <a:gd name="adj2" fmla="val -98996"/>
                      <a:gd name="adj3" fmla="val 16667"/>
                    </a:avLst>
                  </a:prstGeom>
                  <a:solidFill>
                    <a:srgbClr val="D9E6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srgbClr val="000000"/>
                        </a:solidFill>
                        <a:effectLst/>
                        <a:uLnTx/>
                        <a:uFillTx/>
                        <a:latin typeface="Calibri"/>
                        <a:ea typeface="ＭＳ ゴシック" panose="020B0609070205080204" pitchFamily="49" charset="-128"/>
                        <a:cs typeface="Times New Roman" panose="02020603050405020304" pitchFamily="18" charset="0"/>
                      </a:rPr>
                      <a:t>④ 受入調整</a:t>
                    </a:r>
                    <a:endParaRPr kumimoji="1" lang="ja-JP" altLang="en-US" sz="1050" b="0" i="0" u="none" strike="noStrike" kern="100" cap="none" spc="0" normalizeH="0" baseline="0" noProof="0" dirty="0">
                      <a:ln>
                        <a:noFill/>
                      </a:ln>
                      <a:solidFill>
                        <a:prstClr val="white"/>
                      </a:solidFill>
                      <a:effectLst/>
                      <a:uLnTx/>
                      <a:uFillTx/>
                      <a:latin typeface="Calibri"/>
                      <a:ea typeface="游明朝" panose="02020400000000000000" pitchFamily="18" charset="-128"/>
                      <a:cs typeface="Times New Roman" panose="02020603050405020304" pitchFamily="18" charset="0"/>
                    </a:endParaRPr>
                  </a:p>
                </p:txBody>
              </p:sp>
              <p:sp>
                <p:nvSpPr>
                  <p:cNvPr id="77" name="曲折矢印 76"/>
                  <p:cNvSpPr/>
                  <p:nvPr/>
                </p:nvSpPr>
                <p:spPr>
                  <a:xfrm rot="10800000">
                    <a:off x="3790667" y="2053320"/>
                    <a:ext cx="426720" cy="54730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8" name="下矢印 77"/>
                  <p:cNvSpPr/>
                  <p:nvPr/>
                </p:nvSpPr>
                <p:spPr>
                  <a:xfrm flipV="1">
                    <a:off x="2466975" y="2099309"/>
                    <a:ext cx="198119" cy="197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9" name="角丸四角形 78"/>
                  <p:cNvSpPr/>
                  <p:nvPr/>
                </p:nvSpPr>
                <p:spPr>
                  <a:xfrm>
                    <a:off x="3373937" y="97810"/>
                    <a:ext cx="1535430" cy="281940"/>
                  </a:xfrm>
                  <a:prstGeom prst="roundRect">
                    <a:avLst/>
                  </a:prstGeom>
                  <a:solidFill>
                    <a:schemeClr val="accent1">
                      <a:lumMod val="40000"/>
                      <a:lumOff val="6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a:ln>
                          <a:noFill/>
                        </a:ln>
                        <a:solidFill>
                          <a:prstClr val="black"/>
                        </a:solidFill>
                        <a:effectLst/>
                        <a:uLnTx/>
                        <a:uFillTx/>
                        <a:latin typeface="Calibri"/>
                        <a:ea typeface="ＭＳ ゴシック" panose="020B0609070205080204" pitchFamily="49" charset="-128"/>
                        <a:cs typeface="Times New Roman" panose="02020603050405020304" pitchFamily="18" charset="0"/>
                      </a:rPr>
                      <a:t>協力医療機関</a:t>
                    </a:r>
                    <a:endParaRPr kumimoji="1" lang="ja-JP" altLang="en-US" sz="1050" b="0" i="0" u="none" strike="noStrike" kern="100" cap="none" spc="0" normalizeH="0" baseline="0" noProof="0">
                      <a:ln>
                        <a:noFill/>
                      </a:ln>
                      <a:solidFill>
                        <a:prstClr val="black"/>
                      </a:solidFill>
                      <a:effectLst/>
                      <a:uLnTx/>
                      <a:uFillTx/>
                      <a:latin typeface="Calibri"/>
                      <a:ea typeface="游明朝" panose="02020400000000000000" pitchFamily="18" charset="-128"/>
                      <a:cs typeface="Times New Roman" panose="02020603050405020304" pitchFamily="18" charset="0"/>
                    </a:endParaRPr>
                  </a:p>
                </p:txBody>
              </p:sp>
              <p:cxnSp>
                <p:nvCxnSpPr>
                  <p:cNvPr id="80" name="直線矢印コネクタ 79"/>
                  <p:cNvCxnSpPr/>
                  <p:nvPr/>
                </p:nvCxnSpPr>
                <p:spPr>
                  <a:xfrm flipV="1">
                    <a:off x="2838450" y="885825"/>
                    <a:ext cx="5181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grpSp>
      <p:graphicFrame>
        <p:nvGraphicFramePr>
          <p:cNvPr id="81" name="表 80"/>
          <p:cNvGraphicFramePr>
            <a:graphicFrameLocks noGrp="1"/>
          </p:cNvGraphicFramePr>
          <p:nvPr>
            <p:extLst/>
          </p:nvPr>
        </p:nvGraphicFramePr>
        <p:xfrm>
          <a:off x="1958637" y="3733348"/>
          <a:ext cx="3136730" cy="419100"/>
        </p:xfrm>
        <a:graphic>
          <a:graphicData uri="http://schemas.openxmlformats.org/drawingml/2006/table">
            <a:tbl>
              <a:tblPr firstRow="1" firstCol="1" bandRow="1"/>
              <a:tblGrid>
                <a:gridCol w="1080000">
                  <a:extLst>
                    <a:ext uri="{9D8B030D-6E8A-4147-A177-3AD203B41FA5}">
                      <a16:colId xmlns:a16="http://schemas.microsoft.com/office/drawing/2014/main" val="864304132"/>
                    </a:ext>
                  </a:extLst>
                </a:gridCol>
                <a:gridCol w="648000">
                  <a:extLst>
                    <a:ext uri="{9D8B030D-6E8A-4147-A177-3AD203B41FA5}">
                      <a16:colId xmlns:a16="http://schemas.microsoft.com/office/drawing/2014/main" val="2849431692"/>
                    </a:ext>
                  </a:extLst>
                </a:gridCol>
                <a:gridCol w="648000">
                  <a:extLst>
                    <a:ext uri="{9D8B030D-6E8A-4147-A177-3AD203B41FA5}">
                      <a16:colId xmlns:a16="http://schemas.microsoft.com/office/drawing/2014/main" val="3173404904"/>
                    </a:ext>
                  </a:extLst>
                </a:gridCol>
                <a:gridCol w="760730">
                  <a:extLst>
                    <a:ext uri="{9D8B030D-6E8A-4147-A177-3AD203B41FA5}">
                      <a16:colId xmlns:a16="http://schemas.microsoft.com/office/drawing/2014/main" val="3744118905"/>
                    </a:ext>
                  </a:extLst>
                </a:gridCol>
              </a:tblGrid>
              <a:tr h="126365">
                <a:tc>
                  <a:txBody>
                    <a:bodyPr/>
                    <a:lstStyle/>
                    <a:p>
                      <a:pPr algn="l">
                        <a:lnSpc>
                          <a:spcPts val="1100"/>
                        </a:lnSpc>
                        <a:spcAft>
                          <a:spcPts val="0"/>
                        </a:spcAft>
                      </a:pPr>
                      <a:r>
                        <a:rPr lang="en-US" sz="9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ja-JP" sz="900" kern="10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総数</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ja-JP" sz="9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入院中</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ja-JP" sz="900" kern="10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受入可能数</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9820164"/>
                  </a:ext>
                </a:extLst>
              </a:tr>
              <a:tr h="0">
                <a:tc>
                  <a:txBody>
                    <a:bodyPr/>
                    <a:lstStyle/>
                    <a:p>
                      <a:pPr algn="l">
                        <a:lnSpc>
                          <a:spcPts val="1100"/>
                        </a:lnSpc>
                        <a:spcAft>
                          <a:spcPts val="0"/>
                        </a:spcAft>
                      </a:pPr>
                      <a:r>
                        <a:rPr lang="ja-JP" sz="9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●●病院</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ja-JP" sz="9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ja-JP" sz="9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a:t>
                      </a:r>
                      <a:r>
                        <a:rPr lang="en-US" sz="9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ja-JP" sz="9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a:t>
                      </a:r>
                      <a:r>
                        <a:rPr lang="en-US" sz="9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633791"/>
                  </a:ext>
                </a:extLst>
              </a:tr>
              <a:tr h="0">
                <a:tc>
                  <a:txBody>
                    <a:bodyPr/>
                    <a:lstStyle/>
                    <a:p>
                      <a:pPr algn="l">
                        <a:lnSpc>
                          <a:spcPts val="1100"/>
                        </a:lnSpc>
                        <a:spcAft>
                          <a:spcPts val="0"/>
                        </a:spcAft>
                      </a:pPr>
                      <a:r>
                        <a:rPr lang="ja-JP" sz="900" kern="10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△△医療センター</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ja-JP" sz="900" kern="10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ja-JP" sz="9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ja-JP" sz="900" kern="100" dirty="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130922"/>
                  </a:ext>
                </a:extLst>
              </a:tr>
            </a:tbl>
          </a:graphicData>
        </a:graphic>
      </p:graphicFrame>
      <p:sp>
        <p:nvSpPr>
          <p:cNvPr id="134" name="正方形/長方形 133"/>
          <p:cNvSpPr/>
          <p:nvPr/>
        </p:nvSpPr>
        <p:spPr>
          <a:xfrm>
            <a:off x="890032" y="714408"/>
            <a:ext cx="7579597" cy="276999"/>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○病床確保と合わせ入院調整を広域的に行うため「大阪府入院ﾌｫﾛｰｱｯﾌﾟｾﾝﾀｰ」を立ち上げ。</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109" name="直線矢印コネクタ 108"/>
          <p:cNvCxnSpPr/>
          <p:nvPr/>
        </p:nvCxnSpPr>
        <p:spPr>
          <a:xfrm flipH="1" flipV="1">
            <a:off x="2969422" y="2413257"/>
            <a:ext cx="7289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2979546" y="2319278"/>
            <a:ext cx="7208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角丸四角形 69"/>
          <p:cNvSpPr/>
          <p:nvPr/>
        </p:nvSpPr>
        <p:spPr>
          <a:xfrm>
            <a:off x="4057677" y="378489"/>
            <a:ext cx="2304000" cy="2520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他都道府県に先行</a:t>
            </a: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して実施</a:t>
            </a:r>
          </a:p>
        </p:txBody>
      </p:sp>
      <p:sp>
        <p:nvSpPr>
          <p:cNvPr id="64" name="タイトル 1"/>
          <p:cNvSpPr txBox="1">
            <a:spLocks/>
          </p:cNvSpPr>
          <p:nvPr/>
        </p:nvSpPr>
        <p:spPr>
          <a:xfrm>
            <a:off x="444160" y="4612028"/>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別記④</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新型コロナウイルス助け合い基金</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84" name="正方形/長方形 83"/>
          <p:cNvSpPr/>
          <p:nvPr/>
        </p:nvSpPr>
        <p:spPr>
          <a:xfrm>
            <a:off x="780775" y="5053189"/>
            <a:ext cx="7579597" cy="276999"/>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○医療及び療養に係る業務に従事する方を支援するため、基金を設置。</a:t>
            </a:r>
          </a:p>
        </p:txBody>
      </p:sp>
      <p:sp>
        <p:nvSpPr>
          <p:cNvPr id="85" name="角丸四角形 84"/>
          <p:cNvSpPr/>
          <p:nvPr/>
        </p:nvSpPr>
        <p:spPr>
          <a:xfrm>
            <a:off x="887494" y="5414187"/>
            <a:ext cx="1035239" cy="383209"/>
          </a:xfrm>
          <a:prstGeom prst="roundRect">
            <a:avLst/>
          </a:prstGeom>
          <a:no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贈呈</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88" name="図 87"/>
          <p:cNvPicPr>
            <a:picLocks noChangeAspect="1"/>
          </p:cNvPicPr>
          <p:nvPr/>
        </p:nvPicPr>
        <p:blipFill rotWithShape="1">
          <a:blip r:embed="rId3"/>
          <a:srcRect l="24129" t="18794" r="14819" b="4370"/>
          <a:stretch/>
        </p:blipFill>
        <p:spPr>
          <a:xfrm>
            <a:off x="6611555" y="5167081"/>
            <a:ext cx="1769650" cy="1252211"/>
          </a:xfrm>
          <a:prstGeom prst="rect">
            <a:avLst/>
          </a:prstGeom>
        </p:spPr>
      </p:pic>
      <p:sp>
        <p:nvSpPr>
          <p:cNvPr id="89" name="角丸四角形 88"/>
          <p:cNvSpPr/>
          <p:nvPr/>
        </p:nvSpPr>
        <p:spPr>
          <a:xfrm>
            <a:off x="887493" y="5943206"/>
            <a:ext cx="1035239" cy="383209"/>
          </a:xfrm>
          <a:prstGeom prst="roundRect">
            <a:avLst/>
          </a:prstGeom>
          <a:no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寄附の状況</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2" name="スライド番号プレースホルダー 3"/>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83" name="正方形/長方形 82"/>
          <p:cNvSpPr/>
          <p:nvPr/>
        </p:nvSpPr>
        <p:spPr>
          <a:xfrm>
            <a:off x="2050782" y="5440463"/>
            <a:ext cx="4820944" cy="461665"/>
          </a:xfrm>
          <a:prstGeom prst="rect">
            <a:avLst/>
          </a:prstGeom>
        </p:spPr>
        <p:txBody>
          <a:bodyPr wrap="square">
            <a:spAutoFit/>
          </a:bodyPr>
          <a:lstStyle/>
          <a:p>
            <a:pPr marL="261938" marR="0" lvl="0" indent="-261938"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贈呈者数</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50,542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681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機関）</a:t>
            </a:r>
          </a:p>
          <a:p>
            <a:pPr marL="261938" marR="0" lvl="0" indent="-261938"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贈呈総額</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5,632</a:t>
            </a: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1" name="正方形/長方形 90"/>
          <p:cNvSpPr/>
          <p:nvPr/>
        </p:nvSpPr>
        <p:spPr>
          <a:xfrm>
            <a:off x="2050782" y="5897560"/>
            <a:ext cx="4820944" cy="461665"/>
          </a:xfrm>
          <a:prstGeom prst="rect">
            <a:avLst/>
          </a:prstGeom>
        </p:spPr>
        <p:txBody>
          <a:bodyPr wrap="square">
            <a:spAutoFit/>
          </a:bodyPr>
          <a:lstStyle/>
          <a:p>
            <a:pPr marL="261938" marR="0" lvl="0" indent="-261938"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寄附収納</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件数　：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28,527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件</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1938" marR="0" lvl="0" indent="-261938"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寄附収納</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金額　：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1,316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9559770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角丸四角形 73"/>
          <p:cNvSpPr/>
          <p:nvPr/>
        </p:nvSpPr>
        <p:spPr>
          <a:xfrm>
            <a:off x="4587496" y="1616201"/>
            <a:ext cx="3539870" cy="251868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9" name="角丸四角形 98"/>
          <p:cNvSpPr/>
          <p:nvPr/>
        </p:nvSpPr>
        <p:spPr>
          <a:xfrm>
            <a:off x="5002170" y="3283827"/>
            <a:ext cx="2802440" cy="692148"/>
          </a:xfrm>
          <a:prstGeom prst="round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a:xfrm>
            <a:off x="6872763"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6" name="タイトル 1"/>
          <p:cNvSpPr txBox="1">
            <a:spLocks/>
          </p:cNvSpPr>
          <p:nvPr/>
        </p:nvSpPr>
        <p:spPr>
          <a:xfrm>
            <a:off x="96558" y="161648"/>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別記⑤</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濃厚接触者フォローアップセンター</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・検疫</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フォローアップセンター</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17" name="正方形/長方形 16"/>
          <p:cNvSpPr/>
          <p:nvPr/>
        </p:nvSpPr>
        <p:spPr>
          <a:xfrm>
            <a:off x="486792" y="763916"/>
            <a:ext cx="8276251" cy="646331"/>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○濃厚接触者に関する唾液検査の受検調整や健康観察、データ管理を集約することにより、保健所機能を支援するため、</a:t>
            </a: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濃厚接触者フォローアップセンターを設置（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年８月３日）</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また、同センター内に検疫フォローアップセンターを設置し、検疫所からの入国者・帰国者情報を一元管理し、健康観察を実施</a:t>
            </a:r>
          </a:p>
        </p:txBody>
      </p:sp>
      <p:sp>
        <p:nvSpPr>
          <p:cNvPr id="73" name="角丸四角形 72"/>
          <p:cNvSpPr/>
          <p:nvPr/>
        </p:nvSpPr>
        <p:spPr>
          <a:xfrm>
            <a:off x="551336" y="1631669"/>
            <a:ext cx="3539870" cy="250321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1687130" y="1790557"/>
            <a:ext cx="1224136" cy="276999"/>
          </a:xfrm>
          <a:prstGeom prst="rect">
            <a:avLst/>
          </a:prstGeom>
          <a:solidFill>
            <a:schemeClr val="accent3">
              <a:lumMod val="60000"/>
              <a:lumOff val="40000"/>
            </a:schemeClr>
          </a:solidFill>
          <a:ln>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保健所</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5144682" y="1794670"/>
            <a:ext cx="2520000" cy="276999"/>
          </a:xfrm>
          <a:prstGeom prst="rect">
            <a:avLst/>
          </a:prstGeom>
          <a:solidFill>
            <a:schemeClr val="tx2">
              <a:lumMod val="20000"/>
              <a:lumOff val="80000"/>
            </a:schemeClr>
          </a:solidFill>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濃厚接触者フォローアップセンター</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1241271" y="2194223"/>
            <a:ext cx="2160000" cy="461665"/>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➀疫学調査による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濃厚接触者の特定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5281391" y="2686544"/>
            <a:ext cx="2160000" cy="276999"/>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④健康観察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p:cNvSpPr txBox="1"/>
          <p:nvPr/>
        </p:nvSpPr>
        <p:spPr>
          <a:xfrm>
            <a:off x="1230280" y="3336033"/>
            <a:ext cx="2160000" cy="276999"/>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④新規陽性者として対応</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左右矢印 28"/>
          <p:cNvSpPr/>
          <p:nvPr/>
        </p:nvSpPr>
        <p:spPr>
          <a:xfrm>
            <a:off x="3583024" y="3306767"/>
            <a:ext cx="1296000" cy="711899"/>
          </a:xfrm>
          <a:prstGeom prst="leftRightArrow">
            <a:avLst>
              <a:gd name="adj1" fmla="val 68618"/>
              <a:gd name="adj2" fmla="val 50000"/>
            </a:avLst>
          </a:prstGeom>
          <a:solidFill>
            <a:schemeClr val="accent1">
              <a:lumMod val="20000"/>
              <a:lumOff val="80000"/>
            </a:schemeClr>
          </a:solidFill>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データの</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一元管理</a:t>
            </a:r>
          </a:p>
        </p:txBody>
      </p:sp>
      <p:cxnSp>
        <p:nvCxnSpPr>
          <p:cNvPr id="47" name="直線矢印コネクタ 46"/>
          <p:cNvCxnSpPr/>
          <p:nvPr/>
        </p:nvCxnSpPr>
        <p:spPr>
          <a:xfrm>
            <a:off x="1380054" y="3075058"/>
            <a:ext cx="0" cy="262847"/>
          </a:xfrm>
          <a:prstGeom prst="straightConnector1">
            <a:avLst/>
          </a:prstGeom>
          <a:ln w="9525">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右矢印 50"/>
          <p:cNvSpPr/>
          <p:nvPr/>
        </p:nvSpPr>
        <p:spPr>
          <a:xfrm>
            <a:off x="3659127" y="1755270"/>
            <a:ext cx="1219897" cy="797078"/>
          </a:xfrm>
          <a:prstGeom prst="rightArrow">
            <a:avLst>
              <a:gd name="adj1" fmla="val 71851"/>
              <a:gd name="adj2" fmla="val 53313"/>
            </a:avLst>
          </a:prstGeom>
          <a:solidFill>
            <a:srgbClr val="00206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業務集約化</a:t>
            </a:r>
          </a:p>
        </p:txBody>
      </p:sp>
      <p:sp>
        <p:nvSpPr>
          <p:cNvPr id="55" name="テキスト ボックス 54"/>
          <p:cNvSpPr txBox="1"/>
          <p:nvPr/>
        </p:nvSpPr>
        <p:spPr>
          <a:xfrm>
            <a:off x="1380054" y="3045838"/>
            <a:ext cx="13079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陽性の場合</a:t>
            </a:r>
          </a:p>
        </p:txBody>
      </p:sp>
      <p:sp>
        <p:nvSpPr>
          <p:cNvPr id="56" name="テキスト ボックス 55"/>
          <p:cNvSpPr txBox="1"/>
          <p:nvPr/>
        </p:nvSpPr>
        <p:spPr>
          <a:xfrm>
            <a:off x="3892368" y="2901183"/>
            <a:ext cx="13079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陰性の場合</a:t>
            </a:r>
          </a:p>
        </p:txBody>
      </p:sp>
      <p:sp>
        <p:nvSpPr>
          <p:cNvPr id="65" name="テキスト ボックス 64"/>
          <p:cNvSpPr txBox="1"/>
          <p:nvPr/>
        </p:nvSpPr>
        <p:spPr>
          <a:xfrm>
            <a:off x="5277431" y="2236389"/>
            <a:ext cx="2160000" cy="276999"/>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②唾液検査の受検調整</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p:cNvSpPr txBox="1"/>
          <p:nvPr/>
        </p:nvSpPr>
        <p:spPr>
          <a:xfrm>
            <a:off x="1245231" y="2736024"/>
            <a:ext cx="2160000" cy="276999"/>
          </a:xfrm>
          <a:prstGeom prst="rect">
            <a:avLst/>
          </a:prstGeom>
          <a:ln w="19050">
            <a:solidFill>
              <a:schemeClr val="dk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検査結果判明、連絡</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75" name="直線矢印コネクタ 74"/>
          <p:cNvCxnSpPr/>
          <p:nvPr/>
        </p:nvCxnSpPr>
        <p:spPr>
          <a:xfrm>
            <a:off x="3406249" y="2889912"/>
            <a:ext cx="1845141" cy="0"/>
          </a:xfrm>
          <a:prstGeom prst="straightConnector1">
            <a:avLst/>
          </a:prstGeom>
          <a:ln w="9525">
            <a:prstDash val="sysDash"/>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5251390" y="3570848"/>
            <a:ext cx="2304000" cy="276999"/>
          </a:xfrm>
          <a:prstGeom prst="rect">
            <a:avLst/>
          </a:prstGeom>
          <a:ln w="19050">
            <a:solidFill>
              <a:schemeClr val="tx1"/>
            </a:solidFill>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入国者・帰国者に対する健康観察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テキスト ボックス 71"/>
          <p:cNvSpPr txBox="1"/>
          <p:nvPr/>
        </p:nvSpPr>
        <p:spPr>
          <a:xfrm>
            <a:off x="5144682" y="3171054"/>
            <a:ext cx="2520000" cy="276999"/>
          </a:xfrm>
          <a:prstGeom prst="rect">
            <a:avLst/>
          </a:prstGeom>
          <a:solidFill>
            <a:schemeClr val="tx2">
              <a:lumMod val="20000"/>
              <a:lumOff val="80000"/>
            </a:schemeClr>
          </a:solidFill>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検疫フォローアップセンター</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a:xfrm>
            <a:off x="6750080" y="312531"/>
            <a:ext cx="1656000" cy="2520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大阪独自</a:t>
            </a:r>
            <a:endParaRPr kumimoji="1"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正方形/長方形 24">
            <a:extLst>
              <a:ext uri="{FF2B5EF4-FFF2-40B4-BE49-F238E27FC236}">
                <a16:creationId xmlns:a16="http://schemas.microsoft.com/office/drawing/2014/main" id="{0456E785-FC2E-4A55-8CC5-7D1345BEBE7D}"/>
              </a:ext>
            </a:extLst>
          </p:cNvPr>
          <p:cNvSpPr/>
          <p:nvPr/>
        </p:nvSpPr>
        <p:spPr>
          <a:xfrm>
            <a:off x="355519" y="4865882"/>
            <a:ext cx="8595833" cy="276999"/>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感染急拡大に備え、重症患者に対応可能な</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ICU</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機能を有する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臨時医療</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施設として整備</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日運用開始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aphicFrame>
        <p:nvGraphicFramePr>
          <p:cNvPr id="27" name="表 26">
            <a:extLst>
              <a:ext uri="{FF2B5EF4-FFF2-40B4-BE49-F238E27FC236}">
                <a16:creationId xmlns:a16="http://schemas.microsoft.com/office/drawing/2014/main" id="{2B68EAB7-9BCD-4DA6-8375-8476C7515EE1}"/>
              </a:ext>
            </a:extLst>
          </p:cNvPr>
          <p:cNvGraphicFramePr>
            <a:graphicFrameLocks noGrp="1"/>
          </p:cNvGraphicFramePr>
          <p:nvPr>
            <p:extLst/>
          </p:nvPr>
        </p:nvGraphicFramePr>
        <p:xfrm>
          <a:off x="635254" y="5259060"/>
          <a:ext cx="6237509" cy="1298688"/>
        </p:xfrm>
        <a:graphic>
          <a:graphicData uri="http://schemas.openxmlformats.org/drawingml/2006/table">
            <a:tbl>
              <a:tblPr firstRow="1" firstCol="1" bandRow="1">
                <a:tableStyleId>{69CF1AB2-1976-4502-BF36-3FF5EA218861}</a:tableStyleId>
              </a:tblPr>
              <a:tblGrid>
                <a:gridCol w="893603">
                  <a:extLst>
                    <a:ext uri="{9D8B030D-6E8A-4147-A177-3AD203B41FA5}">
                      <a16:colId xmlns:a16="http://schemas.microsoft.com/office/drawing/2014/main" val="854482303"/>
                    </a:ext>
                  </a:extLst>
                </a:gridCol>
                <a:gridCol w="5343906">
                  <a:extLst>
                    <a:ext uri="{9D8B030D-6E8A-4147-A177-3AD203B41FA5}">
                      <a16:colId xmlns:a16="http://schemas.microsoft.com/office/drawing/2014/main" val="1046894363"/>
                    </a:ext>
                  </a:extLst>
                </a:gridCol>
              </a:tblGrid>
              <a:tr h="324672">
                <a:tc>
                  <a:txBody>
                    <a:bodyPr/>
                    <a:lstStyle/>
                    <a:p>
                      <a:pPr indent="152400" algn="l">
                        <a:lnSpc>
                          <a:spcPct val="150000"/>
                        </a:lnSpc>
                        <a:spcAft>
                          <a:spcPts val="0"/>
                        </a:spcAft>
                      </a:pPr>
                      <a:r>
                        <a:rPr lang="ja-JP" sz="1200" b="0" kern="0" dirty="0">
                          <a:effectLst/>
                          <a:latin typeface="+mn-ea"/>
                          <a:ea typeface="+mn-ea"/>
                        </a:rPr>
                        <a:t>設置場所</a:t>
                      </a:r>
                      <a:endParaRPr lang="ja-JP" sz="1200" b="0" kern="100" dirty="0">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lnSpc>
                          <a:spcPct val="150000"/>
                        </a:lnSpc>
                        <a:spcAft>
                          <a:spcPts val="0"/>
                        </a:spcAft>
                      </a:pPr>
                      <a:r>
                        <a:rPr lang="ja-JP" altLang="en-US" sz="1200" b="0" kern="0" dirty="0">
                          <a:effectLst/>
                          <a:latin typeface="+mn-ea"/>
                          <a:ea typeface="+mn-ea"/>
                        </a:rPr>
                        <a:t>　</a:t>
                      </a:r>
                      <a:r>
                        <a:rPr lang="ja-JP" sz="1200" b="0" kern="0" dirty="0">
                          <a:effectLst/>
                          <a:latin typeface="+mn-ea"/>
                          <a:ea typeface="+mn-ea"/>
                        </a:rPr>
                        <a:t>大阪市住吉区万代東</a:t>
                      </a:r>
                      <a:r>
                        <a:rPr lang="en-US" sz="1200" b="0" kern="0" dirty="0">
                          <a:effectLst/>
                          <a:latin typeface="+mn-ea"/>
                          <a:ea typeface="+mn-ea"/>
                        </a:rPr>
                        <a:t>3</a:t>
                      </a:r>
                      <a:r>
                        <a:rPr lang="ja-JP" sz="1200" b="0" kern="0" dirty="0">
                          <a:effectLst/>
                          <a:latin typeface="+mn-ea"/>
                          <a:ea typeface="+mn-ea"/>
                        </a:rPr>
                        <a:t>丁目</a:t>
                      </a:r>
                      <a:r>
                        <a:rPr lang="en-US" sz="1200" b="0" kern="0" dirty="0">
                          <a:effectLst/>
                          <a:latin typeface="+mn-ea"/>
                          <a:ea typeface="+mn-ea"/>
                        </a:rPr>
                        <a:t>1-56</a:t>
                      </a:r>
                      <a:r>
                        <a:rPr lang="ja-JP" sz="1200" b="0" kern="0" dirty="0">
                          <a:effectLst/>
                          <a:latin typeface="+mn-ea"/>
                          <a:ea typeface="+mn-ea"/>
                        </a:rPr>
                        <a:t>（大阪急性期・総合医療センター敷地内）</a:t>
                      </a:r>
                      <a:endParaRPr lang="ja-JP" sz="1200" b="0" kern="100" dirty="0">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1086187"/>
                  </a:ext>
                </a:extLst>
              </a:tr>
              <a:tr h="324672">
                <a:tc>
                  <a:txBody>
                    <a:bodyPr/>
                    <a:lstStyle/>
                    <a:p>
                      <a:pPr indent="152400" algn="l">
                        <a:lnSpc>
                          <a:spcPct val="150000"/>
                        </a:lnSpc>
                        <a:spcAft>
                          <a:spcPts val="0"/>
                        </a:spcAft>
                      </a:pPr>
                      <a:r>
                        <a:rPr lang="ja-JP" sz="1200" b="0" kern="0" dirty="0">
                          <a:effectLst/>
                          <a:latin typeface="+mn-ea"/>
                          <a:ea typeface="+mn-ea"/>
                        </a:rPr>
                        <a:t>病床数</a:t>
                      </a:r>
                      <a:endParaRPr lang="ja-JP" sz="1200" b="0" kern="100" dirty="0">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lnSpc>
                          <a:spcPct val="150000"/>
                        </a:lnSpc>
                        <a:spcAft>
                          <a:spcPts val="0"/>
                        </a:spcAft>
                      </a:pPr>
                      <a:r>
                        <a:rPr lang="ja-JP" altLang="en-US" sz="1200" b="0" kern="0" dirty="0">
                          <a:effectLst/>
                          <a:latin typeface="+mn-ea"/>
                          <a:ea typeface="+mn-ea"/>
                        </a:rPr>
                        <a:t>　</a:t>
                      </a:r>
                      <a:r>
                        <a:rPr lang="ja-JP" sz="1200" b="0" kern="0" dirty="0">
                          <a:effectLst/>
                          <a:latin typeface="+mn-ea"/>
                          <a:ea typeface="+mn-ea"/>
                        </a:rPr>
                        <a:t>重症病床</a:t>
                      </a:r>
                      <a:r>
                        <a:rPr lang="en-US" sz="1200" b="0" kern="0" dirty="0">
                          <a:effectLst/>
                          <a:latin typeface="+mn-ea"/>
                          <a:ea typeface="+mn-ea"/>
                        </a:rPr>
                        <a:t>30</a:t>
                      </a:r>
                      <a:r>
                        <a:rPr lang="ja-JP" sz="1200" b="0" kern="0" dirty="0">
                          <a:effectLst/>
                          <a:latin typeface="+mn-ea"/>
                          <a:ea typeface="+mn-ea"/>
                        </a:rPr>
                        <a:t>床　</a:t>
                      </a:r>
                      <a:r>
                        <a:rPr lang="ja-JP" altLang="en-US" sz="1200" b="0" kern="0" dirty="0">
                          <a:effectLst/>
                          <a:latin typeface="+mn-ea"/>
                          <a:ea typeface="+mn-ea"/>
                        </a:rPr>
                        <a:t>全</a:t>
                      </a:r>
                      <a:r>
                        <a:rPr lang="ja-JP" sz="1200" b="0" kern="0" dirty="0">
                          <a:effectLst/>
                          <a:latin typeface="+mn-ea"/>
                          <a:ea typeface="+mn-ea"/>
                        </a:rPr>
                        <a:t>病床に人工呼吸器を配備</a:t>
                      </a:r>
                      <a:r>
                        <a:rPr lang="ja-JP" altLang="en-US" sz="1200" b="0" kern="100" dirty="0">
                          <a:effectLst/>
                          <a:latin typeface="+mn-ea"/>
                          <a:ea typeface="+mn-ea"/>
                        </a:rPr>
                        <a:t>（</a:t>
                      </a:r>
                      <a:r>
                        <a:rPr lang="ja-JP" sz="1200" b="0" kern="0" dirty="0">
                          <a:effectLst/>
                          <a:latin typeface="+mn-ea"/>
                          <a:ea typeface="+mn-ea"/>
                        </a:rPr>
                        <a:t>体外式膜型人工肺は配備しない</a:t>
                      </a:r>
                      <a:r>
                        <a:rPr lang="ja-JP" altLang="en-US" sz="1200" b="0" kern="0" dirty="0">
                          <a:effectLst/>
                          <a:latin typeface="+mn-ea"/>
                          <a:ea typeface="+mn-ea"/>
                        </a:rPr>
                        <a:t>）</a:t>
                      </a:r>
                      <a:endParaRPr lang="ja-JP" sz="1200" b="0" kern="100" dirty="0">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170635"/>
                  </a:ext>
                </a:extLst>
              </a:tr>
              <a:tr h="324672">
                <a:tc>
                  <a:txBody>
                    <a:bodyPr/>
                    <a:lstStyle/>
                    <a:p>
                      <a:pPr indent="152400" algn="l">
                        <a:lnSpc>
                          <a:spcPct val="150000"/>
                        </a:lnSpc>
                        <a:spcAft>
                          <a:spcPts val="0"/>
                        </a:spcAft>
                      </a:pPr>
                      <a:r>
                        <a:rPr lang="ja-JP" altLang="en-US" sz="1200" b="0" kern="100" dirty="0">
                          <a:effectLst/>
                          <a:latin typeface="+mn-ea"/>
                          <a:ea typeface="+mn-ea"/>
                          <a:cs typeface="Times New Roman" panose="02020603050405020304" pitchFamily="18" charset="0"/>
                        </a:rPr>
                        <a:t>建物</a:t>
                      </a:r>
                      <a:endParaRPr lang="ja-JP" sz="1200" b="0" kern="100" dirty="0">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b="0" kern="0" dirty="0">
                          <a:effectLst/>
                          <a:latin typeface="+mn-ea"/>
                          <a:ea typeface="+mn-ea"/>
                        </a:rPr>
                        <a:t>　</a:t>
                      </a:r>
                      <a:r>
                        <a:rPr lang="ja-JP" altLang="ja-JP" sz="1200" b="0" kern="0" dirty="0">
                          <a:effectLst/>
                          <a:latin typeface="+mn-ea"/>
                          <a:ea typeface="+mn-ea"/>
                        </a:rPr>
                        <a:t>集中治療ユニット棟</a:t>
                      </a:r>
                      <a:r>
                        <a:rPr lang="ja-JP" altLang="en-US" sz="1200" b="0" kern="0" dirty="0">
                          <a:effectLst/>
                          <a:latin typeface="+mn-ea"/>
                          <a:ea typeface="+mn-ea"/>
                        </a:rPr>
                        <a:t>・</a:t>
                      </a:r>
                      <a:r>
                        <a:rPr lang="ja-JP" altLang="ja-JP" sz="1200" b="0" kern="0" dirty="0">
                          <a:effectLst/>
                          <a:latin typeface="+mn-ea"/>
                          <a:ea typeface="+mn-ea"/>
                        </a:rPr>
                        <a:t>スタッフサポートユニット棟</a:t>
                      </a:r>
                      <a:r>
                        <a:rPr lang="ja-JP" altLang="en-US" sz="1200" b="0" kern="100" dirty="0">
                          <a:effectLst/>
                          <a:latin typeface="+mn-ea"/>
                          <a:ea typeface="+mn-ea"/>
                          <a:cs typeface="Times New Roman" panose="02020603050405020304" pitchFamily="18" charset="0"/>
                        </a:rPr>
                        <a:t>・</a:t>
                      </a:r>
                      <a:r>
                        <a:rPr lang="ja-JP" altLang="en-US" sz="1200" b="0" kern="0" dirty="0">
                          <a:effectLst/>
                          <a:latin typeface="+mn-ea"/>
                          <a:ea typeface="+mn-ea"/>
                        </a:rPr>
                        <a:t>ＣＴ</a:t>
                      </a:r>
                      <a:r>
                        <a:rPr lang="ja-JP" altLang="ja-JP" sz="1200" b="0" kern="0" dirty="0">
                          <a:effectLst/>
                          <a:latin typeface="+mn-ea"/>
                          <a:ea typeface="+mn-ea"/>
                        </a:rPr>
                        <a:t>棟</a:t>
                      </a:r>
                      <a:r>
                        <a:rPr lang="ja-JP" altLang="en-US" sz="1200" b="0" kern="0" dirty="0">
                          <a:effectLst/>
                          <a:latin typeface="+mn-ea"/>
                          <a:ea typeface="+mn-ea"/>
                        </a:rPr>
                        <a:t>など</a:t>
                      </a:r>
                      <a:endParaRPr lang="en-US" altLang="ja-JP" sz="1200" b="0" kern="0" dirty="0">
                        <a:effectLst/>
                        <a:latin typeface="+mn-ea"/>
                        <a:ea typeface="+mn-ea"/>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7402862"/>
                  </a:ext>
                </a:extLst>
              </a:tr>
              <a:tr h="324672">
                <a:tc>
                  <a:txBody>
                    <a:bodyPr/>
                    <a:lstStyle/>
                    <a:p>
                      <a:pPr indent="152400" algn="l">
                        <a:lnSpc>
                          <a:spcPct val="150000"/>
                        </a:lnSpc>
                        <a:spcAft>
                          <a:spcPts val="0"/>
                        </a:spcAft>
                      </a:pPr>
                      <a:r>
                        <a:rPr lang="ja-JP" altLang="en-US" sz="1200" b="0" kern="100" dirty="0">
                          <a:effectLst/>
                          <a:latin typeface="+mn-ea"/>
                          <a:ea typeface="+mn-ea"/>
                          <a:cs typeface="Times New Roman" panose="02020603050405020304" pitchFamily="18" charset="0"/>
                        </a:rPr>
                        <a:t>入院実績</a:t>
                      </a:r>
                      <a:endParaRPr lang="ja-JP" sz="1200" b="0" kern="100" dirty="0">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b="0" kern="0" dirty="0">
                          <a:effectLst/>
                          <a:latin typeface="+mn-ea"/>
                          <a:ea typeface="+mn-ea"/>
                        </a:rPr>
                        <a:t>　</a:t>
                      </a:r>
                      <a:r>
                        <a:rPr lang="en-US" altLang="ja-JP" sz="1200" b="0" kern="0" dirty="0" smtClean="0">
                          <a:solidFill>
                            <a:schemeClr val="tx1"/>
                          </a:solidFill>
                          <a:effectLst/>
                          <a:latin typeface="+mn-ea"/>
                          <a:ea typeface="+mn-ea"/>
                        </a:rPr>
                        <a:t>452</a:t>
                      </a:r>
                      <a:r>
                        <a:rPr lang="ja-JP" altLang="en-US" sz="1200" b="0" kern="0" dirty="0" smtClean="0">
                          <a:solidFill>
                            <a:schemeClr val="tx1"/>
                          </a:solidFill>
                          <a:effectLst/>
                          <a:latin typeface="+mn-ea"/>
                          <a:ea typeface="+mn-ea"/>
                        </a:rPr>
                        <a:t>人（</a:t>
                      </a:r>
                      <a:r>
                        <a:rPr lang="en-US" altLang="ja-JP" sz="1200" b="0" kern="0" dirty="0" smtClean="0">
                          <a:solidFill>
                            <a:schemeClr val="tx1"/>
                          </a:solidFill>
                          <a:effectLst/>
                          <a:latin typeface="+mn-ea"/>
                          <a:ea typeface="+mn-ea"/>
                        </a:rPr>
                        <a:t>2022</a:t>
                      </a:r>
                      <a:r>
                        <a:rPr lang="ja-JP" altLang="en-US" sz="1200" b="0" kern="0" dirty="0" smtClean="0">
                          <a:solidFill>
                            <a:schemeClr val="tx1"/>
                          </a:solidFill>
                          <a:effectLst/>
                          <a:latin typeface="+mn-ea"/>
                          <a:ea typeface="+mn-ea"/>
                        </a:rPr>
                        <a:t>年</a:t>
                      </a:r>
                      <a:r>
                        <a:rPr lang="en-US" altLang="ja-JP" sz="1200" b="0" kern="0" dirty="0" smtClean="0">
                          <a:solidFill>
                            <a:schemeClr val="tx1"/>
                          </a:solidFill>
                          <a:effectLst/>
                          <a:latin typeface="+mn-ea"/>
                          <a:ea typeface="+mn-ea"/>
                        </a:rPr>
                        <a:t>11</a:t>
                      </a:r>
                      <a:r>
                        <a:rPr lang="ja-JP" altLang="en-US" sz="1200" b="0" kern="0" dirty="0" smtClean="0">
                          <a:solidFill>
                            <a:schemeClr val="tx1"/>
                          </a:solidFill>
                          <a:effectLst/>
                          <a:latin typeface="+mn-ea"/>
                          <a:ea typeface="+mn-ea"/>
                        </a:rPr>
                        <a:t>月</a:t>
                      </a:r>
                      <a:r>
                        <a:rPr lang="en-US" altLang="ja-JP" sz="1200" b="0" kern="0" dirty="0" smtClean="0">
                          <a:solidFill>
                            <a:schemeClr val="tx1"/>
                          </a:solidFill>
                          <a:effectLst/>
                          <a:latin typeface="+mn-ea"/>
                          <a:ea typeface="+mn-ea"/>
                        </a:rPr>
                        <a:t>30</a:t>
                      </a:r>
                      <a:r>
                        <a:rPr lang="ja-JP" altLang="en-US" sz="1200" b="0" kern="0" dirty="0" smtClean="0">
                          <a:solidFill>
                            <a:schemeClr val="tx1"/>
                          </a:solidFill>
                          <a:effectLst/>
                          <a:latin typeface="+mn-ea"/>
                          <a:ea typeface="+mn-ea"/>
                        </a:rPr>
                        <a:t>日現在）</a:t>
                      </a:r>
                      <a:endParaRPr lang="en-US" altLang="ja-JP" sz="1200" b="0" kern="0" dirty="0" smtClean="0">
                        <a:solidFill>
                          <a:schemeClr val="tx1"/>
                        </a:solidFill>
                        <a:effectLst/>
                        <a:latin typeface="+mn-ea"/>
                        <a:ea typeface="+mn-ea"/>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9596921"/>
                  </a:ext>
                </a:extLst>
              </a:tr>
            </a:tbl>
          </a:graphicData>
        </a:graphic>
      </p:graphicFrame>
      <p:sp>
        <p:nvSpPr>
          <p:cNvPr id="31" name="タイトル 1">
            <a:extLst>
              <a:ext uri="{FF2B5EF4-FFF2-40B4-BE49-F238E27FC236}">
                <a16:creationId xmlns:a16="http://schemas.microsoft.com/office/drawing/2014/main" id="{90A5233B-1730-47A5-8586-6EFFB98DA2CA}"/>
              </a:ext>
            </a:extLst>
          </p:cNvPr>
          <p:cNvSpPr txBox="1">
            <a:spLocks/>
          </p:cNvSpPr>
          <p:nvPr/>
        </p:nvSpPr>
        <p:spPr>
          <a:xfrm>
            <a:off x="156310" y="4372366"/>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別記⑥</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大阪コロナ重症センター</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32" name="Rectangle 10">
            <a:extLst>
              <a:ext uri="{FF2B5EF4-FFF2-40B4-BE49-F238E27FC236}">
                <a16:creationId xmlns:a16="http://schemas.microsoft.com/office/drawing/2014/main" id="{D74A34E8-4291-45E8-9BD5-FB18FEEE7567}"/>
              </a:ext>
            </a:extLst>
          </p:cNvPr>
          <p:cNvSpPr>
            <a:spLocks noChangeArrowheads="1"/>
          </p:cNvSpPr>
          <p:nvPr/>
        </p:nvSpPr>
        <p:spPr bwMode="auto">
          <a:xfrm>
            <a:off x="6937206" y="6394671"/>
            <a:ext cx="181646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371" rtl="0" eaLnBrk="0" fontAlgn="base" latinLnBrk="0" hangingPunct="0">
              <a:lnSpc>
                <a:spcPct val="100000"/>
              </a:lnSpc>
              <a:spcBef>
                <a:spcPct val="0"/>
              </a:spcBef>
              <a:spcAft>
                <a:spcPct val="0"/>
              </a:spcAft>
              <a:buClrTx/>
              <a:buSzTx/>
              <a:buFontTx/>
              <a:buNone/>
              <a:tabLst/>
              <a:defRPr/>
            </a:pPr>
            <a:r>
              <a:rPr kumimoji="1" lang="ja-JP"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集中治療室</a:t>
            </a:r>
            <a:endParaRPr kumimoji="1" lang="ja-JP"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角丸四角形 45">
            <a:extLst>
              <a:ext uri="{FF2B5EF4-FFF2-40B4-BE49-F238E27FC236}">
                <a16:creationId xmlns:a16="http://schemas.microsoft.com/office/drawing/2014/main" id="{C8937502-E9A7-4A33-B9AD-DB205EF7F19B}"/>
              </a:ext>
            </a:extLst>
          </p:cNvPr>
          <p:cNvSpPr/>
          <p:nvPr/>
        </p:nvSpPr>
        <p:spPr>
          <a:xfrm>
            <a:off x="3659127" y="4494154"/>
            <a:ext cx="2952000" cy="2520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全国初の重症者に特化した臨時医療施設</a:t>
            </a:r>
          </a:p>
        </p:txBody>
      </p:sp>
      <p:pic>
        <p:nvPicPr>
          <p:cNvPr id="2" name="図 1"/>
          <p:cNvPicPr>
            <a:picLocks noChangeAspect="1"/>
          </p:cNvPicPr>
          <p:nvPr/>
        </p:nvPicPr>
        <p:blipFill>
          <a:blip r:embed="rId3"/>
          <a:stretch>
            <a:fillRect/>
          </a:stretch>
        </p:blipFill>
        <p:spPr>
          <a:xfrm>
            <a:off x="6964118" y="5114759"/>
            <a:ext cx="1950889" cy="1383912"/>
          </a:xfrm>
          <a:prstGeom prst="rect">
            <a:avLst/>
          </a:prstGeom>
        </p:spPr>
      </p:pic>
    </p:spTree>
    <p:extLst>
      <p:ext uri="{BB962C8B-B14F-4D97-AF65-F5344CB8AC3E}">
        <p14:creationId xmlns:p14="http://schemas.microsoft.com/office/powerpoint/2010/main" val="36074173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22830" y="643848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4" name="正方形/長方形 53"/>
          <p:cNvSpPr/>
          <p:nvPr/>
        </p:nvSpPr>
        <p:spPr>
          <a:xfrm>
            <a:off x="546582" y="4485463"/>
            <a:ext cx="3196350" cy="2366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ワクチン配送センターの設置による一元管理</a:t>
            </a:r>
            <a:r>
              <a:rPr kumimoji="0"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8" name="タイトル 1"/>
          <p:cNvSpPr txBox="1">
            <a:spLocks/>
          </p:cNvSpPr>
          <p:nvPr/>
        </p:nvSpPr>
        <p:spPr>
          <a:xfrm>
            <a:off x="244493" y="3601740"/>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別記⑧</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医療従事者接種・大阪モデル</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p>
        </p:txBody>
      </p:sp>
      <p:sp>
        <p:nvSpPr>
          <p:cNvPr id="69" name="正方形/長方形 68"/>
          <p:cNvSpPr/>
          <p:nvPr/>
        </p:nvSpPr>
        <p:spPr>
          <a:xfrm>
            <a:off x="395907" y="4050207"/>
            <a:ext cx="8595833" cy="461665"/>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医療従事者等優先接種において、大阪府ワクチン配送センターを設置し、ワクチンを一元管理するとともに、医療機関の負担軽</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減を図るため、</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LINE</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による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予約システムを導入</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年２月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15</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日運用開始</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70" name="角丸四角形 69"/>
          <p:cNvSpPr/>
          <p:nvPr/>
        </p:nvSpPr>
        <p:spPr>
          <a:xfrm>
            <a:off x="4633580" y="3766626"/>
            <a:ext cx="2448000" cy="2376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他</a:t>
            </a: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の都道府県に先行して</a:t>
            </a: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構築</a:t>
            </a:r>
          </a:p>
        </p:txBody>
      </p:sp>
      <p:grpSp>
        <p:nvGrpSpPr>
          <p:cNvPr id="76" name="グループ化 75"/>
          <p:cNvGrpSpPr/>
          <p:nvPr/>
        </p:nvGrpSpPr>
        <p:grpSpPr>
          <a:xfrm>
            <a:off x="239424" y="4791547"/>
            <a:ext cx="8464347" cy="2058881"/>
            <a:chOff x="679653" y="2068439"/>
            <a:chExt cx="8464347" cy="2058881"/>
          </a:xfrm>
        </p:grpSpPr>
        <p:sp>
          <p:nvSpPr>
            <p:cNvPr id="77" name="平行四辺形 76"/>
            <p:cNvSpPr/>
            <p:nvPr/>
          </p:nvSpPr>
          <p:spPr>
            <a:xfrm>
              <a:off x="3090644" y="2595917"/>
              <a:ext cx="2729324" cy="764961"/>
            </a:xfrm>
            <a:prstGeom prst="parallelogram">
              <a:avLst>
                <a:gd name="adj" fmla="val 0"/>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8" name="正方形/長方形 77"/>
            <p:cNvSpPr/>
            <p:nvPr/>
          </p:nvSpPr>
          <p:spPr>
            <a:xfrm>
              <a:off x="3327388" y="2623038"/>
              <a:ext cx="210397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配送センター機能</a:t>
              </a:r>
              <a:endParaRPr kumimoji="1" lang="en-US" altLang="ja-JP" sz="1100" b="1"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79" name="正方形/長方形 78"/>
            <p:cNvSpPr/>
            <p:nvPr/>
          </p:nvSpPr>
          <p:spPr>
            <a:xfrm>
              <a:off x="7425136" y="2311043"/>
              <a:ext cx="1564649" cy="1031900"/>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0" name="上矢印 79"/>
            <p:cNvSpPr/>
            <p:nvPr/>
          </p:nvSpPr>
          <p:spPr>
            <a:xfrm>
              <a:off x="3563760" y="3439687"/>
              <a:ext cx="1638248" cy="545110"/>
            </a:xfrm>
            <a:prstGeom prst="upArrow">
              <a:avLst>
                <a:gd name="adj1" fmla="val 50000"/>
                <a:gd name="adj2" fmla="val 27920"/>
              </a:avLst>
            </a:prstGeom>
            <a:gradFill flip="none" rotWithShape="1">
              <a:gsLst>
                <a:gs pos="0">
                  <a:srgbClr val="5B9BD5">
                    <a:lumMod val="5000"/>
                    <a:lumOff val="95000"/>
                    <a:alpha val="89000"/>
                  </a:srgbClr>
                </a:gs>
                <a:gs pos="74000">
                  <a:srgbClr val="5B9BD5">
                    <a:lumMod val="45000"/>
                    <a:lumOff val="55000"/>
                  </a:srgbClr>
                </a:gs>
                <a:gs pos="83000">
                  <a:srgbClr val="5B9BD5">
                    <a:lumMod val="45000"/>
                    <a:lumOff val="55000"/>
                  </a:srgbClr>
                </a:gs>
                <a:gs pos="100000">
                  <a:srgbClr val="5B9BD5">
                    <a:lumMod val="60000"/>
                    <a:lumOff val="40000"/>
                  </a:srgbClr>
                </a:gs>
              </a:gsLst>
              <a:lin ang="16200000" scaled="0"/>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1" name="正方形/長方形 80"/>
            <p:cNvSpPr/>
            <p:nvPr/>
          </p:nvSpPr>
          <p:spPr>
            <a:xfrm>
              <a:off x="3998346" y="3866208"/>
              <a:ext cx="764216" cy="261112"/>
            </a:xfrm>
            <a:prstGeom prst="rect">
              <a:avLst/>
            </a:prstGeom>
            <a:solidFill>
              <a:sysClr val="window" lastClr="FFFFFF"/>
            </a:solidFill>
            <a:ln w="25400">
              <a:solidFill>
                <a:sysClr val="windowText" lastClr="000000"/>
              </a:solidFill>
            </a:ln>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大阪府</a:t>
              </a:r>
              <a:endParaRPr kumimoji="1" lang="ja-JP" altLang="ja-JP" sz="1050" b="1"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82" name="正方形/長方形 81"/>
            <p:cNvSpPr/>
            <p:nvPr/>
          </p:nvSpPr>
          <p:spPr>
            <a:xfrm rot="21591339">
              <a:off x="5405702" y="3944473"/>
              <a:ext cx="2490225" cy="153888"/>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１病院当たり週２回配送</a:t>
              </a:r>
              <a:r>
                <a:rPr kumimoji="1" lang="en-US" altLang="ja-JP" sz="10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0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３時間以内</a:t>
              </a:r>
              <a:r>
                <a:rPr kumimoji="1" lang="en-US" altLang="ja-JP" sz="10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ja-JP" sz="1000" b="0"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83" name="正方形/長方形 82"/>
            <p:cNvSpPr/>
            <p:nvPr/>
          </p:nvSpPr>
          <p:spPr>
            <a:xfrm rot="21531138">
              <a:off x="6191179" y="3630125"/>
              <a:ext cx="719176" cy="253916"/>
            </a:xfrm>
            <a:prstGeom prst="rect">
              <a:avLst/>
            </a:prstGeom>
            <a:solidFill>
              <a:srgbClr val="66FF99"/>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冷蔵移送</a:t>
              </a:r>
              <a:endParaRPr kumimoji="1" lang="en-US" altLang="ja-JP"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84" name="右矢印 83"/>
            <p:cNvSpPr/>
            <p:nvPr/>
          </p:nvSpPr>
          <p:spPr>
            <a:xfrm>
              <a:off x="5850986" y="2924243"/>
              <a:ext cx="1574151" cy="515444"/>
            </a:xfrm>
            <a:prstGeom prst="rightArrow">
              <a:avLst>
                <a:gd name="adj1" fmla="val 39083"/>
                <a:gd name="adj2" fmla="val 33625"/>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85" name="図 84"/>
            <p:cNvPicPr>
              <a:picLocks noChangeAspect="1"/>
            </p:cNvPicPr>
            <p:nvPr/>
          </p:nvPicPr>
          <p:blipFill>
            <a:blip r:embed="rId3"/>
            <a:stretch>
              <a:fillRect/>
            </a:stretch>
          </p:blipFill>
          <p:spPr>
            <a:xfrm>
              <a:off x="1198707" y="2746934"/>
              <a:ext cx="656501" cy="432794"/>
            </a:xfrm>
            <a:prstGeom prst="rect">
              <a:avLst/>
            </a:prstGeom>
          </p:spPr>
        </p:pic>
        <p:sp>
          <p:nvSpPr>
            <p:cNvPr id="86" name="正方形/長方形 85"/>
            <p:cNvSpPr/>
            <p:nvPr/>
          </p:nvSpPr>
          <p:spPr>
            <a:xfrm>
              <a:off x="679653" y="2348651"/>
              <a:ext cx="163230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&lt;</a:t>
              </a:r>
              <a:r>
                <a:rPr kumimoji="1" lang="ja-JP" altLang="en-US" sz="1000" b="0"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ファイザーワクチン</a:t>
              </a:r>
              <a:r>
                <a:rPr kumimoji="1" lang="en-US" altLang="ja-JP" sz="1000" b="0"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&gt;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国内倉庫</a:t>
              </a:r>
              <a:endParaRPr kumimoji="1" lang="ja-JP" altLang="ja-JP" sz="1000" b="0"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87" name="正方形/長方形 86"/>
            <p:cNvSpPr/>
            <p:nvPr/>
          </p:nvSpPr>
          <p:spPr>
            <a:xfrm>
              <a:off x="5915904" y="2194680"/>
              <a:ext cx="1378388" cy="550166"/>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予約数に応じた</a:t>
              </a:r>
              <a:endParaRPr kumimoji="1" lang="en-US" altLang="ja-JP"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ワクチンオーダー</a:t>
              </a:r>
              <a:endParaRPr kumimoji="1" lang="en-US" altLang="ja-JP"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88" name="図 87"/>
            <p:cNvPicPr>
              <a:picLocks noChangeAspect="1"/>
            </p:cNvPicPr>
            <p:nvPr/>
          </p:nvPicPr>
          <p:blipFill>
            <a:blip r:embed="rId4"/>
            <a:stretch>
              <a:fillRect/>
            </a:stretch>
          </p:blipFill>
          <p:spPr>
            <a:xfrm>
              <a:off x="8209562" y="2929629"/>
              <a:ext cx="413860" cy="386232"/>
            </a:xfrm>
            <a:prstGeom prst="rect">
              <a:avLst/>
            </a:prstGeom>
          </p:spPr>
        </p:pic>
        <p:sp>
          <p:nvSpPr>
            <p:cNvPr id="89" name="正方形/長方形 88"/>
            <p:cNvSpPr/>
            <p:nvPr/>
          </p:nvSpPr>
          <p:spPr>
            <a:xfrm>
              <a:off x="7308313" y="2337583"/>
              <a:ext cx="1835687"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連携型接種施設</a:t>
              </a:r>
              <a:endParaRPr kumimoji="1" lang="en-US" altLang="ja-JP" sz="1000" b="1"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000" b="1"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病院　</a:t>
              </a:r>
              <a:r>
                <a:rPr kumimoji="1" lang="en-US" altLang="ja-JP" sz="1000" b="1"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400</a:t>
              </a:r>
              <a:r>
                <a:rPr kumimoji="1" lang="ja-JP" altLang="en-US" sz="1000" b="1"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カ所以上</a:t>
              </a:r>
              <a:r>
                <a:rPr kumimoji="1" lang="en-US" altLang="ja-JP" sz="1000" b="1"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90" name="図 89"/>
            <p:cNvPicPr>
              <a:picLocks noChangeAspect="1"/>
            </p:cNvPicPr>
            <p:nvPr/>
          </p:nvPicPr>
          <p:blipFill>
            <a:blip r:embed="rId5"/>
            <a:stretch>
              <a:fillRect/>
            </a:stretch>
          </p:blipFill>
          <p:spPr>
            <a:xfrm>
              <a:off x="5237375" y="3619526"/>
              <a:ext cx="168137" cy="249581"/>
            </a:xfrm>
            <a:prstGeom prst="rect">
              <a:avLst/>
            </a:prstGeom>
          </p:spPr>
        </p:pic>
        <p:pic>
          <p:nvPicPr>
            <p:cNvPr id="91" name="図 90"/>
            <p:cNvPicPr>
              <a:picLocks noChangeAspect="1"/>
            </p:cNvPicPr>
            <p:nvPr/>
          </p:nvPicPr>
          <p:blipFill>
            <a:blip r:embed="rId5"/>
            <a:stretch>
              <a:fillRect/>
            </a:stretch>
          </p:blipFill>
          <p:spPr>
            <a:xfrm>
              <a:off x="5016646" y="3616601"/>
              <a:ext cx="168137" cy="249581"/>
            </a:xfrm>
            <a:prstGeom prst="rect">
              <a:avLst/>
            </a:prstGeom>
          </p:spPr>
        </p:pic>
        <p:pic>
          <p:nvPicPr>
            <p:cNvPr id="92" name="図 91"/>
            <p:cNvPicPr>
              <a:picLocks noChangeAspect="1"/>
            </p:cNvPicPr>
            <p:nvPr/>
          </p:nvPicPr>
          <p:blipFill>
            <a:blip r:embed="rId5"/>
            <a:stretch>
              <a:fillRect/>
            </a:stretch>
          </p:blipFill>
          <p:spPr>
            <a:xfrm>
              <a:off x="5443369" y="3611754"/>
              <a:ext cx="168137" cy="249581"/>
            </a:xfrm>
            <a:prstGeom prst="rect">
              <a:avLst/>
            </a:prstGeom>
          </p:spPr>
        </p:pic>
        <p:cxnSp>
          <p:nvCxnSpPr>
            <p:cNvPr id="93" name="直線矢印コネクタ 92"/>
            <p:cNvCxnSpPr>
              <a:stCxn id="85" idx="3"/>
              <a:endCxn id="77" idx="5"/>
            </p:cNvCxnSpPr>
            <p:nvPr/>
          </p:nvCxnSpPr>
          <p:spPr>
            <a:xfrm>
              <a:off x="1855208" y="2963331"/>
              <a:ext cx="1235436" cy="15067"/>
            </a:xfrm>
            <a:prstGeom prst="straightConnector1">
              <a:avLst/>
            </a:prstGeom>
            <a:noFill/>
            <a:ln w="50800" cap="flat" cmpd="sng" algn="ctr">
              <a:solidFill>
                <a:srgbClr val="4472C4">
                  <a:lumMod val="75000"/>
                </a:srgbClr>
              </a:solidFill>
              <a:prstDash val="sysDot"/>
              <a:miter lim="800000"/>
              <a:tailEnd type="triangle" w="lg" len="sm"/>
            </a:ln>
            <a:effectLst/>
          </p:spPr>
        </p:cxnSp>
        <p:pic>
          <p:nvPicPr>
            <p:cNvPr id="94" name="図 93"/>
            <p:cNvPicPr>
              <a:picLocks noChangeAspect="1"/>
            </p:cNvPicPr>
            <p:nvPr/>
          </p:nvPicPr>
          <p:blipFill>
            <a:blip r:embed="rId6"/>
            <a:stretch>
              <a:fillRect/>
            </a:stretch>
          </p:blipFill>
          <p:spPr>
            <a:xfrm>
              <a:off x="2222290" y="3083245"/>
              <a:ext cx="439739" cy="259698"/>
            </a:xfrm>
            <a:prstGeom prst="rect">
              <a:avLst/>
            </a:prstGeom>
          </p:spPr>
        </p:pic>
        <p:sp>
          <p:nvSpPr>
            <p:cNvPr id="95" name="正方形/長方形 94"/>
            <p:cNvSpPr/>
            <p:nvPr/>
          </p:nvSpPr>
          <p:spPr>
            <a:xfrm>
              <a:off x="7796755" y="2789001"/>
              <a:ext cx="821410" cy="199616"/>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冷蔵保管</a:t>
              </a:r>
            </a:p>
          </p:txBody>
        </p:sp>
        <p:pic>
          <p:nvPicPr>
            <p:cNvPr id="98" name="図 97"/>
            <p:cNvPicPr>
              <a:picLocks noChangeAspect="1"/>
            </p:cNvPicPr>
            <p:nvPr/>
          </p:nvPicPr>
          <p:blipFill>
            <a:blip r:embed="rId7"/>
            <a:stretch>
              <a:fillRect/>
            </a:stretch>
          </p:blipFill>
          <p:spPr>
            <a:xfrm>
              <a:off x="3386316" y="2068439"/>
              <a:ext cx="633427" cy="501644"/>
            </a:xfrm>
            <a:prstGeom prst="rect">
              <a:avLst/>
            </a:prstGeom>
          </p:spPr>
        </p:pic>
        <p:sp>
          <p:nvSpPr>
            <p:cNvPr id="104" name="正方形/長方形 103"/>
            <p:cNvSpPr/>
            <p:nvPr/>
          </p:nvSpPr>
          <p:spPr>
            <a:xfrm>
              <a:off x="3243811" y="2150318"/>
              <a:ext cx="2750922" cy="4078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ワクチン配送センター</a:t>
              </a:r>
              <a:endParaRPr kumimoji="1" lang="en-US" altLang="ja-JP" sz="1050" b="1"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000" b="1"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物流会社倉庫</a:t>
              </a:r>
              <a:r>
                <a:rPr kumimoji="1" lang="en-US" altLang="ja-JP" sz="1000" b="1" i="0" u="none" strike="noStrike" kern="1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05" name="図 104"/>
            <p:cNvPicPr>
              <a:picLocks noChangeAspect="1"/>
            </p:cNvPicPr>
            <p:nvPr/>
          </p:nvPicPr>
          <p:blipFill>
            <a:blip r:embed="rId8">
              <a:extLst/>
            </a:blip>
            <a:stretch>
              <a:fillRect/>
            </a:stretch>
          </p:blipFill>
          <p:spPr>
            <a:xfrm>
              <a:off x="7782169" y="2959537"/>
              <a:ext cx="423188" cy="340229"/>
            </a:xfrm>
            <a:prstGeom prst="rect">
              <a:avLst/>
            </a:prstGeom>
          </p:spPr>
        </p:pic>
        <p:sp>
          <p:nvSpPr>
            <p:cNvPr id="106" name="楕円 105"/>
            <p:cNvSpPr/>
            <p:nvPr/>
          </p:nvSpPr>
          <p:spPr>
            <a:xfrm>
              <a:off x="2262003" y="2621280"/>
              <a:ext cx="284054" cy="288269"/>
            </a:xfrm>
            <a:prstGeom prst="ellipse">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0" b="1" i="0" u="none" strike="noStrike" kern="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１</a:t>
              </a:r>
            </a:p>
          </p:txBody>
        </p:sp>
        <p:sp>
          <p:nvSpPr>
            <p:cNvPr id="107" name="楕円 106"/>
            <p:cNvSpPr/>
            <p:nvPr/>
          </p:nvSpPr>
          <p:spPr>
            <a:xfrm>
              <a:off x="6389516" y="3037830"/>
              <a:ext cx="284054" cy="288269"/>
            </a:xfrm>
            <a:prstGeom prst="ellipse">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0" b="1" i="0" u="none" strike="noStrike" kern="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３</a:t>
              </a:r>
            </a:p>
          </p:txBody>
        </p:sp>
        <p:sp>
          <p:nvSpPr>
            <p:cNvPr id="108" name="正方形/長方形 107"/>
            <p:cNvSpPr/>
            <p:nvPr/>
          </p:nvSpPr>
          <p:spPr>
            <a:xfrm>
              <a:off x="2058267" y="3373622"/>
              <a:ext cx="741759" cy="253916"/>
            </a:xfrm>
            <a:prstGeom prst="rect">
              <a:avLst/>
            </a:prstGeom>
            <a:solidFill>
              <a:srgbClr val="5B9BD5">
                <a:lumMod val="60000"/>
                <a:lumOff val="40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冷凍移送</a:t>
              </a:r>
              <a:endParaRPr kumimoji="1" lang="en-US" altLang="ja-JP" sz="1050" b="1"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09" name="角丸四角形 108"/>
            <p:cNvSpPr/>
            <p:nvPr/>
          </p:nvSpPr>
          <p:spPr>
            <a:xfrm>
              <a:off x="3833635" y="2956711"/>
              <a:ext cx="612000" cy="298222"/>
            </a:xfrm>
            <a:prstGeom prst="roundRect">
              <a:avLst>
                <a:gd name="adj" fmla="val 45960"/>
              </a:avLst>
            </a:prstGeom>
            <a:solidFill>
              <a:srgbClr val="002060"/>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受注</a:t>
              </a:r>
            </a:p>
          </p:txBody>
        </p:sp>
        <p:sp>
          <p:nvSpPr>
            <p:cNvPr id="110" name="角丸四角形 109"/>
            <p:cNvSpPr/>
            <p:nvPr/>
          </p:nvSpPr>
          <p:spPr>
            <a:xfrm>
              <a:off x="3171081" y="2956711"/>
              <a:ext cx="612000" cy="298222"/>
            </a:xfrm>
            <a:prstGeom prst="roundRect">
              <a:avLst>
                <a:gd name="adj" fmla="val 45960"/>
              </a:avLst>
            </a:prstGeom>
            <a:solidFill>
              <a:srgbClr val="002060"/>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保管</a:t>
              </a:r>
            </a:p>
          </p:txBody>
        </p:sp>
        <p:sp>
          <p:nvSpPr>
            <p:cNvPr id="111" name="角丸四角形 110"/>
            <p:cNvSpPr/>
            <p:nvPr/>
          </p:nvSpPr>
          <p:spPr>
            <a:xfrm>
              <a:off x="4476654" y="2956711"/>
              <a:ext cx="612000" cy="298222"/>
            </a:xfrm>
            <a:prstGeom prst="roundRect">
              <a:avLst>
                <a:gd name="adj" fmla="val 45960"/>
              </a:avLst>
            </a:prstGeom>
            <a:solidFill>
              <a:srgbClr val="002060"/>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小分け</a:t>
              </a:r>
            </a:p>
          </p:txBody>
        </p:sp>
        <p:sp>
          <p:nvSpPr>
            <p:cNvPr id="112" name="角丸四角形 111"/>
            <p:cNvSpPr/>
            <p:nvPr/>
          </p:nvSpPr>
          <p:spPr>
            <a:xfrm>
              <a:off x="5134053" y="2956711"/>
              <a:ext cx="612000" cy="298222"/>
            </a:xfrm>
            <a:prstGeom prst="roundRect">
              <a:avLst>
                <a:gd name="adj" fmla="val 45960"/>
              </a:avLst>
            </a:prstGeom>
            <a:solidFill>
              <a:srgbClr val="002060"/>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配送</a:t>
              </a:r>
            </a:p>
          </p:txBody>
        </p:sp>
        <p:cxnSp>
          <p:nvCxnSpPr>
            <p:cNvPr id="113" name="直線矢印コネクタ 112"/>
            <p:cNvCxnSpPr/>
            <p:nvPr/>
          </p:nvCxnSpPr>
          <p:spPr>
            <a:xfrm flipH="1">
              <a:off x="5809984" y="2817623"/>
              <a:ext cx="1548000" cy="2429"/>
            </a:xfrm>
            <a:prstGeom prst="straightConnector1">
              <a:avLst/>
            </a:prstGeom>
            <a:noFill/>
            <a:ln w="50800" cap="flat" cmpd="sng" algn="ctr">
              <a:solidFill>
                <a:srgbClr val="4472C4">
                  <a:lumMod val="75000"/>
                </a:srgbClr>
              </a:solidFill>
              <a:prstDash val="sysDot"/>
              <a:miter lim="800000"/>
              <a:tailEnd type="triangle" w="lg" len="sm"/>
            </a:ln>
            <a:effectLst/>
          </p:spPr>
        </p:cxnSp>
        <p:sp>
          <p:nvSpPr>
            <p:cNvPr id="114" name="楕円 113"/>
            <p:cNvSpPr/>
            <p:nvPr/>
          </p:nvSpPr>
          <p:spPr>
            <a:xfrm>
              <a:off x="6376620" y="2661408"/>
              <a:ext cx="284054" cy="288269"/>
            </a:xfrm>
            <a:prstGeom prst="ellipse">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0" b="1" i="0" u="none" strike="noStrike" kern="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２</a:t>
              </a:r>
            </a:p>
          </p:txBody>
        </p:sp>
        <p:pic>
          <p:nvPicPr>
            <p:cNvPr id="115" name="図 114"/>
            <p:cNvPicPr>
              <a:picLocks noChangeAspect="1"/>
            </p:cNvPicPr>
            <p:nvPr/>
          </p:nvPicPr>
          <p:blipFill>
            <a:blip r:embed="rId6"/>
            <a:stretch>
              <a:fillRect/>
            </a:stretch>
          </p:blipFill>
          <p:spPr>
            <a:xfrm>
              <a:off x="6364114" y="3360878"/>
              <a:ext cx="439739" cy="259698"/>
            </a:xfrm>
            <a:prstGeom prst="rect">
              <a:avLst/>
            </a:prstGeom>
          </p:spPr>
        </p:pic>
        <p:sp>
          <p:nvSpPr>
            <p:cNvPr id="116" name="正方形/長方形 115"/>
            <p:cNvSpPr/>
            <p:nvPr/>
          </p:nvSpPr>
          <p:spPr>
            <a:xfrm>
              <a:off x="3162002" y="3362451"/>
              <a:ext cx="2487214" cy="6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超低温</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冷凍庫３２台</a:t>
              </a:r>
              <a:endParaRPr kumimoji="0"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集中配置</a:t>
              </a:r>
              <a:endPar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96" name="矢印: 右 12">
            <a:extLst>
              <a:ext uri="{FF2B5EF4-FFF2-40B4-BE49-F238E27FC236}">
                <a16:creationId xmlns:a16="http://schemas.microsoft.com/office/drawing/2014/main" id="{4C631659-BA1E-4E7E-AC18-FDE6830A4676}"/>
              </a:ext>
            </a:extLst>
          </p:cNvPr>
          <p:cNvSpPr/>
          <p:nvPr/>
        </p:nvSpPr>
        <p:spPr>
          <a:xfrm rot="16200000">
            <a:off x="1546859" y="2707103"/>
            <a:ext cx="298538" cy="377713"/>
          </a:xfrm>
          <a:prstGeom prst="rightArrow">
            <a:avLst>
              <a:gd name="adj1" fmla="val 37274"/>
              <a:gd name="adj2" fmla="val 45384"/>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7" name="正方形/長方形 96"/>
          <p:cNvSpPr/>
          <p:nvPr/>
        </p:nvSpPr>
        <p:spPr>
          <a:xfrm>
            <a:off x="524253" y="1315422"/>
            <a:ext cx="1599920" cy="1320146"/>
          </a:xfrm>
          <a:prstGeom prst="rect">
            <a:avLst/>
          </a:prstGeom>
          <a:solidFill>
            <a:sysClr val="window" lastClr="FFFFFF"/>
          </a:solidFill>
          <a:ln w="12700" cap="flat" cmpd="sng" algn="ctr">
            <a:solidFill>
              <a:srgbClr val="5B9BD5">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3" name="タイトル 1"/>
          <p:cNvSpPr txBox="1">
            <a:spLocks/>
          </p:cNvSpPr>
          <p:nvPr/>
        </p:nvSpPr>
        <p:spPr>
          <a:xfrm>
            <a:off x="244493" y="76972"/>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a:t>
            </a:r>
            <a:r>
              <a:rPr kumimoji="1" lang="ja-JP" altLang="en-US" sz="1600" b="1" i="0" u="none" strike="noStrike" kern="1200" cap="none" spc="0" normalizeH="0" baseline="0" noProof="0" dirty="0">
                <a:ln>
                  <a:noFill/>
                </a:ln>
                <a:solidFill>
                  <a:srgbClr val="8064A2">
                    <a:lumMod val="75000"/>
                  </a:srgbClr>
                </a:solidFill>
                <a:effectLst/>
                <a:uLnTx/>
                <a:uFillTx/>
                <a:latin typeface="ＭＳ Ｐゴシック" panose="020B0600070205080204" pitchFamily="50" charset="-128"/>
                <a:ea typeface="ＭＳ Ｐゴシック" panose="020B0600070205080204" pitchFamily="50" charset="-128"/>
                <a:cs typeface="+mj-cs"/>
              </a:rPr>
              <a:t>⑦</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高齢者施設等「スマホ検査センター」</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128" name="正方形/長方形 127"/>
          <p:cNvSpPr/>
          <p:nvPr/>
        </p:nvSpPr>
        <p:spPr>
          <a:xfrm>
            <a:off x="287137" y="503313"/>
            <a:ext cx="8480636" cy="646331"/>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○高齢者施設等におけるクラスター発生防止や福祉サービスの安定的な提供を確保するため、少しでも症状のある対象者が</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スマートフォン等で検査申込みできるよう、高齢者</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施設</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スマホ</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検査センター」を設置。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年１月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（その後、高齢者施設等「スマホ検査センター」に改称し、対象施設及び対象者を順次拡大。）</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aphicFrame>
        <p:nvGraphicFramePr>
          <p:cNvPr id="129" name="表 128"/>
          <p:cNvGraphicFramePr>
            <a:graphicFrameLocks noGrp="1"/>
          </p:cNvGraphicFramePr>
          <p:nvPr>
            <p:extLst/>
          </p:nvPr>
        </p:nvGraphicFramePr>
        <p:xfrm>
          <a:off x="6609063" y="2768000"/>
          <a:ext cx="2306858" cy="548640"/>
        </p:xfrm>
        <a:graphic>
          <a:graphicData uri="http://schemas.openxmlformats.org/drawingml/2006/table">
            <a:tbl>
              <a:tblPr firstRow="1">
                <a:tableStyleId>{7DF18680-E054-41AD-8BC1-D1AEF772440D}</a:tableStyleId>
              </a:tblPr>
              <a:tblGrid>
                <a:gridCol w="874126">
                  <a:extLst>
                    <a:ext uri="{9D8B030D-6E8A-4147-A177-3AD203B41FA5}">
                      <a16:colId xmlns:a16="http://schemas.microsoft.com/office/drawing/2014/main" val="20000"/>
                    </a:ext>
                  </a:extLst>
                </a:gridCol>
                <a:gridCol w="1432732">
                  <a:extLst>
                    <a:ext uri="{9D8B030D-6E8A-4147-A177-3AD203B41FA5}">
                      <a16:colId xmlns:a16="http://schemas.microsoft.com/office/drawing/2014/main" val="20001"/>
                    </a:ext>
                  </a:extLst>
                </a:gridCol>
              </a:tblGrid>
              <a:tr h="169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ＭＳ Ｐゴシック" panose="020B0600070205080204" pitchFamily="50" charset="-128"/>
                          <a:ea typeface="ＭＳ Ｐゴシック" panose="020B0600070205080204" pitchFamily="50" charset="-128"/>
                          <a:cs typeface="+mn-cs"/>
                        </a:rPr>
                        <a:t>検査数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kumimoji="1" lang="en-US" altLang="ja-JP" sz="1200" b="0" kern="1200" dirty="0" smtClean="0">
                          <a:solidFill>
                            <a:schemeClr val="tx1"/>
                          </a:solidFill>
                          <a:latin typeface="ＭＳ Ｐゴシック" panose="020B0600070205080204" pitchFamily="50" charset="-128"/>
                          <a:ea typeface="+mn-ea"/>
                          <a:cs typeface="+mn-cs"/>
                        </a:rPr>
                        <a:t>66,032</a:t>
                      </a:r>
                      <a:r>
                        <a:rPr kumimoji="1" lang="ja-JP" altLang="en-US" sz="1200" b="0" kern="1200" dirty="0" smtClean="0">
                          <a:solidFill>
                            <a:schemeClr val="tx1"/>
                          </a:solidFill>
                          <a:latin typeface="ＭＳ Ｐゴシック" panose="020B0600070205080204" pitchFamily="50" charset="-128"/>
                          <a:ea typeface="+mn-ea"/>
                          <a:cs typeface="+mn-cs"/>
                        </a:rPr>
                        <a:t>件</a:t>
                      </a:r>
                      <a:endParaRPr kumimoji="1" lang="zh-TW" altLang="en-US" sz="1200" b="0" kern="1200" dirty="0" smtClean="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5639426"/>
                  </a:ext>
                </a:extLst>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ＭＳ Ｐゴシック" panose="020B0600070205080204" pitchFamily="50" charset="-128"/>
                          <a:ea typeface="ＭＳ Ｐゴシック" panose="020B0600070205080204" pitchFamily="50" charset="-128"/>
                          <a:cs typeface="+mn-cs"/>
                        </a:rPr>
                        <a:t>陽性率</a:t>
                      </a:r>
                      <a:endParaRPr kumimoji="1" lang="zh-TW" altLang="en-US" sz="1200" b="0" kern="1200" dirty="0" smtClean="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kumimoji="1" lang="en-US" altLang="ja-JP" sz="1200" b="0" kern="1200" dirty="0" smtClean="0">
                          <a:solidFill>
                            <a:schemeClr val="tx1"/>
                          </a:solidFill>
                          <a:latin typeface="ＭＳ Ｐゴシック" panose="020B0600070205080204" pitchFamily="50" charset="-128"/>
                          <a:ea typeface="ＭＳ Ｐゴシック" panose="020B0600070205080204" pitchFamily="50" charset="-128"/>
                          <a:cs typeface="+mn-cs"/>
                        </a:rPr>
                        <a:t>7.7</a:t>
                      </a:r>
                      <a:r>
                        <a:rPr kumimoji="1" lang="ja-JP" altLang="en-US" sz="1200" b="0" kern="1200" dirty="0" smtClean="0">
                          <a:solidFill>
                            <a:schemeClr val="tx1"/>
                          </a:solidFill>
                          <a:latin typeface="ＭＳ Ｐゴシック" panose="020B0600070205080204" pitchFamily="50" charset="-128"/>
                          <a:ea typeface="ＭＳ Ｐゴシック" panose="020B0600070205080204" pitchFamily="50" charset="-128"/>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0355734"/>
                  </a:ext>
                </a:extLst>
              </a:tr>
            </a:tbl>
          </a:graphicData>
        </a:graphic>
      </p:graphicFrame>
      <p:sp>
        <p:nvSpPr>
          <p:cNvPr id="130" name="テキスト ボックス 129"/>
          <p:cNvSpPr txBox="1"/>
          <p:nvPr/>
        </p:nvSpPr>
        <p:spPr>
          <a:xfrm>
            <a:off x="7524777" y="3196744"/>
            <a:ext cx="1585468" cy="325538"/>
          </a:xfrm>
          <a:prstGeom prst="rect">
            <a:avLst/>
          </a:prstGeom>
          <a:noFill/>
          <a:ln>
            <a:noFill/>
          </a:ln>
        </p:spPr>
        <p:txBody>
          <a:bodyPr wrap="squar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　</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1" name="角丸四角形 130"/>
          <p:cNvSpPr/>
          <p:nvPr/>
        </p:nvSpPr>
        <p:spPr>
          <a:xfrm>
            <a:off x="4642100" y="191291"/>
            <a:ext cx="3228079"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大阪独自・スマホ等で簡易・迅速検査申込み</a:t>
            </a:r>
            <a:endPar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32" name="図 131">
            <a:extLst>
              <a:ext uri="{FF2B5EF4-FFF2-40B4-BE49-F238E27FC236}">
                <a16:creationId xmlns:a16="http://schemas.microsoft.com/office/drawing/2014/main" id="{5396C9ED-AD1C-4778-BF48-0045A9F4769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3308" y="1753572"/>
            <a:ext cx="809103" cy="649082"/>
          </a:xfrm>
          <a:prstGeom prst="rect">
            <a:avLst/>
          </a:prstGeom>
        </p:spPr>
      </p:pic>
      <p:sp>
        <p:nvSpPr>
          <p:cNvPr id="133" name="正方形/長方形 132"/>
          <p:cNvSpPr/>
          <p:nvPr/>
        </p:nvSpPr>
        <p:spPr>
          <a:xfrm>
            <a:off x="2213219" y="1451068"/>
            <a:ext cx="2288816" cy="927926"/>
          </a:xfrm>
          <a:prstGeom prst="rect">
            <a:avLst/>
          </a:prstGeom>
          <a:solidFill>
            <a:srgbClr val="5B9BD5">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4" name="テキスト ボックス 133">
            <a:extLst>
              <a:ext uri="{FF2B5EF4-FFF2-40B4-BE49-F238E27FC236}">
                <a16:creationId xmlns:a16="http://schemas.microsoft.com/office/drawing/2014/main" id="{C24C169E-ADAA-455B-80DA-FD979F286A8C}"/>
              </a:ext>
            </a:extLst>
          </p:cNvPr>
          <p:cNvSpPr txBox="1"/>
          <p:nvPr/>
        </p:nvSpPr>
        <p:spPr>
          <a:xfrm>
            <a:off x="2563082" y="1502627"/>
            <a:ext cx="1962799" cy="2462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①スマートフォン等から検査申込</a:t>
            </a:r>
            <a:endParaRPr kumimoji="1" lang="en-US" altLang="ja-JP" sz="1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135" name="図 134">
            <a:extLst>
              <a:ext uri="{FF2B5EF4-FFF2-40B4-BE49-F238E27FC236}">
                <a16:creationId xmlns:a16="http://schemas.microsoft.com/office/drawing/2014/main" id="{2A8F2C00-F02B-492E-A4A3-70816F2FC2C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11044" y="1540777"/>
            <a:ext cx="854831" cy="793771"/>
          </a:xfrm>
          <a:prstGeom prst="rect">
            <a:avLst/>
          </a:prstGeom>
        </p:spPr>
      </p:pic>
      <p:sp>
        <p:nvSpPr>
          <p:cNvPr id="136" name="テキスト ボックス 135">
            <a:extLst>
              <a:ext uri="{FF2B5EF4-FFF2-40B4-BE49-F238E27FC236}">
                <a16:creationId xmlns:a16="http://schemas.microsoft.com/office/drawing/2014/main" id="{CB31C949-4A26-4EF1-8A57-667A7083045D}"/>
              </a:ext>
            </a:extLst>
          </p:cNvPr>
          <p:cNvSpPr txBox="1"/>
          <p:nvPr/>
        </p:nvSpPr>
        <p:spPr>
          <a:xfrm>
            <a:off x="7095814" y="1382411"/>
            <a:ext cx="1224643" cy="2462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検査機関</a:t>
            </a:r>
            <a:endParaRPr kumimoji="1" lang="en-US" altLang="ja-JP" sz="10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37" name="テキスト ボックス 136">
            <a:extLst>
              <a:ext uri="{FF2B5EF4-FFF2-40B4-BE49-F238E27FC236}">
                <a16:creationId xmlns:a16="http://schemas.microsoft.com/office/drawing/2014/main" id="{DCA40CB1-7713-48BB-A1FA-6D91EB413E07}"/>
              </a:ext>
            </a:extLst>
          </p:cNvPr>
          <p:cNvSpPr txBox="1"/>
          <p:nvPr/>
        </p:nvSpPr>
        <p:spPr>
          <a:xfrm>
            <a:off x="2605485" y="1984895"/>
            <a:ext cx="16390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⑥（陰性の場合</a:t>
            </a:r>
            <a:r>
              <a:rPr kumimoji="1" lang="ja-JP" altLang="en-US"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検査</a:t>
            </a:r>
            <a:r>
              <a:rPr kumimoji="1" lang="ja-JP" altLang="en-US" sz="1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結果を</a:t>
            </a:r>
            <a:r>
              <a:rPr kumimoji="1" lang="en-US" altLang="ja-JP" sz="1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Web</a:t>
            </a:r>
            <a:r>
              <a:rPr kumimoji="1" lang="ja-JP" altLang="en-US" sz="1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上で通知</a:t>
            </a:r>
            <a:endParaRPr kumimoji="1" lang="en-US" altLang="ja-JP" sz="1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38" name="正方形/長方形 137"/>
          <p:cNvSpPr/>
          <p:nvPr/>
        </p:nvSpPr>
        <p:spPr>
          <a:xfrm>
            <a:off x="632343" y="2380026"/>
            <a:ext cx="1475135" cy="261522"/>
          </a:xfrm>
          <a:prstGeom prst="rect">
            <a:avLst/>
          </a:prstGeom>
          <a:noFill/>
          <a:ln w="12700" cap="flat" cmpd="sng" algn="ctr">
            <a:no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有症状者がいる場合</a:t>
            </a:r>
            <a:r>
              <a:rPr kumimoji="1" lang="en-US" altLang="ja-JP"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9" name="正方形/長方形 138"/>
          <p:cNvSpPr/>
          <p:nvPr/>
        </p:nvSpPr>
        <p:spPr>
          <a:xfrm>
            <a:off x="2284038" y="1320013"/>
            <a:ext cx="1272999" cy="204448"/>
          </a:xfrm>
          <a:prstGeom prst="rect">
            <a:avLst/>
          </a:prstGeom>
          <a:solidFill>
            <a:sysClr val="window" lastClr="FFFFFF"/>
          </a:solidFill>
          <a:ln w="25400" cap="flat" cmpd="sng" algn="ctr">
            <a:solidFill>
              <a:srgbClr val="5B9BD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Web</a:t>
            </a:r>
            <a:r>
              <a:rPr kumimoji="1" lang="ja-JP" altLang="en-US" sz="10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申込フォーム</a:t>
            </a:r>
          </a:p>
        </p:txBody>
      </p:sp>
      <p:sp>
        <p:nvSpPr>
          <p:cNvPr id="140" name="正方形/長方形 139"/>
          <p:cNvSpPr/>
          <p:nvPr/>
        </p:nvSpPr>
        <p:spPr>
          <a:xfrm>
            <a:off x="4565881" y="1316758"/>
            <a:ext cx="1641830" cy="2045374"/>
          </a:xfrm>
          <a:prstGeom prst="rect">
            <a:avLst/>
          </a:prstGeom>
          <a:noFill/>
          <a:ln w="12700" cap="flat" cmpd="sng" algn="ctr">
            <a:solidFill>
              <a:srgbClr val="FF66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1" name="テキスト ボックス 140"/>
          <p:cNvSpPr txBox="1"/>
          <p:nvPr/>
        </p:nvSpPr>
        <p:spPr>
          <a:xfrm>
            <a:off x="2638247" y="2542821"/>
            <a:ext cx="1602364" cy="252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②検体採取容器等の</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受取</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2" name="テキスト ボックス 141"/>
          <p:cNvSpPr txBox="1"/>
          <p:nvPr/>
        </p:nvSpPr>
        <p:spPr>
          <a:xfrm>
            <a:off x="6262899" y="1389456"/>
            <a:ext cx="1077381" cy="246221"/>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④検査依頼</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3" name="テキスト ボックス 142"/>
          <p:cNvSpPr txBox="1"/>
          <p:nvPr/>
        </p:nvSpPr>
        <p:spPr>
          <a:xfrm>
            <a:off x="6231316" y="2071749"/>
            <a:ext cx="1256646" cy="246221"/>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⑤結果送付</a:t>
            </a:r>
          </a:p>
        </p:txBody>
      </p:sp>
      <p:sp>
        <p:nvSpPr>
          <p:cNvPr id="144" name="テキスト ボックス 143">
            <a:extLst>
              <a:ext uri="{FF2B5EF4-FFF2-40B4-BE49-F238E27FC236}">
                <a16:creationId xmlns:a16="http://schemas.microsoft.com/office/drawing/2014/main" id="{6BDC3D2C-C718-4F2C-9BF2-3C968CC21CA6}"/>
              </a:ext>
            </a:extLst>
          </p:cNvPr>
          <p:cNvSpPr txBox="1"/>
          <p:nvPr/>
        </p:nvSpPr>
        <p:spPr>
          <a:xfrm>
            <a:off x="441205" y="2683139"/>
            <a:ext cx="1139429" cy="40011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⑦検査結果通知</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陽性の場合</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45" name="図 144">
            <a:extLst>
              <a:ext uri="{FF2B5EF4-FFF2-40B4-BE49-F238E27FC236}">
                <a16:creationId xmlns:a16="http://schemas.microsoft.com/office/drawing/2014/main" id="{5067B8FE-EB2E-4791-8E7E-7A3F04C8587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01036" y="1925139"/>
            <a:ext cx="419076" cy="437955"/>
          </a:xfrm>
          <a:prstGeom prst="rect">
            <a:avLst/>
          </a:prstGeom>
        </p:spPr>
      </p:pic>
      <p:sp>
        <p:nvSpPr>
          <p:cNvPr id="146" name="テキスト ボックス 145">
            <a:extLst>
              <a:ext uri="{FF2B5EF4-FFF2-40B4-BE49-F238E27FC236}">
                <a16:creationId xmlns:a16="http://schemas.microsoft.com/office/drawing/2014/main" id="{914CA711-B71D-4DFE-9D76-C3E34FDFCF8F}"/>
              </a:ext>
            </a:extLst>
          </p:cNvPr>
          <p:cNvSpPr txBox="1"/>
          <p:nvPr/>
        </p:nvSpPr>
        <p:spPr>
          <a:xfrm>
            <a:off x="4706909" y="1430745"/>
            <a:ext cx="1388934" cy="400110"/>
          </a:xfrm>
          <a:prstGeom prst="rect">
            <a:avLst/>
          </a:prstGeom>
          <a:solidFill>
            <a:schemeClr val="accent6">
              <a:lumMod val="40000"/>
              <a:lumOff val="60000"/>
            </a:schemeClr>
          </a:solidFill>
          <a:ln w="38100" cap="flat" cmpd="sng" algn="ctr">
            <a:solidFill>
              <a:srgbClr val="FF6600"/>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スマホ検査センター・サテライト</a:t>
            </a:r>
            <a:endParaRPr kumimoji="1" lang="en-US" altLang="ja-JP"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nvGrpSpPr>
          <p:cNvPr id="147" name="グループ化 146"/>
          <p:cNvGrpSpPr/>
          <p:nvPr/>
        </p:nvGrpSpPr>
        <p:grpSpPr>
          <a:xfrm>
            <a:off x="2217575" y="1677650"/>
            <a:ext cx="435733" cy="517521"/>
            <a:chOff x="10475686" y="2798954"/>
            <a:chExt cx="1530901" cy="1768073"/>
          </a:xfrm>
        </p:grpSpPr>
        <p:pic>
          <p:nvPicPr>
            <p:cNvPr id="148" name="図 147">
              <a:extLst>
                <a:ext uri="{FF2B5EF4-FFF2-40B4-BE49-F238E27FC236}">
                  <a16:creationId xmlns:a16="http://schemas.microsoft.com/office/drawing/2014/main" id="{8BBD991E-7B50-414A-A2FE-CB6E4F38D8D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75686" y="2798954"/>
              <a:ext cx="1530901" cy="1768073"/>
            </a:xfrm>
            <a:prstGeom prst="rect">
              <a:avLst/>
            </a:prstGeom>
          </p:spPr>
        </p:pic>
        <p:pic>
          <p:nvPicPr>
            <p:cNvPr id="149" name="図 148"/>
            <p:cNvPicPr>
              <a:picLocks noChangeAspect="1"/>
            </p:cNvPicPr>
            <p:nvPr/>
          </p:nvPicPr>
          <p:blipFill rotWithShape="1">
            <a:blip r:embed="rId13"/>
            <a:srcRect t="3083" r="23692"/>
            <a:stretch/>
          </p:blipFill>
          <p:spPr>
            <a:xfrm>
              <a:off x="10750838" y="3012880"/>
              <a:ext cx="972831" cy="1215208"/>
            </a:xfrm>
            <a:prstGeom prst="rect">
              <a:avLst/>
            </a:prstGeom>
          </p:spPr>
        </p:pic>
      </p:grpSp>
      <p:sp>
        <p:nvSpPr>
          <p:cNvPr id="150" name="矢印: 右 12">
            <a:extLst>
              <a:ext uri="{FF2B5EF4-FFF2-40B4-BE49-F238E27FC236}">
                <a16:creationId xmlns:a16="http://schemas.microsoft.com/office/drawing/2014/main" id="{4C631659-BA1E-4E7E-AC18-FDE6830A4676}"/>
              </a:ext>
            </a:extLst>
          </p:cNvPr>
          <p:cNvSpPr/>
          <p:nvPr/>
        </p:nvSpPr>
        <p:spPr>
          <a:xfrm rot="10800000">
            <a:off x="2624613" y="1895710"/>
            <a:ext cx="1764000" cy="180000"/>
          </a:xfrm>
          <a:prstGeom prst="rightArrow">
            <a:avLst>
              <a:gd name="adj1" fmla="val 64941"/>
              <a:gd name="adj2" fmla="val 128441"/>
            </a:avLst>
          </a:prstGeom>
          <a:solidFill>
            <a:srgbClr val="FF66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1" name="矢印: 右 12">
            <a:extLst>
              <a:ext uri="{FF2B5EF4-FFF2-40B4-BE49-F238E27FC236}">
                <a16:creationId xmlns:a16="http://schemas.microsoft.com/office/drawing/2014/main" id="{4C631659-BA1E-4E7E-AC18-FDE6830A4676}"/>
              </a:ext>
            </a:extLst>
          </p:cNvPr>
          <p:cNvSpPr/>
          <p:nvPr/>
        </p:nvSpPr>
        <p:spPr>
          <a:xfrm>
            <a:off x="2639090" y="1687996"/>
            <a:ext cx="1800000" cy="180000"/>
          </a:xfrm>
          <a:prstGeom prst="rightArrow">
            <a:avLst>
              <a:gd name="adj1" fmla="val 50000"/>
              <a:gd name="adj2" fmla="val 128441"/>
            </a:avLst>
          </a:prstGeom>
          <a:solidFill>
            <a:srgbClr val="4472C4">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2" name="テキスト ボックス 151">
            <a:extLst>
              <a:ext uri="{FF2B5EF4-FFF2-40B4-BE49-F238E27FC236}">
                <a16:creationId xmlns:a16="http://schemas.microsoft.com/office/drawing/2014/main" id="{5CCC21F2-4DC8-477D-AE48-438846242657}"/>
              </a:ext>
            </a:extLst>
          </p:cNvPr>
          <p:cNvSpPr txBox="1"/>
          <p:nvPr/>
        </p:nvSpPr>
        <p:spPr>
          <a:xfrm>
            <a:off x="2605715" y="3191186"/>
            <a:ext cx="19472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⑥</a:t>
            </a: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検査</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結果</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通知（陽性、陰性）</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3" name="テキスト ボックス 152">
            <a:extLst>
              <a:ext uri="{FF2B5EF4-FFF2-40B4-BE49-F238E27FC236}">
                <a16:creationId xmlns:a16="http://schemas.microsoft.com/office/drawing/2014/main" id="{914CA711-B71D-4DFE-9D76-C3E34FDFCF8F}"/>
              </a:ext>
            </a:extLst>
          </p:cNvPr>
          <p:cNvSpPr txBox="1"/>
          <p:nvPr/>
        </p:nvSpPr>
        <p:spPr>
          <a:xfrm>
            <a:off x="835295" y="1414526"/>
            <a:ext cx="952090" cy="246221"/>
          </a:xfrm>
          <a:prstGeom prst="rect">
            <a:avLst/>
          </a:prstGeom>
          <a:solidFill>
            <a:sysClr val="window" lastClr="FFFFFF"/>
          </a:solidFill>
          <a:ln w="38100" cap="flat" cmpd="sng" algn="ctr">
            <a:solidFill>
              <a:srgbClr val="4472C4">
                <a:lumMod val="75000"/>
              </a:srgbClr>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高齢者施設等</a:t>
            </a:r>
            <a:endParaRPr kumimoji="1" lang="en-US" altLang="ja-JP"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54" name="正方形/長方形 153"/>
          <p:cNvSpPr/>
          <p:nvPr/>
        </p:nvSpPr>
        <p:spPr>
          <a:xfrm>
            <a:off x="7821592" y="1477034"/>
            <a:ext cx="1109995" cy="783736"/>
          </a:xfrm>
          <a:prstGeom prst="rect">
            <a:avLst/>
          </a:prstGeom>
          <a:solidFill>
            <a:schemeClr val="accent1">
              <a:lumMod val="20000"/>
              <a:lumOff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5" name="正方形/長方形 154"/>
          <p:cNvSpPr/>
          <p:nvPr/>
        </p:nvSpPr>
        <p:spPr>
          <a:xfrm>
            <a:off x="7832494" y="1396459"/>
            <a:ext cx="1170615" cy="943074"/>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0" cap="none" spc="-2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900" b="0" i="0" u="none" strike="noStrike" kern="0" cap="none" spc="-2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〇府内</a:t>
            </a:r>
            <a:r>
              <a:rPr kumimoji="1" lang="en-US" altLang="ja-JP" sz="900" b="0" i="0" u="none" strike="noStrike" kern="0" cap="none" spc="-2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900" b="0" i="0" u="none" strike="noStrike" kern="0" cap="none" spc="-2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ヵ所から</a:t>
            </a:r>
            <a:endParaRPr kumimoji="1" lang="en-US" altLang="ja-JP" sz="900" b="0" i="0" u="none" strike="noStrike" kern="0" cap="none" spc="-2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900" b="0" i="0" u="none" strike="noStrike" kern="0" cap="none" spc="-2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0" cap="none" spc="-2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900" b="0" i="0" u="none" strike="noStrike" kern="0" cap="none" spc="-2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検体を回収</a:t>
            </a:r>
            <a:endParaRPr kumimoji="1" lang="en-US" altLang="ja-JP" sz="900" b="0" i="0" u="none" strike="noStrike" kern="0" cap="none" spc="-2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i="0" u="none" strike="noStrike" kern="0" cap="none" spc="-2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〇前日夕刻の引き</a:t>
            </a:r>
            <a:endParaRPr kumimoji="1" lang="en-US" altLang="ja-JP" sz="900" b="0" i="0" u="none" strike="noStrike" kern="0" cap="none" spc="-2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900" b="0" i="0" u="none" strike="noStrike" kern="0" cap="none" spc="-2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0" cap="none" spc="-2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900" b="0" i="0" u="none" strike="noStrike" kern="0" cap="none" spc="-2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取りで最短翌朝</a:t>
            </a:r>
            <a:endParaRPr kumimoji="1" lang="en-US" altLang="ja-JP" sz="900" b="0" i="0" u="none" strike="noStrike" kern="0" cap="none" spc="-2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900" b="0" i="0" u="none" strike="noStrike" kern="0" cap="none" spc="-2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0" cap="none" spc="-2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900" b="0" i="0" u="none" strike="noStrike" kern="0" cap="none" spc="-2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に結果判明</a:t>
            </a:r>
            <a:endParaRPr kumimoji="1" lang="en-US" altLang="ja-JP" sz="900" b="0" i="0" u="none" strike="noStrike" kern="0" cap="none" spc="-2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6" name="矢印: 右 12">
            <a:extLst>
              <a:ext uri="{FF2B5EF4-FFF2-40B4-BE49-F238E27FC236}">
                <a16:creationId xmlns:a16="http://schemas.microsoft.com/office/drawing/2014/main" id="{4C631659-BA1E-4E7E-AC18-FDE6830A4676}"/>
              </a:ext>
            </a:extLst>
          </p:cNvPr>
          <p:cNvSpPr/>
          <p:nvPr/>
        </p:nvSpPr>
        <p:spPr>
          <a:xfrm rot="10800000">
            <a:off x="2510642" y="2990288"/>
            <a:ext cx="1746738" cy="187218"/>
          </a:xfrm>
          <a:prstGeom prst="rightArrow">
            <a:avLst>
              <a:gd name="adj1" fmla="val 50000"/>
              <a:gd name="adj2" fmla="val 128441"/>
            </a:avLst>
          </a:prstGeom>
          <a:solidFill>
            <a:srgbClr val="FF66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7" name="テキスト ボックス 156"/>
          <p:cNvSpPr txBox="1"/>
          <p:nvPr/>
        </p:nvSpPr>
        <p:spPr>
          <a:xfrm>
            <a:off x="2096576" y="2737275"/>
            <a:ext cx="265690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③検体</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提出</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8" name="矢印: 右 12">
            <a:extLst>
              <a:ext uri="{FF2B5EF4-FFF2-40B4-BE49-F238E27FC236}">
                <a16:creationId xmlns:a16="http://schemas.microsoft.com/office/drawing/2014/main" id="{4C631659-BA1E-4E7E-AC18-FDE6830A4676}"/>
              </a:ext>
            </a:extLst>
          </p:cNvPr>
          <p:cNvSpPr/>
          <p:nvPr/>
        </p:nvSpPr>
        <p:spPr>
          <a:xfrm>
            <a:off x="2614292" y="2446363"/>
            <a:ext cx="1800000" cy="180000"/>
          </a:xfrm>
          <a:prstGeom prst="rightArrow">
            <a:avLst>
              <a:gd name="adj1" fmla="val 50000"/>
              <a:gd name="adj2" fmla="val 128441"/>
            </a:avLst>
          </a:prstGeom>
          <a:solidFill>
            <a:srgbClr val="4472C4">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9" name="矢印: 右 12">
            <a:extLst>
              <a:ext uri="{FF2B5EF4-FFF2-40B4-BE49-F238E27FC236}">
                <a16:creationId xmlns:a16="http://schemas.microsoft.com/office/drawing/2014/main" id="{4C631659-BA1E-4E7E-AC18-FDE6830A4676}"/>
              </a:ext>
            </a:extLst>
          </p:cNvPr>
          <p:cNvSpPr/>
          <p:nvPr/>
        </p:nvSpPr>
        <p:spPr>
          <a:xfrm rot="10800000">
            <a:off x="6301113" y="1896507"/>
            <a:ext cx="720000" cy="180000"/>
          </a:xfrm>
          <a:prstGeom prst="rightArrow">
            <a:avLst>
              <a:gd name="adj1" fmla="val 64941"/>
              <a:gd name="adj2" fmla="val 128441"/>
            </a:avLst>
          </a:prstGeom>
          <a:solidFill>
            <a:schemeClr val="tx2">
              <a:lumMod val="40000"/>
              <a:lumOff val="6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0" name="矢印: 右 12">
            <a:extLst>
              <a:ext uri="{FF2B5EF4-FFF2-40B4-BE49-F238E27FC236}">
                <a16:creationId xmlns:a16="http://schemas.microsoft.com/office/drawing/2014/main" id="{4C631659-BA1E-4E7E-AC18-FDE6830A4676}"/>
              </a:ext>
            </a:extLst>
          </p:cNvPr>
          <p:cNvSpPr/>
          <p:nvPr/>
        </p:nvSpPr>
        <p:spPr>
          <a:xfrm>
            <a:off x="6325895" y="1612419"/>
            <a:ext cx="720000" cy="180000"/>
          </a:xfrm>
          <a:prstGeom prst="rightArrow">
            <a:avLst>
              <a:gd name="adj1" fmla="val 50000"/>
              <a:gd name="adj2" fmla="val 128441"/>
            </a:avLst>
          </a:prstGeom>
          <a:solidFill>
            <a:schemeClr val="tx2">
              <a:lumMod val="40000"/>
              <a:lumOff val="6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1" name="テキスト ボックス 160"/>
          <p:cNvSpPr txBox="1"/>
          <p:nvPr/>
        </p:nvSpPr>
        <p:spPr>
          <a:xfrm>
            <a:off x="524253" y="3115911"/>
            <a:ext cx="1599920" cy="246221"/>
          </a:xfrm>
          <a:prstGeom prst="rect">
            <a:avLst/>
          </a:prstGeom>
          <a:solidFill>
            <a:schemeClr val="accent3">
              <a:lumMod val="20000"/>
              <a:lumOff val="80000"/>
            </a:schemeClr>
          </a:solidFill>
          <a:ln w="3175">
            <a:solidFill>
              <a:schemeClr val="accent3">
                <a:lumMod val="50000"/>
              </a:schemeClr>
            </a:solidFill>
          </a:ln>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保健所</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2" name="正方形/長方形 161"/>
          <p:cNvSpPr/>
          <p:nvPr/>
        </p:nvSpPr>
        <p:spPr>
          <a:xfrm>
            <a:off x="4659074" y="2398522"/>
            <a:ext cx="1484705" cy="91811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3" name="正方形/長方形 162"/>
          <p:cNvSpPr/>
          <p:nvPr/>
        </p:nvSpPr>
        <p:spPr>
          <a:xfrm>
            <a:off x="4591376" y="2413208"/>
            <a:ext cx="1620000" cy="1049023"/>
          </a:xfrm>
          <a:prstGeom prst="rect">
            <a:avLst/>
          </a:prstGeom>
          <a:noFill/>
          <a:ln w="12700" cap="flat" cmpd="sng" algn="ctr">
            <a:noFill/>
            <a:prstDash val="solid"/>
            <a:miter lim="800000"/>
          </a:ln>
          <a:effectLst/>
        </p:spPr>
        <p:txBody>
          <a:bodyPr rtlCol="0" anchor="t" anchorCtr="0"/>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0" cap="none" spc="-3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○検体採取容器引き渡し・</a:t>
            </a:r>
            <a:endParaRPr kumimoji="1" lang="en-US" altLang="ja-JP" sz="1000" b="0" i="0" u="none" strike="noStrike" kern="0" cap="none" spc="-3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0" cap="none" spc="-3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0" cap="none" spc="-3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検体受取</a:t>
            </a:r>
            <a:endParaRPr kumimoji="1" lang="en-US" altLang="ja-JP" sz="1000" b="0" i="0" u="none" strike="noStrike" kern="0" cap="none" spc="-3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0" cap="none" spc="-3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○検査機関への検査依頼・</a:t>
            </a:r>
            <a:r>
              <a:rPr kumimoji="1" lang="en-US" altLang="ja-JP" sz="1000" b="0" i="0" u="none" strike="noStrike" kern="0" cap="none" spc="-3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000" b="0" i="0" u="none" strike="noStrike" kern="0" cap="none" spc="-3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000" b="0" i="0" u="none" strike="noStrike" kern="0" cap="none" spc="-3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検査結果受領</a:t>
            </a:r>
            <a:endParaRPr kumimoji="1" lang="en-US" altLang="ja-JP" sz="1000" b="0" i="0" u="none" strike="noStrike" kern="0" cap="none" spc="-3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0" cap="none" spc="-6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0" cap="none" spc="-6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陽性者の保健所への連絡</a:t>
            </a:r>
            <a:endParaRPr kumimoji="1" lang="en-US" altLang="ja-JP" sz="1000" b="0" i="0" u="none" strike="noStrike" kern="0" cap="none" spc="-6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3162533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22830" y="643848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3" name="タイトル 1">
            <a:extLst>
              <a:ext uri="{FF2B5EF4-FFF2-40B4-BE49-F238E27FC236}">
                <a16:creationId xmlns:a16="http://schemas.microsoft.com/office/drawing/2014/main" id="{BFEEBA81-8CAF-499B-B89C-653F4C964BE9}"/>
              </a:ext>
            </a:extLst>
          </p:cNvPr>
          <p:cNvSpPr txBox="1">
            <a:spLocks/>
          </p:cNvSpPr>
          <p:nvPr/>
        </p:nvSpPr>
        <p:spPr>
          <a:xfrm>
            <a:off x="444016" y="313482"/>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別記⑨</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入院患者待機ステーション</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45" name="角丸四角形 17">
            <a:extLst>
              <a:ext uri="{FF2B5EF4-FFF2-40B4-BE49-F238E27FC236}">
                <a16:creationId xmlns:a16="http://schemas.microsoft.com/office/drawing/2014/main" id="{F21AAE93-D2C6-4C07-AB05-283CFE3CBB87}"/>
              </a:ext>
            </a:extLst>
          </p:cNvPr>
          <p:cNvSpPr/>
          <p:nvPr/>
        </p:nvSpPr>
        <p:spPr>
          <a:xfrm>
            <a:off x="4149529" y="416937"/>
            <a:ext cx="2788384" cy="2376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他の都道府県に先行して実施</a:t>
            </a:r>
            <a:endPar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8" name="正方形/長方形 47">
            <a:extLst>
              <a:ext uri="{FF2B5EF4-FFF2-40B4-BE49-F238E27FC236}">
                <a16:creationId xmlns:a16="http://schemas.microsoft.com/office/drawing/2014/main" id="{0CC13935-716C-4889-BE2B-82CE04ED9B6D}"/>
              </a:ext>
            </a:extLst>
          </p:cNvPr>
          <p:cNvSpPr/>
          <p:nvPr/>
        </p:nvSpPr>
        <p:spPr>
          <a:xfrm>
            <a:off x="524088" y="794364"/>
            <a:ext cx="8973858" cy="461665"/>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○搬送医療機関決定までの間、患者に酸素投与を行うことが</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できる入院待機</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場所として設置。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4</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○第六波より臨時の医療施設として運用</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6</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nvGrpSpPr>
          <p:cNvPr id="15" name="グループ化 14"/>
          <p:cNvGrpSpPr/>
          <p:nvPr/>
        </p:nvGrpSpPr>
        <p:grpSpPr>
          <a:xfrm>
            <a:off x="649918" y="1205521"/>
            <a:ext cx="8363533" cy="2048683"/>
            <a:chOff x="615116" y="871616"/>
            <a:chExt cx="8363533" cy="2048683"/>
          </a:xfrm>
        </p:grpSpPr>
        <p:grpSp>
          <p:nvGrpSpPr>
            <p:cNvPr id="14" name="グループ化 13"/>
            <p:cNvGrpSpPr/>
            <p:nvPr/>
          </p:nvGrpSpPr>
          <p:grpSpPr>
            <a:xfrm>
              <a:off x="615116" y="1112263"/>
              <a:ext cx="8363533" cy="1808036"/>
              <a:chOff x="616324" y="1014001"/>
              <a:chExt cx="8363533" cy="1808036"/>
            </a:xfrm>
          </p:grpSpPr>
          <p:sp>
            <p:nvSpPr>
              <p:cNvPr id="147" name="角丸四角形 146">
                <a:extLst>
                  <a:ext uri="{FF2B5EF4-FFF2-40B4-BE49-F238E27FC236}">
                    <a16:creationId xmlns:a16="http://schemas.microsoft.com/office/drawing/2014/main" id="{BEF556B9-2626-427E-82F3-47D10E16B606}"/>
                  </a:ext>
                </a:extLst>
              </p:cNvPr>
              <p:cNvSpPr/>
              <p:nvPr/>
            </p:nvSpPr>
            <p:spPr>
              <a:xfrm>
                <a:off x="616324" y="1172318"/>
                <a:ext cx="887864" cy="1575910"/>
              </a:xfrm>
              <a:prstGeom prst="round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48" name="図 147">
                <a:extLst>
                  <a:ext uri="{FF2B5EF4-FFF2-40B4-BE49-F238E27FC236}">
                    <a16:creationId xmlns:a16="http://schemas.microsoft.com/office/drawing/2014/main" id="{67965367-462C-4ACC-9354-F6181E4FC2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94" y="1506938"/>
                <a:ext cx="587218" cy="587218"/>
              </a:xfrm>
              <a:prstGeom prst="rect">
                <a:avLst/>
              </a:prstGeom>
            </p:spPr>
          </p:pic>
          <p:pic>
            <p:nvPicPr>
              <p:cNvPr id="149" name="図 148">
                <a:extLst>
                  <a:ext uri="{FF2B5EF4-FFF2-40B4-BE49-F238E27FC236}">
                    <a16:creationId xmlns:a16="http://schemas.microsoft.com/office/drawing/2014/main" id="{044B817A-87B7-4C76-BC83-24C5B1F1CDA1}"/>
                  </a:ext>
                </a:extLst>
              </p:cNvPr>
              <p:cNvPicPr>
                <a:picLocks noChangeAspect="1"/>
              </p:cNvPicPr>
              <p:nvPr/>
            </p:nvPicPr>
            <p:blipFill rotWithShape="1">
              <a:blip r:embed="rId4"/>
              <a:srcRect l="33173" t="37280" r="28422" b="18530"/>
              <a:stretch/>
            </p:blipFill>
            <p:spPr>
              <a:xfrm>
                <a:off x="6739115" y="1116550"/>
                <a:ext cx="1057250" cy="651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0" name="テキスト ボックス 149">
                <a:extLst>
                  <a:ext uri="{FF2B5EF4-FFF2-40B4-BE49-F238E27FC236}">
                    <a16:creationId xmlns:a16="http://schemas.microsoft.com/office/drawing/2014/main" id="{44DA2EC2-6665-49E9-BAAF-931E5AB1E07F}"/>
                  </a:ext>
                </a:extLst>
              </p:cNvPr>
              <p:cNvSpPr txBox="1"/>
              <p:nvPr/>
            </p:nvSpPr>
            <p:spPr>
              <a:xfrm>
                <a:off x="1480354" y="1088556"/>
                <a:ext cx="11408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病状急変連絡</a:t>
                </a:r>
              </a:p>
            </p:txBody>
          </p:sp>
          <p:sp>
            <p:nvSpPr>
              <p:cNvPr id="151" name="右矢印 6">
                <a:extLst>
                  <a:ext uri="{FF2B5EF4-FFF2-40B4-BE49-F238E27FC236}">
                    <a16:creationId xmlns:a16="http://schemas.microsoft.com/office/drawing/2014/main" id="{D5F8DAA1-525B-449A-8882-872B0EA8BD63}"/>
                  </a:ext>
                </a:extLst>
              </p:cNvPr>
              <p:cNvSpPr/>
              <p:nvPr/>
            </p:nvSpPr>
            <p:spPr>
              <a:xfrm>
                <a:off x="1550824" y="1326127"/>
                <a:ext cx="900000" cy="28800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2" name="テキスト ボックス 151">
                <a:extLst>
                  <a:ext uri="{FF2B5EF4-FFF2-40B4-BE49-F238E27FC236}">
                    <a16:creationId xmlns:a16="http://schemas.microsoft.com/office/drawing/2014/main" id="{A8091848-70C7-4CFC-8DC5-AD455A2783E1}"/>
                  </a:ext>
                </a:extLst>
              </p:cNvPr>
              <p:cNvSpPr txBox="1"/>
              <p:nvPr/>
            </p:nvSpPr>
            <p:spPr>
              <a:xfrm>
                <a:off x="3359139" y="1092322"/>
                <a:ext cx="1264396"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入院調整依頼</a:t>
                </a:r>
              </a:p>
            </p:txBody>
          </p:sp>
          <p:sp>
            <p:nvSpPr>
              <p:cNvPr id="153" name="正方形/長方形 152">
                <a:extLst>
                  <a:ext uri="{FF2B5EF4-FFF2-40B4-BE49-F238E27FC236}">
                    <a16:creationId xmlns:a16="http://schemas.microsoft.com/office/drawing/2014/main" id="{BE43E06A-1F2C-4D78-81D5-075A7DCDC251}"/>
                  </a:ext>
                </a:extLst>
              </p:cNvPr>
              <p:cNvSpPr/>
              <p:nvPr/>
            </p:nvSpPr>
            <p:spPr>
              <a:xfrm>
                <a:off x="7605707" y="1541087"/>
                <a:ext cx="623448" cy="253916"/>
              </a:xfrm>
              <a:prstGeom prst="rect">
                <a:avLst/>
              </a:prstGeom>
              <a:solidFill>
                <a:schemeClr val="accent2">
                  <a:lumMod val="20000"/>
                  <a:lumOff val="80000"/>
                </a:schemeClr>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満床</a:t>
                </a:r>
              </a:p>
            </p:txBody>
          </p:sp>
          <p:sp>
            <p:nvSpPr>
              <p:cNvPr id="154" name="角丸四角形 38">
                <a:extLst>
                  <a:ext uri="{FF2B5EF4-FFF2-40B4-BE49-F238E27FC236}">
                    <a16:creationId xmlns:a16="http://schemas.microsoft.com/office/drawing/2014/main" id="{2BA59A53-7575-4599-B483-A0FA077B270E}"/>
                  </a:ext>
                </a:extLst>
              </p:cNvPr>
              <p:cNvSpPr/>
              <p:nvPr/>
            </p:nvSpPr>
            <p:spPr>
              <a:xfrm>
                <a:off x="2487915" y="1207014"/>
                <a:ext cx="887864" cy="443646"/>
              </a:xfrm>
              <a:prstGeom prst="round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保健所</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5" name="右矢印 40">
                <a:extLst>
                  <a:ext uri="{FF2B5EF4-FFF2-40B4-BE49-F238E27FC236}">
                    <a16:creationId xmlns:a16="http://schemas.microsoft.com/office/drawing/2014/main" id="{E738637E-B83E-41A0-AD09-C35923119C18}"/>
                  </a:ext>
                </a:extLst>
              </p:cNvPr>
              <p:cNvSpPr/>
              <p:nvPr/>
            </p:nvSpPr>
            <p:spPr>
              <a:xfrm>
                <a:off x="1550824" y="2341526"/>
                <a:ext cx="900000" cy="28800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6" name="テキスト ボックス 155">
                <a:extLst>
                  <a:ext uri="{FF2B5EF4-FFF2-40B4-BE49-F238E27FC236}">
                    <a16:creationId xmlns:a16="http://schemas.microsoft.com/office/drawing/2014/main" id="{02110E5D-F37A-4644-894A-E3121BDE53D5}"/>
                  </a:ext>
                </a:extLst>
              </p:cNvPr>
              <p:cNvSpPr txBox="1"/>
              <p:nvPr/>
            </p:nvSpPr>
            <p:spPr>
              <a:xfrm>
                <a:off x="1579498" y="2510471"/>
                <a:ext cx="97723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119</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番要請</a:t>
                </a:r>
              </a:p>
            </p:txBody>
          </p:sp>
          <p:sp>
            <p:nvSpPr>
              <p:cNvPr id="157" name="角丸四角形 42">
                <a:extLst>
                  <a:ext uri="{FF2B5EF4-FFF2-40B4-BE49-F238E27FC236}">
                    <a16:creationId xmlns:a16="http://schemas.microsoft.com/office/drawing/2014/main" id="{CDE766AF-BE27-45F5-8EC0-D8B0DEAE81A0}"/>
                  </a:ext>
                </a:extLst>
              </p:cNvPr>
              <p:cNvSpPr/>
              <p:nvPr/>
            </p:nvSpPr>
            <p:spPr>
              <a:xfrm>
                <a:off x="4345095" y="1184527"/>
                <a:ext cx="1361010" cy="466534"/>
              </a:xfrm>
              <a:prstGeom prst="round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府</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入院フォロー</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アップセンター</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8" name="右矢印 43">
                <a:extLst>
                  <a:ext uri="{FF2B5EF4-FFF2-40B4-BE49-F238E27FC236}">
                    <a16:creationId xmlns:a16="http://schemas.microsoft.com/office/drawing/2014/main" id="{D4D92C65-A215-4BD9-A238-EC1F7FEDDAB2}"/>
                  </a:ext>
                </a:extLst>
              </p:cNvPr>
              <p:cNvSpPr/>
              <p:nvPr/>
            </p:nvSpPr>
            <p:spPr>
              <a:xfrm>
                <a:off x="5752653" y="1287772"/>
                <a:ext cx="940157" cy="295526"/>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9" name="テキスト ボックス 158">
                <a:extLst>
                  <a:ext uri="{FF2B5EF4-FFF2-40B4-BE49-F238E27FC236}">
                    <a16:creationId xmlns:a16="http://schemas.microsoft.com/office/drawing/2014/main" id="{AEB1E7D1-9CC1-4899-B8D8-EADCFE8C6D12}"/>
                  </a:ext>
                </a:extLst>
              </p:cNvPr>
              <p:cNvSpPr txBox="1"/>
              <p:nvPr/>
            </p:nvSpPr>
            <p:spPr>
              <a:xfrm>
                <a:off x="5786708" y="1014001"/>
                <a:ext cx="900867"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受入依頼</a:t>
                </a:r>
              </a:p>
            </p:txBody>
          </p:sp>
          <p:sp>
            <p:nvSpPr>
              <p:cNvPr id="160" name="右矢印 46">
                <a:extLst>
                  <a:ext uri="{FF2B5EF4-FFF2-40B4-BE49-F238E27FC236}">
                    <a16:creationId xmlns:a16="http://schemas.microsoft.com/office/drawing/2014/main" id="{10604908-14B5-40DE-9340-B76A30CB8BA9}"/>
                  </a:ext>
                </a:extLst>
              </p:cNvPr>
              <p:cNvSpPr/>
              <p:nvPr/>
            </p:nvSpPr>
            <p:spPr>
              <a:xfrm rot="16200000">
                <a:off x="2623145" y="1836757"/>
                <a:ext cx="360000" cy="28800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1" name="右矢印 47">
                <a:extLst>
                  <a:ext uri="{FF2B5EF4-FFF2-40B4-BE49-F238E27FC236}">
                    <a16:creationId xmlns:a16="http://schemas.microsoft.com/office/drawing/2014/main" id="{BD3CCE8A-0907-4F94-A792-8D254FE7E536}"/>
                  </a:ext>
                </a:extLst>
              </p:cNvPr>
              <p:cNvSpPr/>
              <p:nvPr/>
            </p:nvSpPr>
            <p:spPr>
              <a:xfrm rot="5400000">
                <a:off x="2962872" y="1868941"/>
                <a:ext cx="360000" cy="28800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2" name="角丸四角形 50">
                <a:extLst>
                  <a:ext uri="{FF2B5EF4-FFF2-40B4-BE49-F238E27FC236}">
                    <a16:creationId xmlns:a16="http://schemas.microsoft.com/office/drawing/2014/main" id="{ED35CBA7-E0F0-4CCC-80E6-F7E97B287C37}"/>
                  </a:ext>
                </a:extLst>
              </p:cNvPr>
              <p:cNvSpPr/>
              <p:nvPr/>
            </p:nvSpPr>
            <p:spPr>
              <a:xfrm>
                <a:off x="4347556" y="2117841"/>
                <a:ext cx="1723071" cy="630388"/>
              </a:xfrm>
              <a:prstGeom prst="round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sng"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入院患者待機</a:t>
                </a:r>
                <a:endParaRPr kumimoji="0" lang="en-US" altLang="ja-JP" sz="1050" b="1" i="0" u="sng"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sng"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ステーション</a:t>
                </a:r>
                <a:endParaRPr kumimoji="0" lang="en-US" altLang="ja-JP" sz="1050" b="1" i="0" u="sng"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sng"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災害拠点病院敷地内など</a:t>
                </a:r>
                <a:endParaRPr kumimoji="0" lang="en-US" altLang="ja-JP" sz="900" b="0" i="0" u="sng"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4" name="角丸四角形 52">
                <a:extLst>
                  <a:ext uri="{FF2B5EF4-FFF2-40B4-BE49-F238E27FC236}">
                    <a16:creationId xmlns:a16="http://schemas.microsoft.com/office/drawing/2014/main" id="{E050CF63-32B2-469B-9BDE-6E0A5564961F}"/>
                  </a:ext>
                </a:extLst>
              </p:cNvPr>
              <p:cNvSpPr/>
              <p:nvPr/>
            </p:nvSpPr>
            <p:spPr>
              <a:xfrm>
                <a:off x="8098830" y="2266179"/>
                <a:ext cx="881027" cy="429858"/>
              </a:xfrm>
              <a:prstGeom prst="round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移送先</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医療機関</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5" name="乗算 1">
                <a:extLst>
                  <a:ext uri="{FF2B5EF4-FFF2-40B4-BE49-F238E27FC236}">
                    <a16:creationId xmlns:a16="http://schemas.microsoft.com/office/drawing/2014/main" id="{BF6BBED3-6F1B-4010-BEF2-7070ABC61689}"/>
                  </a:ext>
                </a:extLst>
              </p:cNvPr>
              <p:cNvSpPr/>
              <p:nvPr/>
            </p:nvSpPr>
            <p:spPr>
              <a:xfrm>
                <a:off x="5954018" y="1172318"/>
                <a:ext cx="475950" cy="513904"/>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6" name="テキスト ボックス 165">
                <a:extLst>
                  <a:ext uri="{FF2B5EF4-FFF2-40B4-BE49-F238E27FC236}">
                    <a16:creationId xmlns:a16="http://schemas.microsoft.com/office/drawing/2014/main" id="{6E3D4759-ACD8-4590-A7F8-253839CE1F60}"/>
                  </a:ext>
                </a:extLst>
              </p:cNvPr>
              <p:cNvSpPr txBox="1"/>
              <p:nvPr/>
            </p:nvSpPr>
            <p:spPr>
              <a:xfrm>
                <a:off x="5439166" y="1725711"/>
                <a:ext cx="985662"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移送先決定</a:t>
                </a:r>
              </a:p>
            </p:txBody>
          </p:sp>
          <p:sp>
            <p:nvSpPr>
              <p:cNvPr id="167" name="テキスト ボックス 166">
                <a:extLst>
                  <a:ext uri="{FF2B5EF4-FFF2-40B4-BE49-F238E27FC236}">
                    <a16:creationId xmlns:a16="http://schemas.microsoft.com/office/drawing/2014/main" id="{E8879C2C-1EF3-4764-A411-AD82753EFC27}"/>
                  </a:ext>
                </a:extLst>
              </p:cNvPr>
              <p:cNvSpPr txBox="1"/>
              <p:nvPr/>
            </p:nvSpPr>
            <p:spPr>
              <a:xfrm>
                <a:off x="627299" y="2252101"/>
                <a:ext cx="1058111"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自宅療養者</a:t>
                </a:r>
              </a:p>
            </p:txBody>
          </p:sp>
          <p:sp>
            <p:nvSpPr>
              <p:cNvPr id="168" name="テキスト ボックス 167">
                <a:extLst>
                  <a:ext uri="{FF2B5EF4-FFF2-40B4-BE49-F238E27FC236}">
                    <a16:creationId xmlns:a16="http://schemas.microsoft.com/office/drawing/2014/main" id="{E2ED89C1-3E5D-4686-8F9C-BA2FCDB3A9F5}"/>
                  </a:ext>
                </a:extLst>
              </p:cNvPr>
              <p:cNvSpPr txBox="1"/>
              <p:nvPr/>
            </p:nvSpPr>
            <p:spPr>
              <a:xfrm>
                <a:off x="1741111" y="1803743"/>
                <a:ext cx="519425"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又は</a:t>
                </a:r>
              </a:p>
            </p:txBody>
          </p:sp>
          <p:sp>
            <p:nvSpPr>
              <p:cNvPr id="170" name="正方形/長方形 169">
                <a:extLst>
                  <a:ext uri="{FF2B5EF4-FFF2-40B4-BE49-F238E27FC236}">
                    <a16:creationId xmlns:a16="http://schemas.microsoft.com/office/drawing/2014/main" id="{CA6E9123-D515-43C1-8204-CA4FDFCBCB83}"/>
                  </a:ext>
                </a:extLst>
              </p:cNvPr>
              <p:cNvSpPr/>
              <p:nvPr/>
            </p:nvSpPr>
            <p:spPr>
              <a:xfrm>
                <a:off x="4311940" y="1905065"/>
                <a:ext cx="756000" cy="261610"/>
              </a:xfrm>
              <a:prstGeom prst="rect">
                <a:avLst/>
              </a:prstGeom>
              <a:solidFill>
                <a:schemeClr val="accent4">
                  <a:lumMod val="40000"/>
                  <a:lumOff val="60000"/>
                </a:schemeClr>
              </a:solidFill>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酸素</a:t>
                </a:r>
                <a:r>
                  <a:rPr kumimoji="0"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投与</a:t>
                </a:r>
              </a:p>
            </p:txBody>
          </p:sp>
          <p:sp>
            <p:nvSpPr>
              <p:cNvPr id="171" name="右矢印 51">
                <a:extLst>
                  <a:ext uri="{FF2B5EF4-FFF2-40B4-BE49-F238E27FC236}">
                    <a16:creationId xmlns:a16="http://schemas.microsoft.com/office/drawing/2014/main" id="{37E016A6-B9C8-4CF6-A298-AAD1660BB589}"/>
                  </a:ext>
                </a:extLst>
              </p:cNvPr>
              <p:cNvSpPr/>
              <p:nvPr/>
            </p:nvSpPr>
            <p:spPr>
              <a:xfrm>
                <a:off x="6107535" y="2346148"/>
                <a:ext cx="468000" cy="304195"/>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4" name="右矢印 47">
                <a:extLst>
                  <a:ext uri="{FF2B5EF4-FFF2-40B4-BE49-F238E27FC236}">
                    <a16:creationId xmlns:a16="http://schemas.microsoft.com/office/drawing/2014/main" id="{BD3CCE8A-0907-4F94-A792-8D254FE7E536}"/>
                  </a:ext>
                </a:extLst>
              </p:cNvPr>
              <p:cNvSpPr/>
              <p:nvPr/>
            </p:nvSpPr>
            <p:spPr>
              <a:xfrm rot="5400000">
                <a:off x="5139649" y="1771658"/>
                <a:ext cx="360000" cy="28800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5" name="テキスト ボックス 174">
                <a:extLst>
                  <a:ext uri="{FF2B5EF4-FFF2-40B4-BE49-F238E27FC236}">
                    <a16:creationId xmlns:a16="http://schemas.microsoft.com/office/drawing/2014/main" id="{E2ED89C1-3E5D-4686-8F9C-BA2FCDB3A9F5}"/>
                  </a:ext>
                </a:extLst>
              </p:cNvPr>
              <p:cNvSpPr txBox="1"/>
              <p:nvPr/>
            </p:nvSpPr>
            <p:spPr>
              <a:xfrm>
                <a:off x="2306643" y="1891991"/>
                <a:ext cx="519425"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連絡</a:t>
                </a:r>
              </a:p>
            </p:txBody>
          </p:sp>
          <p:sp>
            <p:nvSpPr>
              <p:cNvPr id="176" name="テキスト ボックス 175">
                <a:extLst>
                  <a:ext uri="{FF2B5EF4-FFF2-40B4-BE49-F238E27FC236}">
                    <a16:creationId xmlns:a16="http://schemas.microsoft.com/office/drawing/2014/main" id="{E2ED89C1-3E5D-4686-8F9C-BA2FCDB3A9F5}"/>
                  </a:ext>
                </a:extLst>
              </p:cNvPr>
              <p:cNvSpPr txBox="1"/>
              <p:nvPr/>
            </p:nvSpPr>
            <p:spPr>
              <a:xfrm>
                <a:off x="3279474" y="1811536"/>
                <a:ext cx="519425"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搬送依頼</a:t>
                </a:r>
                <a:endPar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7" name="テキスト ボックス 176">
                <a:extLst>
                  <a:ext uri="{FF2B5EF4-FFF2-40B4-BE49-F238E27FC236}">
                    <a16:creationId xmlns:a16="http://schemas.microsoft.com/office/drawing/2014/main" id="{E2ED89C1-3E5D-4686-8F9C-BA2FCDB3A9F5}"/>
                  </a:ext>
                </a:extLst>
              </p:cNvPr>
              <p:cNvSpPr txBox="1"/>
              <p:nvPr/>
            </p:nvSpPr>
            <p:spPr>
              <a:xfrm>
                <a:off x="3616331" y="2556513"/>
                <a:ext cx="519425"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搬送</a:t>
                </a:r>
                <a:endPar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8" name="テキスト ボックス 177">
                <a:extLst>
                  <a:ext uri="{FF2B5EF4-FFF2-40B4-BE49-F238E27FC236}">
                    <a16:creationId xmlns:a16="http://schemas.microsoft.com/office/drawing/2014/main" id="{E2ED89C1-3E5D-4686-8F9C-BA2FCDB3A9F5}"/>
                  </a:ext>
                </a:extLst>
              </p:cNvPr>
              <p:cNvSpPr txBox="1"/>
              <p:nvPr/>
            </p:nvSpPr>
            <p:spPr>
              <a:xfrm>
                <a:off x="7565552" y="2546579"/>
                <a:ext cx="519425"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移送</a:t>
                </a:r>
                <a:endPar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9" name="テキスト ボックス 178">
                <a:extLst>
                  <a:ext uri="{FF2B5EF4-FFF2-40B4-BE49-F238E27FC236}">
                    <a16:creationId xmlns:a16="http://schemas.microsoft.com/office/drawing/2014/main" id="{E2ED89C1-3E5D-4686-8F9C-BA2FCDB3A9F5}"/>
                  </a:ext>
                </a:extLst>
              </p:cNvPr>
              <p:cNvSpPr txBox="1"/>
              <p:nvPr/>
            </p:nvSpPr>
            <p:spPr>
              <a:xfrm>
                <a:off x="6003945" y="2570037"/>
                <a:ext cx="864000" cy="2520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搬送依頼</a:t>
                </a:r>
                <a:endPar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0" name="角丸四角形 38">
                <a:extLst>
                  <a:ext uri="{FF2B5EF4-FFF2-40B4-BE49-F238E27FC236}">
                    <a16:creationId xmlns:a16="http://schemas.microsoft.com/office/drawing/2014/main" id="{2BA59A53-7575-4599-B483-A0FA077B270E}"/>
                  </a:ext>
                </a:extLst>
              </p:cNvPr>
              <p:cNvSpPr/>
              <p:nvPr/>
            </p:nvSpPr>
            <p:spPr>
              <a:xfrm>
                <a:off x="2506679" y="2304582"/>
                <a:ext cx="887864" cy="443646"/>
              </a:xfrm>
              <a:prstGeom prst="round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消防機関</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1" name="角丸四角形 38">
                <a:extLst>
                  <a:ext uri="{FF2B5EF4-FFF2-40B4-BE49-F238E27FC236}">
                    <a16:creationId xmlns:a16="http://schemas.microsoft.com/office/drawing/2014/main" id="{2BA59A53-7575-4599-B483-A0FA077B270E}"/>
                  </a:ext>
                </a:extLst>
              </p:cNvPr>
              <p:cNvSpPr/>
              <p:nvPr/>
            </p:nvSpPr>
            <p:spPr>
              <a:xfrm>
                <a:off x="6672259" y="2275837"/>
                <a:ext cx="887864" cy="443646"/>
              </a:xfrm>
              <a:prstGeom prst="roundRect">
                <a:avLst/>
              </a:prstGeom>
              <a:solidFill>
                <a:schemeClr val="accent1">
                  <a:lumMod val="20000"/>
                  <a:lumOff val="8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消防機関</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2" name="右矢印 6">
                <a:extLst>
                  <a:ext uri="{FF2B5EF4-FFF2-40B4-BE49-F238E27FC236}">
                    <a16:creationId xmlns:a16="http://schemas.microsoft.com/office/drawing/2014/main" id="{D5F8DAA1-525B-449A-8882-872B0EA8BD63}"/>
                  </a:ext>
                </a:extLst>
              </p:cNvPr>
              <p:cNvSpPr/>
              <p:nvPr/>
            </p:nvSpPr>
            <p:spPr>
              <a:xfrm>
                <a:off x="3411721" y="1305681"/>
                <a:ext cx="900000" cy="28800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3" name="右矢印 6">
                <a:extLst>
                  <a:ext uri="{FF2B5EF4-FFF2-40B4-BE49-F238E27FC236}">
                    <a16:creationId xmlns:a16="http://schemas.microsoft.com/office/drawing/2014/main" id="{D5F8DAA1-525B-449A-8882-872B0EA8BD63}"/>
                  </a:ext>
                </a:extLst>
              </p:cNvPr>
              <p:cNvSpPr/>
              <p:nvPr/>
            </p:nvSpPr>
            <p:spPr>
              <a:xfrm>
                <a:off x="3430699" y="2385537"/>
                <a:ext cx="900000" cy="28800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4" name="右矢印 51">
                <a:extLst>
                  <a:ext uri="{FF2B5EF4-FFF2-40B4-BE49-F238E27FC236}">
                    <a16:creationId xmlns:a16="http://schemas.microsoft.com/office/drawing/2014/main" id="{37E016A6-B9C8-4CF6-A298-AAD1660BB589}"/>
                  </a:ext>
                </a:extLst>
              </p:cNvPr>
              <p:cNvSpPr/>
              <p:nvPr/>
            </p:nvSpPr>
            <p:spPr>
              <a:xfrm>
                <a:off x="7599324" y="2325331"/>
                <a:ext cx="468000" cy="304195"/>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169" name="爆発 1 3">
              <a:extLst>
                <a:ext uri="{FF2B5EF4-FFF2-40B4-BE49-F238E27FC236}">
                  <a16:creationId xmlns:a16="http://schemas.microsoft.com/office/drawing/2014/main" id="{A76ABCA9-3C35-40EC-968B-B70DF1C099AD}"/>
                </a:ext>
              </a:extLst>
            </p:cNvPr>
            <p:cNvSpPr/>
            <p:nvPr/>
          </p:nvSpPr>
          <p:spPr>
            <a:xfrm>
              <a:off x="7071042" y="871616"/>
              <a:ext cx="1548000" cy="504000"/>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長時間待機</a:t>
              </a:r>
            </a:p>
          </p:txBody>
        </p:sp>
      </p:grpSp>
      <p:sp>
        <p:nvSpPr>
          <p:cNvPr id="77" name="正方形/長方形 76"/>
          <p:cNvSpPr/>
          <p:nvPr/>
        </p:nvSpPr>
        <p:spPr>
          <a:xfrm>
            <a:off x="717587" y="4275746"/>
            <a:ext cx="8595833" cy="461665"/>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宿泊療養施設や軽症中等症病床等がひっ迫した</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際に</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、無症状・軽症患者や、軽症から中等症</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Ⅰ</a:t>
            </a:r>
            <a:r>
              <a:rPr kumimoji="1" lang="ja-JP" altLang="en-US"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までの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患者を受け入れる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臨時の医療</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施設を整備。</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31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日運用開始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78" name="タイトル 1"/>
          <p:cNvSpPr txBox="1">
            <a:spLocks/>
          </p:cNvSpPr>
          <p:nvPr/>
        </p:nvSpPr>
        <p:spPr>
          <a:xfrm>
            <a:off x="444016" y="3827598"/>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⑩</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大阪コロナ大規模医療・療養センター</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graphicFrame>
        <p:nvGraphicFramePr>
          <p:cNvPr id="79" name="表 78"/>
          <p:cNvGraphicFramePr>
            <a:graphicFrameLocks noGrp="1"/>
          </p:cNvGraphicFramePr>
          <p:nvPr>
            <p:extLst/>
          </p:nvPr>
        </p:nvGraphicFramePr>
        <p:xfrm>
          <a:off x="762531" y="4792484"/>
          <a:ext cx="5976664" cy="1655184"/>
        </p:xfrm>
        <a:graphic>
          <a:graphicData uri="http://schemas.openxmlformats.org/drawingml/2006/table">
            <a:tbl>
              <a:tblPr firstRow="1" firstCol="1" bandRow="1">
                <a:tableStyleId>{69CF1AB2-1976-4502-BF36-3FF5EA218861}</a:tableStyleId>
              </a:tblPr>
              <a:tblGrid>
                <a:gridCol w="944365">
                  <a:extLst>
                    <a:ext uri="{9D8B030D-6E8A-4147-A177-3AD203B41FA5}">
                      <a16:colId xmlns:a16="http://schemas.microsoft.com/office/drawing/2014/main" val="854482303"/>
                    </a:ext>
                  </a:extLst>
                </a:gridCol>
                <a:gridCol w="648072">
                  <a:extLst>
                    <a:ext uri="{9D8B030D-6E8A-4147-A177-3AD203B41FA5}">
                      <a16:colId xmlns:a16="http://schemas.microsoft.com/office/drawing/2014/main" val="1046894363"/>
                    </a:ext>
                  </a:extLst>
                </a:gridCol>
                <a:gridCol w="4384227">
                  <a:extLst>
                    <a:ext uri="{9D8B030D-6E8A-4147-A177-3AD203B41FA5}">
                      <a16:colId xmlns:a16="http://schemas.microsoft.com/office/drawing/2014/main" val="933466771"/>
                    </a:ext>
                  </a:extLst>
                </a:gridCol>
              </a:tblGrid>
              <a:tr h="324672">
                <a:tc>
                  <a:txBody>
                    <a:bodyPr/>
                    <a:lstStyle/>
                    <a:p>
                      <a:pPr indent="152400" algn="l">
                        <a:lnSpc>
                          <a:spcPct val="150000"/>
                        </a:lnSpc>
                        <a:spcAft>
                          <a:spcPts val="0"/>
                        </a:spcAft>
                      </a:pPr>
                      <a:r>
                        <a:rPr lang="ja-JP" altLang="en-US" sz="1200" b="0" dirty="0" smtClean="0">
                          <a:solidFill>
                            <a:schemeClr val="tx1"/>
                          </a:solidFill>
                        </a:rPr>
                        <a:t>設置期間</a:t>
                      </a:r>
                      <a:endParaRPr lang="ja-JP" sz="1200" b="0" kern="100" dirty="0">
                        <a:solidFill>
                          <a:schemeClr val="tx1"/>
                        </a:solidFill>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l">
                        <a:lnSpc>
                          <a:spcPct val="150000"/>
                        </a:lnSpc>
                        <a:spcAft>
                          <a:spcPts val="0"/>
                        </a:spcAft>
                      </a:pPr>
                      <a:r>
                        <a:rPr lang="ja-JP" altLang="en-US" sz="1200" b="0" dirty="0" smtClean="0">
                          <a:solidFill>
                            <a:schemeClr val="tx1"/>
                          </a:solidFill>
                        </a:rPr>
                        <a:t>　</a:t>
                      </a:r>
                      <a:r>
                        <a:rPr lang="en-US" altLang="ja-JP" sz="1200" b="0" dirty="0" smtClean="0">
                          <a:solidFill>
                            <a:schemeClr val="tx1"/>
                          </a:solidFill>
                          <a:latin typeface="+mn-ea"/>
                          <a:ea typeface="+mn-ea"/>
                        </a:rPr>
                        <a:t>2021</a:t>
                      </a:r>
                      <a:r>
                        <a:rPr lang="ja-JP" altLang="en-US" sz="1200" b="0" dirty="0" smtClean="0">
                          <a:solidFill>
                            <a:schemeClr val="tx1"/>
                          </a:solidFill>
                          <a:latin typeface="+mn-ea"/>
                          <a:ea typeface="+mn-ea"/>
                        </a:rPr>
                        <a:t>年９月</a:t>
                      </a:r>
                      <a:r>
                        <a:rPr lang="en-US" altLang="ja-JP" sz="1200" b="0" dirty="0" smtClean="0">
                          <a:solidFill>
                            <a:schemeClr val="tx1"/>
                          </a:solidFill>
                          <a:latin typeface="+mn-ea"/>
                          <a:ea typeface="+mn-ea"/>
                        </a:rPr>
                        <a:t>30</a:t>
                      </a:r>
                      <a:r>
                        <a:rPr lang="ja-JP" altLang="en-US" sz="1200" b="0" dirty="0" smtClean="0">
                          <a:solidFill>
                            <a:schemeClr val="tx1"/>
                          </a:solidFill>
                          <a:latin typeface="+mn-ea"/>
                          <a:ea typeface="+mn-ea"/>
                        </a:rPr>
                        <a:t>日～</a:t>
                      </a:r>
                      <a:r>
                        <a:rPr lang="en-US" altLang="ja-JP" sz="1200" b="0" dirty="0" smtClean="0">
                          <a:solidFill>
                            <a:schemeClr val="tx1"/>
                          </a:solidFill>
                          <a:latin typeface="+mn-ea"/>
                          <a:ea typeface="+mn-ea"/>
                        </a:rPr>
                        <a:t>2022</a:t>
                      </a:r>
                      <a:r>
                        <a:rPr lang="ja-JP" altLang="en-US" sz="1200" b="0" dirty="0" smtClean="0">
                          <a:solidFill>
                            <a:schemeClr val="tx1"/>
                          </a:solidFill>
                          <a:latin typeface="+mn-ea"/>
                          <a:ea typeface="+mn-ea"/>
                        </a:rPr>
                        <a:t>年５月</a:t>
                      </a:r>
                      <a:r>
                        <a:rPr lang="en-US" altLang="ja-JP" sz="1200" b="0" dirty="0" smtClean="0">
                          <a:solidFill>
                            <a:schemeClr val="tx1"/>
                          </a:solidFill>
                          <a:latin typeface="+mn-ea"/>
                          <a:ea typeface="+mn-ea"/>
                        </a:rPr>
                        <a:t>31</a:t>
                      </a:r>
                      <a:r>
                        <a:rPr lang="ja-JP" altLang="en-US" sz="1200" b="0" dirty="0" smtClean="0">
                          <a:solidFill>
                            <a:schemeClr val="tx1"/>
                          </a:solidFill>
                          <a:latin typeface="+mn-ea"/>
                          <a:ea typeface="+mn-ea"/>
                        </a:rPr>
                        <a:t>日　</a:t>
                      </a:r>
                      <a:endParaRPr lang="ja-JP" sz="1200" b="0" kern="100" dirty="0">
                        <a:solidFill>
                          <a:schemeClr val="tx1"/>
                        </a:solidFill>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981086187"/>
                  </a:ext>
                </a:extLst>
              </a:tr>
              <a:tr h="324672">
                <a:tc>
                  <a:txBody>
                    <a:bodyPr/>
                    <a:lstStyle/>
                    <a:p>
                      <a:pPr indent="152400" algn="l">
                        <a:lnSpc>
                          <a:spcPct val="150000"/>
                        </a:lnSpc>
                        <a:spcAft>
                          <a:spcPts val="0"/>
                        </a:spcAft>
                      </a:pPr>
                      <a:r>
                        <a:rPr lang="ja-JP" altLang="en-US" sz="1200" b="0" kern="0" dirty="0" smtClean="0">
                          <a:solidFill>
                            <a:schemeClr val="tx1"/>
                          </a:solidFill>
                          <a:effectLst/>
                          <a:latin typeface="+mn-ea"/>
                          <a:ea typeface="+mn-ea"/>
                          <a:cs typeface="+mn-cs"/>
                        </a:rPr>
                        <a:t>設置場所</a:t>
                      </a:r>
                      <a:endParaRPr lang="ja-JP" sz="1200" b="0" kern="100" dirty="0">
                        <a:solidFill>
                          <a:schemeClr val="tx1"/>
                        </a:solidFill>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l">
                        <a:lnSpc>
                          <a:spcPct val="150000"/>
                        </a:lnSpc>
                        <a:spcAft>
                          <a:spcPts val="0"/>
                        </a:spcAft>
                      </a:pPr>
                      <a:r>
                        <a:rPr lang="ja-JP" altLang="en-US" sz="1200" b="0" kern="0" dirty="0" smtClean="0">
                          <a:solidFill>
                            <a:schemeClr val="tx1"/>
                          </a:solidFill>
                          <a:effectLst/>
                          <a:latin typeface="+mn-ea"/>
                          <a:ea typeface="+mn-ea"/>
                        </a:rPr>
                        <a:t>　インテックス大阪６号館（大阪市住之江区）計約４万㎡</a:t>
                      </a:r>
                      <a:endParaRPr lang="ja-JP" sz="1200" b="0" kern="100" dirty="0">
                        <a:solidFill>
                          <a:schemeClr val="tx1"/>
                        </a:solidFill>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033170635"/>
                  </a:ext>
                </a:extLst>
              </a:tr>
              <a:tr h="274320">
                <a:tc rowSpan="2">
                  <a:txBody>
                    <a:bodyPr/>
                    <a:lstStyle/>
                    <a:p>
                      <a:pPr indent="152400" algn="l">
                        <a:lnSpc>
                          <a:spcPct val="150000"/>
                        </a:lnSpc>
                        <a:spcAft>
                          <a:spcPts val="0"/>
                        </a:spcAft>
                      </a:pPr>
                      <a:r>
                        <a:rPr lang="ja-JP" altLang="en-US" sz="1200" b="0" kern="100" dirty="0" smtClean="0">
                          <a:solidFill>
                            <a:schemeClr val="tx1"/>
                          </a:solidFill>
                          <a:effectLst/>
                          <a:latin typeface="+mn-ea"/>
                          <a:ea typeface="+mn-ea"/>
                          <a:cs typeface="Times New Roman" panose="02020603050405020304" pitchFamily="18" charset="0"/>
                        </a:rPr>
                        <a:t>確保数</a:t>
                      </a:r>
                      <a:endParaRPr lang="ja-JP" sz="1200" b="0" kern="100" dirty="0">
                        <a:solidFill>
                          <a:schemeClr val="tx1"/>
                        </a:solidFill>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ja-JP" sz="1200" b="0" kern="0" dirty="0" smtClean="0">
                          <a:solidFill>
                            <a:schemeClr val="tx1"/>
                          </a:solidFill>
                          <a:effectLst/>
                          <a:latin typeface="+mn-ea"/>
                          <a:ea typeface="+mn-ea"/>
                        </a:rPr>
                        <a:t>1,000</a:t>
                      </a:r>
                      <a:r>
                        <a:rPr lang="ja-JP" altLang="en-US" sz="1200" b="0" kern="0" dirty="0" smtClean="0">
                          <a:solidFill>
                            <a:schemeClr val="tx1"/>
                          </a:solidFill>
                          <a:effectLst/>
                          <a:latin typeface="+mn-ea"/>
                          <a:ea typeface="+mn-ea"/>
                        </a:rPr>
                        <a:t>床</a:t>
                      </a:r>
                      <a:endParaRPr lang="en-US" altLang="ja-JP" sz="1200" b="0" kern="0" dirty="0" smtClean="0">
                        <a:solidFill>
                          <a:schemeClr val="tx1"/>
                        </a:solidFill>
                        <a:effectLst/>
                        <a:latin typeface="+mn-ea"/>
                        <a:ea typeface="+mn-ea"/>
                      </a:endParaRPr>
                    </a:p>
                  </a:txBody>
                  <a:tcPr marL="24125" marR="24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b="0" kern="0" dirty="0" smtClean="0">
                          <a:solidFill>
                            <a:schemeClr val="tx1"/>
                          </a:solidFill>
                          <a:effectLst/>
                          <a:latin typeface="+mn-ea"/>
                          <a:ea typeface="+mn-ea"/>
                        </a:rPr>
                        <a:t>　１期：無症状・軽症患者用</a:t>
                      </a:r>
                      <a:r>
                        <a:rPr lang="en-US" altLang="ja-JP" sz="1200" b="0" kern="0" dirty="0" smtClean="0">
                          <a:solidFill>
                            <a:schemeClr val="tx1"/>
                          </a:solidFill>
                          <a:effectLst/>
                          <a:latin typeface="+mn-ea"/>
                          <a:ea typeface="+mn-ea"/>
                        </a:rPr>
                        <a:t>500</a:t>
                      </a:r>
                      <a:r>
                        <a:rPr lang="ja-JP" altLang="en-US" sz="1200" b="0" kern="0" dirty="0" smtClean="0">
                          <a:solidFill>
                            <a:schemeClr val="tx1"/>
                          </a:solidFill>
                          <a:effectLst/>
                          <a:latin typeface="+mn-ea"/>
                          <a:ea typeface="+mn-ea"/>
                        </a:rPr>
                        <a:t>床（</a:t>
                      </a:r>
                      <a:r>
                        <a:rPr lang="en-US" altLang="ja-JP" sz="1200" b="0" kern="0" dirty="0" smtClean="0">
                          <a:solidFill>
                            <a:schemeClr val="tx1"/>
                          </a:solidFill>
                          <a:effectLst/>
                          <a:latin typeface="+mn-ea"/>
                          <a:ea typeface="+mn-ea"/>
                        </a:rPr>
                        <a:t>9</a:t>
                      </a:r>
                      <a:r>
                        <a:rPr lang="ja-JP" altLang="en-US" sz="1200" b="0" kern="0" dirty="0" smtClean="0">
                          <a:solidFill>
                            <a:schemeClr val="tx1"/>
                          </a:solidFill>
                          <a:effectLst/>
                          <a:latin typeface="+mn-ea"/>
                          <a:ea typeface="+mn-ea"/>
                        </a:rPr>
                        <a:t>月</a:t>
                      </a:r>
                      <a:r>
                        <a:rPr lang="en-US" altLang="ja-JP" sz="1200" b="0" kern="0" dirty="0" smtClean="0">
                          <a:solidFill>
                            <a:schemeClr val="tx1"/>
                          </a:solidFill>
                          <a:effectLst/>
                          <a:latin typeface="+mn-ea"/>
                          <a:ea typeface="+mn-ea"/>
                        </a:rPr>
                        <a:t>30</a:t>
                      </a:r>
                      <a:r>
                        <a:rPr lang="ja-JP" altLang="en-US" sz="1200" b="0" kern="0" dirty="0" smtClean="0">
                          <a:solidFill>
                            <a:schemeClr val="tx1"/>
                          </a:solidFill>
                          <a:effectLst/>
                          <a:latin typeface="+mn-ea"/>
                          <a:ea typeface="+mn-ea"/>
                        </a:rPr>
                        <a:t>日整備）</a:t>
                      </a: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247402862"/>
                  </a:ext>
                </a:extLst>
              </a:tr>
              <a:tr h="27432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kern="0" dirty="0" smtClean="0">
                          <a:solidFill>
                            <a:schemeClr val="tx1"/>
                          </a:solidFill>
                          <a:effectLst/>
                          <a:latin typeface="+mn-ea"/>
                          <a:ea typeface="+mn-ea"/>
                        </a:rPr>
                        <a:t>　２期：無症状・軽症患者用</a:t>
                      </a:r>
                      <a:r>
                        <a:rPr lang="en-US" altLang="ja-JP" sz="1200" kern="0" dirty="0" smtClean="0">
                          <a:solidFill>
                            <a:schemeClr val="tx1"/>
                          </a:solidFill>
                          <a:effectLst/>
                          <a:latin typeface="+mn-ea"/>
                          <a:ea typeface="+mn-ea"/>
                        </a:rPr>
                        <a:t>300</a:t>
                      </a:r>
                      <a:r>
                        <a:rPr lang="ja-JP" altLang="en-US" sz="1200" kern="0" dirty="0" smtClean="0">
                          <a:solidFill>
                            <a:schemeClr val="tx1"/>
                          </a:solidFill>
                          <a:effectLst/>
                          <a:latin typeface="+mn-ea"/>
                          <a:ea typeface="+mn-ea"/>
                        </a:rPr>
                        <a:t>床、</a:t>
                      </a:r>
                      <a:endParaRPr lang="en-US" altLang="ja-JP" sz="1200" kern="0" dirty="0" smtClean="0">
                        <a:solidFill>
                          <a:schemeClr val="tx1"/>
                        </a:solidFill>
                        <a:effectLst/>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0" dirty="0" smtClean="0">
                          <a:solidFill>
                            <a:schemeClr val="tx1"/>
                          </a:solidFill>
                          <a:effectLst/>
                          <a:latin typeface="+mn-ea"/>
                          <a:ea typeface="+mn-ea"/>
                        </a:rPr>
                        <a:t>　　　　</a:t>
                      </a:r>
                      <a:r>
                        <a:rPr lang="ja-JP" altLang="en-US" sz="1200" kern="0" baseline="0" dirty="0" smtClean="0">
                          <a:solidFill>
                            <a:schemeClr val="tx1"/>
                          </a:solidFill>
                          <a:effectLst/>
                          <a:latin typeface="+mn-ea"/>
                          <a:ea typeface="+mn-ea"/>
                        </a:rPr>
                        <a:t> </a:t>
                      </a:r>
                      <a:r>
                        <a:rPr lang="ja-JP" altLang="en-US" sz="1200" kern="0" dirty="0" smtClean="0">
                          <a:solidFill>
                            <a:schemeClr val="tx1"/>
                          </a:solidFill>
                          <a:effectLst/>
                          <a:latin typeface="+mn-ea"/>
                          <a:ea typeface="+mn-ea"/>
                        </a:rPr>
                        <a:t>中等症患者用</a:t>
                      </a:r>
                      <a:r>
                        <a:rPr lang="en-US" altLang="ja-JP" sz="1200" kern="0" dirty="0" smtClean="0">
                          <a:solidFill>
                            <a:schemeClr val="tx1"/>
                          </a:solidFill>
                          <a:effectLst/>
                          <a:latin typeface="+mn-ea"/>
                          <a:ea typeface="+mn-ea"/>
                        </a:rPr>
                        <a:t>(</a:t>
                      </a:r>
                      <a:r>
                        <a:rPr lang="ja-JP" altLang="en-US" sz="1200" kern="0" dirty="0" smtClean="0">
                          <a:solidFill>
                            <a:schemeClr val="tx1"/>
                          </a:solidFill>
                          <a:effectLst/>
                          <a:latin typeface="+mn-ea"/>
                          <a:ea typeface="+mn-ea"/>
                        </a:rPr>
                        <a:t>軽症～中等症</a:t>
                      </a:r>
                      <a:r>
                        <a:rPr lang="en-US" altLang="ja-JP" sz="1200" kern="0" dirty="0" smtClean="0">
                          <a:solidFill>
                            <a:schemeClr val="tx1"/>
                          </a:solidFill>
                          <a:effectLst/>
                          <a:latin typeface="+mn-ea"/>
                          <a:ea typeface="+mn-ea"/>
                        </a:rPr>
                        <a:t>Ⅰ</a:t>
                      </a:r>
                      <a:r>
                        <a:rPr lang="ja-JP" altLang="en-US" sz="1200" kern="0" dirty="0" smtClean="0">
                          <a:solidFill>
                            <a:schemeClr val="tx1"/>
                          </a:solidFill>
                          <a:effectLst/>
                          <a:latin typeface="+mn-ea"/>
                          <a:ea typeface="+mn-ea"/>
                        </a:rPr>
                        <a:t>対象</a:t>
                      </a:r>
                      <a:r>
                        <a:rPr lang="en-US" altLang="ja-JP" sz="1200" kern="0" dirty="0" smtClean="0">
                          <a:solidFill>
                            <a:schemeClr val="tx1"/>
                          </a:solidFill>
                          <a:effectLst/>
                          <a:latin typeface="+mn-ea"/>
                          <a:ea typeface="+mn-ea"/>
                        </a:rPr>
                        <a:t>)200</a:t>
                      </a:r>
                      <a:r>
                        <a:rPr lang="ja-JP" altLang="en-US" sz="1200" kern="0" dirty="0" smtClean="0">
                          <a:solidFill>
                            <a:schemeClr val="tx1"/>
                          </a:solidFill>
                          <a:effectLst/>
                          <a:latin typeface="+mn-ea"/>
                          <a:ea typeface="+mn-ea"/>
                        </a:rPr>
                        <a:t>床（</a:t>
                      </a:r>
                      <a:r>
                        <a:rPr lang="en-US" altLang="ja-JP" sz="1200" kern="0" dirty="0" smtClean="0">
                          <a:solidFill>
                            <a:schemeClr val="tx1"/>
                          </a:solidFill>
                          <a:effectLst/>
                          <a:latin typeface="+mn-ea"/>
                          <a:ea typeface="+mn-ea"/>
                        </a:rPr>
                        <a:t>10</a:t>
                      </a:r>
                      <a:r>
                        <a:rPr lang="ja-JP" altLang="en-US" sz="1200" kern="0" dirty="0" smtClean="0">
                          <a:solidFill>
                            <a:schemeClr val="tx1"/>
                          </a:solidFill>
                          <a:effectLst/>
                          <a:latin typeface="+mn-ea"/>
                          <a:ea typeface="+mn-ea"/>
                        </a:rPr>
                        <a:t>月</a:t>
                      </a:r>
                      <a:r>
                        <a:rPr lang="en-US" altLang="ja-JP" sz="1200" kern="0" dirty="0" smtClean="0">
                          <a:solidFill>
                            <a:schemeClr val="tx1"/>
                          </a:solidFill>
                          <a:effectLst/>
                          <a:latin typeface="+mn-ea"/>
                          <a:ea typeface="+mn-ea"/>
                        </a:rPr>
                        <a:t>30</a:t>
                      </a:r>
                      <a:r>
                        <a:rPr lang="ja-JP" altLang="en-US" sz="1200" kern="0" dirty="0" smtClean="0">
                          <a:solidFill>
                            <a:schemeClr val="tx1"/>
                          </a:solidFill>
                          <a:effectLst/>
                          <a:latin typeface="+mn-ea"/>
                          <a:ea typeface="+mn-ea"/>
                        </a:rPr>
                        <a:t>日整備）</a:t>
                      </a:r>
                      <a:endParaRPr lang="ja-JP" altLang="en-US" sz="1200" kern="0" dirty="0">
                        <a:solidFill>
                          <a:schemeClr val="tx1"/>
                        </a:solidFill>
                        <a:effectLst/>
                        <a:latin typeface="+mn-ea"/>
                        <a:ea typeface="+mn-ea"/>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8058328"/>
                  </a:ext>
                </a:extLst>
              </a:tr>
              <a:tr h="274320">
                <a:tc>
                  <a:txBody>
                    <a:bodyPr/>
                    <a:lstStyle/>
                    <a:p>
                      <a:pPr indent="152400" algn="l">
                        <a:lnSpc>
                          <a:spcPct val="150000"/>
                        </a:lnSpc>
                        <a:spcAft>
                          <a:spcPts val="0"/>
                        </a:spcAft>
                      </a:pPr>
                      <a:r>
                        <a:rPr lang="ja-JP" altLang="en-US" sz="1200" b="0" kern="100" dirty="0" smtClean="0">
                          <a:solidFill>
                            <a:schemeClr val="tx1"/>
                          </a:solidFill>
                          <a:effectLst/>
                          <a:latin typeface="+mn-ea"/>
                          <a:ea typeface="+mn-ea"/>
                          <a:cs typeface="Times New Roman" panose="02020603050405020304" pitchFamily="18" charset="0"/>
                        </a:rPr>
                        <a:t>受入実績</a:t>
                      </a:r>
                      <a:endParaRPr lang="ja-JP" sz="1200" b="0" kern="100" dirty="0">
                        <a:solidFill>
                          <a:schemeClr val="tx1"/>
                        </a:solidFill>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b="0" kern="0" dirty="0" smtClean="0">
                          <a:solidFill>
                            <a:schemeClr val="tx1"/>
                          </a:solidFill>
                          <a:effectLst/>
                          <a:latin typeface="+mn-ea"/>
                          <a:ea typeface="+mn-ea"/>
                        </a:rPr>
                        <a:t>　無症状・軽症患者：</a:t>
                      </a:r>
                      <a:r>
                        <a:rPr lang="en-US" altLang="ja-JP" sz="1200" b="0" kern="0" dirty="0" smtClean="0">
                          <a:solidFill>
                            <a:schemeClr val="tx1"/>
                          </a:solidFill>
                          <a:effectLst/>
                          <a:latin typeface="+mn-ea"/>
                          <a:ea typeface="+mn-ea"/>
                        </a:rPr>
                        <a:t>274</a:t>
                      </a:r>
                      <a:r>
                        <a:rPr lang="ja-JP" altLang="en-US" sz="1200" b="0" kern="0" dirty="0" smtClean="0">
                          <a:solidFill>
                            <a:schemeClr val="tx1"/>
                          </a:solidFill>
                          <a:effectLst/>
                          <a:latin typeface="+mn-ea"/>
                          <a:ea typeface="+mn-ea"/>
                        </a:rPr>
                        <a:t>人、中等症患者：</a:t>
                      </a:r>
                      <a:r>
                        <a:rPr lang="en-US" altLang="ja-JP" sz="1200" b="0" kern="0" dirty="0" smtClean="0">
                          <a:solidFill>
                            <a:schemeClr val="tx1"/>
                          </a:solidFill>
                          <a:effectLst/>
                          <a:latin typeface="+mn-ea"/>
                          <a:ea typeface="+mn-ea"/>
                        </a:rPr>
                        <a:t>29</a:t>
                      </a:r>
                      <a:r>
                        <a:rPr lang="ja-JP" altLang="en-US" sz="1200" b="0" kern="0" dirty="0" smtClean="0">
                          <a:solidFill>
                            <a:schemeClr val="tx1"/>
                          </a:solidFill>
                          <a:effectLst/>
                          <a:latin typeface="+mn-ea"/>
                          <a:ea typeface="+mn-ea"/>
                        </a:rPr>
                        <a:t>人</a:t>
                      </a:r>
                      <a:endParaRPr lang="en-US" altLang="ja-JP" sz="1200" b="0" kern="0" dirty="0" smtClean="0">
                        <a:solidFill>
                          <a:schemeClr val="tx1"/>
                        </a:solidFill>
                        <a:effectLst/>
                        <a:latin typeface="+mn-ea"/>
                        <a:ea typeface="+mn-ea"/>
                      </a:endParaRPr>
                    </a:p>
                  </a:txBody>
                  <a:tcPr marL="24125" marR="24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0" dirty="0">
                        <a:effectLst/>
                        <a:latin typeface="+mn-ea"/>
                        <a:ea typeface="+mn-ea"/>
                      </a:endParaRPr>
                    </a:p>
                  </a:txBody>
                  <a:tcPr marL="24125" marR="24125" marT="0" marB="0">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365640471"/>
                  </a:ext>
                </a:extLst>
              </a:tr>
            </a:tbl>
          </a:graphicData>
        </a:graphic>
      </p:graphicFrame>
      <p:sp>
        <p:nvSpPr>
          <p:cNvPr id="81" name="Rectangle 10"/>
          <p:cNvSpPr>
            <a:spLocks noChangeArrowheads="1"/>
          </p:cNvSpPr>
          <p:nvPr/>
        </p:nvSpPr>
        <p:spPr bwMode="auto">
          <a:xfrm>
            <a:off x="6889168" y="6311792"/>
            <a:ext cx="181646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371"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無症状・軽症患者用</a:t>
            </a:r>
          </a:p>
        </p:txBody>
      </p:sp>
      <p:sp>
        <p:nvSpPr>
          <p:cNvPr id="82" name="角丸四角形 81"/>
          <p:cNvSpPr/>
          <p:nvPr/>
        </p:nvSpPr>
        <p:spPr>
          <a:xfrm>
            <a:off x="5019512" y="3943246"/>
            <a:ext cx="1260000" cy="2376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a:t>
            </a: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独自</a:t>
            </a:r>
          </a:p>
        </p:txBody>
      </p:sp>
      <p:pic>
        <p:nvPicPr>
          <p:cNvPr id="2" name="図 1"/>
          <p:cNvPicPr>
            <a:picLocks noChangeAspect="1"/>
          </p:cNvPicPr>
          <p:nvPr/>
        </p:nvPicPr>
        <p:blipFill>
          <a:blip r:embed="rId5"/>
          <a:stretch>
            <a:fillRect/>
          </a:stretch>
        </p:blipFill>
        <p:spPr>
          <a:xfrm>
            <a:off x="6849182" y="4662121"/>
            <a:ext cx="2085013" cy="1670449"/>
          </a:xfrm>
          <a:prstGeom prst="rect">
            <a:avLst/>
          </a:prstGeom>
        </p:spPr>
      </p:pic>
    </p:spTree>
    <p:extLst>
      <p:ext uri="{BB962C8B-B14F-4D97-AF65-F5344CB8AC3E}">
        <p14:creationId xmlns:p14="http://schemas.microsoft.com/office/powerpoint/2010/main" val="3579905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109183" y="464634"/>
          <a:ext cx="8898339" cy="6036990"/>
        </p:xfrm>
        <a:graphic>
          <a:graphicData uri="http://schemas.openxmlformats.org/drawingml/2006/table">
            <a:tbl>
              <a:tblPr firstRow="1" firstCol="1" bandRow="1"/>
              <a:tblGrid>
                <a:gridCol w="1965277">
                  <a:extLst>
                    <a:ext uri="{9D8B030D-6E8A-4147-A177-3AD203B41FA5}">
                      <a16:colId xmlns:a16="http://schemas.microsoft.com/office/drawing/2014/main" val="838138467"/>
                    </a:ext>
                  </a:extLst>
                </a:gridCol>
                <a:gridCol w="1678674">
                  <a:extLst>
                    <a:ext uri="{9D8B030D-6E8A-4147-A177-3AD203B41FA5}">
                      <a16:colId xmlns:a16="http://schemas.microsoft.com/office/drawing/2014/main" val="1867253675"/>
                    </a:ext>
                  </a:extLst>
                </a:gridCol>
                <a:gridCol w="2866030">
                  <a:extLst>
                    <a:ext uri="{9D8B030D-6E8A-4147-A177-3AD203B41FA5}">
                      <a16:colId xmlns:a16="http://schemas.microsoft.com/office/drawing/2014/main" val="665385018"/>
                    </a:ext>
                  </a:extLst>
                </a:gridCol>
                <a:gridCol w="2388358">
                  <a:extLst>
                    <a:ext uri="{9D8B030D-6E8A-4147-A177-3AD203B41FA5}">
                      <a16:colId xmlns:a16="http://schemas.microsoft.com/office/drawing/2014/main" val="1580010884"/>
                    </a:ext>
                  </a:extLst>
                </a:gridCol>
              </a:tblGrid>
              <a:tr h="264086">
                <a:tc>
                  <a:txBody>
                    <a:bodyPr/>
                    <a:lstStyle/>
                    <a:p>
                      <a:pPr algn="ctr">
                        <a:spcAft>
                          <a:spcPts val="0"/>
                        </a:spcAft>
                      </a:pPr>
                      <a:r>
                        <a:rPr lang="ja-JP" sz="1800" b="0" kern="100" dirty="0" smtClean="0">
                          <a:effectLst/>
                          <a:latin typeface="+mn-lt"/>
                          <a:ea typeface="+mn-ea"/>
                          <a:cs typeface="Times New Roman" panose="02020603050405020304" pitchFamily="18" charset="0"/>
                        </a:rPr>
                        <a:t>＜</a:t>
                      </a:r>
                      <a:r>
                        <a:rPr lang="en-US" altLang="ja-JP" sz="1800" b="0" kern="100" dirty="0" smtClean="0">
                          <a:effectLst/>
                          <a:latin typeface="+mn-lt"/>
                          <a:ea typeface="+mn-ea"/>
                          <a:cs typeface="Times New Roman" panose="02020603050405020304" pitchFamily="18" charset="0"/>
                        </a:rPr>
                        <a:t>Why</a:t>
                      </a:r>
                      <a:r>
                        <a:rPr lang="ja-JP" sz="1800" b="0" kern="100" dirty="0" smtClean="0">
                          <a:effectLst/>
                          <a:latin typeface="+mn-lt"/>
                          <a:ea typeface="+mn-ea"/>
                          <a:cs typeface="Times New Roman" panose="02020603050405020304" pitchFamily="18" charset="0"/>
                        </a:rPr>
                        <a:t>＞</a:t>
                      </a:r>
                      <a:endParaRPr lang="ja-JP" sz="1800" b="0" kern="100" dirty="0">
                        <a:effectLst/>
                        <a:latin typeface="+mn-lt"/>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smtClean="0">
                          <a:effectLst/>
                          <a:latin typeface="+mn-lt"/>
                          <a:ea typeface="+mn-ea"/>
                          <a:cs typeface="Times New Roman" panose="02020603050405020304" pitchFamily="18" charset="0"/>
                        </a:rPr>
                        <a:t>＜</a:t>
                      </a:r>
                      <a:r>
                        <a:rPr lang="en-US" altLang="ja-JP" sz="1800" b="0" kern="100" dirty="0" smtClean="0">
                          <a:effectLst/>
                          <a:latin typeface="+mn-lt"/>
                          <a:ea typeface="+mn-ea"/>
                          <a:cs typeface="Times New Roman" panose="02020603050405020304" pitchFamily="18" charset="0"/>
                        </a:rPr>
                        <a:t>Vision</a:t>
                      </a:r>
                      <a:r>
                        <a:rPr lang="ja-JP" sz="1800" b="0" kern="100" dirty="0" smtClean="0">
                          <a:effectLst/>
                          <a:latin typeface="+mn-lt"/>
                          <a:ea typeface="+mn-ea"/>
                          <a:cs typeface="Times New Roman" panose="02020603050405020304" pitchFamily="18" charset="0"/>
                        </a:rPr>
                        <a:t>＞</a:t>
                      </a:r>
                      <a:endParaRPr lang="ja-JP" sz="1800" b="0" kern="100" dirty="0">
                        <a:effectLst/>
                        <a:latin typeface="+mn-lt"/>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smtClean="0">
                          <a:effectLst/>
                          <a:latin typeface="+mn-lt"/>
                          <a:ea typeface="+mn-ea"/>
                          <a:cs typeface="Times New Roman" panose="02020603050405020304" pitchFamily="18" charset="0"/>
                        </a:rPr>
                        <a:t>＜</a:t>
                      </a:r>
                      <a:r>
                        <a:rPr lang="en-US" altLang="ja-JP" sz="1800" b="0" kern="100" dirty="0" smtClean="0">
                          <a:effectLst/>
                          <a:latin typeface="+mn-lt"/>
                          <a:ea typeface="+mn-ea"/>
                          <a:cs typeface="Times New Roman" panose="02020603050405020304" pitchFamily="18" charset="0"/>
                        </a:rPr>
                        <a:t>What</a:t>
                      </a:r>
                      <a:r>
                        <a:rPr lang="ja-JP" sz="1800" b="0" kern="100" dirty="0" smtClean="0">
                          <a:effectLst/>
                          <a:latin typeface="+mn-lt"/>
                          <a:ea typeface="+mn-ea"/>
                          <a:cs typeface="Times New Roman" panose="02020603050405020304" pitchFamily="18" charset="0"/>
                        </a:rPr>
                        <a:t>＞</a:t>
                      </a:r>
                      <a:endParaRPr lang="ja-JP" sz="1800" b="0" kern="100" dirty="0">
                        <a:effectLst/>
                        <a:latin typeface="+mn-lt"/>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smtClean="0">
                          <a:effectLst/>
                          <a:latin typeface="+mn-lt"/>
                          <a:ea typeface="+mn-ea"/>
                          <a:cs typeface="Times New Roman" panose="02020603050405020304" pitchFamily="18" charset="0"/>
                        </a:rPr>
                        <a:t>＜</a:t>
                      </a:r>
                      <a:r>
                        <a:rPr lang="en-US" altLang="ja-JP" sz="1800" b="0" kern="100" dirty="0" smtClean="0">
                          <a:effectLst/>
                          <a:latin typeface="+mn-lt"/>
                          <a:ea typeface="+mn-ea"/>
                          <a:cs typeface="Times New Roman" panose="02020603050405020304" pitchFamily="18" charset="0"/>
                        </a:rPr>
                        <a:t>Outcome</a:t>
                      </a:r>
                      <a:r>
                        <a:rPr lang="ja-JP" sz="1800" b="0" kern="100" dirty="0" smtClean="0">
                          <a:effectLst/>
                          <a:latin typeface="+mn-lt"/>
                          <a:ea typeface="+mn-ea"/>
                          <a:cs typeface="Times New Roman" panose="02020603050405020304" pitchFamily="18" charset="0"/>
                        </a:rPr>
                        <a:t>＞</a:t>
                      </a:r>
                      <a:endParaRPr lang="ja-JP" sz="1800" b="0" kern="100" dirty="0">
                        <a:effectLst/>
                        <a:latin typeface="+mn-lt"/>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5762670">
                <a:tc>
                  <a:txBody>
                    <a:bodyPr/>
                    <a:lstStyle/>
                    <a:p>
                      <a:pPr algn="just">
                        <a:lnSpc>
                          <a:spcPts val="1800"/>
                        </a:lnSpc>
                        <a:spcBef>
                          <a:spcPts val="0"/>
                        </a:spcBef>
                        <a:spcAft>
                          <a:spcPts val="0"/>
                        </a:spcAft>
                      </a:pPr>
                      <a:r>
                        <a:rPr lang="ja-JP" altLang="en-US" sz="14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2019</a:t>
                      </a: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12</a:t>
                      </a: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月、中国武漢市において、原因不明のウイルス性肺炎が集団感染。</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8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年１月、国内で初めてのコロナ患者が発生し、月末には府内でも初めての患者を確認。</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8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感染が拡大。</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8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・以後、変異株により感染力・病原性が変化し、新型コロナウイルス感染症による感染拡大と収束を繰り返したことから、府民の命とくらしを守る必要が生じた。</a:t>
                      </a:r>
                      <a:endParaRPr lang="ja-JP" sz="1400" u="none"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Bef>
                          <a:spcPts val="0"/>
                        </a:spcBef>
                        <a:spcAft>
                          <a:spcPts val="0"/>
                        </a:spcAft>
                      </a:pPr>
                      <a:r>
                        <a:rPr lang="ja-JP" altLang="en-US" sz="14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・感染防止対策と社会経済活動の両立をはかり、府民の命とくらしを守る。</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・感染拡大抑制に向けた取組み</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（府民への感染予防策の呼びかけ、飲食店への時短要請等、まん延防止等重点措置、緊急事態措置、府民とのリスクコミュニケーション（大阪モデル）、ワクチン接種の推進等）</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・保健・医療療養体制の整備</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（相談・検査体制・医療療養体制・保健所体制の整備、クラスター対策、医療物資の確保等）</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・事業継続対策</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（支援金・協力金、飲食店支援、観光・宿泊業支援、文化芸術活動支援、商店街支援）</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・学校での対策</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（給食費支援、</a:t>
                      </a:r>
                      <a:r>
                        <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ICT</a:t>
                      </a: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化、修学旅行キャンセル料支援等）</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・雇用対策</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（緊急雇用対策、</a:t>
                      </a:r>
                      <a:r>
                        <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DX</a:t>
                      </a: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人材の活躍促進等）</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・生活者支援</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6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（生活福祉資金特例貸付、府営住宅の家賃軽減等、家庭学習支援等）</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800"/>
                        </a:lnSpc>
                        <a:spcBef>
                          <a:spcPts val="0"/>
                        </a:spcBef>
                        <a:spcAft>
                          <a:spcPts val="0"/>
                        </a:spcAft>
                        <a:buClrTx/>
                        <a:buSzTx/>
                        <a:buFontTx/>
                        <a:buNone/>
                        <a:tabLst/>
                        <a:defRPr/>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・死亡率（陽性者数に占める死亡者数の割合）や重症化率は、第５波以降急激に低下しており、第７波（</a:t>
                      </a:r>
                      <a:r>
                        <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年６月</a:t>
                      </a:r>
                      <a:r>
                        <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25</a:t>
                      </a: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日～９月</a:t>
                      </a:r>
                      <a:r>
                        <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26</a:t>
                      </a: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日）の死亡率は、</a:t>
                      </a:r>
                      <a:r>
                        <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0.12</a:t>
                      </a: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％、重症化率は</a:t>
                      </a:r>
                      <a:r>
                        <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0.03</a:t>
                      </a: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800"/>
                        </a:lnSpc>
                        <a:spcBef>
                          <a:spcPts val="0"/>
                        </a:spcBef>
                        <a:spcAft>
                          <a:spcPts val="0"/>
                        </a:spcAft>
                      </a:pPr>
                      <a:r>
                        <a:rPr lang="ja-JP" altLang="en-US" sz="14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死亡率は、第２波～第４波は全国平均を上回ったが、第５波以降は、全国平均と概ね同水準。</a:t>
                      </a:r>
                    </a:p>
                    <a:p>
                      <a:pPr marL="0" marR="0" lvl="0" indent="0" algn="just" defTabSz="914400" rtl="0" eaLnBrk="1" fontAlgn="auto" latinLnBrk="0" hangingPunct="1">
                        <a:lnSpc>
                          <a:spcPts val="1800"/>
                        </a:lnSpc>
                        <a:spcBef>
                          <a:spcPts val="0"/>
                        </a:spcBef>
                        <a:spcAft>
                          <a:spcPts val="0"/>
                        </a:spcAft>
                        <a:buClrTx/>
                        <a:buSzTx/>
                        <a:buFontTx/>
                        <a:buNone/>
                        <a:tabLst/>
                        <a:defRPr/>
                      </a:pPr>
                      <a:r>
                        <a:rPr lang="en-US" altLang="ja-JP" sz="12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死亡率・重症化率は、</a:t>
                      </a:r>
                      <a:r>
                        <a:rPr lang="en-US" altLang="ja-JP" sz="12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2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2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11</a:t>
                      </a:r>
                      <a:r>
                        <a:rPr lang="ja-JP" altLang="en-US" sz="12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en-US" altLang="ja-JP" sz="12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27</a:t>
                      </a:r>
                      <a:r>
                        <a:rPr lang="ja-JP" altLang="en-US" sz="12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日判明時点</a:t>
                      </a:r>
                      <a:endParaRPr lang="en-US" altLang="ja-JP" sz="120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800"/>
                        </a:lnSpc>
                        <a:spcBef>
                          <a:spcPts val="0"/>
                        </a:spcBef>
                        <a:spcAft>
                          <a:spcPts val="0"/>
                        </a:spcAft>
                      </a:pPr>
                      <a:endParaRPr lang="en-US" altLang="ja-JP" sz="1400" u="sng" kern="100" dirty="0" smtClean="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800"/>
                        </a:lnSpc>
                        <a:spcBef>
                          <a:spcPts val="0"/>
                        </a:spcBef>
                        <a:spcAft>
                          <a:spcPts val="0"/>
                        </a:spcAft>
                      </a:pPr>
                      <a:endParaRPr lang="en-US" altLang="ja-JP" sz="1400" u="sng" kern="100" dirty="0" smtClean="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800"/>
                        </a:lnSpc>
                        <a:spcBef>
                          <a:spcPts val="0"/>
                        </a:spcBef>
                        <a:spcAft>
                          <a:spcPts val="0"/>
                        </a:spcAft>
                      </a:pPr>
                      <a:endParaRPr lang="en-US" altLang="ja-JP" sz="1400" u="sng" kern="100" dirty="0" smtClean="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800"/>
                        </a:lnSpc>
                        <a:spcBef>
                          <a:spcPts val="0"/>
                        </a:spcBef>
                        <a:spcAft>
                          <a:spcPts val="0"/>
                        </a:spcAft>
                      </a:pPr>
                      <a:endParaRPr lang="ja-JP" sz="14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6" name="テキスト ボックス 5"/>
          <p:cNvSpPr txBox="1"/>
          <p:nvPr/>
        </p:nvSpPr>
        <p:spPr>
          <a:xfrm>
            <a:off x="-14684" y="0"/>
            <a:ext cx="7467004"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（１）</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新型</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コロナウイルス感染症対策</a:t>
            </a:r>
            <a:endPar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4</a:t>
            </a:fld>
            <a:endParaRPr lang="ja-JP" altLang="en-US"/>
          </a:p>
        </p:txBody>
      </p:sp>
    </p:spTree>
    <p:extLst>
      <p:ext uri="{BB962C8B-B14F-4D97-AF65-F5344CB8AC3E}">
        <p14:creationId xmlns:p14="http://schemas.microsoft.com/office/powerpoint/2010/main" val="22600084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2C1A2875-2600-4DDB-9644-1D4403B10774}"/>
              </a:ext>
            </a:extLst>
          </p:cNvPr>
          <p:cNvSpPr txBox="1"/>
          <p:nvPr/>
        </p:nvSpPr>
        <p:spPr>
          <a:xfrm>
            <a:off x="430283" y="3451077"/>
            <a:ext cx="8721936" cy="461665"/>
          </a:xfrm>
          <a:prstGeom prst="rect">
            <a:avLst/>
          </a:prstGeom>
          <a:noFill/>
          <a:ln w="19050">
            <a:noFill/>
          </a:ln>
        </p:spPr>
        <p:txBody>
          <a:bodyPr wrap="square" rtlCol="0">
            <a:spAutoFit/>
          </a:bodyPr>
          <a:lstStyle/>
          <a:p>
            <a:pPr marL="0" marR="0" lvl="0" indent="0" algn="l" defTabSz="457200" rtl="0" eaLnBrk="1" fontAlgn="auto" latinLnBrk="0" hangingPunct="1">
              <a:lnSpc>
                <a:spcPct val="100000"/>
              </a:lnSpc>
              <a:spcBef>
                <a:spcPts val="45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○自宅療養者等を対象に宿泊</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療養予約やオンライン診療・外来・往診・</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抗体</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治療などを実施する医療機関を案内する自宅待機</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SOS(</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コロナ陽性者</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24</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時間緊急サポートセンター</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を設置。</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日設置</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タイトル 1">
            <a:extLst>
              <a:ext uri="{FF2B5EF4-FFF2-40B4-BE49-F238E27FC236}">
                <a16:creationId xmlns:a16="http://schemas.microsoft.com/office/drawing/2014/main" id="{F1FBCC22-7D65-4AEC-A47A-3E96109B6841}"/>
              </a:ext>
            </a:extLst>
          </p:cNvPr>
          <p:cNvSpPr txBox="1">
            <a:spLocks/>
          </p:cNvSpPr>
          <p:nvPr/>
        </p:nvSpPr>
        <p:spPr>
          <a:xfrm>
            <a:off x="277414" y="3087174"/>
            <a:ext cx="6963017" cy="378042"/>
          </a:xfrm>
          <a:prstGeom prst="rect">
            <a:avLst/>
          </a:prstGeom>
        </p:spPr>
        <p:txBody>
          <a:bodyPr vert="horz" lIns="68580" tIns="34290" rIns="68580" bIns="3429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875"/>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別記⑫</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自宅待機</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SOS</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（コロナ陽性者</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24</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時間緊急サポートセンター）　</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grpSp>
        <p:nvGrpSpPr>
          <p:cNvPr id="2" name="グループ化 1"/>
          <p:cNvGrpSpPr/>
          <p:nvPr/>
        </p:nvGrpSpPr>
        <p:grpSpPr>
          <a:xfrm>
            <a:off x="535833" y="3972763"/>
            <a:ext cx="8360891" cy="1179588"/>
            <a:chOff x="511020" y="4345454"/>
            <a:chExt cx="8360891" cy="1179588"/>
          </a:xfrm>
        </p:grpSpPr>
        <p:sp>
          <p:nvSpPr>
            <p:cNvPr id="31" name="角丸四角形 30"/>
            <p:cNvSpPr/>
            <p:nvPr/>
          </p:nvSpPr>
          <p:spPr>
            <a:xfrm>
              <a:off x="524469" y="4616248"/>
              <a:ext cx="8336196" cy="908794"/>
            </a:xfrm>
            <a:prstGeom prst="roundRect">
              <a:avLst>
                <a:gd name="adj" fmla="val 0"/>
              </a:avLst>
            </a:prstGeom>
            <a:solidFill>
              <a:sysClr val="window" lastClr="FFFFFF"/>
            </a:solidFill>
            <a:ln w="22225"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3" name="角丸四角形 32"/>
            <p:cNvSpPr/>
            <p:nvPr/>
          </p:nvSpPr>
          <p:spPr>
            <a:xfrm>
              <a:off x="666203" y="4774208"/>
              <a:ext cx="2160000" cy="648000"/>
            </a:xfrm>
            <a:prstGeom prst="roundRect">
              <a:avLst/>
            </a:prstGeom>
            <a:solidFill>
              <a:schemeClr val="accent1">
                <a:lumMod val="20000"/>
                <a:lumOff val="80000"/>
              </a:schemeClr>
            </a:solidFill>
            <a:ln w="12700" cap="flat" cmpd="sng" algn="ctr">
              <a:noFill/>
              <a:prstDash val="solid"/>
              <a:miter lim="800000"/>
            </a:ln>
            <a:effectLst/>
            <a:scene3d>
              <a:camera prst="orthographicFront"/>
              <a:lightRig rig="threePt" dir="t"/>
            </a:scene3d>
            <a:sp3d>
              <a:bevelT w="101600" prst="riblet"/>
            </a:sp3d>
          </p:spPr>
          <p:txBody>
            <a:bodyPr rtlCol="0" anchor="ct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宿泊療養先・搬送手配</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パルスオキシメーター配送</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簡易配食受付</a:t>
              </a:r>
            </a:p>
          </p:txBody>
        </p:sp>
        <p:sp>
          <p:nvSpPr>
            <p:cNvPr id="35" name="角丸四角形 34"/>
            <p:cNvSpPr/>
            <p:nvPr/>
          </p:nvSpPr>
          <p:spPr>
            <a:xfrm>
              <a:off x="2967937" y="4774208"/>
              <a:ext cx="2520000" cy="648000"/>
            </a:xfrm>
            <a:prstGeom prst="roundRect">
              <a:avLst/>
            </a:prstGeom>
            <a:solidFill>
              <a:schemeClr val="accent1">
                <a:lumMod val="20000"/>
                <a:lumOff val="80000"/>
              </a:schemeClr>
            </a:solidFill>
            <a:ln w="12700" cap="flat" cmpd="sng" algn="ctr">
              <a:noFill/>
              <a:prstDash val="solid"/>
              <a:miter lim="800000"/>
            </a:ln>
            <a:effectLst/>
            <a:scene3d>
              <a:camera prst="orthographicFront"/>
              <a:lightRig rig="threePt" dir="t"/>
            </a:scene3d>
            <a:sp3d>
              <a:bevelT w="101600" prst="riblet"/>
            </a:sp3d>
          </p:spPr>
          <p:txBody>
            <a:bodyPr rtlCol="0" anchor="ct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健康相談（医師・看護師が対応）</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緊急往診の手配</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訪問看護師による健康観察の受付</a:t>
              </a:r>
            </a:p>
          </p:txBody>
        </p:sp>
        <p:sp>
          <p:nvSpPr>
            <p:cNvPr id="36" name="角丸四角形 35"/>
            <p:cNvSpPr/>
            <p:nvPr/>
          </p:nvSpPr>
          <p:spPr>
            <a:xfrm>
              <a:off x="5580549" y="4772368"/>
              <a:ext cx="3187503" cy="648000"/>
            </a:xfrm>
            <a:prstGeom prst="roundRect">
              <a:avLst/>
            </a:prstGeom>
            <a:solidFill>
              <a:schemeClr val="accent1">
                <a:lumMod val="20000"/>
                <a:lumOff val="80000"/>
              </a:schemeClr>
            </a:solidFill>
            <a:ln w="12700" cap="flat" cmpd="sng" algn="ctr">
              <a:noFill/>
              <a:prstDash val="solid"/>
              <a:miter lim="800000"/>
            </a:ln>
            <a:effectLst/>
            <a:scene3d>
              <a:camera prst="orthographicFront"/>
              <a:lightRig rig="threePt" dir="t"/>
            </a:scene3d>
            <a:sp3d>
              <a:bevelT w="101600" prst="riblet"/>
            </a:sp3d>
          </p:spPr>
          <p:txBody>
            <a:bodyPr rtlCol="0" anchor="ct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a:t>
              </a:r>
              <a:r>
                <a:rPr kumimoji="1" lang="ja-JP" altLang="en-US" sz="1050" b="1" i="0" u="none" strike="noStrike" kern="0" cap="none" spc="-5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オンライン・外来診療・往診医療機関等の案内</a:t>
              </a:r>
              <a:endParaRPr kumimoji="1" lang="en-US" altLang="ja-JP" sz="1050" b="1" i="0" u="none" strike="noStrike" kern="0" cap="none" spc="-5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抗体治療医療機関の案内</a:t>
              </a:r>
            </a:p>
          </p:txBody>
        </p:sp>
        <p:sp>
          <p:nvSpPr>
            <p:cNvPr id="32" name="角丸四角形 31"/>
            <p:cNvSpPr/>
            <p:nvPr/>
          </p:nvSpPr>
          <p:spPr>
            <a:xfrm>
              <a:off x="511020" y="4345454"/>
              <a:ext cx="8360891" cy="303704"/>
            </a:xfrm>
            <a:prstGeom prst="roundRect">
              <a:avLst>
                <a:gd name="adj" fmla="val 0"/>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ＭＳ Ｐゴシック" panose="020B0600070205080204" pitchFamily="50" charset="-128"/>
                  <a:ea typeface="游ゴシック" panose="020B0400000000000000" pitchFamily="50" charset="-128"/>
                  <a:cs typeface="+mn-cs"/>
                </a:rPr>
                <a:t>自宅待機</a:t>
              </a:r>
              <a:r>
                <a:rPr kumimoji="1" lang="en-US" altLang="ja-JP" sz="12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ＭＳ Ｐゴシック" panose="020B0600070205080204" pitchFamily="50" charset="-128"/>
                  <a:ea typeface="游ゴシック" panose="020B0400000000000000" pitchFamily="50" charset="-128"/>
                  <a:cs typeface="+mn-cs"/>
                </a:rPr>
                <a:t>SOS</a:t>
              </a:r>
              <a:r>
                <a:rPr kumimoji="1" lang="ja-JP" altLang="en-US" sz="12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ＭＳ Ｐゴシック" panose="020B0600070205080204" pitchFamily="50" charset="-128"/>
                  <a:ea typeface="游ゴシック" panose="020B0400000000000000" pitchFamily="50" charset="-128"/>
                  <a:cs typeface="+mn-cs"/>
                </a:rPr>
                <a:t>～患者の希望や状況に応じ療養をサポート</a:t>
              </a:r>
            </a:p>
          </p:txBody>
        </p:sp>
      </p:grpSp>
      <p:sp>
        <p:nvSpPr>
          <p:cNvPr id="19" name="正方形/長方形 18"/>
          <p:cNvSpPr/>
          <p:nvPr/>
        </p:nvSpPr>
        <p:spPr>
          <a:xfrm>
            <a:off x="305895" y="5753382"/>
            <a:ext cx="8595833" cy="461665"/>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新規陽性者のうち、高齢者の占める割合が</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増加</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した</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こと</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から、</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時間診療対応可能な高齢者用臨時医療施設を設置。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２月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17</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運用開始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20" name="タイトル 1"/>
          <p:cNvSpPr txBox="1">
            <a:spLocks/>
          </p:cNvSpPr>
          <p:nvPr/>
        </p:nvSpPr>
        <p:spPr>
          <a:xfrm>
            <a:off x="220935" y="5300242"/>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別記⑬</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臨時の医療施設・スマイル</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graphicFrame>
        <p:nvGraphicFramePr>
          <p:cNvPr id="21" name="表 20"/>
          <p:cNvGraphicFramePr>
            <a:graphicFrameLocks noGrp="1"/>
          </p:cNvGraphicFramePr>
          <p:nvPr>
            <p:extLst/>
          </p:nvPr>
        </p:nvGraphicFramePr>
        <p:xfrm>
          <a:off x="541063" y="6219480"/>
          <a:ext cx="6958205" cy="548640"/>
        </p:xfrm>
        <a:graphic>
          <a:graphicData uri="http://schemas.openxmlformats.org/drawingml/2006/table">
            <a:tbl>
              <a:tblPr firstRow="1" firstCol="1" bandRow="1">
                <a:tableStyleId>{69CF1AB2-1976-4502-BF36-3FF5EA218861}</a:tableStyleId>
              </a:tblPr>
              <a:tblGrid>
                <a:gridCol w="1138788">
                  <a:extLst>
                    <a:ext uri="{9D8B030D-6E8A-4147-A177-3AD203B41FA5}">
                      <a16:colId xmlns:a16="http://schemas.microsoft.com/office/drawing/2014/main" val="854482303"/>
                    </a:ext>
                  </a:extLst>
                </a:gridCol>
                <a:gridCol w="2446326">
                  <a:extLst>
                    <a:ext uri="{9D8B030D-6E8A-4147-A177-3AD203B41FA5}">
                      <a16:colId xmlns:a16="http://schemas.microsoft.com/office/drawing/2014/main" val="1046894363"/>
                    </a:ext>
                  </a:extLst>
                </a:gridCol>
                <a:gridCol w="1287887">
                  <a:extLst>
                    <a:ext uri="{9D8B030D-6E8A-4147-A177-3AD203B41FA5}">
                      <a16:colId xmlns:a16="http://schemas.microsoft.com/office/drawing/2014/main" val="1232126257"/>
                    </a:ext>
                  </a:extLst>
                </a:gridCol>
                <a:gridCol w="2085204">
                  <a:extLst>
                    <a:ext uri="{9D8B030D-6E8A-4147-A177-3AD203B41FA5}">
                      <a16:colId xmlns:a16="http://schemas.microsoft.com/office/drawing/2014/main" val="1597966854"/>
                    </a:ext>
                  </a:extLst>
                </a:gridCol>
              </a:tblGrid>
              <a:tr h="252000">
                <a:tc>
                  <a:txBody>
                    <a:bodyPr/>
                    <a:lstStyle/>
                    <a:p>
                      <a:pPr indent="152400" algn="l">
                        <a:lnSpc>
                          <a:spcPct val="150000"/>
                        </a:lnSpc>
                        <a:spcAft>
                          <a:spcPts val="0"/>
                        </a:spcAft>
                      </a:pPr>
                      <a:r>
                        <a:rPr lang="ja-JP" altLang="en-US" sz="1200" b="0" dirty="0"/>
                        <a:t>対象者</a:t>
                      </a:r>
                      <a:endParaRPr lang="ja-JP" sz="1200" b="0" kern="100" dirty="0">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3">
                  <a:txBody>
                    <a:bodyPr/>
                    <a:lstStyle/>
                    <a:p>
                      <a:pPr algn="l">
                        <a:lnSpc>
                          <a:spcPct val="150000"/>
                        </a:lnSpc>
                        <a:spcAft>
                          <a:spcPts val="0"/>
                        </a:spcAft>
                      </a:pPr>
                      <a:r>
                        <a:rPr lang="ja-JP" altLang="en-US" sz="1200" b="0" dirty="0"/>
                        <a:t>　常時医師による経過観察が必要な患者、　歩行介助など一定の生活介助が必要な患者</a:t>
                      </a: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81086187"/>
                  </a:ext>
                </a:extLst>
              </a:tr>
              <a:tr h="252000">
                <a:tc>
                  <a:txBody>
                    <a:bodyPr/>
                    <a:lstStyle/>
                    <a:p>
                      <a:pPr indent="152400" algn="l">
                        <a:lnSpc>
                          <a:spcPct val="150000"/>
                        </a:lnSpc>
                        <a:spcAft>
                          <a:spcPts val="0"/>
                        </a:spcAft>
                      </a:pPr>
                      <a:r>
                        <a:rPr lang="ja-JP" altLang="en-US" sz="1200" b="0" kern="0" dirty="0">
                          <a:effectLst/>
                          <a:latin typeface="+mn-ea"/>
                          <a:ea typeface="+mn-ea"/>
                          <a:cs typeface="+mn-cs"/>
                        </a:rPr>
                        <a:t>病床数</a:t>
                      </a:r>
                      <a:endParaRPr lang="ja-JP" sz="1200" b="0" kern="100" dirty="0">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lnSpc>
                          <a:spcPct val="150000"/>
                        </a:lnSpc>
                        <a:spcAft>
                          <a:spcPts val="0"/>
                        </a:spcAft>
                      </a:pPr>
                      <a:r>
                        <a:rPr lang="ja-JP" altLang="en-US" sz="1200" b="0" kern="0" dirty="0">
                          <a:effectLst/>
                          <a:latin typeface="+mn-ea"/>
                          <a:ea typeface="+mn-ea"/>
                        </a:rPr>
                        <a:t>　</a:t>
                      </a:r>
                      <a:r>
                        <a:rPr lang="en-US" altLang="ja-JP" sz="1200" b="0" kern="0" dirty="0">
                          <a:effectLst/>
                          <a:latin typeface="+mn-ea"/>
                          <a:ea typeface="+mn-ea"/>
                        </a:rPr>
                        <a:t>150</a:t>
                      </a:r>
                      <a:r>
                        <a:rPr lang="ja-JP" altLang="en-US" sz="1200" b="0" kern="0" dirty="0">
                          <a:effectLst/>
                          <a:latin typeface="+mn-ea"/>
                          <a:ea typeface="+mn-ea"/>
                        </a:rPr>
                        <a:t>床</a:t>
                      </a:r>
                      <a:endParaRPr lang="ja-JP" sz="1200" b="0" kern="100" dirty="0">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ja-JP" altLang="en-US" sz="1200" b="0" kern="100" dirty="0" smtClean="0">
                          <a:effectLst/>
                          <a:latin typeface="+mn-ea"/>
                          <a:ea typeface="+mn-ea"/>
                          <a:cs typeface="Times New Roman" panose="02020603050405020304" pitchFamily="18" charset="0"/>
                        </a:rPr>
                        <a:t>　　受入実績</a:t>
                      </a:r>
                      <a:endParaRPr lang="ja-JP" sz="1200" b="0" kern="100" dirty="0">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lnSpc>
                          <a:spcPct val="150000"/>
                        </a:lnSpc>
                        <a:spcAft>
                          <a:spcPts val="0"/>
                        </a:spcAft>
                      </a:pPr>
                      <a:r>
                        <a:rPr lang="ja-JP" altLang="en-US" sz="1200" b="0" kern="100" dirty="0" smtClean="0">
                          <a:effectLst/>
                          <a:latin typeface="+mn-ea"/>
                          <a:ea typeface="+mn-ea"/>
                          <a:cs typeface="Times New Roman" panose="02020603050405020304" pitchFamily="18" charset="0"/>
                        </a:rPr>
                        <a:t>　</a:t>
                      </a:r>
                      <a:r>
                        <a:rPr lang="en-US" altLang="ja-JP" sz="1200" b="0" kern="100" dirty="0" smtClean="0">
                          <a:solidFill>
                            <a:schemeClr val="tx1"/>
                          </a:solidFill>
                          <a:effectLst/>
                          <a:latin typeface="+mn-ea"/>
                          <a:ea typeface="+mn-ea"/>
                          <a:cs typeface="Times New Roman" panose="02020603050405020304" pitchFamily="18" charset="0"/>
                        </a:rPr>
                        <a:t>1,775</a:t>
                      </a:r>
                      <a:r>
                        <a:rPr lang="ja-JP" altLang="en-US" sz="1200" b="0" kern="100" dirty="0" smtClean="0">
                          <a:solidFill>
                            <a:schemeClr val="tx1"/>
                          </a:solidFill>
                          <a:effectLst/>
                          <a:latin typeface="+mn-ea"/>
                          <a:ea typeface="+mn-ea"/>
                          <a:cs typeface="Times New Roman" panose="02020603050405020304" pitchFamily="18" charset="0"/>
                        </a:rPr>
                        <a:t>人</a:t>
                      </a:r>
                      <a:endParaRPr lang="ja-JP" sz="1200" b="0" kern="100" dirty="0">
                        <a:solidFill>
                          <a:schemeClr val="tx1"/>
                        </a:solidFill>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170635"/>
                  </a:ext>
                </a:extLst>
              </a:tr>
            </a:tbl>
          </a:graphicData>
        </a:graphic>
      </p:graphicFrame>
      <p:sp>
        <p:nvSpPr>
          <p:cNvPr id="23" name="角丸四角形 22"/>
          <p:cNvSpPr/>
          <p:nvPr/>
        </p:nvSpPr>
        <p:spPr>
          <a:xfrm>
            <a:off x="3831639" y="5434924"/>
            <a:ext cx="2564099" cy="23915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高齢者に特化した</a:t>
            </a: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臨時の医療</a:t>
            </a: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施設</a:t>
            </a:r>
          </a:p>
        </p:txBody>
      </p:sp>
      <p:sp>
        <p:nvSpPr>
          <p:cNvPr id="24" name="テキスト ボックス 23"/>
          <p:cNvSpPr txBox="1"/>
          <p:nvPr/>
        </p:nvSpPr>
        <p:spPr>
          <a:xfrm>
            <a:off x="7499268" y="6488442"/>
            <a:ext cx="1585468" cy="325538"/>
          </a:xfrm>
          <a:prstGeom prst="rect">
            <a:avLst/>
          </a:prstGeom>
          <a:noFill/>
          <a:ln>
            <a:noFill/>
          </a:ln>
        </p:spPr>
        <p:txBody>
          <a:bodyPr wrap="squar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　</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 name="タイトル 1"/>
          <p:cNvSpPr txBox="1">
            <a:spLocks/>
          </p:cNvSpPr>
          <p:nvPr/>
        </p:nvSpPr>
        <p:spPr>
          <a:xfrm>
            <a:off x="242688" y="-27432"/>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⑪</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大阪府療養者情報システム（</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O-CIS</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34" name="正方形/長方形 33"/>
          <p:cNvSpPr/>
          <p:nvPr/>
        </p:nvSpPr>
        <p:spPr>
          <a:xfrm>
            <a:off x="422064" y="375027"/>
            <a:ext cx="8480636" cy="461665"/>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○コロナ患者の宿泊調整や入院調整等を行うため、保健所や関係者と申請内容や患者情報等を共有する</a:t>
            </a: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システムとして大阪府療養者情報システム（</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O-CIS</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）を構築。国システム（</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HER-SYS</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や</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G-MIS</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）とも</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連携</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年７月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nvGrpSpPr>
          <p:cNvPr id="37" name="グループ化 36"/>
          <p:cNvGrpSpPr/>
          <p:nvPr/>
        </p:nvGrpSpPr>
        <p:grpSpPr>
          <a:xfrm>
            <a:off x="368276" y="836692"/>
            <a:ext cx="7840767" cy="2125432"/>
            <a:chOff x="561328" y="4264538"/>
            <a:chExt cx="7840767" cy="2125432"/>
          </a:xfrm>
        </p:grpSpPr>
        <p:sp>
          <p:nvSpPr>
            <p:cNvPr id="38" name="角丸四角形 37"/>
            <p:cNvSpPr/>
            <p:nvPr/>
          </p:nvSpPr>
          <p:spPr>
            <a:xfrm>
              <a:off x="5819364" y="4264538"/>
              <a:ext cx="2520000" cy="2125432"/>
            </a:xfrm>
            <a:prstGeom prst="roundRect">
              <a:avLst>
                <a:gd name="adj" fmla="val 10155"/>
              </a:avLst>
            </a:prstGeom>
            <a:solidFill>
              <a:srgbClr val="DAE4F2"/>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9" name="角丸四角形 38"/>
            <p:cNvSpPr/>
            <p:nvPr/>
          </p:nvSpPr>
          <p:spPr>
            <a:xfrm>
              <a:off x="3232653" y="4264538"/>
              <a:ext cx="2520000" cy="2125432"/>
            </a:xfrm>
            <a:prstGeom prst="roundRect">
              <a:avLst>
                <a:gd name="adj" fmla="val 10155"/>
              </a:avLst>
            </a:prstGeom>
            <a:solidFill>
              <a:srgbClr val="DAE4F2"/>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40" name="直線矢印コネクタ 39"/>
            <p:cNvCxnSpPr/>
            <p:nvPr/>
          </p:nvCxnSpPr>
          <p:spPr>
            <a:xfrm>
              <a:off x="4007000" y="5098742"/>
              <a:ext cx="864000" cy="8338"/>
            </a:xfrm>
            <a:prstGeom prst="straightConnector1">
              <a:avLst/>
            </a:prstGeom>
            <a:noFill/>
            <a:ln w="19050" cap="flat" cmpd="sng" algn="ctr">
              <a:solidFill>
                <a:srgbClr val="5B9BD5"/>
              </a:solidFill>
              <a:prstDash val="solid"/>
              <a:miter lim="800000"/>
              <a:headEnd type="triangle"/>
              <a:tailEnd type="triangle"/>
            </a:ln>
            <a:effectLst/>
          </p:spPr>
        </p:cxnSp>
        <p:sp>
          <p:nvSpPr>
            <p:cNvPr id="41" name="角丸四角形 40"/>
            <p:cNvSpPr/>
            <p:nvPr/>
          </p:nvSpPr>
          <p:spPr>
            <a:xfrm>
              <a:off x="645942" y="4265251"/>
              <a:ext cx="2520000" cy="2124719"/>
            </a:xfrm>
            <a:prstGeom prst="roundRect">
              <a:avLst>
                <a:gd name="adj" fmla="val 10155"/>
              </a:avLst>
            </a:prstGeom>
            <a:solidFill>
              <a:srgbClr val="DAE4F2"/>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694" y="4851142"/>
              <a:ext cx="629699" cy="539895"/>
            </a:xfrm>
            <a:prstGeom prst="rect">
              <a:avLst/>
            </a:prstGeom>
          </p:spPr>
        </p:pic>
        <p:sp>
          <p:nvSpPr>
            <p:cNvPr id="43" name="正方形/長方形 42"/>
            <p:cNvSpPr/>
            <p:nvPr/>
          </p:nvSpPr>
          <p:spPr>
            <a:xfrm>
              <a:off x="615116" y="4676832"/>
              <a:ext cx="1121544" cy="160820"/>
            </a:xfrm>
            <a:prstGeom prst="rect">
              <a:avLst/>
            </a:prstGeom>
            <a:noFill/>
            <a:ln w="12700" cap="flat" cmpd="sng" algn="ctr">
              <a:noFill/>
              <a:prstDash val="solid"/>
              <a:miter lim="800000"/>
            </a:ln>
            <a:effectLst>
              <a:glow rad="127000">
                <a:sysClr val="window" lastClr="FFFFFF"/>
              </a:glo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rPr>
                <a:t>受入医療機関</a:t>
              </a:r>
            </a:p>
          </p:txBody>
        </p:sp>
        <p:pic>
          <p:nvPicPr>
            <p:cNvPr id="44" name="Picture 2" descr="https://1.bp.blogspot.com/-xgM_1wGR_UU/XhwqbjEW_uI/AAAAAAABW_k/vuQt_8nd6_oeRilc7Nuv6_Qixlat9eycACNcBGAsYHQ/s1600/medical_car_kyukyusya_nanam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3789" y="4888072"/>
              <a:ext cx="666692" cy="550808"/>
            </a:xfrm>
            <a:prstGeom prst="rect">
              <a:avLst/>
            </a:prstGeom>
            <a:noFill/>
            <a:extLst>
              <a:ext uri="{909E8E84-426E-40DD-AFC4-6F175D3DCCD1}">
                <a14:hiddenFill xmlns:a14="http://schemas.microsoft.com/office/drawing/2010/main">
                  <a:solidFill>
                    <a:srgbClr val="FFFFFF"/>
                  </a:solidFill>
                </a14:hiddenFill>
              </a:ext>
            </a:extLst>
          </p:spPr>
        </p:pic>
        <p:sp>
          <p:nvSpPr>
            <p:cNvPr id="45" name="正方形/長方形 44"/>
            <p:cNvSpPr/>
            <p:nvPr/>
          </p:nvSpPr>
          <p:spPr>
            <a:xfrm>
              <a:off x="3237994" y="4618526"/>
              <a:ext cx="939979" cy="323502"/>
            </a:xfrm>
            <a:prstGeom prst="rect">
              <a:avLst/>
            </a:prstGeom>
            <a:noFill/>
            <a:ln w="12700" cap="flat" cmpd="sng" algn="ctr">
              <a:noFill/>
              <a:prstDash val="solid"/>
              <a:miter lim="800000"/>
            </a:ln>
            <a:effectLst>
              <a:glow rad="127000">
                <a:sysClr val="window" lastClr="FFFFFF"/>
              </a:glo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rPr>
                <a:t>保健所</a:t>
              </a:r>
              <a:endParaRPr kumimoji="1" lang="en-US" altLang="ja-JP"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endParaRPr>
            </a:p>
          </p:txBody>
        </p:sp>
        <p:pic>
          <p:nvPicPr>
            <p:cNvPr id="46" name="図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1075" y="4971931"/>
              <a:ext cx="430900" cy="369074"/>
            </a:xfrm>
            <a:prstGeom prst="rect">
              <a:avLst/>
            </a:prstGeom>
          </p:spPr>
        </p:pic>
        <p:sp>
          <p:nvSpPr>
            <p:cNvPr id="47" name="正方形/長方形 46"/>
            <p:cNvSpPr/>
            <p:nvPr/>
          </p:nvSpPr>
          <p:spPr>
            <a:xfrm>
              <a:off x="5908669" y="4614674"/>
              <a:ext cx="939979" cy="323502"/>
            </a:xfrm>
            <a:prstGeom prst="rect">
              <a:avLst/>
            </a:prstGeom>
            <a:noFill/>
            <a:ln w="12700" cap="flat" cmpd="sng" algn="ctr">
              <a:noFill/>
              <a:prstDash val="solid"/>
              <a:miter lim="800000"/>
            </a:ln>
            <a:effectLst>
              <a:glow rad="127000">
                <a:sysClr val="window" lastClr="FFFFFF"/>
              </a:glo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rPr>
                <a:t>民間救急</a:t>
              </a:r>
              <a:endParaRPr kumimoji="1" lang="en-US" altLang="ja-JP"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endParaRPr>
            </a:p>
          </p:txBody>
        </p:sp>
        <p:sp>
          <p:nvSpPr>
            <p:cNvPr id="48" name="正方形/長方形 47"/>
            <p:cNvSpPr/>
            <p:nvPr/>
          </p:nvSpPr>
          <p:spPr>
            <a:xfrm>
              <a:off x="2404346" y="5272721"/>
              <a:ext cx="712199" cy="240049"/>
            </a:xfrm>
            <a:prstGeom prst="rect">
              <a:avLst/>
            </a:prstGeom>
            <a:noFill/>
            <a:ln w="12700" cap="flat" cmpd="sng" algn="ctr">
              <a:noFill/>
              <a:prstDash val="solid"/>
              <a:miter lim="800000"/>
            </a:ln>
            <a:effectLst>
              <a:glow rad="127000">
                <a:sysClr val="window" lastClr="FFFFFF"/>
              </a:glo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rPr>
                <a:t>O-CIS</a:t>
              </a:r>
              <a:endParaRPr kumimoji="1" lang="ja-JP" altLang="en-US"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endParaRPr>
            </a:p>
          </p:txBody>
        </p:sp>
        <p:cxnSp>
          <p:nvCxnSpPr>
            <p:cNvPr id="49" name="直線矢印コネクタ 48"/>
            <p:cNvCxnSpPr/>
            <p:nvPr/>
          </p:nvCxnSpPr>
          <p:spPr>
            <a:xfrm>
              <a:off x="1592556" y="5192028"/>
              <a:ext cx="970458" cy="8338"/>
            </a:xfrm>
            <a:prstGeom prst="straightConnector1">
              <a:avLst/>
            </a:prstGeom>
            <a:noFill/>
            <a:ln w="19050" cap="flat" cmpd="sng" algn="ctr">
              <a:solidFill>
                <a:srgbClr val="5B9BD5"/>
              </a:solidFill>
              <a:prstDash val="solid"/>
              <a:miter lim="800000"/>
              <a:tailEnd type="triangle"/>
            </a:ln>
            <a:effectLst/>
          </p:spPr>
        </p:cxnSp>
        <p:sp>
          <p:nvSpPr>
            <p:cNvPr id="50" name="テキスト ボックス 49"/>
            <p:cNvSpPr txBox="1"/>
            <p:nvPr/>
          </p:nvSpPr>
          <p:spPr>
            <a:xfrm>
              <a:off x="561328" y="5522565"/>
              <a:ext cx="3286440" cy="707886"/>
            </a:xfrm>
            <a:prstGeom prst="rect">
              <a:avLst/>
            </a:prstGeom>
            <a:noFill/>
          </p:spPr>
          <p:txBody>
            <a:bodyPr wrap="square" rtlCol="0">
              <a:spAutoFit/>
            </a:bodyPr>
            <a:lstStyle/>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受入医療機関が病床</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稼働</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状況を</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G-MIS</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に入力、</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O-CIS</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にデータ取り込み</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リアルタイムで病床稼働</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状況</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を把握・共有</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1" name="正方形/長方形 50"/>
            <p:cNvSpPr/>
            <p:nvPr/>
          </p:nvSpPr>
          <p:spPr>
            <a:xfrm>
              <a:off x="1419933" y="4572450"/>
              <a:ext cx="1121544" cy="505118"/>
            </a:xfrm>
            <a:prstGeom prst="rect">
              <a:avLst/>
            </a:prstGeom>
            <a:noFill/>
            <a:ln w="12700" cap="flat" cmpd="sng" algn="ctr">
              <a:noFill/>
              <a:prstDash val="solid"/>
              <a:miter lim="800000"/>
            </a:ln>
            <a:effectLst>
              <a:glow rad="127000">
                <a:sysClr val="window" lastClr="FFFFFF"/>
              </a:glo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rPr>
                <a:t>G-MIS</a:t>
              </a:r>
              <a:br>
                <a:rPr kumimoji="1" lang="en-US" altLang="ja-JP"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rPr>
              </a:br>
              <a:r>
                <a:rPr kumimoji="1" lang="ja-JP" altLang="en-US"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rPr>
                <a:t>（厚労省）</a:t>
              </a:r>
              <a:endParaRPr kumimoji="1" lang="en-US" altLang="ja-JP"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endParaRPr>
            </a:p>
          </p:txBody>
        </p:sp>
        <p:sp>
          <p:nvSpPr>
            <p:cNvPr id="52" name="テキスト ボックス 51"/>
            <p:cNvSpPr txBox="1"/>
            <p:nvPr/>
          </p:nvSpPr>
          <p:spPr>
            <a:xfrm>
              <a:off x="6057570" y="5518140"/>
              <a:ext cx="22126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O-CIS</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を活用した搬送事業者への</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迅速な搬送依頼</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スムーズな患者受入れが可能</a:t>
              </a:r>
              <a:endParaRPr kumimoji="1" lang="en-US" altLang="ja-JP" sz="1000" b="0" i="0" u="none" strike="dbl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3" name="正方形/長方形 52"/>
            <p:cNvSpPr/>
            <p:nvPr/>
          </p:nvSpPr>
          <p:spPr>
            <a:xfrm>
              <a:off x="4760189" y="4851402"/>
              <a:ext cx="965145" cy="354084"/>
            </a:xfrm>
            <a:prstGeom prst="rect">
              <a:avLst/>
            </a:prstGeom>
            <a:noFill/>
            <a:ln w="12700" cap="flat" cmpd="sng" algn="ctr">
              <a:noFill/>
              <a:prstDash val="solid"/>
              <a:miter lim="800000"/>
            </a:ln>
            <a:effectLst>
              <a:glow rad="127000">
                <a:sysClr val="window" lastClr="FFFFFF"/>
              </a:glo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rPr>
                <a:t>入院フォロー</a:t>
              </a:r>
              <a:endParaRPr kumimoji="1" lang="en-US" altLang="ja-JP"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rPr>
                <a:t>アップセンター</a:t>
              </a:r>
              <a:endParaRPr kumimoji="1" lang="en-US" altLang="ja-JP"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rPr>
                <a:t>宿泊調整担当</a:t>
              </a:r>
              <a:endParaRPr kumimoji="1" lang="en-US" altLang="ja-JP"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endParaRPr>
            </a:p>
          </p:txBody>
        </p:sp>
        <p:sp>
          <p:nvSpPr>
            <p:cNvPr id="54" name="角丸四角形 53"/>
            <p:cNvSpPr/>
            <p:nvPr/>
          </p:nvSpPr>
          <p:spPr>
            <a:xfrm>
              <a:off x="3931900" y="4340001"/>
              <a:ext cx="1116000" cy="216000"/>
            </a:xfrm>
            <a:prstGeom prst="roundRect">
              <a:avLst/>
            </a:prstGeom>
            <a:solidFill>
              <a:srgbClr val="002060"/>
            </a:solidFill>
            <a:ln w="12700" cap="flat" cmpd="sng" algn="ctr">
              <a:no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入院・宿泊調整</a:t>
              </a:r>
            </a:p>
          </p:txBody>
        </p:sp>
        <p:pic>
          <p:nvPicPr>
            <p:cNvPr id="55" name="図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6173" y="4959617"/>
              <a:ext cx="342983" cy="342983"/>
            </a:xfrm>
            <a:prstGeom prst="rect">
              <a:avLst/>
            </a:prstGeom>
            <a:solidFill>
              <a:schemeClr val="bg1"/>
            </a:solidFill>
          </p:spPr>
        </p:pic>
        <p:pic>
          <p:nvPicPr>
            <p:cNvPr id="56" name="図 55"/>
            <p:cNvPicPr>
              <a:picLocks noChangeAspect="1"/>
            </p:cNvPicPr>
            <p:nvPr/>
          </p:nvPicPr>
          <p:blipFill>
            <a:blip r:embed="rId7"/>
            <a:stretch>
              <a:fillRect/>
            </a:stretch>
          </p:blipFill>
          <p:spPr>
            <a:xfrm>
              <a:off x="1818579" y="4989572"/>
              <a:ext cx="363962" cy="408659"/>
            </a:xfrm>
            <a:prstGeom prst="rect">
              <a:avLst/>
            </a:prstGeom>
          </p:spPr>
        </p:pic>
        <p:sp>
          <p:nvSpPr>
            <p:cNvPr id="57" name="正方形/長方形 56"/>
            <p:cNvSpPr/>
            <p:nvPr/>
          </p:nvSpPr>
          <p:spPr>
            <a:xfrm>
              <a:off x="4080111" y="5208205"/>
              <a:ext cx="712199" cy="240049"/>
            </a:xfrm>
            <a:prstGeom prst="rect">
              <a:avLst/>
            </a:prstGeom>
            <a:noFill/>
            <a:ln w="12700" cap="flat" cmpd="sng" algn="ctr">
              <a:noFill/>
              <a:prstDash val="solid"/>
              <a:miter lim="800000"/>
            </a:ln>
            <a:effectLst>
              <a:glow rad="127000">
                <a:sysClr val="window" lastClr="FFFFFF"/>
              </a:glo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rPr>
                <a:t>O-CIS</a:t>
              </a:r>
              <a:endParaRPr kumimoji="1" lang="ja-JP" altLang="en-US"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endParaRPr>
            </a:p>
          </p:txBody>
        </p:sp>
        <p:pic>
          <p:nvPicPr>
            <p:cNvPr id="58" name="図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129" y="4856656"/>
              <a:ext cx="629699" cy="539895"/>
            </a:xfrm>
            <a:prstGeom prst="rect">
              <a:avLst/>
            </a:prstGeom>
          </p:spPr>
        </p:pic>
        <p:sp>
          <p:nvSpPr>
            <p:cNvPr id="59" name="正方形/長方形 58"/>
            <p:cNvSpPr/>
            <p:nvPr/>
          </p:nvSpPr>
          <p:spPr>
            <a:xfrm>
              <a:off x="7280551" y="4682346"/>
              <a:ext cx="1121544" cy="160820"/>
            </a:xfrm>
            <a:prstGeom prst="rect">
              <a:avLst/>
            </a:prstGeom>
            <a:noFill/>
            <a:ln w="12700" cap="flat" cmpd="sng" algn="ctr">
              <a:noFill/>
              <a:prstDash val="solid"/>
              <a:miter lim="800000"/>
            </a:ln>
            <a:effectLst>
              <a:glow rad="127000">
                <a:sysClr val="window" lastClr="FFFFFF"/>
              </a:glo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rPr>
                <a:t>受入医療機関</a:t>
              </a:r>
            </a:p>
          </p:txBody>
        </p:sp>
        <p:sp>
          <p:nvSpPr>
            <p:cNvPr id="60" name="正方形/長方形 59"/>
            <p:cNvSpPr/>
            <p:nvPr/>
          </p:nvSpPr>
          <p:spPr>
            <a:xfrm>
              <a:off x="6721535" y="5296946"/>
              <a:ext cx="712199" cy="240049"/>
            </a:xfrm>
            <a:prstGeom prst="rect">
              <a:avLst/>
            </a:prstGeom>
            <a:noFill/>
            <a:ln w="12700" cap="flat" cmpd="sng" algn="ctr">
              <a:noFill/>
              <a:prstDash val="solid"/>
              <a:miter lim="800000"/>
            </a:ln>
            <a:effectLst>
              <a:glow rad="127000">
                <a:sysClr val="window" lastClr="FFFFFF"/>
              </a:glo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rPr>
                <a:t>O-CIS</a:t>
              </a:r>
              <a:endParaRPr kumimoji="1" lang="ja-JP" altLang="en-US" sz="1000" b="1" i="0" u="none" strike="noStrike" kern="0" cap="none" spc="0" normalizeH="0" baseline="0" noProof="0" dirty="0" smtClean="0">
                <a:ln>
                  <a:noFill/>
                </a:ln>
                <a:solidFill>
                  <a:prstClr val="black"/>
                </a:solidFill>
                <a:effectLst>
                  <a:glow rad="127000">
                    <a:prstClr val="white"/>
                  </a:glow>
                </a:effectLst>
                <a:uLnTx/>
                <a:uFillTx/>
                <a:latin typeface="ＭＳ Ｐゴシック" panose="020B0600070205080204" pitchFamily="50" charset="-128"/>
                <a:ea typeface="ＭＳ Ｐゴシック" panose="020B0600070205080204" pitchFamily="50" charset="-128"/>
                <a:cs typeface="+mn-cs"/>
              </a:endParaRPr>
            </a:p>
          </p:txBody>
        </p:sp>
        <p:sp>
          <p:nvSpPr>
            <p:cNvPr id="61" name="角丸四角形 60"/>
            <p:cNvSpPr/>
            <p:nvPr/>
          </p:nvSpPr>
          <p:spPr>
            <a:xfrm>
              <a:off x="1448972" y="4341413"/>
              <a:ext cx="864000" cy="216000"/>
            </a:xfrm>
            <a:prstGeom prst="roundRect">
              <a:avLst/>
            </a:prstGeom>
            <a:solidFill>
              <a:srgbClr val="002060"/>
            </a:solidFill>
            <a:ln w="12700" cap="flat" cmpd="sng" algn="ctr">
              <a:no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見える化</a:t>
              </a:r>
            </a:p>
          </p:txBody>
        </p:sp>
        <p:sp>
          <p:nvSpPr>
            <p:cNvPr id="62" name="角丸四角形 61"/>
            <p:cNvSpPr/>
            <p:nvPr/>
          </p:nvSpPr>
          <p:spPr>
            <a:xfrm>
              <a:off x="6625067" y="4343733"/>
              <a:ext cx="864000" cy="216000"/>
            </a:xfrm>
            <a:prstGeom prst="roundRect">
              <a:avLst/>
            </a:prstGeom>
            <a:solidFill>
              <a:srgbClr val="002060"/>
            </a:solidFill>
            <a:ln w="12700" cap="flat" cmpd="sng" algn="ctr">
              <a:no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患者搬送</a:t>
              </a:r>
            </a:p>
          </p:txBody>
        </p:sp>
        <p:pic>
          <p:nvPicPr>
            <p:cNvPr id="63" name="図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4720" y="4927250"/>
              <a:ext cx="342983" cy="342983"/>
            </a:xfrm>
            <a:prstGeom prst="rect">
              <a:avLst/>
            </a:prstGeom>
            <a:solidFill>
              <a:schemeClr val="bg1"/>
            </a:solidFill>
          </p:spPr>
        </p:pic>
        <p:sp>
          <p:nvSpPr>
            <p:cNvPr id="64" name="テキスト ボックス 63"/>
            <p:cNvSpPr txBox="1"/>
            <p:nvPr/>
          </p:nvSpPr>
          <p:spPr>
            <a:xfrm>
              <a:off x="3379307" y="5472237"/>
              <a:ext cx="241453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入院調整・宿泊調整のシステム化                         </a:t>
              </a:r>
              <a:r>
                <a:rPr kumimoji="1" lang="ja-JP" altLang="en-US" sz="10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入院調整・宿泊調整の迅速化、</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保健所及び入院フォローアップセン</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ターの負担軽減</a:t>
              </a:r>
              <a:endParaRPr kumimoji="1" lang="en-US" altLang="ja-JP" sz="1000" b="0" i="0" u="none" strike="dbl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65" name="直線矢印コネクタ 64"/>
          <p:cNvCxnSpPr/>
          <p:nvPr/>
        </p:nvCxnSpPr>
        <p:spPr>
          <a:xfrm>
            <a:off x="6452249" y="1548040"/>
            <a:ext cx="900000" cy="8338"/>
          </a:xfrm>
          <a:prstGeom prst="straightConnector1">
            <a:avLst/>
          </a:prstGeom>
          <a:noFill/>
          <a:ln w="19050" cap="flat" cmpd="sng" algn="ctr">
            <a:solidFill>
              <a:srgbClr val="5B9BD5"/>
            </a:solidFill>
            <a:prstDash val="solid"/>
            <a:miter lim="800000"/>
            <a:tailEnd type="triangle"/>
          </a:ln>
          <a:effectLst/>
        </p:spPr>
      </p:cxnSp>
      <p:cxnSp>
        <p:nvCxnSpPr>
          <p:cNvPr id="66" name="直線矢印コネクタ 65"/>
          <p:cNvCxnSpPr/>
          <p:nvPr/>
        </p:nvCxnSpPr>
        <p:spPr>
          <a:xfrm>
            <a:off x="6432015" y="1770885"/>
            <a:ext cx="864000" cy="8338"/>
          </a:xfrm>
          <a:prstGeom prst="straightConnector1">
            <a:avLst/>
          </a:prstGeom>
          <a:noFill/>
          <a:ln w="19050" cap="flat" cmpd="sng" algn="ctr">
            <a:solidFill>
              <a:srgbClr val="5B9BD5"/>
            </a:solidFill>
            <a:prstDash val="solid"/>
            <a:miter lim="800000"/>
            <a:headEnd type="triangle"/>
            <a:tailEnd type="triangle"/>
          </a:ln>
          <a:effectLst/>
        </p:spPr>
      </p:cxnSp>
      <p:pic>
        <p:nvPicPr>
          <p:cNvPr id="67" name="図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3092" y="1587847"/>
            <a:ext cx="342983" cy="342983"/>
          </a:xfrm>
          <a:prstGeom prst="rect">
            <a:avLst/>
          </a:prstGeom>
          <a:solidFill>
            <a:schemeClr val="bg1"/>
          </a:solidFill>
        </p:spPr>
      </p:pic>
    </p:spTree>
    <p:extLst>
      <p:ext uri="{BB962C8B-B14F-4D97-AF65-F5344CB8AC3E}">
        <p14:creationId xmlns:p14="http://schemas.microsoft.com/office/powerpoint/2010/main" val="38516021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4"/>
          <p:cNvSpPr>
            <a:spLocks noGrp="1"/>
          </p:cNvSpPr>
          <p:nvPr>
            <p:ph type="sldNum" sz="quarter" idx="12"/>
          </p:nvPr>
        </p:nvSpPr>
        <p:spPr>
          <a:xfrm>
            <a:off x="7073713" y="6511569"/>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2" name="タイトル 1">
            <a:extLst>
              <a:ext uri="{FF2B5EF4-FFF2-40B4-BE49-F238E27FC236}">
                <a16:creationId xmlns:a16="http://schemas.microsoft.com/office/drawing/2014/main" id="{2A153246-F244-497C-9FB6-EF38106A1CEE}"/>
              </a:ext>
            </a:extLst>
          </p:cNvPr>
          <p:cNvSpPr txBox="1">
            <a:spLocks/>
          </p:cNvSpPr>
          <p:nvPr/>
        </p:nvSpPr>
        <p:spPr>
          <a:xfrm>
            <a:off x="136378" y="44824"/>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別記⑭</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高齢者施設等における施設内療養時の医療体制の強化</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21" name="正方形/長方形 20">
            <a:extLst>
              <a:ext uri="{FF2B5EF4-FFF2-40B4-BE49-F238E27FC236}">
                <a16:creationId xmlns:a16="http://schemas.microsoft.com/office/drawing/2014/main" id="{0386AAF6-C680-49A5-838B-838DECC72A95}"/>
              </a:ext>
            </a:extLst>
          </p:cNvPr>
          <p:cNvSpPr/>
          <p:nvPr/>
        </p:nvSpPr>
        <p:spPr>
          <a:xfrm>
            <a:off x="450914" y="471258"/>
            <a:ext cx="8595833" cy="276999"/>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高齢者施設等に対し</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24</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時間</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以内</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に介入が</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可能な体制を構築</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年２月中旬～３月順次運用開始</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nvGrpSpPr>
          <p:cNvPr id="11" name="グループ化 10"/>
          <p:cNvGrpSpPr/>
          <p:nvPr/>
        </p:nvGrpSpPr>
        <p:grpSpPr>
          <a:xfrm>
            <a:off x="7515244" y="872601"/>
            <a:ext cx="1482057" cy="2164116"/>
            <a:chOff x="7517137" y="1237351"/>
            <a:chExt cx="1482057" cy="2164116"/>
          </a:xfrm>
        </p:grpSpPr>
        <p:sp>
          <p:nvSpPr>
            <p:cNvPr id="52" name="正方形/長方形 51"/>
            <p:cNvSpPr/>
            <p:nvPr/>
          </p:nvSpPr>
          <p:spPr>
            <a:xfrm>
              <a:off x="7517137" y="1237351"/>
              <a:ext cx="1482057" cy="2164116"/>
            </a:xfrm>
            <a:prstGeom prst="rect">
              <a:avLst/>
            </a:prstGeom>
            <a:solidFill>
              <a:schemeClr val="tx2">
                <a:lumMod val="20000"/>
                <a:lumOff val="80000"/>
              </a:schemeClr>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54" name="正方形/長方形 53"/>
            <p:cNvSpPr/>
            <p:nvPr/>
          </p:nvSpPr>
          <p:spPr>
            <a:xfrm>
              <a:off x="7627158" y="1320878"/>
              <a:ext cx="1260000" cy="375126"/>
            </a:xfrm>
            <a:prstGeom prst="rect">
              <a:avLst/>
            </a:prstGeom>
            <a:solidFill>
              <a:sysClr val="window" lastClr="FFFFFF"/>
            </a:solidFill>
            <a:ln w="31750" cap="flat" cmpd="sng" algn="ctr">
              <a:solidFill>
                <a:srgbClr val="44546A"/>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高齢者施設</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協力医療機関</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6" name="正方形/長方形 55"/>
            <p:cNvSpPr/>
            <p:nvPr/>
          </p:nvSpPr>
          <p:spPr>
            <a:xfrm>
              <a:off x="7627158" y="1854646"/>
              <a:ext cx="1260000" cy="400090"/>
            </a:xfrm>
            <a:prstGeom prst="rect">
              <a:avLst/>
            </a:prstGeom>
            <a:solidFill>
              <a:sysClr val="window" lastClr="FFFFFF"/>
            </a:solidFill>
            <a:ln w="25400" cap="flat" cmpd="sng" algn="ctr">
              <a:solidFill>
                <a:srgbClr val="44546A"/>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往診協力医療機関</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（治療支援）</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7" name="正方形/長方形 56"/>
            <p:cNvSpPr/>
            <p:nvPr/>
          </p:nvSpPr>
          <p:spPr>
            <a:xfrm>
              <a:off x="7645589" y="2365786"/>
              <a:ext cx="1260000" cy="950437"/>
            </a:xfrm>
            <a:prstGeom prst="rect">
              <a:avLst/>
            </a:prstGeom>
            <a:solidFill>
              <a:sysClr val="window" lastClr="FFFFFF"/>
            </a:solidFill>
            <a:ln w="31750" cap="flat" cmpd="sng" algn="ctr">
              <a:solidFill>
                <a:srgbClr val="44546A"/>
              </a:solidFill>
              <a:prstDash val="solid"/>
              <a:miter lim="800000"/>
            </a:ln>
            <a:effectLst/>
          </p:spPr>
          <p:txBody>
            <a:bodyPr rtlCol="0" anchor="t" anchorCtr="0"/>
            <a:lstStyle/>
            <a:p>
              <a:pPr marL="0" marR="0" lvl="0" indent="0" algn="ctr" defTabSz="914400" rtl="0" eaLnBrk="1" fontAlgn="auto" latinLnBrk="0" hangingPunct="1">
                <a:lnSpc>
                  <a:spcPts val="600"/>
                </a:lnSpc>
                <a:spcBef>
                  <a:spcPts val="0"/>
                </a:spcBef>
                <a:spcAft>
                  <a:spcPts val="0"/>
                </a:spcAft>
                <a:buClrTx/>
                <a:buSzTx/>
                <a:buFontTx/>
                <a:buNone/>
                <a:tabLst/>
                <a:defRPr/>
              </a:pP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重点往診医療機関</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（治療支援）</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3" name="テキスト ボックス 62"/>
            <p:cNvSpPr txBox="1"/>
            <p:nvPr/>
          </p:nvSpPr>
          <p:spPr>
            <a:xfrm>
              <a:off x="7756005" y="2831973"/>
              <a:ext cx="1080000" cy="415498"/>
            </a:xfrm>
            <a:prstGeom prst="rect">
              <a:avLst/>
            </a:prstGeom>
            <a:solidFill>
              <a:srgbClr val="5B9BD5">
                <a:lumMod val="20000"/>
                <a:lumOff val="80000"/>
              </a:srgbClr>
            </a:solidFill>
            <a:ln w="31750">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重点往診チーム</a:t>
              </a:r>
              <a:endParaRPr kumimoji="1" lang="en-US" altLang="ja-JP"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圏域</a:t>
              </a:r>
              <a:r>
                <a:rPr kumimoji="1" lang="en-US" altLang="ja-JP"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9" name="グループ化 8"/>
          <p:cNvGrpSpPr/>
          <p:nvPr/>
        </p:nvGrpSpPr>
        <p:grpSpPr>
          <a:xfrm>
            <a:off x="1114167" y="2838722"/>
            <a:ext cx="6870626" cy="545493"/>
            <a:chOff x="1136809" y="5360585"/>
            <a:chExt cx="6870626" cy="545493"/>
          </a:xfrm>
        </p:grpSpPr>
        <p:sp>
          <p:nvSpPr>
            <p:cNvPr id="64" name="L 字 63"/>
            <p:cNvSpPr/>
            <p:nvPr/>
          </p:nvSpPr>
          <p:spPr>
            <a:xfrm rot="16200000">
              <a:off x="4447302" y="2265596"/>
              <a:ext cx="324000" cy="6796266"/>
            </a:xfrm>
            <a:prstGeom prst="corner">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smtClean="0">
                <a:ln>
                  <a:noFill/>
                </a:ln>
                <a:solidFill>
                  <a:prstClr val="white"/>
                </a:solidFill>
                <a:effectLst/>
                <a:uLnTx/>
                <a:uFillTx/>
                <a:latin typeface="ＭＳ Ｐゴシック" panose="020B0600070205080204" pitchFamily="50" charset="-128"/>
                <a:ea typeface="游ゴシック" panose="020B0400000000000000" pitchFamily="50" charset="-128"/>
                <a:cs typeface="+mn-cs"/>
              </a:endParaRPr>
            </a:p>
          </p:txBody>
        </p:sp>
        <p:sp>
          <p:nvSpPr>
            <p:cNvPr id="65" name="テキスト ボックス 64"/>
            <p:cNvSpPr txBox="1"/>
            <p:nvPr/>
          </p:nvSpPr>
          <p:spPr>
            <a:xfrm>
              <a:off x="3515026" y="5629079"/>
              <a:ext cx="1933958" cy="276999"/>
            </a:xfrm>
            <a:prstGeom prst="rect">
              <a:avLst/>
            </a:prstGeom>
            <a:solidFill>
              <a:sysClr val="window" lastClr="FFFFFF"/>
            </a:solidFill>
            <a:ln w="19050">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往診治療実施</a:t>
              </a:r>
            </a:p>
          </p:txBody>
        </p:sp>
        <p:sp>
          <p:nvSpPr>
            <p:cNvPr id="4" name="右矢印 3"/>
            <p:cNvSpPr/>
            <p:nvPr/>
          </p:nvSpPr>
          <p:spPr>
            <a:xfrm rot="16200000">
              <a:off x="1082809" y="5414585"/>
              <a:ext cx="432000" cy="324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51" name="角丸四角形 50"/>
          <p:cNvSpPr/>
          <p:nvPr/>
        </p:nvSpPr>
        <p:spPr>
          <a:xfrm>
            <a:off x="2108167" y="925292"/>
            <a:ext cx="5281326" cy="2009142"/>
          </a:xfrm>
          <a:prstGeom prst="roundRect">
            <a:avLst>
              <a:gd name="adj" fmla="val 8844"/>
            </a:avLst>
          </a:prstGeom>
          <a:solidFill>
            <a:schemeClr val="bg1">
              <a:lumMod val="95000"/>
            </a:schemeClr>
          </a:solidFill>
          <a:ln w="28575"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ＭＳ Ｐゴシック" panose="020B0600070205080204" pitchFamily="50" charset="-128"/>
              <a:ea typeface="游ゴシック" panose="020B0400000000000000" pitchFamily="50" charset="-128"/>
              <a:cs typeface="+mn-cs"/>
            </a:endParaRPr>
          </a:p>
        </p:txBody>
      </p:sp>
      <p:cxnSp>
        <p:nvCxnSpPr>
          <p:cNvPr id="6" name="直線矢印コネクタ 5"/>
          <p:cNvCxnSpPr/>
          <p:nvPr/>
        </p:nvCxnSpPr>
        <p:spPr>
          <a:xfrm>
            <a:off x="1611244" y="1309300"/>
            <a:ext cx="5904000" cy="0"/>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4190863" y="808187"/>
            <a:ext cx="1005960" cy="276999"/>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24</a:t>
            </a:r>
            <a:r>
              <a:rPr kumimoji="1" lang="ja-JP" altLang="en-US" sz="120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時間以内</a:t>
            </a:r>
          </a:p>
        </p:txBody>
      </p:sp>
      <p:sp>
        <p:nvSpPr>
          <p:cNvPr id="43" name="テキスト ボックス 42"/>
          <p:cNvSpPr txBox="1"/>
          <p:nvPr/>
        </p:nvSpPr>
        <p:spPr>
          <a:xfrm>
            <a:off x="2272384" y="1179853"/>
            <a:ext cx="2772000" cy="335989"/>
          </a:xfrm>
          <a:prstGeom prst="rect">
            <a:avLst/>
          </a:prstGeom>
          <a:solidFill>
            <a:schemeClr val="bg1"/>
          </a:solidFill>
          <a:ln w="31750">
            <a:solidFill>
              <a:srgbClr val="002060"/>
            </a:solidFill>
          </a:ln>
        </p:spPr>
        <p:txBody>
          <a:bodyPr wrap="square" rtlCol="0">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① </a:t>
            </a:r>
            <a:r>
              <a:rPr kumimoji="1"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協力医療機関にコロナ治療を</a:t>
            </a:r>
            <a:r>
              <a:rPr kumimoji="1" lang="ja-JP" altLang="en-US" sz="12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依頼</a:t>
            </a:r>
            <a:endParaRPr kumimoji="1" lang="en-US" altLang="ja-JP" sz="12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47" name="直線矢印コネクタ 46"/>
          <p:cNvCxnSpPr/>
          <p:nvPr/>
        </p:nvCxnSpPr>
        <p:spPr>
          <a:xfrm>
            <a:off x="1891302" y="1783410"/>
            <a:ext cx="5616000" cy="0"/>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2272384" y="1647332"/>
            <a:ext cx="2499253" cy="335989"/>
          </a:xfrm>
          <a:prstGeom prst="rect">
            <a:avLst/>
          </a:prstGeom>
          <a:solidFill>
            <a:schemeClr val="bg1"/>
          </a:solidFill>
          <a:ln w="31750">
            <a:solidFill>
              <a:srgbClr val="002060"/>
            </a:solidFill>
          </a:ln>
        </p:spPr>
        <p:txBody>
          <a:bodyPr wrap="square" rtlCol="0">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 往診専用ホットライン　　　　　</a:t>
            </a:r>
            <a:endParaRPr kumimoji="1"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49" name="直線矢印コネクタ 48"/>
          <p:cNvCxnSpPr/>
          <p:nvPr/>
        </p:nvCxnSpPr>
        <p:spPr>
          <a:xfrm>
            <a:off x="1891302" y="2523858"/>
            <a:ext cx="5616000" cy="0"/>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278838" y="2463531"/>
            <a:ext cx="2492799" cy="335989"/>
          </a:xfrm>
          <a:prstGeom prst="rect">
            <a:avLst/>
          </a:prstGeom>
          <a:solidFill>
            <a:schemeClr val="bg1"/>
          </a:solidFill>
          <a:ln w="31750">
            <a:solidFill>
              <a:srgbClr val="002060"/>
            </a:solidFill>
          </a:ln>
        </p:spPr>
        <p:txBody>
          <a:bodyPr wrap="square" rtlCol="0">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 高齢者施設往診専用ダイヤル　　</a:t>
            </a: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 name="正方形/長方形 57"/>
          <p:cNvSpPr/>
          <p:nvPr/>
        </p:nvSpPr>
        <p:spPr>
          <a:xfrm>
            <a:off x="5040440" y="2381163"/>
            <a:ext cx="2165115" cy="446483"/>
          </a:xfrm>
          <a:prstGeom prst="rect">
            <a:avLst/>
          </a:prstGeom>
          <a:solidFill>
            <a:srgbClr val="FFDAC1"/>
          </a:solidFill>
          <a:ln w="38100" cap="flat" cmpd="sng" algn="ctr">
            <a:solidFill>
              <a:srgbClr val="FF6600"/>
            </a:solidFill>
            <a:prstDash val="solid"/>
            <a:miter lim="800000"/>
          </a:ln>
          <a:effectLst/>
        </p:spPr>
        <p:txBody>
          <a:bodyPr rtlCol="0" anchor="ct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大阪府高齢者施設等</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クラスター対応強化チーム（</a:t>
            </a:r>
            <a:r>
              <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OCRT</a:t>
            </a: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a:t>
            </a:r>
            <a:r>
              <a:rPr kumimoji="1" lang="ja-JP" altLang="en-US" sz="14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a:t>
            </a:r>
            <a:endParaRPr kumimoji="1" lang="ja-JP" altLang="en-US" sz="1400" b="1" i="0" u="sng"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grpSp>
        <p:nvGrpSpPr>
          <p:cNvPr id="73" name="グループ化 72"/>
          <p:cNvGrpSpPr/>
          <p:nvPr/>
        </p:nvGrpSpPr>
        <p:grpSpPr>
          <a:xfrm>
            <a:off x="5678906" y="1468076"/>
            <a:ext cx="1202026" cy="638869"/>
            <a:chOff x="6070121" y="3354402"/>
            <a:chExt cx="1142131" cy="611796"/>
          </a:xfrm>
        </p:grpSpPr>
        <p:sp>
          <p:nvSpPr>
            <p:cNvPr id="74" name="正方形/長方形 73"/>
            <p:cNvSpPr/>
            <p:nvPr/>
          </p:nvSpPr>
          <p:spPr>
            <a:xfrm>
              <a:off x="6146601" y="3354402"/>
              <a:ext cx="957771" cy="275796"/>
            </a:xfrm>
            <a:prstGeom prst="rect">
              <a:avLst/>
            </a:prstGeom>
            <a:solidFill>
              <a:schemeClr val="bg1"/>
            </a:solidFill>
            <a:ln w="31750" cap="flat" cmpd="sng" algn="ctr">
              <a:solidFill>
                <a:srgbClr val="44546A"/>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75" name="正方形/長方形 74"/>
            <p:cNvSpPr/>
            <p:nvPr/>
          </p:nvSpPr>
          <p:spPr>
            <a:xfrm>
              <a:off x="6146601" y="3655413"/>
              <a:ext cx="957772" cy="275796"/>
            </a:xfrm>
            <a:prstGeom prst="rect">
              <a:avLst/>
            </a:prstGeom>
            <a:solidFill>
              <a:schemeClr val="bg1"/>
            </a:solidFill>
            <a:ln w="31750" cap="flat" cmpd="sng" algn="ctr">
              <a:solidFill>
                <a:srgbClr val="44546A"/>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77" name="テキスト ボックス 76"/>
            <p:cNvSpPr txBox="1"/>
            <p:nvPr/>
          </p:nvSpPr>
          <p:spPr>
            <a:xfrm>
              <a:off x="6099339" y="3372046"/>
              <a:ext cx="1112913" cy="2210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保健所　等</a:t>
              </a:r>
            </a:p>
          </p:txBody>
        </p:sp>
        <p:sp>
          <p:nvSpPr>
            <p:cNvPr id="76" name="テキスト ボックス 75"/>
            <p:cNvSpPr txBox="1"/>
            <p:nvPr/>
          </p:nvSpPr>
          <p:spPr>
            <a:xfrm>
              <a:off x="6070121" y="3612517"/>
              <a:ext cx="1128803" cy="35368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保健所ホットライン</a:t>
              </a:r>
              <a:endParaRPr kumimoji="1" lang="en-US" altLang="ja-JP" sz="9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OCRT</a:t>
              </a:r>
              <a:r>
                <a:rPr kumimoji="1" lang="ja-JP" altLang="en-US" sz="9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専用）</a:t>
              </a:r>
            </a:p>
          </p:txBody>
        </p:sp>
      </p:grpSp>
      <p:grpSp>
        <p:nvGrpSpPr>
          <p:cNvPr id="7" name="グループ化 6"/>
          <p:cNvGrpSpPr/>
          <p:nvPr/>
        </p:nvGrpSpPr>
        <p:grpSpPr>
          <a:xfrm>
            <a:off x="349636" y="1011230"/>
            <a:ext cx="1529062" cy="1871491"/>
            <a:chOff x="422569" y="2844303"/>
            <a:chExt cx="1529062" cy="1971585"/>
          </a:xfrm>
        </p:grpSpPr>
        <p:sp>
          <p:nvSpPr>
            <p:cNvPr id="53" name="正方形/長方形 52"/>
            <p:cNvSpPr/>
            <p:nvPr/>
          </p:nvSpPr>
          <p:spPr>
            <a:xfrm>
              <a:off x="422569" y="2844303"/>
              <a:ext cx="1529062" cy="1971585"/>
            </a:xfrm>
            <a:prstGeom prst="rect">
              <a:avLst/>
            </a:prstGeom>
            <a:solidFill>
              <a:schemeClr val="bg1"/>
            </a:solidFill>
            <a:ln w="3175" cap="flat" cmpd="sng" algn="ctr">
              <a:solidFill>
                <a:srgbClr val="5B9BD5">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66" name="テキスト ボックス 65"/>
            <p:cNvSpPr txBox="1"/>
            <p:nvPr/>
          </p:nvSpPr>
          <p:spPr>
            <a:xfrm>
              <a:off x="736868" y="2926291"/>
              <a:ext cx="94860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高齢者施設等</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（入所施設）</a:t>
              </a:r>
            </a:p>
          </p:txBody>
        </p:sp>
        <p:sp>
          <p:nvSpPr>
            <p:cNvPr id="70" name="角丸四角形 69"/>
            <p:cNvSpPr/>
            <p:nvPr/>
          </p:nvSpPr>
          <p:spPr>
            <a:xfrm>
              <a:off x="623430" y="3968062"/>
              <a:ext cx="1175475" cy="498973"/>
            </a:xfrm>
            <a:prstGeom prst="roundRect">
              <a:avLst/>
            </a:prstGeom>
            <a:solidFill>
              <a:schemeClr val="accent1">
                <a:lumMod val="20000"/>
                <a:lumOff val="8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往診治療に</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ついての相談</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80" name="正方形/長方形 79"/>
            <p:cNvSpPr/>
            <p:nvPr/>
          </p:nvSpPr>
          <p:spPr>
            <a:xfrm>
              <a:off x="539698" y="3449878"/>
              <a:ext cx="141193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施設入所者</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a:t>
              </a:r>
              <a:endPar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陽性者</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が判明</a:t>
              </a:r>
            </a:p>
          </p:txBody>
        </p:sp>
      </p:grpSp>
      <p:grpSp>
        <p:nvGrpSpPr>
          <p:cNvPr id="8" name="グループ化 7"/>
          <p:cNvGrpSpPr/>
          <p:nvPr/>
        </p:nvGrpSpPr>
        <p:grpSpPr>
          <a:xfrm>
            <a:off x="5749979" y="2114102"/>
            <a:ext cx="1028292" cy="277976"/>
            <a:chOff x="5624530" y="4036745"/>
            <a:chExt cx="1028292" cy="277976"/>
          </a:xfrm>
        </p:grpSpPr>
        <p:sp>
          <p:nvSpPr>
            <p:cNvPr id="67" name="右矢印 66"/>
            <p:cNvSpPr/>
            <p:nvPr/>
          </p:nvSpPr>
          <p:spPr>
            <a:xfrm rot="16200000">
              <a:off x="6377952" y="4002138"/>
              <a:ext cx="240263" cy="309477"/>
            </a:xfrm>
            <a:prstGeom prst="rightArrow">
              <a:avLst/>
            </a:prstGeom>
            <a:solidFill>
              <a:srgbClr val="FFC000">
                <a:lumMod val="60000"/>
                <a:lumOff val="40000"/>
              </a:srgbClr>
            </a:solidFill>
            <a:ln w="12700" cap="flat" cmpd="sng" algn="ctr">
              <a:solidFill>
                <a:sysClr val="windowText" lastClr="000000">
                  <a:shade val="50000"/>
                </a:sysClr>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a:t>
              </a:r>
            </a:p>
          </p:txBody>
        </p:sp>
        <p:sp>
          <p:nvSpPr>
            <p:cNvPr id="68" name="右矢印 67"/>
            <p:cNvSpPr/>
            <p:nvPr/>
          </p:nvSpPr>
          <p:spPr>
            <a:xfrm rot="5400000" flipV="1">
              <a:off x="5673423" y="4012553"/>
              <a:ext cx="221273" cy="319060"/>
            </a:xfrm>
            <a:prstGeom prst="rightArrow">
              <a:avLst/>
            </a:prstGeom>
            <a:solidFill>
              <a:srgbClr val="FFC000">
                <a:lumMod val="60000"/>
                <a:lumOff val="40000"/>
              </a:srgbClr>
            </a:solidFill>
            <a:ln w="12700" cap="flat" cmpd="sng" algn="ctr">
              <a:solidFill>
                <a:sysClr val="windowText" lastClr="000000">
                  <a:shade val="50000"/>
                </a:sysClr>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a:t>
              </a:r>
            </a:p>
          </p:txBody>
        </p:sp>
        <p:sp>
          <p:nvSpPr>
            <p:cNvPr id="69" name="テキスト ボックス 68"/>
            <p:cNvSpPr txBox="1"/>
            <p:nvPr/>
          </p:nvSpPr>
          <p:spPr>
            <a:xfrm>
              <a:off x="5901738" y="4060805"/>
              <a:ext cx="625342" cy="25391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調整</a:t>
              </a:r>
            </a:p>
          </p:txBody>
        </p:sp>
      </p:grpSp>
      <p:sp>
        <p:nvSpPr>
          <p:cNvPr id="111" name="タイトル 1"/>
          <p:cNvSpPr txBox="1">
            <a:spLocks/>
          </p:cNvSpPr>
          <p:nvPr/>
        </p:nvSpPr>
        <p:spPr>
          <a:xfrm>
            <a:off x="152347" y="3615273"/>
            <a:ext cx="6074665"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別記⑮</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高齢者施設等に</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おける</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ワクチン</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接種</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促進に向けた取組</a:t>
            </a:r>
          </a:p>
        </p:txBody>
      </p:sp>
      <p:sp>
        <p:nvSpPr>
          <p:cNvPr id="112" name="角丸四角形 111"/>
          <p:cNvSpPr/>
          <p:nvPr/>
        </p:nvSpPr>
        <p:spPr>
          <a:xfrm>
            <a:off x="7187469" y="4051073"/>
            <a:ext cx="1728000" cy="2376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大阪独自</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3" name="正方形/長方形 112"/>
          <p:cNvSpPr/>
          <p:nvPr/>
        </p:nvSpPr>
        <p:spPr>
          <a:xfrm>
            <a:off x="208576" y="4054313"/>
            <a:ext cx="5474981" cy="276999"/>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en-US" altLang="ja-JP" sz="12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取組１</a:t>
            </a:r>
            <a:r>
              <a:rPr kumimoji="1" lang="en-US" altLang="ja-JP"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府</a:t>
            </a:r>
            <a:r>
              <a:rPr kumimoji="1" lang="ja-JP" altLang="en-US" sz="12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巡回接種チームの創設（接種体制の確保支援</a:t>
            </a:r>
            <a:r>
              <a:rPr kumimoji="1" lang="ja-JP" altLang="en-US"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12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14" name="正方形/長方形 113"/>
          <p:cNvSpPr/>
          <p:nvPr/>
        </p:nvSpPr>
        <p:spPr>
          <a:xfrm>
            <a:off x="477057" y="4284612"/>
            <a:ext cx="8956888" cy="276999"/>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接種医療機関の確保が困難な高齢者施設等に対し、府の巡回接種チームによる接種を実施</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nvGrpSpPr>
          <p:cNvPr id="115" name="グループ化 114"/>
          <p:cNvGrpSpPr/>
          <p:nvPr/>
        </p:nvGrpSpPr>
        <p:grpSpPr>
          <a:xfrm>
            <a:off x="499058" y="4619335"/>
            <a:ext cx="8498243" cy="1724985"/>
            <a:chOff x="356416" y="1233243"/>
            <a:chExt cx="8498243" cy="1724985"/>
          </a:xfrm>
        </p:grpSpPr>
        <p:sp>
          <p:nvSpPr>
            <p:cNvPr id="116" name="二等辺三角形 115"/>
            <p:cNvSpPr/>
            <p:nvPr/>
          </p:nvSpPr>
          <p:spPr>
            <a:xfrm rot="5400000">
              <a:off x="2315486" y="1819327"/>
              <a:ext cx="1352128" cy="358479"/>
            </a:xfrm>
            <a:prstGeom prst="triangle">
              <a:avLst/>
            </a:prstGeom>
            <a:solidFill>
              <a:srgbClr val="00B0F0">
                <a:alpha val="70000"/>
              </a:srgb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117" name="グループ化 116"/>
            <p:cNvGrpSpPr/>
            <p:nvPr/>
          </p:nvGrpSpPr>
          <p:grpSpPr>
            <a:xfrm>
              <a:off x="356416" y="1248616"/>
              <a:ext cx="2101518" cy="1455678"/>
              <a:chOff x="320912" y="2544334"/>
              <a:chExt cx="3813288" cy="1285902"/>
            </a:xfrm>
          </p:grpSpPr>
          <p:sp>
            <p:nvSpPr>
              <p:cNvPr id="143" name="角丸四角形 142"/>
              <p:cNvSpPr/>
              <p:nvPr/>
            </p:nvSpPr>
            <p:spPr>
              <a:xfrm>
                <a:off x="320912" y="2544334"/>
                <a:ext cx="3813288" cy="1285902"/>
              </a:xfrm>
              <a:prstGeom prst="roundRect">
                <a:avLst>
                  <a:gd name="adj" fmla="val 8096"/>
                </a:avLst>
              </a:prstGeom>
              <a:solidFill>
                <a:schemeClr val="tx2">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457200" rtl="0" eaLnBrk="1" fontAlgn="auto" latinLnBrk="0" hangingPunct="1">
                  <a:lnSpc>
                    <a:spcPts val="900"/>
                  </a:lnSpc>
                  <a:spcBef>
                    <a:spcPts val="0"/>
                  </a:spcBef>
                  <a:spcAft>
                    <a:spcPts val="0"/>
                  </a:spcAft>
                  <a:buClrTx/>
                  <a:buSzTx/>
                  <a:buFontTx/>
                  <a:buNone/>
                  <a:tabLst/>
                  <a:defRPr/>
                </a:pPr>
                <a:endParaRPr kumimoji="0" lang="en-US" altLang="ja-JP" sz="105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a:t>
                </a:r>
                <a:r>
                  <a:rPr kumimoji="0"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施設等・市町村</a:t>
                </a:r>
                <a:endParaRPr kumimoji="0"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4" name="テキスト ボックス 143"/>
              <p:cNvSpPr txBox="1"/>
              <p:nvPr/>
            </p:nvSpPr>
            <p:spPr>
              <a:xfrm>
                <a:off x="503992" y="2976653"/>
                <a:ext cx="3462142" cy="670638"/>
              </a:xfrm>
              <a:prstGeom prst="rect">
                <a:avLst/>
              </a:prstGeom>
              <a:solidFill>
                <a:schemeClr val="bg1"/>
              </a:solidFill>
              <a:ln w="12700">
                <a:noFill/>
                <a:prstDash val="solid"/>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による接種医療</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機関の　</a:t>
                </a:r>
                <a:endParaRPr kumimoji="0"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確保</a:t>
                </a:r>
              </a:p>
              <a:p>
                <a:pPr marL="0" marR="0" lvl="0" indent="0" algn="l"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②市町村</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による施設と</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接種</a:t>
                </a:r>
                <a:endParaRPr kumimoji="0"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医療</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機関</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のマッチング</a:t>
                </a:r>
                <a:endPar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18" name="グループ化 117"/>
            <p:cNvGrpSpPr/>
            <p:nvPr/>
          </p:nvGrpSpPr>
          <p:grpSpPr>
            <a:xfrm>
              <a:off x="3317601" y="1233243"/>
              <a:ext cx="5537058" cy="1724985"/>
              <a:chOff x="3753865" y="1815432"/>
              <a:chExt cx="5537058" cy="1724985"/>
            </a:xfrm>
          </p:grpSpPr>
          <p:grpSp>
            <p:nvGrpSpPr>
              <p:cNvPr id="122" name="グループ化 121"/>
              <p:cNvGrpSpPr/>
              <p:nvPr/>
            </p:nvGrpSpPr>
            <p:grpSpPr>
              <a:xfrm>
                <a:off x="3753865" y="1815432"/>
                <a:ext cx="5537058" cy="1724985"/>
                <a:chOff x="4939955" y="1851881"/>
                <a:chExt cx="7382743" cy="2299980"/>
              </a:xfrm>
            </p:grpSpPr>
            <p:grpSp>
              <p:nvGrpSpPr>
                <p:cNvPr id="124" name="グループ化 123"/>
                <p:cNvGrpSpPr/>
                <p:nvPr/>
              </p:nvGrpSpPr>
              <p:grpSpPr>
                <a:xfrm>
                  <a:off x="4964592" y="1851881"/>
                  <a:ext cx="7358106" cy="2299980"/>
                  <a:chOff x="4823912" y="2287984"/>
                  <a:chExt cx="7358106" cy="2299980"/>
                </a:xfrm>
              </p:grpSpPr>
              <p:grpSp>
                <p:nvGrpSpPr>
                  <p:cNvPr id="126" name="グループ化 125"/>
                  <p:cNvGrpSpPr/>
                  <p:nvPr/>
                </p:nvGrpSpPr>
                <p:grpSpPr>
                  <a:xfrm>
                    <a:off x="4823912" y="2316674"/>
                    <a:ext cx="7358106" cy="2271290"/>
                    <a:chOff x="4823912" y="2305468"/>
                    <a:chExt cx="7358106" cy="2271290"/>
                  </a:xfrm>
                </p:grpSpPr>
                <p:cxnSp>
                  <p:nvCxnSpPr>
                    <p:cNvPr id="131" name="直線コネクタ 130"/>
                    <p:cNvCxnSpPr/>
                    <p:nvPr/>
                  </p:nvCxnSpPr>
                  <p:spPr>
                    <a:xfrm>
                      <a:off x="10375471" y="2846223"/>
                      <a:ext cx="0" cy="468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2" name="角丸四角形 131"/>
                    <p:cNvSpPr/>
                    <p:nvPr/>
                  </p:nvSpPr>
                  <p:spPr>
                    <a:xfrm>
                      <a:off x="4823912" y="2305468"/>
                      <a:ext cx="1620000" cy="540000"/>
                    </a:xfrm>
                    <a:prstGeom prst="roundRect">
                      <a:avLst>
                        <a:gd name="adj" fmla="val 21976"/>
                      </a:avLst>
                    </a:prstGeom>
                    <a:solidFill>
                      <a:schemeClr val="tx2">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3" name="左右矢印 132"/>
                    <p:cNvSpPr/>
                    <p:nvPr/>
                  </p:nvSpPr>
                  <p:spPr>
                    <a:xfrm>
                      <a:off x="6443912" y="3674702"/>
                      <a:ext cx="1944000" cy="336000"/>
                    </a:xfrm>
                    <a:prstGeom prst="lef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134" name="グループ化 133"/>
                    <p:cNvGrpSpPr/>
                    <p:nvPr/>
                  </p:nvGrpSpPr>
                  <p:grpSpPr>
                    <a:xfrm>
                      <a:off x="5371076" y="4081115"/>
                      <a:ext cx="5080395" cy="495643"/>
                      <a:chOff x="6075712" y="3026138"/>
                      <a:chExt cx="5037241" cy="495643"/>
                    </a:xfrm>
                    <a:solidFill>
                      <a:schemeClr val="accent5">
                        <a:lumMod val="60000"/>
                        <a:lumOff val="40000"/>
                      </a:schemeClr>
                    </a:solidFill>
                  </p:grpSpPr>
                  <p:sp>
                    <p:nvSpPr>
                      <p:cNvPr id="140" name="正方形/長方形 139"/>
                      <p:cNvSpPr/>
                      <p:nvPr/>
                    </p:nvSpPr>
                    <p:spPr>
                      <a:xfrm>
                        <a:off x="10970176" y="3063582"/>
                        <a:ext cx="142777" cy="33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1" name="正方形/長方形 140"/>
                      <p:cNvSpPr/>
                      <p:nvPr/>
                    </p:nvSpPr>
                    <p:spPr>
                      <a:xfrm rot="5400000">
                        <a:off x="8584020" y="998779"/>
                        <a:ext cx="144000" cy="49020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2" name="下矢印 141"/>
                      <p:cNvSpPr/>
                      <p:nvPr/>
                    </p:nvSpPr>
                    <p:spPr>
                      <a:xfrm rot="10800000">
                        <a:off x="6075712" y="3026138"/>
                        <a:ext cx="428330" cy="469219"/>
                      </a:xfrm>
                      <a:prstGeom prst="downArrow">
                        <a:avLst>
                          <a:gd name="adj1" fmla="val 42551"/>
                          <a:gd name="adj2" fmla="val 4627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35" name="グループ化 134"/>
                    <p:cNvGrpSpPr/>
                    <p:nvPr/>
                  </p:nvGrpSpPr>
                  <p:grpSpPr>
                    <a:xfrm>
                      <a:off x="8448359" y="3074542"/>
                      <a:ext cx="3733659" cy="1005959"/>
                      <a:chOff x="7905025" y="3056616"/>
                      <a:chExt cx="3733659" cy="1005959"/>
                    </a:xfrm>
                  </p:grpSpPr>
                  <p:sp>
                    <p:nvSpPr>
                      <p:cNvPr id="137" name="角丸四角形 136"/>
                      <p:cNvSpPr/>
                      <p:nvPr/>
                    </p:nvSpPr>
                    <p:spPr>
                      <a:xfrm>
                        <a:off x="7905025" y="3056616"/>
                        <a:ext cx="3733659" cy="1005959"/>
                      </a:xfrm>
                      <a:prstGeom prst="roundRect">
                        <a:avLst>
                          <a:gd name="adj" fmla="val 8096"/>
                        </a:avLst>
                      </a:prstGeom>
                      <a:solidFill>
                        <a:srgbClr val="002060"/>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巡回接種チーム</a:t>
                        </a:r>
                        <a:endParaRPr kumimoji="1" lang="ja-JP" altLang="en-US" sz="10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8" name="テキスト ボックス 137"/>
                      <p:cNvSpPr txBox="1"/>
                      <p:nvPr/>
                    </p:nvSpPr>
                    <p:spPr>
                      <a:xfrm>
                        <a:off x="8013133" y="3408030"/>
                        <a:ext cx="1758920" cy="523220"/>
                      </a:xfrm>
                      <a:prstGeom prst="rect">
                        <a:avLst/>
                      </a:prstGeom>
                      <a:solidFill>
                        <a:schemeClr val="bg1"/>
                      </a:solidFill>
                      <a:ln w="12700">
                        <a:noFill/>
                        <a:prstDash val="solid"/>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事務局</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（施設等と</a:t>
                        </a:r>
                        <a:r>
                          <a:rPr kumimoji="0"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の調整</a:t>
                        </a:r>
                        <a:r>
                          <a:rPr kumimoji="0"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窓口）</a:t>
                        </a:r>
                        <a:endParaRPr kumimoji="0"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9" name="テキスト ボックス 138"/>
                      <p:cNvSpPr txBox="1"/>
                      <p:nvPr/>
                    </p:nvSpPr>
                    <p:spPr>
                      <a:xfrm>
                        <a:off x="9921434" y="3408298"/>
                        <a:ext cx="1567869" cy="523220"/>
                      </a:xfrm>
                      <a:prstGeom prst="rect">
                        <a:avLst/>
                      </a:prstGeom>
                      <a:solidFill>
                        <a:schemeClr val="bg1"/>
                      </a:solidFill>
                      <a:ln w="12700">
                        <a:noFill/>
                        <a:prstDash val="solid"/>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巡回</a:t>
                        </a: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接種従事者</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（医師・看護師等）</a:t>
                        </a:r>
                        <a:endParaRPr kumimoji="0"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136" name="テキスト ボックス 135"/>
                    <p:cNvSpPr txBox="1"/>
                    <p:nvPr/>
                  </p:nvSpPr>
                  <p:spPr>
                    <a:xfrm>
                      <a:off x="10431966" y="2792828"/>
                      <a:ext cx="936000" cy="3385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（委託）</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127" name="左右矢印 126"/>
                  <p:cNvSpPr/>
                  <p:nvPr/>
                </p:nvSpPr>
                <p:spPr>
                  <a:xfrm>
                    <a:off x="6489592" y="2287984"/>
                    <a:ext cx="3024000" cy="576000"/>
                  </a:xfrm>
                  <a:prstGeom prst="leftRightArrow">
                    <a:avLst/>
                  </a:prstGeom>
                  <a:noFill/>
                  <a:ln w="952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適宜調整</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128" name="グループ化 127"/>
                  <p:cNvGrpSpPr/>
                  <p:nvPr/>
                </p:nvGrpSpPr>
                <p:grpSpPr>
                  <a:xfrm>
                    <a:off x="5288829" y="2852220"/>
                    <a:ext cx="585642" cy="1052583"/>
                    <a:chOff x="5326929" y="2814120"/>
                    <a:chExt cx="585642" cy="1052583"/>
                  </a:xfrm>
                </p:grpSpPr>
                <p:sp>
                  <p:nvSpPr>
                    <p:cNvPr id="129" name="左右矢印 128"/>
                    <p:cNvSpPr/>
                    <p:nvPr/>
                  </p:nvSpPr>
                  <p:spPr>
                    <a:xfrm rot="5400000">
                      <a:off x="5250189" y="2890860"/>
                      <a:ext cx="729480" cy="576000"/>
                    </a:xfrm>
                    <a:prstGeom prst="leftRightArrow">
                      <a:avLst/>
                    </a:prstGeom>
                    <a:noFill/>
                    <a:ln w="952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EEECE1">
                            <a:lumMod val="90000"/>
                          </a:srgb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0" name="テキスト ボックス 129"/>
                    <p:cNvSpPr txBox="1"/>
                    <p:nvPr/>
                  </p:nvSpPr>
                  <p:spPr>
                    <a:xfrm>
                      <a:off x="5481684" y="2958405"/>
                      <a:ext cx="430887" cy="90829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適宜</a:t>
                      </a:r>
                      <a:endPar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調整</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sp>
              <p:nvSpPr>
                <p:cNvPr id="125" name="角丸四角形 124"/>
                <p:cNvSpPr/>
                <p:nvPr/>
              </p:nvSpPr>
              <p:spPr>
                <a:xfrm>
                  <a:off x="4939955" y="3159904"/>
                  <a:ext cx="1620000" cy="540000"/>
                </a:xfrm>
                <a:prstGeom prst="roundRect">
                  <a:avLst>
                    <a:gd name="adj" fmla="val 21976"/>
                  </a:avLst>
                </a:prstGeom>
                <a:solidFill>
                  <a:schemeClr val="tx2">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高齢者施設等</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123" name="角丸四角形 122"/>
              <p:cNvSpPr/>
              <p:nvPr/>
            </p:nvSpPr>
            <p:spPr>
              <a:xfrm>
                <a:off x="7330930" y="1827629"/>
                <a:ext cx="1215000" cy="405000"/>
              </a:xfrm>
              <a:prstGeom prst="roundRect">
                <a:avLst>
                  <a:gd name="adj" fmla="val 21976"/>
                </a:avLst>
              </a:prstGeom>
              <a:solidFill>
                <a:schemeClr val="accent6">
                  <a:lumMod val="60000"/>
                  <a:lumOff val="4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119" name="テキスト ボックス 118"/>
            <p:cNvSpPr txBox="1"/>
            <p:nvPr/>
          </p:nvSpPr>
          <p:spPr>
            <a:xfrm>
              <a:off x="2414678" y="1766349"/>
              <a:ext cx="1210588"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地域の医療機関等</a:t>
              </a:r>
              <a:endParaRPr kumimoji="1" lang="en-US" altLang="ja-JP" sz="1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での</a:t>
              </a:r>
              <a:r>
                <a:rPr kumimoji="1" lang="ja-JP" altLang="en-US" sz="1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対応が困難</a:t>
              </a:r>
              <a:endParaRPr kumimoji="1" lang="ja-JP" altLang="en-US"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0" name="テキスト ボックス 119"/>
            <p:cNvSpPr txBox="1"/>
            <p:nvPr/>
          </p:nvSpPr>
          <p:spPr>
            <a:xfrm>
              <a:off x="4750126" y="1934252"/>
              <a:ext cx="1059906"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❶ 依頼</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・調整</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（日時・人数等）</a:t>
              </a:r>
            </a:p>
          </p:txBody>
        </p:sp>
        <p:sp>
          <p:nvSpPr>
            <p:cNvPr id="121" name="テキスト ボックス 120"/>
            <p:cNvSpPr txBox="1"/>
            <p:nvPr/>
          </p:nvSpPr>
          <p:spPr>
            <a:xfrm>
              <a:off x="4830843" y="2598946"/>
              <a:ext cx="947695"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❷　巡回接種</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145" name="正方形/長方形 144"/>
          <p:cNvSpPr/>
          <p:nvPr/>
        </p:nvSpPr>
        <p:spPr>
          <a:xfrm>
            <a:off x="5938869" y="3729146"/>
            <a:ext cx="2933121" cy="276999"/>
          </a:xfrm>
          <a:prstGeom prst="rect">
            <a:avLst/>
          </a:prstGeom>
        </p:spPr>
        <p:txBody>
          <a:bodyPr wrap="square">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年６月</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13</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日から順次運用開始</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46" name="正方形/長方形 145"/>
          <p:cNvSpPr/>
          <p:nvPr/>
        </p:nvSpPr>
        <p:spPr>
          <a:xfrm>
            <a:off x="238138" y="6510382"/>
            <a:ext cx="4348522" cy="276999"/>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en-US" altLang="ja-JP" sz="12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取組２</a:t>
            </a:r>
            <a:r>
              <a:rPr kumimoji="1" lang="en-US" altLang="ja-JP"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2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接種券の代行手配（迅速な接種に向けた支援</a:t>
            </a:r>
            <a:r>
              <a:rPr kumimoji="1" lang="ja-JP" altLang="en-US"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12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47" name="正方形/長方形 146"/>
          <p:cNvSpPr/>
          <p:nvPr/>
        </p:nvSpPr>
        <p:spPr>
          <a:xfrm>
            <a:off x="4436356" y="6510382"/>
            <a:ext cx="4315434" cy="276999"/>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en-US" altLang="ja-JP"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取組３</a:t>
            </a:r>
            <a:r>
              <a:rPr kumimoji="1" lang="en-US" altLang="ja-JP"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2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接種の進捗管理に係る市町村への</a:t>
            </a:r>
            <a:r>
              <a:rPr kumimoji="1" lang="ja-JP" altLang="en-US"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支援</a:t>
            </a:r>
            <a:endParaRPr kumimoji="1" lang="ja-JP" altLang="en-US" sz="12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28831418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5302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15" name="正方形/長方形 14"/>
          <p:cNvSpPr/>
          <p:nvPr/>
        </p:nvSpPr>
        <p:spPr>
          <a:xfrm>
            <a:off x="516260" y="674792"/>
            <a:ext cx="8595833" cy="276999"/>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医療機関の発熱外来体制ひっ迫に伴い、若年軽症者を対象とした検査・診療フローを実施。</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年８月３日運用開始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4" name="タイトル 1"/>
          <p:cNvSpPr txBox="1">
            <a:spLocks/>
          </p:cNvSpPr>
          <p:nvPr/>
        </p:nvSpPr>
        <p:spPr>
          <a:xfrm>
            <a:off x="304800" y="189558"/>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別記⑯</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若年軽症者オンライン診療スキーム</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18" name="角丸四角形 17"/>
          <p:cNvSpPr/>
          <p:nvPr/>
        </p:nvSpPr>
        <p:spPr>
          <a:xfrm>
            <a:off x="4848679" y="308986"/>
            <a:ext cx="2412000" cy="2376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他の都道府県に先行して実施</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テキスト ボックス 20"/>
          <p:cNvSpPr txBox="1"/>
          <p:nvPr/>
        </p:nvSpPr>
        <p:spPr>
          <a:xfrm>
            <a:off x="7587459" y="3737774"/>
            <a:ext cx="1585468" cy="325538"/>
          </a:xfrm>
          <a:prstGeom prst="rect">
            <a:avLst/>
          </a:prstGeom>
          <a:noFill/>
          <a:ln>
            <a:noFill/>
          </a:ln>
        </p:spPr>
        <p:txBody>
          <a:bodyPr wrap="squar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　</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テキスト ボックス 9"/>
          <p:cNvSpPr txBox="1"/>
          <p:nvPr/>
        </p:nvSpPr>
        <p:spPr>
          <a:xfrm>
            <a:off x="506132" y="2887538"/>
            <a:ext cx="2959650" cy="262800"/>
          </a:xfrm>
          <a:prstGeom prst="rect">
            <a:avLst/>
          </a:prstGeom>
          <a:noFill/>
          <a:ln w="12700" cap="flat" cmpd="sng" algn="ctr">
            <a:noFill/>
            <a:prstDash val="solid"/>
            <a:miter lim="800000"/>
          </a:ln>
          <a:effectLst/>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b="1" i="0" u="sng"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a:t>
            </a:r>
            <a:r>
              <a:rPr kumimoji="1" lang="ja-JP" altLang="en-US" sz="1200" b="1" i="0" u="sng"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若年軽症者無料検査センターフロー</a:t>
            </a:r>
          </a:p>
        </p:txBody>
      </p:sp>
      <p:sp>
        <p:nvSpPr>
          <p:cNvPr id="12" name="正方形/長方形 11"/>
          <p:cNvSpPr/>
          <p:nvPr/>
        </p:nvSpPr>
        <p:spPr>
          <a:xfrm>
            <a:off x="2919907" y="3363393"/>
            <a:ext cx="2150532" cy="684000"/>
          </a:xfrm>
          <a:prstGeom prst="rect">
            <a:avLst/>
          </a:prstGeom>
          <a:solidFill>
            <a:schemeClr val="tx2">
              <a:lumMod val="20000"/>
              <a:lumOff val="80000"/>
            </a:schemeClr>
          </a:solidFill>
          <a:ln w="6350" cap="flat" cmpd="sng" algn="ctr">
            <a:noFill/>
            <a:prstDash val="solid"/>
            <a:miter lim="800000"/>
          </a:ln>
          <a:effectLst/>
        </p:spPr>
        <p:txBody>
          <a:bodyPr vert="horz"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a:t>
            </a: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a:t>
            </a:r>
            <a:r>
              <a:rPr kumimoji="1" lang="ja-JP" altLang="en-US"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a:t>
            </a: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13" name="テキスト ボックス 12"/>
          <p:cNvSpPr txBox="1"/>
          <p:nvPr/>
        </p:nvSpPr>
        <p:spPr>
          <a:xfrm>
            <a:off x="3067634" y="3618031"/>
            <a:ext cx="1781045" cy="369332"/>
          </a:xfrm>
          <a:prstGeom prst="rect">
            <a:avLst/>
          </a:prstGeom>
          <a:solidFill>
            <a:sysClr val="window" lastClr="FFFFFF"/>
          </a:solidFill>
          <a:ln>
            <a:solidFill>
              <a:sysClr val="windowText" lastClr="000000"/>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☑陽性確定</a:t>
            </a:r>
            <a:endParaRPr kumimoji="1" lang="en-US" altLang="ja-JP"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☑保健所へ発生届提出</a:t>
            </a:r>
            <a:endParaRPr kumimoji="1" lang="en-US" altLang="ja-JP"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17" name="直線矢印コネクタ 16"/>
          <p:cNvCxnSpPr/>
          <p:nvPr/>
        </p:nvCxnSpPr>
        <p:spPr>
          <a:xfrm flipV="1">
            <a:off x="5095712" y="3725348"/>
            <a:ext cx="870491" cy="0"/>
          </a:xfrm>
          <a:prstGeom prst="straightConnector1">
            <a:avLst/>
          </a:prstGeom>
          <a:noFill/>
          <a:ln w="57150" cap="flat" cmpd="sng" algn="ctr">
            <a:solidFill>
              <a:srgbClr val="5B9BD5"/>
            </a:solidFill>
            <a:prstDash val="solid"/>
            <a:miter lim="800000"/>
            <a:tailEnd type="triangle"/>
          </a:ln>
          <a:effectLst/>
        </p:spPr>
      </p:cxnSp>
      <p:sp>
        <p:nvSpPr>
          <p:cNvPr id="19" name="テキスト ボックス 18"/>
          <p:cNvSpPr txBox="1"/>
          <p:nvPr/>
        </p:nvSpPr>
        <p:spPr>
          <a:xfrm>
            <a:off x="5966203" y="4155014"/>
            <a:ext cx="441512" cy="820041"/>
          </a:xfrm>
          <a:prstGeom prst="rect">
            <a:avLst/>
          </a:prstGeom>
          <a:noFill/>
          <a:ln>
            <a:solidFill>
              <a:sysClr val="windowText" lastClr="000000"/>
            </a:solidFill>
          </a:ln>
        </p:spPr>
        <p:txBody>
          <a:bodyPr vert="eaVert" wrap="none" rtlCol="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薬局</a:t>
            </a:r>
            <a:endParaRPr kumimoji="1" lang="en-US" altLang="ja-JP"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テキスト ボックス 22"/>
          <p:cNvSpPr txBox="1"/>
          <p:nvPr/>
        </p:nvSpPr>
        <p:spPr>
          <a:xfrm>
            <a:off x="5978420" y="3350718"/>
            <a:ext cx="429294" cy="695674"/>
          </a:xfrm>
          <a:prstGeom prst="rect">
            <a:avLst/>
          </a:prstGeom>
          <a:noFill/>
          <a:ln>
            <a:solidFill>
              <a:sysClr val="windowText" lastClr="000000"/>
            </a:solidFill>
          </a:ln>
        </p:spPr>
        <p:txBody>
          <a:bodyPr vert="eaVert" wrap="none" rtlCol="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保健所</a:t>
            </a:r>
            <a:endParaRPr kumimoji="1" lang="en-US" altLang="ja-JP"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テキスト ボックス 24"/>
          <p:cNvSpPr txBox="1"/>
          <p:nvPr/>
        </p:nvSpPr>
        <p:spPr>
          <a:xfrm>
            <a:off x="5149673" y="3507088"/>
            <a:ext cx="955297" cy="21929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25"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発生届提出</a:t>
            </a:r>
          </a:p>
        </p:txBody>
      </p:sp>
      <p:sp>
        <p:nvSpPr>
          <p:cNvPr id="26" name="正方形/長方形 25"/>
          <p:cNvSpPr/>
          <p:nvPr/>
        </p:nvSpPr>
        <p:spPr>
          <a:xfrm>
            <a:off x="1011499" y="3937950"/>
            <a:ext cx="612000" cy="204151"/>
          </a:xfrm>
          <a:prstGeom prst="rect">
            <a:avLst/>
          </a:prstGeom>
          <a:solidFill>
            <a:srgbClr val="5B9BD5">
              <a:alpha val="0"/>
            </a:srgbClr>
          </a:solidFill>
          <a:ln w="31750" cap="flat" cmpd="sng" algn="ctr">
            <a:solidFill>
              <a:srgbClr val="FF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游ゴシック" panose="020B0400000000000000" pitchFamily="50" charset="-128"/>
                <a:cs typeface="+mn-cs"/>
              </a:rPr>
              <a:t>　</a:t>
            </a:r>
          </a:p>
        </p:txBody>
      </p:sp>
      <p:sp>
        <p:nvSpPr>
          <p:cNvPr id="27" name="テキスト ボックス 26"/>
          <p:cNvSpPr txBox="1"/>
          <p:nvPr/>
        </p:nvSpPr>
        <p:spPr>
          <a:xfrm>
            <a:off x="5170390" y="4368077"/>
            <a:ext cx="955297" cy="21358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処方箋送付</a:t>
            </a:r>
          </a:p>
        </p:txBody>
      </p:sp>
      <p:sp>
        <p:nvSpPr>
          <p:cNvPr id="28" name="正方形/長方形 27"/>
          <p:cNvSpPr/>
          <p:nvPr/>
        </p:nvSpPr>
        <p:spPr>
          <a:xfrm>
            <a:off x="2899595" y="1705112"/>
            <a:ext cx="2194410" cy="324432"/>
          </a:xfrm>
          <a:prstGeom prst="rect">
            <a:avLst/>
          </a:prstGeom>
          <a:solidFill>
            <a:schemeClr val="tx2">
              <a:lumMod val="20000"/>
              <a:lumOff val="80000"/>
            </a:schemeClr>
          </a:solidFill>
          <a:ln w="6350" cap="flat" cmpd="sng" algn="ctr">
            <a:noFill/>
            <a:prstDash val="solid"/>
            <a:miter lim="800000"/>
          </a:ln>
          <a:effectLst/>
        </p:spPr>
        <p:txBody>
          <a:bodyPr vert="horz"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オンライン診療⇒陽性確定</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29" name="角丸四角形 28"/>
          <p:cNvSpPr/>
          <p:nvPr/>
        </p:nvSpPr>
        <p:spPr>
          <a:xfrm>
            <a:off x="2626664" y="1361446"/>
            <a:ext cx="3951779" cy="1440000"/>
          </a:xfrm>
          <a:prstGeom prst="roundRect">
            <a:avLst>
              <a:gd name="adj" fmla="val 4231"/>
            </a:avLst>
          </a:prstGeom>
          <a:noFill/>
          <a:ln w="12700" cap="flat" cmpd="sng" algn="ctr">
            <a:solidFill>
              <a:sysClr val="windowText" lastClr="000000"/>
            </a:solidFill>
            <a:prstDash val="solid"/>
            <a:miter lim="800000"/>
          </a:ln>
          <a:effectLst/>
        </p:spPr>
        <p:txBody>
          <a:bodyPr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33" name="角丸四角形 32"/>
          <p:cNvSpPr/>
          <p:nvPr/>
        </p:nvSpPr>
        <p:spPr>
          <a:xfrm>
            <a:off x="2885741" y="1537082"/>
            <a:ext cx="1887614" cy="216000"/>
          </a:xfrm>
          <a:prstGeom prst="roundRect">
            <a:avLst/>
          </a:prstGeom>
          <a:solidFill>
            <a:srgbClr val="002060"/>
          </a:solidFill>
          <a:ln w="12700" cap="flat" cmpd="sng" algn="ctr">
            <a:noFill/>
            <a:prstDash val="solid"/>
            <a:miter lim="800000"/>
          </a:ln>
          <a:effectLst/>
        </p:spPr>
        <p:txBody>
          <a:bodyPr vert="horz"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游ゴシック" panose="020B0400000000000000" pitchFamily="50" charset="-128"/>
                <a:cs typeface="+mn-cs"/>
              </a:rPr>
              <a:t>検査・オンライン診療受付 </a:t>
            </a:r>
            <a:endParaRPr kumimoji="1" lang="en-US" altLang="ja-JP" sz="105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游ゴシック" panose="020B0400000000000000" pitchFamily="50" charset="-128"/>
              <a:cs typeface="+mn-cs"/>
            </a:endParaRPr>
          </a:p>
        </p:txBody>
      </p:sp>
      <p:sp>
        <p:nvSpPr>
          <p:cNvPr id="35" name="正方形/長方形 34"/>
          <p:cNvSpPr/>
          <p:nvPr/>
        </p:nvSpPr>
        <p:spPr>
          <a:xfrm>
            <a:off x="3512406" y="687449"/>
            <a:ext cx="301040" cy="503469"/>
          </a:xfrm>
          <a:prstGeom prst="rect">
            <a:avLst/>
          </a:prstGeom>
          <a:noFill/>
          <a:ln w="50800" cap="flat" cmpd="sng" algn="ctr">
            <a:solidFill>
              <a:srgbClr val="FF0000">
                <a:alpha val="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0" cap="none" spc="0" normalizeH="0" baseline="0" noProof="0" smtClean="0">
              <a:ln>
                <a:noFill/>
              </a:ln>
              <a:solidFill>
                <a:prstClr val="white"/>
              </a:solidFill>
              <a:effectLst/>
              <a:uLnTx/>
              <a:uFillTx/>
              <a:latin typeface="ＭＳ Ｐゴシック" panose="020B0600070205080204" pitchFamily="50" charset="-128"/>
              <a:ea typeface="游ゴシック" panose="020B0400000000000000" pitchFamily="50" charset="-128"/>
              <a:cs typeface="+mn-cs"/>
            </a:endParaRPr>
          </a:p>
        </p:txBody>
      </p:sp>
      <p:sp>
        <p:nvSpPr>
          <p:cNvPr id="36" name="角丸四角形 35"/>
          <p:cNvSpPr/>
          <p:nvPr/>
        </p:nvSpPr>
        <p:spPr>
          <a:xfrm>
            <a:off x="2760375" y="1235259"/>
            <a:ext cx="1805102" cy="260525"/>
          </a:xfrm>
          <a:prstGeom prst="roundRect">
            <a:avLst/>
          </a:prstGeom>
          <a:solidFill>
            <a:schemeClr val="bg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府自宅療養者支援サイト</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37" name="テキスト ボックス 36"/>
          <p:cNvSpPr txBox="1"/>
          <p:nvPr/>
        </p:nvSpPr>
        <p:spPr>
          <a:xfrm>
            <a:off x="5814005" y="1881011"/>
            <a:ext cx="588480" cy="216000"/>
          </a:xfrm>
          <a:prstGeom prst="rect">
            <a:avLst/>
          </a:prstGeom>
          <a:noFill/>
          <a:ln>
            <a:solidFill>
              <a:sysClr val="windowText" lastClr="000000"/>
            </a:solidFill>
          </a:ln>
        </p:spPr>
        <p:txBody>
          <a:bodyPr vert="horz" wrap="none" rtlCol="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薬局</a:t>
            </a:r>
            <a:endParaRPr kumimoji="1" lang="en-US" altLang="ja-JP"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38" name="直線矢印コネクタ 37"/>
          <p:cNvCxnSpPr/>
          <p:nvPr/>
        </p:nvCxnSpPr>
        <p:spPr>
          <a:xfrm>
            <a:off x="5094005" y="1967035"/>
            <a:ext cx="720000" cy="0"/>
          </a:xfrm>
          <a:prstGeom prst="straightConnector1">
            <a:avLst/>
          </a:prstGeom>
          <a:noFill/>
          <a:ln w="57150" cap="flat" cmpd="sng" algn="ctr">
            <a:solidFill>
              <a:srgbClr val="5B9BD5"/>
            </a:solidFill>
            <a:prstDash val="solid"/>
            <a:miter lim="800000"/>
            <a:tailEnd type="triangle"/>
          </a:ln>
          <a:effectLst/>
        </p:spPr>
      </p:cxnSp>
      <p:sp>
        <p:nvSpPr>
          <p:cNvPr id="39" name="テキスト ボックス 38"/>
          <p:cNvSpPr txBox="1"/>
          <p:nvPr/>
        </p:nvSpPr>
        <p:spPr>
          <a:xfrm>
            <a:off x="5043508" y="1518850"/>
            <a:ext cx="955297" cy="21544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発生届提出</a:t>
            </a:r>
            <a:endParaRPr kumimoji="1" lang="ja-JP" altLang="en-US" sz="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0" name="テキスト ボックス 39"/>
          <p:cNvSpPr txBox="1"/>
          <p:nvPr/>
        </p:nvSpPr>
        <p:spPr>
          <a:xfrm>
            <a:off x="5027283" y="1967035"/>
            <a:ext cx="955297" cy="21358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処方箋送付</a:t>
            </a:r>
            <a:endParaRPr kumimoji="1" lang="ja-JP" altLang="en-US" sz="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テキスト ボックス 40"/>
          <p:cNvSpPr txBox="1"/>
          <p:nvPr/>
        </p:nvSpPr>
        <p:spPr>
          <a:xfrm>
            <a:off x="5814005" y="1638061"/>
            <a:ext cx="588480" cy="216000"/>
          </a:xfrm>
          <a:prstGeom prst="rect">
            <a:avLst/>
          </a:prstGeom>
          <a:noFill/>
          <a:ln>
            <a:solidFill>
              <a:sysClr val="windowText" lastClr="000000"/>
            </a:solidFill>
          </a:ln>
        </p:spPr>
        <p:txBody>
          <a:bodyPr vert="horz" wrap="none" rtlCol="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保健所</a:t>
            </a:r>
            <a:endParaRPr kumimoji="1" lang="en-US" altLang="ja-JP"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42" name="直線矢印コネクタ 41"/>
          <p:cNvCxnSpPr/>
          <p:nvPr/>
        </p:nvCxnSpPr>
        <p:spPr>
          <a:xfrm>
            <a:off x="5094005" y="1765374"/>
            <a:ext cx="720000" cy="0"/>
          </a:xfrm>
          <a:prstGeom prst="straightConnector1">
            <a:avLst/>
          </a:prstGeom>
          <a:noFill/>
          <a:ln w="57150" cap="flat" cmpd="sng" algn="ctr">
            <a:solidFill>
              <a:srgbClr val="5B9BD5"/>
            </a:solidFill>
            <a:prstDash val="solid"/>
            <a:miter lim="800000"/>
            <a:tailEnd type="triangle"/>
          </a:ln>
          <a:effectLst/>
        </p:spPr>
      </p:cxnSp>
      <p:sp>
        <p:nvSpPr>
          <p:cNvPr id="43" name="テキスト ボックス 42"/>
          <p:cNvSpPr txBox="1"/>
          <p:nvPr/>
        </p:nvSpPr>
        <p:spPr>
          <a:xfrm>
            <a:off x="5722403" y="2087970"/>
            <a:ext cx="955297" cy="21358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解熱剤</a:t>
            </a:r>
            <a:r>
              <a:rPr kumimoji="1" lang="ja-JP" altLang="en-US" sz="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等配送</a:t>
            </a:r>
            <a:endParaRPr kumimoji="1" lang="ja-JP" altLang="en-US" sz="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4" name="正方形/長方形 43"/>
          <p:cNvSpPr/>
          <p:nvPr/>
        </p:nvSpPr>
        <p:spPr>
          <a:xfrm>
            <a:off x="957060" y="1739937"/>
            <a:ext cx="360000" cy="233147"/>
          </a:xfrm>
          <a:prstGeom prst="rect">
            <a:avLst/>
          </a:prstGeom>
          <a:solidFill>
            <a:srgbClr val="5B9BD5">
              <a:alpha val="0"/>
            </a:srgbClr>
          </a:solidFill>
          <a:ln w="31750" cap="flat" cmpd="sng" algn="ctr">
            <a:solidFill>
              <a:srgbClr val="FF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游ゴシック" panose="020B0400000000000000" pitchFamily="50" charset="-128"/>
                <a:cs typeface="+mn-cs"/>
              </a:rPr>
              <a:t>　</a:t>
            </a:r>
          </a:p>
        </p:txBody>
      </p:sp>
      <p:sp>
        <p:nvSpPr>
          <p:cNvPr id="45" name="テキスト ボックス 44"/>
          <p:cNvSpPr txBox="1"/>
          <p:nvPr/>
        </p:nvSpPr>
        <p:spPr>
          <a:xfrm>
            <a:off x="2960173" y="3350718"/>
            <a:ext cx="2243723"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センター（提携</a:t>
            </a:r>
            <a:r>
              <a:rPr kumimoji="1" lang="ja-JP" altLang="en-US" sz="105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医療機関</a:t>
            </a:r>
            <a:r>
              <a:rPr kumimoji="1"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）が対応</a:t>
            </a:r>
            <a:endParaRPr kumimoji="1"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7" name="正方形/長方形 46"/>
          <p:cNvSpPr/>
          <p:nvPr/>
        </p:nvSpPr>
        <p:spPr>
          <a:xfrm>
            <a:off x="2871733" y="2424809"/>
            <a:ext cx="2194410" cy="252000"/>
          </a:xfrm>
          <a:prstGeom prst="rect">
            <a:avLst/>
          </a:prstGeom>
          <a:solidFill>
            <a:srgbClr val="5B9BD5">
              <a:lumMod val="40000"/>
              <a:lumOff val="60000"/>
            </a:srgbClr>
          </a:solidFill>
          <a:ln w="6350" cap="flat" cmpd="sng" algn="ctr">
            <a:noFill/>
            <a:prstDash val="solid"/>
            <a:miter lim="800000"/>
          </a:ln>
          <a:effectLst/>
        </p:spPr>
        <p:txBody>
          <a:bodyPr vert="horz"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陽性確定</a:t>
            </a:r>
            <a:endParaRPr kumimoji="1" lang="en-US" altLang="ja-JP" sz="105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48" name="角丸四角形 47"/>
          <p:cNvSpPr/>
          <p:nvPr/>
        </p:nvSpPr>
        <p:spPr>
          <a:xfrm>
            <a:off x="2885741" y="2223897"/>
            <a:ext cx="1887614" cy="216000"/>
          </a:xfrm>
          <a:prstGeom prst="roundRect">
            <a:avLst/>
          </a:prstGeom>
          <a:solidFill>
            <a:srgbClr val="002060"/>
          </a:solidFill>
          <a:ln w="12700" cap="flat" cmpd="sng" algn="ctr">
            <a:noFill/>
            <a:prstDash val="solid"/>
            <a:miter lim="800000"/>
          </a:ln>
          <a:effectLst/>
        </p:spPr>
        <p:txBody>
          <a:bodyPr vert="horz"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游ゴシック" panose="020B0400000000000000" pitchFamily="50" charset="-128"/>
                <a:cs typeface="+mn-cs"/>
              </a:rPr>
              <a:t>検査確定受付 </a:t>
            </a:r>
            <a:endParaRPr kumimoji="1" lang="en-US" altLang="ja-JP" sz="105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游ゴシック" panose="020B0400000000000000" pitchFamily="50" charset="-128"/>
              <a:cs typeface="+mn-cs"/>
            </a:endParaRPr>
          </a:p>
        </p:txBody>
      </p:sp>
      <p:sp>
        <p:nvSpPr>
          <p:cNvPr id="49" name="テキスト ボックス 48"/>
          <p:cNvSpPr txBox="1"/>
          <p:nvPr/>
        </p:nvSpPr>
        <p:spPr>
          <a:xfrm>
            <a:off x="5034942" y="2343478"/>
            <a:ext cx="955297" cy="21544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発生届提出</a:t>
            </a:r>
            <a:endParaRPr kumimoji="1" lang="ja-JP" altLang="en-US" sz="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0" name="テキスト ボックス 49"/>
          <p:cNvSpPr txBox="1"/>
          <p:nvPr/>
        </p:nvSpPr>
        <p:spPr>
          <a:xfrm>
            <a:off x="5804461" y="2449888"/>
            <a:ext cx="588480" cy="216000"/>
          </a:xfrm>
          <a:prstGeom prst="rect">
            <a:avLst/>
          </a:prstGeom>
          <a:noFill/>
          <a:ln>
            <a:solidFill>
              <a:sysClr val="windowText" lastClr="000000"/>
            </a:solidFill>
          </a:ln>
        </p:spPr>
        <p:txBody>
          <a:bodyPr vert="horz" wrap="none" rtlCol="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保健所</a:t>
            </a:r>
            <a:endParaRPr kumimoji="1" lang="en-US" altLang="ja-JP"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51" name="直線矢印コネクタ 50"/>
          <p:cNvCxnSpPr/>
          <p:nvPr/>
        </p:nvCxnSpPr>
        <p:spPr>
          <a:xfrm>
            <a:off x="5107592" y="2575262"/>
            <a:ext cx="720000" cy="0"/>
          </a:xfrm>
          <a:prstGeom prst="straightConnector1">
            <a:avLst/>
          </a:prstGeom>
          <a:noFill/>
          <a:ln w="57150" cap="flat" cmpd="sng" algn="ctr">
            <a:solidFill>
              <a:srgbClr val="5B9BD5"/>
            </a:solidFill>
            <a:prstDash val="solid"/>
            <a:miter lim="800000"/>
            <a:tailEnd type="triangle"/>
          </a:ln>
          <a:effectLst/>
        </p:spPr>
      </p:cxnSp>
      <p:sp>
        <p:nvSpPr>
          <p:cNvPr id="56" name="正方形/長方形 55"/>
          <p:cNvSpPr/>
          <p:nvPr/>
        </p:nvSpPr>
        <p:spPr>
          <a:xfrm>
            <a:off x="2926971" y="4145301"/>
            <a:ext cx="2150532" cy="829753"/>
          </a:xfrm>
          <a:prstGeom prst="rect">
            <a:avLst/>
          </a:prstGeom>
          <a:solidFill>
            <a:schemeClr val="tx2">
              <a:lumMod val="20000"/>
              <a:lumOff val="80000"/>
            </a:schemeClr>
          </a:solidFill>
          <a:ln w="6350" cap="flat" cmpd="sng" algn="ctr">
            <a:noFill/>
            <a:prstDash val="solid"/>
            <a:miter lim="800000"/>
          </a:ln>
          <a:effectLst/>
        </p:spPr>
        <p:txBody>
          <a:bodyPr vert="horz"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a:t>
            </a: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a:t>
            </a:r>
            <a:r>
              <a:rPr kumimoji="1" lang="ja-JP" altLang="en-US"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rPr>
              <a:t>　　　　</a:t>
            </a:r>
            <a:endParaRPr kumimoji="1" lang="en-US" altLang="ja-JP"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57" name="テキスト ボックス 56"/>
          <p:cNvSpPr txBox="1"/>
          <p:nvPr/>
        </p:nvSpPr>
        <p:spPr>
          <a:xfrm>
            <a:off x="2907378" y="4155014"/>
            <a:ext cx="2243723" cy="3924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オンライン診療医療機関に診療申込</a:t>
            </a:r>
            <a:endParaRPr kumimoji="1" lang="en-US" altLang="ja-JP" sz="105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（自宅待機</a:t>
            </a:r>
            <a:r>
              <a:rPr kumimoji="1" lang="en-US" altLang="ja-JP" sz="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SOS</a:t>
            </a:r>
            <a:r>
              <a:rPr kumimoji="1" lang="ja-JP" altLang="en-US" sz="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や府</a:t>
            </a:r>
            <a:r>
              <a:rPr kumimoji="1" lang="en-US" altLang="ja-JP" sz="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HP</a:t>
            </a:r>
            <a:r>
              <a:rPr kumimoji="1" lang="ja-JP" altLang="en-US" sz="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から案内）</a:t>
            </a:r>
            <a:endParaRPr kumimoji="1"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 name="テキスト ボックス 57"/>
          <p:cNvSpPr txBox="1"/>
          <p:nvPr/>
        </p:nvSpPr>
        <p:spPr>
          <a:xfrm>
            <a:off x="3055263" y="4529953"/>
            <a:ext cx="1893948" cy="369332"/>
          </a:xfrm>
          <a:prstGeom prst="rect">
            <a:avLst/>
          </a:prstGeom>
          <a:solidFill>
            <a:sysClr val="window" lastClr="FFFFFF"/>
          </a:solidFill>
          <a:ln>
            <a:solidFill>
              <a:sysClr val="windowText" lastClr="000000"/>
            </a:solidFill>
          </a:ln>
        </p:spPr>
        <p:txBody>
          <a:bodyPr wrap="square"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オンライン診療（登録医療機関）</a:t>
            </a:r>
            <a:endParaRPr kumimoji="1" lang="en-US" altLang="ja-JP"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☑必要に応じて解熱剤等処方</a:t>
            </a:r>
            <a:endParaRPr kumimoji="1" lang="en-US" altLang="ja-JP" sz="9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0" name="角丸四角形 59"/>
          <p:cNvSpPr/>
          <p:nvPr/>
        </p:nvSpPr>
        <p:spPr>
          <a:xfrm>
            <a:off x="2673899" y="3230347"/>
            <a:ext cx="3951779" cy="1853330"/>
          </a:xfrm>
          <a:prstGeom prst="roundRect">
            <a:avLst>
              <a:gd name="adj" fmla="val 4231"/>
            </a:avLst>
          </a:prstGeom>
          <a:noFill/>
          <a:ln w="12700" cap="flat" cmpd="sng" algn="ctr">
            <a:solidFill>
              <a:sysClr val="windowText" lastClr="000000"/>
            </a:solidFill>
            <a:prstDash val="solid"/>
            <a:miter lim="800000"/>
          </a:ln>
          <a:effectLst/>
        </p:spPr>
        <p:txBody>
          <a:bodyPr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825"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cxnSp>
        <p:nvCxnSpPr>
          <p:cNvPr id="61" name="直線矢印コネクタ 60"/>
          <p:cNvCxnSpPr/>
          <p:nvPr/>
        </p:nvCxnSpPr>
        <p:spPr>
          <a:xfrm flipV="1">
            <a:off x="5095712" y="4604315"/>
            <a:ext cx="870491" cy="0"/>
          </a:xfrm>
          <a:prstGeom prst="straightConnector1">
            <a:avLst/>
          </a:prstGeom>
          <a:noFill/>
          <a:ln w="57150" cap="flat" cmpd="sng" algn="ctr">
            <a:solidFill>
              <a:srgbClr val="5B9BD5"/>
            </a:solidFill>
            <a:prstDash val="solid"/>
            <a:miter lim="800000"/>
            <a:tailEnd type="triangle"/>
          </a:ln>
          <a:effectLst/>
        </p:spPr>
      </p:cxnSp>
      <p:sp>
        <p:nvSpPr>
          <p:cNvPr id="7" name="正方形/長方形 6"/>
          <p:cNvSpPr/>
          <p:nvPr/>
        </p:nvSpPr>
        <p:spPr>
          <a:xfrm>
            <a:off x="908673" y="1361446"/>
            <a:ext cx="1182478" cy="1447189"/>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自宅   にて</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各自で</a:t>
            </a: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検査キット</a:t>
            </a: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で</a:t>
            </a: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検査</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を実施　</a:t>
            </a:r>
          </a:p>
        </p:txBody>
      </p:sp>
      <p:sp>
        <p:nvSpPr>
          <p:cNvPr id="8" name="二等辺三角形 7"/>
          <p:cNvSpPr/>
          <p:nvPr/>
        </p:nvSpPr>
        <p:spPr>
          <a:xfrm rot="5400000">
            <a:off x="1892641" y="1923366"/>
            <a:ext cx="1057048" cy="260803"/>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3" name="正方形/長方形 62"/>
          <p:cNvSpPr/>
          <p:nvPr/>
        </p:nvSpPr>
        <p:spPr>
          <a:xfrm>
            <a:off x="940163" y="3241271"/>
            <a:ext cx="1150987" cy="184240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センター 　にて</a:t>
            </a: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検体</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を自己採取</a:t>
            </a:r>
          </a:p>
        </p:txBody>
      </p:sp>
      <p:sp>
        <p:nvSpPr>
          <p:cNvPr id="64" name="二等辺三角形 63"/>
          <p:cNvSpPr/>
          <p:nvPr/>
        </p:nvSpPr>
        <p:spPr>
          <a:xfrm rot="5400000">
            <a:off x="1901365" y="3994773"/>
            <a:ext cx="1057048" cy="260803"/>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405667" y="936234"/>
            <a:ext cx="3773740" cy="3310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 </a:t>
            </a:r>
            <a:r>
              <a:rPr kumimoji="1" lang="ja-JP" altLang="en-US"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若年</a:t>
            </a:r>
            <a:r>
              <a:rPr kumimoji="1" lang="ja-JP" altLang="en-US" sz="12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軽症者</a:t>
            </a:r>
            <a:r>
              <a:rPr kumimoji="1" lang="ja-JP" altLang="en-US"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kumimoji="1" lang="ja-JP" altLang="en-US" sz="1200" b="1" i="0" u="sng" strike="noStrike" kern="1200" cap="none" spc="-4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自己</a:t>
            </a:r>
            <a:r>
              <a:rPr kumimoji="1" lang="ja-JP" altLang="en-US" sz="1200" b="1" i="0" u="sng" strike="noStrike" kern="1200" cap="none" spc="-4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検査スキームフロー</a:t>
            </a:r>
          </a:p>
        </p:txBody>
      </p:sp>
      <p:sp>
        <p:nvSpPr>
          <p:cNvPr id="66" name="正方形/長方形 65"/>
          <p:cNvSpPr/>
          <p:nvPr/>
        </p:nvSpPr>
        <p:spPr>
          <a:xfrm>
            <a:off x="651294" y="5659093"/>
            <a:ext cx="8595833" cy="461665"/>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要介護度の重い方を受け入れ、介護的ケアやリハビリ対応を行いながら、中和抗体薬や経口薬の投与などのコロナ治療を</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3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実施する臨時の医療</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施設を設置。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年７月１日運用開始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67" name="タイトル 1"/>
          <p:cNvSpPr txBox="1">
            <a:spLocks/>
          </p:cNvSpPr>
          <p:nvPr/>
        </p:nvSpPr>
        <p:spPr>
          <a:xfrm>
            <a:off x="304800" y="5280546"/>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別記⑰</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大阪コロナ高齢者医療介護</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臨時センター・</a:t>
            </a:r>
            <a:r>
              <a:rPr kumimoji="1" lang="ja-JP" altLang="en-US" sz="1600" b="1"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ほ</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うせんか</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graphicFrame>
        <p:nvGraphicFramePr>
          <p:cNvPr id="68" name="表 67"/>
          <p:cNvGraphicFramePr>
            <a:graphicFrameLocks noGrp="1"/>
          </p:cNvGraphicFramePr>
          <p:nvPr>
            <p:extLst/>
          </p:nvPr>
        </p:nvGraphicFramePr>
        <p:xfrm>
          <a:off x="745376" y="6122889"/>
          <a:ext cx="7808824" cy="548640"/>
        </p:xfrm>
        <a:graphic>
          <a:graphicData uri="http://schemas.openxmlformats.org/drawingml/2006/table">
            <a:tbl>
              <a:tblPr firstRow="1" firstCol="1" bandRow="1">
                <a:tableStyleId>{69CF1AB2-1976-4502-BF36-3FF5EA218861}</a:tableStyleId>
              </a:tblPr>
              <a:tblGrid>
                <a:gridCol w="756000">
                  <a:extLst>
                    <a:ext uri="{9D8B030D-6E8A-4147-A177-3AD203B41FA5}">
                      <a16:colId xmlns:a16="http://schemas.microsoft.com/office/drawing/2014/main" val="854482303"/>
                    </a:ext>
                  </a:extLst>
                </a:gridCol>
                <a:gridCol w="3960000">
                  <a:extLst>
                    <a:ext uri="{9D8B030D-6E8A-4147-A177-3AD203B41FA5}">
                      <a16:colId xmlns:a16="http://schemas.microsoft.com/office/drawing/2014/main" val="1046894363"/>
                    </a:ext>
                  </a:extLst>
                </a:gridCol>
                <a:gridCol w="1053894">
                  <a:extLst>
                    <a:ext uri="{9D8B030D-6E8A-4147-A177-3AD203B41FA5}">
                      <a16:colId xmlns:a16="http://schemas.microsoft.com/office/drawing/2014/main" val="3812190433"/>
                    </a:ext>
                  </a:extLst>
                </a:gridCol>
                <a:gridCol w="2038930">
                  <a:extLst>
                    <a:ext uri="{9D8B030D-6E8A-4147-A177-3AD203B41FA5}">
                      <a16:colId xmlns:a16="http://schemas.microsoft.com/office/drawing/2014/main" val="297126953"/>
                    </a:ext>
                  </a:extLst>
                </a:gridCol>
              </a:tblGrid>
              <a:tr h="216000">
                <a:tc rowSpan="2">
                  <a:txBody>
                    <a:bodyPr/>
                    <a:lstStyle/>
                    <a:p>
                      <a:pPr indent="152400" algn="l">
                        <a:lnSpc>
                          <a:spcPct val="150000"/>
                        </a:lnSpc>
                        <a:spcAft>
                          <a:spcPts val="0"/>
                        </a:spcAft>
                      </a:pPr>
                      <a:r>
                        <a:rPr lang="ja-JP" altLang="en-US" sz="1200" b="0" kern="1200" dirty="0" smtClean="0">
                          <a:solidFill>
                            <a:schemeClr val="tx1"/>
                          </a:solidFill>
                          <a:effectLst/>
                          <a:latin typeface="+mn-lt"/>
                          <a:ea typeface="+mn-ea"/>
                          <a:cs typeface="+mn-cs"/>
                        </a:rPr>
                        <a:t>対象者</a:t>
                      </a:r>
                      <a:endParaRPr lang="ja-JP" sz="1200" b="0" kern="100" dirty="0">
                        <a:solidFill>
                          <a:schemeClr val="tx1"/>
                        </a:solidFill>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l">
                        <a:lnSpc>
                          <a:spcPts val="1400"/>
                        </a:lnSpc>
                        <a:spcAft>
                          <a:spcPts val="0"/>
                        </a:spcAft>
                      </a:pPr>
                      <a:r>
                        <a:rPr lang="ja-JP" altLang="en-US" sz="1200" b="0" dirty="0">
                          <a:solidFill>
                            <a:schemeClr val="tx1"/>
                          </a:solidFill>
                        </a:rPr>
                        <a:t>　軽症、中等症</a:t>
                      </a:r>
                      <a:r>
                        <a:rPr lang="en-US" altLang="ja-JP" sz="1200" b="0" dirty="0">
                          <a:solidFill>
                            <a:schemeClr val="tx1"/>
                          </a:solidFill>
                        </a:rPr>
                        <a:t>Ⅰ</a:t>
                      </a:r>
                      <a:r>
                        <a:rPr lang="ja-JP" altLang="en-US" sz="1200" b="0" dirty="0">
                          <a:solidFill>
                            <a:schemeClr val="tx1"/>
                          </a:solidFill>
                        </a:rPr>
                        <a:t>程度の要介護３から５程度の患者で原則</a:t>
                      </a:r>
                      <a:r>
                        <a:rPr lang="ja-JP" altLang="en-US" sz="1200" b="0" dirty="0" smtClean="0">
                          <a:solidFill>
                            <a:schemeClr val="tx1"/>
                          </a:solidFill>
                        </a:rPr>
                        <a:t>と</a:t>
                      </a:r>
                      <a:endParaRPr lang="en-US" altLang="ja-JP" sz="1200" b="0" dirty="0" smtClean="0">
                        <a:solidFill>
                          <a:schemeClr val="tx1"/>
                        </a:solidFill>
                      </a:endParaRPr>
                    </a:p>
                    <a:p>
                      <a:pPr algn="l">
                        <a:lnSpc>
                          <a:spcPts val="1400"/>
                        </a:lnSpc>
                        <a:spcAft>
                          <a:spcPts val="0"/>
                        </a:spcAft>
                      </a:pPr>
                      <a:r>
                        <a:rPr lang="ja-JP" altLang="en-US" sz="1200" b="0" dirty="0" smtClean="0">
                          <a:solidFill>
                            <a:schemeClr val="tx1"/>
                          </a:solidFill>
                        </a:rPr>
                        <a:t>　して</a:t>
                      </a:r>
                      <a:r>
                        <a:rPr lang="ja-JP" altLang="en-US" sz="1200" b="0" dirty="0">
                          <a:solidFill>
                            <a:schemeClr val="tx1"/>
                          </a:solidFill>
                        </a:rPr>
                        <a:t>自宅に</a:t>
                      </a:r>
                      <a:r>
                        <a:rPr lang="ja-JP" altLang="en-US" sz="1200" b="0" dirty="0" smtClean="0">
                          <a:solidFill>
                            <a:schemeClr val="tx1"/>
                          </a:solidFill>
                        </a:rPr>
                        <a:t>おいて介護</a:t>
                      </a:r>
                      <a:r>
                        <a:rPr lang="ja-JP" altLang="en-US" sz="1200" b="0" dirty="0">
                          <a:solidFill>
                            <a:schemeClr val="tx1"/>
                          </a:solidFill>
                        </a:rPr>
                        <a:t>サービスを受けることが困難な</a:t>
                      </a:r>
                      <a:r>
                        <a:rPr lang="ja-JP" altLang="en-US" sz="1200" b="0" dirty="0" smtClean="0">
                          <a:solidFill>
                            <a:schemeClr val="tx1"/>
                          </a:solidFill>
                        </a:rPr>
                        <a:t>患者</a:t>
                      </a:r>
                      <a:endParaRPr lang="ja-JP" altLang="en-US" sz="1200" b="0" dirty="0">
                        <a:solidFill>
                          <a:schemeClr val="tx1"/>
                        </a:solidFill>
                      </a:endParaRPr>
                    </a:p>
                  </a:txBody>
                  <a:tcPr marL="24125" marR="24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l">
                        <a:lnSpc>
                          <a:spcPct val="150000"/>
                        </a:lnSpc>
                        <a:spcAft>
                          <a:spcPts val="0"/>
                        </a:spcAft>
                      </a:pPr>
                      <a:r>
                        <a:rPr lang="ja-JP" altLang="en-US" sz="1200" b="0" kern="0" dirty="0">
                          <a:solidFill>
                            <a:schemeClr val="tx1"/>
                          </a:solidFill>
                          <a:effectLst/>
                          <a:latin typeface="+mn-ea"/>
                          <a:ea typeface="+mn-ea"/>
                          <a:cs typeface="+mn-cs"/>
                        </a:rPr>
                        <a:t>定　員</a:t>
                      </a:r>
                      <a:endParaRPr lang="ja-JP" sz="1200" b="0" kern="100" dirty="0">
                        <a:solidFill>
                          <a:schemeClr val="tx1"/>
                        </a:solidFill>
                        <a:effectLst/>
                        <a:latin typeface="+mn-ea"/>
                        <a:ea typeface="+mn-ea"/>
                        <a:cs typeface="Times New Roman" panose="02020603050405020304" pitchFamily="18" charset="0"/>
                      </a:endParaRPr>
                    </a:p>
                  </a:txBody>
                  <a:tcPr marL="24125" marR="24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lnSpc>
                          <a:spcPct val="150000"/>
                        </a:lnSpc>
                        <a:spcAft>
                          <a:spcPts val="0"/>
                        </a:spcAft>
                      </a:pPr>
                      <a:r>
                        <a:rPr lang="ja-JP" altLang="en-US" sz="1200" b="0" dirty="0" smtClean="0">
                          <a:solidFill>
                            <a:schemeClr val="tx1"/>
                          </a:solidFill>
                        </a:rPr>
                        <a:t>　</a:t>
                      </a:r>
                      <a:r>
                        <a:rPr lang="en-US" altLang="ja-JP" sz="1200" b="0" dirty="0" smtClean="0">
                          <a:solidFill>
                            <a:schemeClr val="tx1"/>
                          </a:solidFill>
                        </a:rPr>
                        <a:t>40</a:t>
                      </a:r>
                      <a:r>
                        <a:rPr lang="ja-JP" altLang="en-US" sz="1200" b="0" dirty="0" smtClean="0">
                          <a:solidFill>
                            <a:schemeClr val="tx1"/>
                          </a:solidFill>
                        </a:rPr>
                        <a:t>人</a:t>
                      </a:r>
                      <a:endParaRPr lang="ja-JP" altLang="en-US" sz="1200" b="0" dirty="0">
                        <a:solidFill>
                          <a:schemeClr val="tx1"/>
                        </a:solidFill>
                      </a:endParaRPr>
                    </a:p>
                  </a:txBody>
                  <a:tcPr marL="24125" marR="24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1086187"/>
                  </a:ext>
                </a:extLst>
              </a:tr>
              <a:tr h="252000">
                <a:tc vMerge="1">
                  <a:txBody>
                    <a:bodyPr/>
                    <a:lstStyle/>
                    <a:p>
                      <a:pPr indent="152400" algn="l">
                        <a:lnSpc>
                          <a:spcPct val="150000"/>
                        </a:lnSpc>
                        <a:spcAft>
                          <a:spcPts val="0"/>
                        </a:spcAft>
                      </a:pPr>
                      <a:endParaRPr lang="ja-JP" sz="1200" b="0" kern="100" dirty="0">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algn="l">
                        <a:lnSpc>
                          <a:spcPct val="150000"/>
                        </a:lnSpc>
                        <a:spcAft>
                          <a:spcPts val="0"/>
                        </a:spcAft>
                      </a:pPr>
                      <a:endParaRPr lang="ja-JP" sz="1200" b="0" kern="100" dirty="0">
                        <a:effectLst/>
                        <a:latin typeface="+mn-ea"/>
                        <a:ea typeface="+mn-ea"/>
                        <a:cs typeface="Times New Roman" panose="02020603050405020304" pitchFamily="18" charset="0"/>
                      </a:endParaRPr>
                    </a:p>
                  </a:txBody>
                  <a:tcPr marL="24125" marR="241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l">
                        <a:lnSpc>
                          <a:spcPct val="150000"/>
                        </a:lnSpc>
                        <a:spcAft>
                          <a:spcPts val="0"/>
                        </a:spcAft>
                      </a:pPr>
                      <a:r>
                        <a:rPr lang="ja-JP" altLang="en-US" sz="1200" b="0" kern="100" dirty="0">
                          <a:solidFill>
                            <a:schemeClr val="tx1"/>
                          </a:solidFill>
                          <a:effectLst/>
                          <a:latin typeface="+mn-ea"/>
                          <a:ea typeface="+mn-ea"/>
                          <a:cs typeface="Times New Roman" panose="02020603050405020304" pitchFamily="18" charset="0"/>
                        </a:rPr>
                        <a:t>受入実績</a:t>
                      </a:r>
                      <a:endParaRPr lang="ja-JP" sz="1200" b="0" kern="100" dirty="0">
                        <a:solidFill>
                          <a:schemeClr val="tx1"/>
                        </a:solidFill>
                        <a:effectLst/>
                        <a:latin typeface="+mn-ea"/>
                        <a:ea typeface="+mn-ea"/>
                        <a:cs typeface="Times New Roman" panose="02020603050405020304" pitchFamily="18" charset="0"/>
                      </a:endParaRPr>
                    </a:p>
                  </a:txBody>
                  <a:tcPr marL="24125" marR="24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lnSpc>
                          <a:spcPct val="150000"/>
                        </a:lnSpc>
                        <a:spcAft>
                          <a:spcPts val="0"/>
                        </a:spcAft>
                      </a:pPr>
                      <a:r>
                        <a:rPr lang="ja-JP" altLang="en-US" sz="1200" b="0" kern="100" baseline="0" dirty="0" smtClean="0">
                          <a:solidFill>
                            <a:schemeClr val="tx1"/>
                          </a:solidFill>
                          <a:effectLst/>
                          <a:latin typeface="+mn-ea"/>
                          <a:ea typeface="+mn-ea"/>
                          <a:cs typeface="Times New Roman" panose="02020603050405020304" pitchFamily="18" charset="0"/>
                        </a:rPr>
                        <a:t>　</a:t>
                      </a:r>
                      <a:r>
                        <a:rPr lang="en-US" altLang="ja-JP" sz="1200" b="0" kern="100" baseline="0" dirty="0" smtClean="0">
                          <a:solidFill>
                            <a:schemeClr val="tx1"/>
                          </a:solidFill>
                          <a:effectLst/>
                          <a:latin typeface="+mn-ea"/>
                          <a:ea typeface="+mn-ea"/>
                          <a:cs typeface="Times New Roman" panose="02020603050405020304" pitchFamily="18" charset="0"/>
                        </a:rPr>
                        <a:t>289</a:t>
                      </a:r>
                      <a:r>
                        <a:rPr lang="ja-JP" altLang="en-US" sz="1200" b="0" kern="100" baseline="0" dirty="0" smtClean="0">
                          <a:solidFill>
                            <a:schemeClr val="tx1"/>
                          </a:solidFill>
                          <a:effectLst/>
                          <a:latin typeface="+mn-ea"/>
                          <a:ea typeface="+mn-ea"/>
                          <a:cs typeface="Times New Roman" panose="02020603050405020304" pitchFamily="18" charset="0"/>
                        </a:rPr>
                        <a:t>人</a:t>
                      </a:r>
                      <a:endParaRPr lang="en-US" altLang="ja-JP" sz="1200" b="0" kern="100" baseline="0" dirty="0" smtClean="0">
                        <a:solidFill>
                          <a:schemeClr val="tx1"/>
                        </a:solidFill>
                        <a:effectLst/>
                        <a:latin typeface="+mn-ea"/>
                        <a:ea typeface="+mn-ea"/>
                        <a:cs typeface="Times New Roman" panose="02020603050405020304" pitchFamily="18" charset="0"/>
                      </a:endParaRPr>
                    </a:p>
                  </a:txBody>
                  <a:tcPr marL="24125" marR="24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170635"/>
                  </a:ext>
                </a:extLst>
              </a:tr>
            </a:tbl>
          </a:graphicData>
        </a:graphic>
      </p:graphicFrame>
      <p:sp>
        <p:nvSpPr>
          <p:cNvPr id="69" name="角丸四角形 68"/>
          <p:cNvSpPr/>
          <p:nvPr/>
        </p:nvSpPr>
        <p:spPr>
          <a:xfrm>
            <a:off x="6309918" y="5385840"/>
            <a:ext cx="2588552" cy="214604"/>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高齢者に特化した</a:t>
            </a: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臨時の医療</a:t>
            </a: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施設</a:t>
            </a:r>
          </a:p>
        </p:txBody>
      </p:sp>
      <p:sp>
        <p:nvSpPr>
          <p:cNvPr id="53" name="テキスト ボックス 52"/>
          <p:cNvSpPr txBox="1"/>
          <p:nvPr/>
        </p:nvSpPr>
        <p:spPr>
          <a:xfrm>
            <a:off x="7175679" y="6544454"/>
            <a:ext cx="1585468" cy="325538"/>
          </a:xfrm>
          <a:prstGeom prst="rect">
            <a:avLst/>
          </a:prstGeom>
          <a:noFill/>
          <a:ln>
            <a:noFill/>
          </a:ln>
        </p:spPr>
        <p:txBody>
          <a:bodyPr wrap="squar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　</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52" name="表 51"/>
          <p:cNvGraphicFramePr>
            <a:graphicFrameLocks noGrp="1"/>
          </p:cNvGraphicFramePr>
          <p:nvPr>
            <p:extLst/>
          </p:nvPr>
        </p:nvGraphicFramePr>
        <p:xfrm>
          <a:off x="6894734" y="2309061"/>
          <a:ext cx="1918139" cy="713654"/>
        </p:xfrm>
        <a:graphic>
          <a:graphicData uri="http://schemas.openxmlformats.org/drawingml/2006/table">
            <a:tbl>
              <a:tblPr firstRow="1" firstCol="1" bandRow="1">
                <a:tableStyleId>{69CF1AB2-1976-4502-BF36-3FF5EA218861}</a:tableStyleId>
              </a:tblPr>
              <a:tblGrid>
                <a:gridCol w="1005046">
                  <a:extLst>
                    <a:ext uri="{9D8B030D-6E8A-4147-A177-3AD203B41FA5}">
                      <a16:colId xmlns:a16="http://schemas.microsoft.com/office/drawing/2014/main" val="854482303"/>
                    </a:ext>
                  </a:extLst>
                </a:gridCol>
                <a:gridCol w="913093">
                  <a:extLst>
                    <a:ext uri="{9D8B030D-6E8A-4147-A177-3AD203B41FA5}">
                      <a16:colId xmlns:a16="http://schemas.microsoft.com/office/drawing/2014/main" val="1046894363"/>
                    </a:ext>
                  </a:extLst>
                </a:gridCol>
              </a:tblGrid>
              <a:tr h="346911">
                <a:tc>
                  <a:txBody>
                    <a:bodyPr/>
                    <a:lstStyle/>
                    <a:p>
                      <a:pPr indent="0" algn="l">
                        <a:lnSpc>
                          <a:spcPts val="1400"/>
                        </a:lnSpc>
                        <a:spcAft>
                          <a:spcPts val="0"/>
                        </a:spcAft>
                      </a:pPr>
                      <a:r>
                        <a:rPr lang="ja-JP" altLang="en-US" sz="1200" b="0" kern="100" dirty="0" smtClean="0">
                          <a:solidFill>
                            <a:schemeClr val="tx1"/>
                          </a:solidFill>
                          <a:effectLst/>
                          <a:latin typeface="+mn-ea"/>
                          <a:ea typeface="+mn-ea"/>
                          <a:cs typeface="Times New Roman" panose="02020603050405020304" pitchFamily="18" charset="0"/>
                        </a:rPr>
                        <a:t>検査数</a:t>
                      </a:r>
                      <a:endParaRPr lang="ja-JP" sz="1200" b="0" kern="100" dirty="0">
                        <a:solidFill>
                          <a:schemeClr val="tx1"/>
                        </a:solidFill>
                        <a:effectLst/>
                        <a:latin typeface="+mn-ea"/>
                        <a:ea typeface="+mn-ea"/>
                        <a:cs typeface="Times New Roman" panose="02020603050405020304" pitchFamily="18" charset="0"/>
                      </a:endParaRPr>
                    </a:p>
                  </a:txBody>
                  <a:tcPr marL="24125" marR="24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ts val="1400"/>
                        </a:lnSpc>
                        <a:spcAft>
                          <a:spcPts val="0"/>
                        </a:spcAft>
                      </a:pPr>
                      <a:r>
                        <a:rPr lang="en-US" altLang="ja-JP" sz="1200" b="0" kern="100" dirty="0" smtClean="0">
                          <a:solidFill>
                            <a:schemeClr val="tx1"/>
                          </a:solidFill>
                          <a:effectLst/>
                          <a:latin typeface="+mn-ea"/>
                          <a:ea typeface="+mn-ea"/>
                          <a:cs typeface="Times New Roman" panose="02020603050405020304" pitchFamily="18" charset="0"/>
                        </a:rPr>
                        <a:t>152,556</a:t>
                      </a:r>
                      <a:r>
                        <a:rPr lang="ja-JP" altLang="en-US" sz="1200" b="0" kern="100" dirty="0" smtClean="0">
                          <a:solidFill>
                            <a:schemeClr val="tx1"/>
                          </a:solidFill>
                          <a:effectLst/>
                          <a:latin typeface="+mn-ea"/>
                          <a:ea typeface="+mn-ea"/>
                          <a:cs typeface="Times New Roman" panose="02020603050405020304" pitchFamily="18" charset="0"/>
                        </a:rPr>
                        <a:t>件</a:t>
                      </a:r>
                      <a:endParaRPr lang="en-US" altLang="ja-JP" sz="1200" b="0" kern="100" dirty="0" smtClean="0">
                        <a:solidFill>
                          <a:schemeClr val="tx1"/>
                        </a:solidFill>
                        <a:effectLst/>
                        <a:latin typeface="+mn-ea"/>
                        <a:ea typeface="+mn-ea"/>
                        <a:cs typeface="Times New Roman" panose="02020603050405020304" pitchFamily="18" charset="0"/>
                      </a:endParaRPr>
                    </a:p>
                  </a:txBody>
                  <a:tcPr marL="24125" marR="24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907496"/>
                  </a:ext>
                </a:extLst>
              </a:tr>
              <a:tr h="366743">
                <a:tc>
                  <a:txBody>
                    <a:bodyPr/>
                    <a:lstStyle/>
                    <a:p>
                      <a:pPr indent="0" algn="l">
                        <a:lnSpc>
                          <a:spcPts val="1400"/>
                        </a:lnSpc>
                        <a:spcAft>
                          <a:spcPts val="0"/>
                        </a:spcAft>
                      </a:pPr>
                      <a:r>
                        <a:rPr lang="ja-JP" altLang="en-US" sz="1200" b="0" kern="100" dirty="0" smtClean="0">
                          <a:solidFill>
                            <a:schemeClr val="tx1"/>
                          </a:solidFill>
                          <a:effectLst/>
                          <a:latin typeface="+mn-ea"/>
                          <a:ea typeface="+mn-ea"/>
                          <a:cs typeface="Times New Roman" panose="02020603050405020304" pitchFamily="18" charset="0"/>
                        </a:rPr>
                        <a:t>新規陽性者数</a:t>
                      </a:r>
                      <a:endParaRPr lang="ja-JP" sz="1200" b="0" kern="100" dirty="0">
                        <a:solidFill>
                          <a:schemeClr val="tx1"/>
                        </a:solidFill>
                        <a:effectLst/>
                        <a:latin typeface="+mn-ea"/>
                        <a:ea typeface="+mn-ea"/>
                        <a:cs typeface="Times New Roman" panose="02020603050405020304" pitchFamily="18" charset="0"/>
                      </a:endParaRPr>
                    </a:p>
                  </a:txBody>
                  <a:tcPr marL="24125" marR="24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lnSpc>
                          <a:spcPts val="1400"/>
                        </a:lnSpc>
                        <a:spcAft>
                          <a:spcPts val="0"/>
                        </a:spcAft>
                      </a:pPr>
                      <a:r>
                        <a:rPr lang="en-US" altLang="ja-JP" sz="1200" b="0" strike="noStrike" kern="100" dirty="0" smtClean="0">
                          <a:solidFill>
                            <a:schemeClr val="tx1"/>
                          </a:solidFill>
                          <a:effectLst/>
                          <a:latin typeface="+mn-ea"/>
                          <a:ea typeface="+mn-ea"/>
                          <a:cs typeface="Times New Roman" panose="02020603050405020304" pitchFamily="18" charset="0"/>
                        </a:rPr>
                        <a:t>73,700</a:t>
                      </a:r>
                      <a:r>
                        <a:rPr lang="ja-JP" altLang="en-US" sz="1200" b="0" strike="noStrike" kern="100" dirty="0" smtClean="0">
                          <a:solidFill>
                            <a:schemeClr val="tx1"/>
                          </a:solidFill>
                          <a:effectLst/>
                          <a:latin typeface="+mn-ea"/>
                          <a:ea typeface="+mn-ea"/>
                          <a:cs typeface="Times New Roman" panose="02020603050405020304" pitchFamily="18" charset="0"/>
                        </a:rPr>
                        <a:t>人</a:t>
                      </a:r>
                      <a:endParaRPr lang="en-US" altLang="ja-JP" sz="1200" b="0" strike="noStrike" kern="100" dirty="0">
                        <a:solidFill>
                          <a:schemeClr val="tx1"/>
                        </a:solidFill>
                        <a:effectLst/>
                        <a:latin typeface="+mn-ea"/>
                        <a:ea typeface="+mn-ea"/>
                        <a:cs typeface="Times New Roman" panose="02020603050405020304" pitchFamily="18" charset="0"/>
                      </a:endParaRPr>
                    </a:p>
                  </a:txBody>
                  <a:tcPr marL="24125" marR="24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25064"/>
                  </a:ext>
                </a:extLst>
              </a:tr>
            </a:tbl>
          </a:graphicData>
        </a:graphic>
      </p:graphicFrame>
      <p:sp>
        <p:nvSpPr>
          <p:cNvPr id="54" name="正方形/長方形 53"/>
          <p:cNvSpPr/>
          <p:nvPr/>
        </p:nvSpPr>
        <p:spPr>
          <a:xfrm>
            <a:off x="6848604" y="1933627"/>
            <a:ext cx="2117296" cy="276999"/>
          </a:xfrm>
          <a:prstGeom prst="rect">
            <a:avLst/>
          </a:prstGeom>
        </p:spPr>
        <p:txBody>
          <a:bodyPr wrap="square">
            <a:spAutoFit/>
          </a:bodyPr>
          <a:lstStyle/>
          <a:p>
            <a:pPr marL="0" marR="0" lvl="0" indent="0" algn="l" defTabSz="914371"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利用実績</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 name="二等辺三角形 1"/>
          <p:cNvSpPr/>
          <p:nvPr/>
        </p:nvSpPr>
        <p:spPr>
          <a:xfrm rot="10800000">
            <a:off x="7482329" y="3165458"/>
            <a:ext cx="947236" cy="219424"/>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5" name="正方形/長方形 54"/>
          <p:cNvSpPr/>
          <p:nvPr/>
        </p:nvSpPr>
        <p:spPr>
          <a:xfrm>
            <a:off x="6578443" y="3441772"/>
            <a:ext cx="2787398" cy="461665"/>
          </a:xfrm>
          <a:prstGeom prst="rect">
            <a:avLst/>
          </a:prstGeom>
        </p:spPr>
        <p:txBody>
          <a:bodyPr wrap="square">
            <a:spAutoFit/>
          </a:bodyPr>
          <a:lstStyle/>
          <a:p>
            <a:pPr marL="0" marR="0" lvl="0" indent="0" algn="ctr" defTabSz="914371"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本スキームによる判明数は</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ctr" defTabSz="914371"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全体</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の新規陽性者数の１割以上</a:t>
            </a:r>
            <a:endPar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17140597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135158" y="92535"/>
            <a:ext cx="4940898"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（２）府民の感染防止対策・リスクコミュニケーション</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角丸四角形 11"/>
          <p:cNvSpPr/>
          <p:nvPr/>
        </p:nvSpPr>
        <p:spPr>
          <a:xfrm>
            <a:off x="524733" y="569028"/>
            <a:ext cx="3240000" cy="340519"/>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大阪モデル</a:t>
            </a:r>
          </a:p>
        </p:txBody>
      </p:sp>
      <p:sp>
        <p:nvSpPr>
          <p:cNvPr id="13" name="正方形/長方形 12"/>
          <p:cNvSpPr/>
          <p:nvPr/>
        </p:nvSpPr>
        <p:spPr>
          <a:xfrm>
            <a:off x="524733" y="903672"/>
            <a:ext cx="8072782" cy="120032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・即時的な感染・療養状況等を数値で示すことで府民等の行動変容を促し、感染抑制策を図るとともに、医療提供体制のひっ迫を招かないよう感染拡大状況に応じて医療療養体制の整備を進める。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・感染拡大状況及び医療提供体制のひっ迫状況を判断するため、府独自に指標を設定し、日々モニタリング、「見える化」。</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日より感染拡大兆候を探知する「見張り番指標」を導入</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角丸四角形 16"/>
          <p:cNvSpPr/>
          <p:nvPr/>
        </p:nvSpPr>
        <p:spPr>
          <a:xfrm>
            <a:off x="468912" y="5507272"/>
            <a:ext cx="3240000" cy="340519"/>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医療非常事態宣言</a:t>
            </a:r>
          </a:p>
        </p:txBody>
      </p:sp>
      <p:sp>
        <p:nvSpPr>
          <p:cNvPr id="18" name="正方形/長方形 17"/>
          <p:cNvSpPr/>
          <p:nvPr/>
        </p:nvSpPr>
        <p:spPr>
          <a:xfrm>
            <a:off x="468913" y="5907641"/>
            <a:ext cx="8072782" cy="64633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・医療提供体制が極めてひっ迫した際に、「医療非常事態宣言」を発出し、府民にわかりやすくメッセージを発することで、</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府民の行動変容を促し、感染抑制策を図る。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正方形/長方形 18"/>
          <p:cNvSpPr/>
          <p:nvPr/>
        </p:nvSpPr>
        <p:spPr>
          <a:xfrm>
            <a:off x="3874950" y="647455"/>
            <a:ext cx="1344729"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年５月～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0" name="正方形/長方形 19"/>
          <p:cNvSpPr/>
          <p:nvPr/>
        </p:nvSpPr>
        <p:spPr>
          <a:xfrm>
            <a:off x="3819583" y="5605546"/>
            <a:ext cx="2285793"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aphicFrame>
        <p:nvGraphicFramePr>
          <p:cNvPr id="21" name="表 20"/>
          <p:cNvGraphicFramePr>
            <a:graphicFrameLocks noGrp="1"/>
          </p:cNvGraphicFramePr>
          <p:nvPr>
            <p:extLst/>
          </p:nvPr>
        </p:nvGraphicFramePr>
        <p:xfrm>
          <a:off x="624474" y="6548761"/>
          <a:ext cx="6597239" cy="288000"/>
        </p:xfrm>
        <a:graphic>
          <a:graphicData uri="http://schemas.openxmlformats.org/drawingml/2006/table">
            <a:tbl>
              <a:tblPr firstRow="1" firstCol="1" bandRow="1">
                <a:tableStyleId>{69CF1AB2-1976-4502-BF36-3FF5EA218861}</a:tableStyleId>
              </a:tblPr>
              <a:tblGrid>
                <a:gridCol w="1000830">
                  <a:extLst>
                    <a:ext uri="{9D8B030D-6E8A-4147-A177-3AD203B41FA5}">
                      <a16:colId xmlns:a16="http://schemas.microsoft.com/office/drawing/2014/main" val="854482303"/>
                    </a:ext>
                  </a:extLst>
                </a:gridCol>
                <a:gridCol w="5596409">
                  <a:extLst>
                    <a:ext uri="{9D8B030D-6E8A-4147-A177-3AD203B41FA5}">
                      <a16:colId xmlns:a16="http://schemas.microsoft.com/office/drawing/2014/main" val="1046894363"/>
                    </a:ext>
                  </a:extLst>
                </a:gridCol>
              </a:tblGrid>
              <a:tr h="288000">
                <a:tc>
                  <a:txBody>
                    <a:bodyPr/>
                    <a:lstStyle/>
                    <a:p>
                      <a:pPr indent="152400" algn="ctr">
                        <a:lnSpc>
                          <a:spcPct val="150000"/>
                        </a:lnSpc>
                        <a:spcAft>
                          <a:spcPts val="0"/>
                        </a:spcAft>
                      </a:pPr>
                      <a:r>
                        <a:rPr lang="ja-JP" altLang="en-US" sz="1200" b="0" kern="0" dirty="0">
                          <a:effectLst/>
                          <a:latin typeface="+mn-ea"/>
                          <a:ea typeface="+mn-ea"/>
                          <a:cs typeface="+mn-cs"/>
                        </a:rPr>
                        <a:t>発出実績</a:t>
                      </a:r>
                      <a:endParaRPr lang="ja-JP" sz="1200" b="0" kern="100" dirty="0">
                        <a:effectLst/>
                        <a:latin typeface="+mn-ea"/>
                        <a:ea typeface="+mn-ea"/>
                        <a:cs typeface="Times New Roman" panose="02020603050405020304" pitchFamily="18" charset="0"/>
                      </a:endParaRPr>
                    </a:p>
                  </a:txBody>
                  <a:tcPr marL="24125" marR="24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ja-JP" altLang="en-US" sz="1200" b="0" kern="0" dirty="0">
                          <a:effectLst/>
                          <a:latin typeface="+mn-ea"/>
                          <a:ea typeface="+mn-ea"/>
                        </a:rPr>
                        <a:t>　４回（</a:t>
                      </a:r>
                      <a:r>
                        <a:rPr lang="en-US" altLang="ja-JP" sz="1200" b="0" kern="0" dirty="0">
                          <a:effectLst/>
                          <a:latin typeface="+mn-ea"/>
                          <a:ea typeface="+mn-ea"/>
                        </a:rPr>
                        <a:t>2020</a:t>
                      </a:r>
                      <a:r>
                        <a:rPr lang="ja-JP" altLang="en-US" sz="1200" b="0" kern="0" dirty="0">
                          <a:effectLst/>
                          <a:latin typeface="+mn-ea"/>
                          <a:ea typeface="+mn-ea"/>
                        </a:rPr>
                        <a:t>年</a:t>
                      </a:r>
                      <a:r>
                        <a:rPr lang="en-US" altLang="ja-JP" sz="1200" b="0" kern="0" dirty="0">
                          <a:effectLst/>
                          <a:latin typeface="+mn-ea"/>
                          <a:ea typeface="+mn-ea"/>
                        </a:rPr>
                        <a:t>12</a:t>
                      </a:r>
                      <a:r>
                        <a:rPr lang="ja-JP" altLang="en-US" sz="1200" b="0" kern="0" dirty="0">
                          <a:effectLst/>
                          <a:latin typeface="+mn-ea"/>
                          <a:ea typeface="+mn-ea"/>
                        </a:rPr>
                        <a:t>月３日、</a:t>
                      </a:r>
                      <a:r>
                        <a:rPr lang="en-US" altLang="ja-JP" sz="1200" b="0" kern="0" dirty="0">
                          <a:effectLst/>
                          <a:latin typeface="+mn-ea"/>
                          <a:ea typeface="+mn-ea"/>
                        </a:rPr>
                        <a:t>2021</a:t>
                      </a:r>
                      <a:r>
                        <a:rPr lang="ja-JP" altLang="en-US" sz="1200" b="0" kern="0" dirty="0">
                          <a:effectLst/>
                          <a:latin typeface="+mn-ea"/>
                          <a:ea typeface="+mn-ea"/>
                        </a:rPr>
                        <a:t>年４月７日、</a:t>
                      </a:r>
                      <a:r>
                        <a:rPr lang="en-US" altLang="ja-JP" sz="1200" b="0" kern="0" dirty="0">
                          <a:effectLst/>
                          <a:latin typeface="+mn-ea"/>
                          <a:ea typeface="+mn-ea"/>
                        </a:rPr>
                        <a:t>2022</a:t>
                      </a:r>
                      <a:r>
                        <a:rPr lang="ja-JP" altLang="en-US" sz="1200" b="0" kern="0" dirty="0">
                          <a:effectLst/>
                          <a:latin typeface="+mn-ea"/>
                          <a:ea typeface="+mn-ea"/>
                        </a:rPr>
                        <a:t>年</a:t>
                      </a:r>
                      <a:r>
                        <a:rPr lang="ja-JP" altLang="en-US" sz="1200" b="0" kern="0" dirty="0">
                          <a:solidFill>
                            <a:schemeClr val="tx1"/>
                          </a:solidFill>
                          <a:effectLst/>
                          <a:latin typeface="+mn-ea"/>
                          <a:ea typeface="+mn-ea"/>
                        </a:rPr>
                        <a:t>２</a:t>
                      </a:r>
                      <a:r>
                        <a:rPr lang="ja-JP" altLang="en-US" sz="1200" b="0" kern="0" dirty="0">
                          <a:effectLst/>
                          <a:latin typeface="+mn-ea"/>
                          <a:ea typeface="+mn-ea"/>
                        </a:rPr>
                        <a:t>月８日、</a:t>
                      </a:r>
                      <a:r>
                        <a:rPr lang="en-US" altLang="ja-JP" sz="1200" b="0" kern="0" dirty="0">
                          <a:effectLst/>
                          <a:latin typeface="+mn-ea"/>
                          <a:ea typeface="+mn-ea"/>
                        </a:rPr>
                        <a:t>2022</a:t>
                      </a:r>
                      <a:r>
                        <a:rPr lang="ja-JP" altLang="en-US" sz="1200" b="0" kern="0" dirty="0">
                          <a:effectLst/>
                          <a:latin typeface="+mn-ea"/>
                          <a:ea typeface="+mn-ea"/>
                        </a:rPr>
                        <a:t>年７月</a:t>
                      </a:r>
                      <a:r>
                        <a:rPr lang="en-US" altLang="ja-JP" sz="1200" b="0" kern="0" dirty="0">
                          <a:effectLst/>
                          <a:latin typeface="+mn-ea"/>
                          <a:ea typeface="+mn-ea"/>
                        </a:rPr>
                        <a:t>27</a:t>
                      </a:r>
                      <a:r>
                        <a:rPr lang="ja-JP" altLang="en-US" sz="1200" b="0" kern="0" dirty="0">
                          <a:effectLst/>
                          <a:latin typeface="+mn-ea"/>
                          <a:ea typeface="+mn-ea"/>
                        </a:rPr>
                        <a:t>日）</a:t>
                      </a:r>
                    </a:p>
                  </a:txBody>
                  <a:tcPr marL="24125" marR="241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084998"/>
                  </a:ext>
                </a:extLst>
              </a:tr>
            </a:tbl>
          </a:graphicData>
        </a:graphic>
      </p:graphicFrame>
      <p:sp>
        <p:nvSpPr>
          <p:cNvPr id="29" name="角丸四角形 28"/>
          <p:cNvSpPr/>
          <p:nvPr/>
        </p:nvSpPr>
        <p:spPr>
          <a:xfrm>
            <a:off x="5219679" y="674448"/>
            <a:ext cx="2664000" cy="2376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国や他の都道府県に先行して導入</a:t>
            </a:r>
            <a:endPar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角丸四角形 29"/>
          <p:cNvSpPr/>
          <p:nvPr/>
        </p:nvSpPr>
        <p:spPr>
          <a:xfrm>
            <a:off x="5096831" y="5618612"/>
            <a:ext cx="2592000" cy="2376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国</a:t>
            </a: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や他の都道府県に先行して</a:t>
            </a: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導入</a:t>
            </a:r>
            <a:endPar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1" name="テキスト ボックス 30"/>
          <p:cNvSpPr txBox="1"/>
          <p:nvPr/>
        </p:nvSpPr>
        <p:spPr>
          <a:xfrm>
            <a:off x="7221713" y="6551841"/>
            <a:ext cx="1585468" cy="374461"/>
          </a:xfrm>
          <a:prstGeom prst="rect">
            <a:avLst/>
          </a:prstGeom>
          <a:noFill/>
          <a:ln>
            <a:noFill/>
          </a:ln>
        </p:spPr>
        <p:txBody>
          <a:bodyPr wrap="squar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　</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テキスト ボックス 22"/>
          <p:cNvSpPr txBox="1"/>
          <p:nvPr/>
        </p:nvSpPr>
        <p:spPr>
          <a:xfrm>
            <a:off x="5992612" y="4497898"/>
            <a:ext cx="1585468" cy="374461"/>
          </a:xfrm>
          <a:prstGeom prst="rect">
            <a:avLst/>
          </a:prstGeom>
          <a:noFill/>
          <a:ln>
            <a:noFill/>
          </a:ln>
        </p:spPr>
        <p:txBody>
          <a:bodyPr wrap="squar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月時点の指標）　</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6" name="図 5"/>
          <p:cNvPicPr>
            <a:picLocks noChangeAspect="1"/>
          </p:cNvPicPr>
          <p:nvPr/>
        </p:nvPicPr>
        <p:blipFill>
          <a:blip r:embed="rId2"/>
          <a:stretch>
            <a:fillRect/>
          </a:stretch>
        </p:blipFill>
        <p:spPr>
          <a:xfrm>
            <a:off x="687227" y="2108996"/>
            <a:ext cx="6822919" cy="2474884"/>
          </a:xfrm>
          <a:prstGeom prst="rect">
            <a:avLst/>
          </a:prstGeom>
        </p:spPr>
      </p:pic>
      <p:pic>
        <p:nvPicPr>
          <p:cNvPr id="7" name="図 6"/>
          <p:cNvPicPr>
            <a:picLocks noChangeAspect="1"/>
          </p:cNvPicPr>
          <p:nvPr/>
        </p:nvPicPr>
        <p:blipFill>
          <a:blip r:embed="rId3"/>
          <a:stretch>
            <a:fillRect/>
          </a:stretch>
        </p:blipFill>
        <p:spPr>
          <a:xfrm>
            <a:off x="687227" y="4628343"/>
            <a:ext cx="2196595" cy="697260"/>
          </a:xfrm>
          <a:prstGeom prst="rect">
            <a:avLst/>
          </a:prstGeom>
        </p:spPr>
      </p:pic>
    </p:spTree>
    <p:extLst>
      <p:ext uri="{BB962C8B-B14F-4D97-AF65-F5344CB8AC3E}">
        <p14:creationId xmlns:p14="http://schemas.microsoft.com/office/powerpoint/2010/main" val="33219913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135158" y="92535"/>
            <a:ext cx="4940898"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（２）府民の感染防止対策・リスクコミュニケーション</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角丸四角形 3"/>
          <p:cNvSpPr/>
          <p:nvPr/>
        </p:nvSpPr>
        <p:spPr>
          <a:xfrm>
            <a:off x="395536" y="548680"/>
            <a:ext cx="3240000" cy="340519"/>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大阪コロナ追跡システム</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正方形/長方形 4"/>
          <p:cNvSpPr/>
          <p:nvPr/>
        </p:nvSpPr>
        <p:spPr>
          <a:xfrm>
            <a:off x="395537" y="949049"/>
            <a:ext cx="4174397" cy="1384995"/>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・府民・事業者の感染リスク意識を高め、行動変容を促し</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新型</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コロナウイルス感染症の感染拡大の抑制を図る。</a:t>
            </a:r>
            <a:endParaRPr kumimoji="1" lang="en-US" altLang="ja-JP" sz="12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・不特定多数の人が集まる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飲食店やイベントにおいて、</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QR</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コードを活用し、感染者との接触の可能性がある利用者に向けて、メールで注意喚起を行い行動変容を促す。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正方形/長方形 16"/>
          <p:cNvSpPr/>
          <p:nvPr/>
        </p:nvSpPr>
        <p:spPr>
          <a:xfrm>
            <a:off x="3645518" y="619069"/>
            <a:ext cx="3364882"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角丸四角形 11"/>
          <p:cNvSpPr/>
          <p:nvPr/>
        </p:nvSpPr>
        <p:spPr>
          <a:xfrm>
            <a:off x="5760382" y="600876"/>
            <a:ext cx="2520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国システム</a:t>
            </a:r>
            <a:r>
              <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COCOA</a:t>
            </a: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に先駆けて構築</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正方形/長方形 12"/>
          <p:cNvSpPr/>
          <p:nvPr/>
        </p:nvSpPr>
        <p:spPr>
          <a:xfrm>
            <a:off x="6695172" y="2541453"/>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4" name="表 13"/>
          <p:cNvGraphicFramePr>
            <a:graphicFrameLocks noGrp="1"/>
          </p:cNvGraphicFramePr>
          <p:nvPr>
            <p:extLst/>
          </p:nvPr>
        </p:nvGraphicFramePr>
        <p:xfrm>
          <a:off x="4980265" y="986973"/>
          <a:ext cx="2998924" cy="155448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3002239909"/>
                    </a:ext>
                  </a:extLst>
                </a:gridCol>
                <a:gridCol w="1490493">
                  <a:extLst>
                    <a:ext uri="{9D8B030D-6E8A-4147-A177-3AD203B41FA5}">
                      <a16:colId xmlns:a16="http://schemas.microsoft.com/office/drawing/2014/main" val="1141646965"/>
                    </a:ext>
                  </a:extLst>
                </a:gridCol>
                <a:gridCol w="1300151">
                  <a:extLst>
                    <a:ext uri="{9D8B030D-6E8A-4147-A177-3AD203B41FA5}">
                      <a16:colId xmlns:a16="http://schemas.microsoft.com/office/drawing/2014/main" val="1443563470"/>
                    </a:ext>
                  </a:extLst>
                </a:gridCol>
              </a:tblGrid>
              <a:tr h="239833">
                <a:tc gridSpan="2">
                  <a:txBody>
                    <a:bodyPr/>
                    <a:lstStyle/>
                    <a:p>
                      <a:r>
                        <a:rPr kumimoji="1" lang="ja-JP" altLang="en-US" sz="1100" dirty="0" smtClean="0"/>
                        <a:t>施設登録数</a:t>
                      </a:r>
                      <a:endParaRPr kumimoji="1" lang="ja-JP" altLang="en-US" sz="1100" dirty="0"/>
                    </a:p>
                  </a:txBody>
                  <a:tcPr>
                    <a:solidFill>
                      <a:schemeClr val="accent1">
                        <a:lumMod val="20000"/>
                        <a:lumOff val="80000"/>
                      </a:schemeClr>
                    </a:solidFill>
                  </a:tcPr>
                </a:tc>
                <a:tc hMerge="1">
                  <a:txBody>
                    <a:bodyPr/>
                    <a:lstStyle/>
                    <a:p>
                      <a:endParaRPr kumimoji="1" lang="ja-JP" altLang="en-US"/>
                    </a:p>
                  </a:txBody>
                  <a:tcPr/>
                </a:tc>
                <a:tc>
                  <a:txBody>
                    <a:bodyPr/>
                    <a:lstStyle/>
                    <a:p>
                      <a:pPr algn="r"/>
                      <a:r>
                        <a:rPr kumimoji="1" lang="en-US" altLang="ja-JP" sz="1100" dirty="0" smtClean="0">
                          <a:solidFill>
                            <a:schemeClr val="tx1"/>
                          </a:solidFill>
                        </a:rPr>
                        <a:t>116,086</a:t>
                      </a:r>
                      <a:r>
                        <a:rPr kumimoji="1" lang="ja-JP" altLang="en-US" sz="1100" dirty="0" smtClean="0">
                          <a:solidFill>
                            <a:schemeClr val="tx1"/>
                          </a:solidFill>
                        </a:rPr>
                        <a:t>件</a:t>
                      </a:r>
                      <a:endParaRPr kumimoji="1" lang="ja-JP" altLang="en-US" sz="1100" dirty="0">
                        <a:solidFill>
                          <a:schemeClr val="tx1"/>
                        </a:solidFill>
                      </a:endParaRPr>
                    </a:p>
                  </a:txBody>
                  <a:tcPr/>
                </a:tc>
                <a:extLst>
                  <a:ext uri="{0D108BD9-81ED-4DB2-BD59-A6C34878D82A}">
                    <a16:rowId xmlns:a16="http://schemas.microsoft.com/office/drawing/2014/main" val="143144770"/>
                  </a:ext>
                </a:extLst>
              </a:tr>
              <a:tr h="239833">
                <a:tc gridSpan="2">
                  <a:txBody>
                    <a:bodyPr/>
                    <a:lstStyle/>
                    <a:p>
                      <a:r>
                        <a:rPr kumimoji="1" lang="ja-JP" altLang="en-US" sz="1100" dirty="0" smtClean="0"/>
                        <a:t>イベント登録数</a:t>
                      </a:r>
                      <a:endParaRPr kumimoji="1" lang="ja-JP" altLang="en-US" sz="1100" dirty="0"/>
                    </a:p>
                  </a:txBody>
                  <a:tcPr>
                    <a:solidFill>
                      <a:schemeClr val="accent1">
                        <a:lumMod val="20000"/>
                        <a:lumOff val="80000"/>
                      </a:schemeClr>
                    </a:solidFill>
                  </a:tcPr>
                </a:tc>
                <a:tc hMerge="1">
                  <a:txBody>
                    <a:bodyPr/>
                    <a:lstStyle/>
                    <a:p>
                      <a:endParaRPr kumimoji="1" lang="ja-JP" altLang="en-US"/>
                    </a:p>
                  </a:txBody>
                  <a:tcPr/>
                </a:tc>
                <a:tc>
                  <a:txBody>
                    <a:bodyPr/>
                    <a:lstStyle/>
                    <a:p>
                      <a:pPr algn="r"/>
                      <a:r>
                        <a:rPr kumimoji="1" lang="en-US" altLang="ja-JP" sz="1100" dirty="0" smtClean="0">
                          <a:solidFill>
                            <a:schemeClr val="tx1"/>
                          </a:solidFill>
                        </a:rPr>
                        <a:t>20,585</a:t>
                      </a:r>
                      <a:r>
                        <a:rPr kumimoji="1" lang="ja-JP" altLang="en-US" sz="1100" dirty="0" smtClean="0">
                          <a:solidFill>
                            <a:schemeClr val="tx1"/>
                          </a:solidFill>
                        </a:rPr>
                        <a:t>件</a:t>
                      </a:r>
                      <a:endParaRPr kumimoji="1" lang="ja-JP" altLang="en-US" sz="1100" dirty="0">
                        <a:solidFill>
                          <a:schemeClr val="tx1"/>
                        </a:solidFill>
                      </a:endParaRPr>
                    </a:p>
                  </a:txBody>
                  <a:tcPr/>
                </a:tc>
                <a:extLst>
                  <a:ext uri="{0D108BD9-81ED-4DB2-BD59-A6C34878D82A}">
                    <a16:rowId xmlns:a16="http://schemas.microsoft.com/office/drawing/2014/main" val="3019320661"/>
                  </a:ext>
                </a:extLst>
              </a:tr>
              <a:tr h="239833">
                <a:tc gridSpan="2">
                  <a:txBody>
                    <a:bodyPr/>
                    <a:lstStyle/>
                    <a:p>
                      <a:r>
                        <a:rPr kumimoji="1" lang="en-US" altLang="ja-JP" sz="1100" dirty="0" smtClean="0"/>
                        <a:t>QR</a:t>
                      </a:r>
                      <a:r>
                        <a:rPr kumimoji="1" lang="ja-JP" altLang="en-US" sz="1100" dirty="0" smtClean="0"/>
                        <a:t>コード読み込み件数</a:t>
                      </a:r>
                      <a:endParaRPr kumimoji="1" lang="ja-JP" altLang="en-US" sz="1100" dirty="0"/>
                    </a:p>
                  </a:txBody>
                  <a:tcPr>
                    <a:lnB w="12700" cap="flat" cmpd="sng" algn="ctr">
                      <a:no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r"/>
                      <a:r>
                        <a:rPr kumimoji="1" lang="en-US" altLang="ja-JP" sz="1100" dirty="0" smtClean="0">
                          <a:solidFill>
                            <a:schemeClr val="tx1"/>
                          </a:solidFill>
                        </a:rPr>
                        <a:t>6,488,034</a:t>
                      </a:r>
                      <a:r>
                        <a:rPr kumimoji="1" lang="ja-JP" altLang="en-US" sz="1100" dirty="0" smtClean="0">
                          <a:solidFill>
                            <a:schemeClr val="tx1"/>
                          </a:solidFill>
                        </a:rPr>
                        <a:t>件</a:t>
                      </a:r>
                      <a:endParaRPr kumimoji="1" lang="ja-JP" altLang="en-US" sz="1100" dirty="0">
                        <a:solidFill>
                          <a:schemeClr val="tx1"/>
                        </a:solidFill>
                      </a:endParaRPr>
                    </a:p>
                  </a:txBody>
                  <a:tcPr/>
                </a:tc>
                <a:extLst>
                  <a:ext uri="{0D108BD9-81ED-4DB2-BD59-A6C34878D82A}">
                    <a16:rowId xmlns:a16="http://schemas.microsoft.com/office/drawing/2014/main" val="1120880907"/>
                  </a:ext>
                </a:extLst>
              </a:tr>
              <a:tr h="239833">
                <a:tc>
                  <a:txBody>
                    <a:bodyPr/>
                    <a:lstStyle/>
                    <a:p>
                      <a:endParaRPr kumimoji="1" lang="ja-JP" altLang="en-US" sz="1100"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accent1">
                        <a:lumMod val="20000"/>
                        <a:lumOff val="80000"/>
                      </a:schemeClr>
                    </a:solidFill>
                  </a:tcPr>
                </a:tc>
                <a:tc>
                  <a:txBody>
                    <a:bodyPr/>
                    <a:lstStyle/>
                    <a:p>
                      <a:r>
                        <a:rPr kumimoji="1" lang="ja-JP" altLang="en-US" sz="1100" dirty="0" smtClean="0"/>
                        <a:t>施設</a:t>
                      </a:r>
                      <a:endParaRPr kumimoji="1" lang="ja-JP" alt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r>
                        <a:rPr kumimoji="1" lang="en-US" altLang="ja-JP" sz="1100" dirty="0" smtClean="0">
                          <a:solidFill>
                            <a:schemeClr val="tx1"/>
                          </a:solidFill>
                        </a:rPr>
                        <a:t>5,503,400</a:t>
                      </a:r>
                      <a:r>
                        <a:rPr kumimoji="1" lang="ja-JP" altLang="en-US" sz="1100" dirty="0" smtClean="0">
                          <a:solidFill>
                            <a:schemeClr val="tx1"/>
                          </a:solidFill>
                        </a:rPr>
                        <a:t>件</a:t>
                      </a:r>
                      <a:endParaRPr kumimoji="1" lang="ja-JP" altLang="en-US" sz="1100" dirty="0">
                        <a:solidFill>
                          <a:schemeClr val="tx1"/>
                        </a:solidFill>
                      </a:endParaRPr>
                    </a:p>
                  </a:txBody>
                  <a:tcPr/>
                </a:tc>
                <a:extLst>
                  <a:ext uri="{0D108BD9-81ED-4DB2-BD59-A6C34878D82A}">
                    <a16:rowId xmlns:a16="http://schemas.microsoft.com/office/drawing/2014/main" val="1520536164"/>
                  </a:ext>
                </a:extLst>
              </a:tr>
              <a:tr h="239833">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100" dirty="0" smtClean="0"/>
                        <a:t>イベント</a:t>
                      </a:r>
                      <a:endParaRPr kumimoji="1" lang="ja-JP" altLang="en-US" sz="1100" dirty="0"/>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a:r>
                        <a:rPr kumimoji="1" lang="en-US" altLang="ja-JP" sz="1100" dirty="0" smtClean="0">
                          <a:solidFill>
                            <a:schemeClr val="tx1"/>
                          </a:solidFill>
                        </a:rPr>
                        <a:t>984,634</a:t>
                      </a:r>
                      <a:r>
                        <a:rPr kumimoji="1" lang="ja-JP" altLang="en-US" sz="1100" dirty="0" smtClean="0">
                          <a:solidFill>
                            <a:schemeClr val="tx1"/>
                          </a:solidFill>
                        </a:rPr>
                        <a:t>件</a:t>
                      </a:r>
                      <a:endParaRPr kumimoji="1" lang="ja-JP" altLang="en-US" sz="1100" dirty="0">
                        <a:solidFill>
                          <a:schemeClr val="tx1"/>
                        </a:solidFill>
                      </a:endParaRPr>
                    </a:p>
                  </a:txBody>
                  <a:tcPr/>
                </a:tc>
                <a:extLst>
                  <a:ext uri="{0D108BD9-81ED-4DB2-BD59-A6C34878D82A}">
                    <a16:rowId xmlns:a16="http://schemas.microsoft.com/office/drawing/2014/main" val="2343599361"/>
                  </a:ext>
                </a:extLst>
              </a:tr>
              <a:tr h="239833">
                <a:tc gridSpan="2">
                  <a:txBody>
                    <a:bodyPr/>
                    <a:lstStyle/>
                    <a:p>
                      <a:r>
                        <a:rPr kumimoji="1" lang="ja-JP" altLang="en-US" sz="1100" dirty="0" smtClean="0"/>
                        <a:t>注意喚起メール発出</a:t>
                      </a:r>
                      <a:endParaRPr kumimoji="1" lang="ja-JP" altLang="en-US" sz="1100" dirty="0"/>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endParaRPr kumimoji="1" lang="ja-JP" altLang="en-US"/>
                    </a:p>
                  </a:txBody>
                  <a:tcPr/>
                </a:tc>
                <a:tc>
                  <a:txBody>
                    <a:bodyPr/>
                    <a:lstStyle/>
                    <a:p>
                      <a:pPr algn="r"/>
                      <a:r>
                        <a:rPr kumimoji="1" lang="en-US" altLang="ja-JP" sz="1100" dirty="0" smtClean="0">
                          <a:solidFill>
                            <a:schemeClr val="tx1"/>
                          </a:solidFill>
                        </a:rPr>
                        <a:t>29</a:t>
                      </a:r>
                      <a:r>
                        <a:rPr kumimoji="1" lang="ja-JP" altLang="en-US" sz="1100" dirty="0" smtClean="0">
                          <a:solidFill>
                            <a:schemeClr val="tx1"/>
                          </a:solidFill>
                        </a:rPr>
                        <a:t>回（</a:t>
                      </a:r>
                      <a:r>
                        <a:rPr kumimoji="1" lang="en-US" altLang="ja-JP" sz="1100" dirty="0" smtClean="0">
                          <a:solidFill>
                            <a:schemeClr val="tx1"/>
                          </a:solidFill>
                        </a:rPr>
                        <a:t>1,051</a:t>
                      </a:r>
                      <a:r>
                        <a:rPr kumimoji="1" lang="ja-JP" altLang="en-US" sz="1100" dirty="0" smtClean="0">
                          <a:solidFill>
                            <a:schemeClr val="tx1"/>
                          </a:solidFill>
                        </a:rPr>
                        <a:t>通）</a:t>
                      </a:r>
                      <a:endParaRPr kumimoji="1" lang="ja-JP" altLang="en-US" sz="1100" dirty="0">
                        <a:solidFill>
                          <a:schemeClr val="tx1"/>
                        </a:solidFill>
                      </a:endParaRPr>
                    </a:p>
                  </a:txBody>
                  <a:tcPr/>
                </a:tc>
                <a:extLst>
                  <a:ext uri="{0D108BD9-81ED-4DB2-BD59-A6C34878D82A}">
                    <a16:rowId xmlns:a16="http://schemas.microsoft.com/office/drawing/2014/main" val="306958395"/>
                  </a:ext>
                </a:extLst>
              </a:tr>
            </a:tbl>
          </a:graphicData>
        </a:graphic>
      </p:graphicFrame>
    </p:spTree>
    <p:extLst>
      <p:ext uri="{BB962C8B-B14F-4D97-AF65-F5344CB8AC3E}">
        <p14:creationId xmlns:p14="http://schemas.microsoft.com/office/powerpoint/2010/main" val="38478413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135158" y="92535"/>
            <a:ext cx="4940898"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（２）府民の感染防止対策・リスクコミュニケーション</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角丸四角形 3"/>
          <p:cNvSpPr/>
          <p:nvPr/>
        </p:nvSpPr>
        <p:spPr>
          <a:xfrm>
            <a:off x="398784" y="441026"/>
            <a:ext cx="2396667" cy="340519"/>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飲食店等の見回り</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正方形/長方形 4"/>
          <p:cNvSpPr/>
          <p:nvPr/>
        </p:nvSpPr>
        <p:spPr>
          <a:xfrm>
            <a:off x="398784" y="841395"/>
            <a:ext cx="8277672" cy="120032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・飲食店等にかかる緊急事態措置やまん延防止等重点措置の実効性の確保、ゴールドステッカー（</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GS</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）の申請勧奨など。</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・緊急事態措置やまん延防止等重点措置に</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ついて</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、要請内容（営業時間短縮や酒類提供自粛、感染防止対策の徹底など）の遵守のため、大阪府警と連携し、個別店舗の見回りを実施。</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・その他、市町村や消防等とも連携し、外出自粛や路上飲みへの注意喚起等を実施。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7" name="表 6"/>
          <p:cNvGraphicFramePr>
            <a:graphicFrameLocks noGrp="1"/>
          </p:cNvGraphicFramePr>
          <p:nvPr>
            <p:extLst/>
          </p:nvPr>
        </p:nvGraphicFramePr>
        <p:xfrm>
          <a:off x="432289" y="2041724"/>
          <a:ext cx="8426662" cy="4780042"/>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19863851"/>
                    </a:ext>
                  </a:extLst>
                </a:gridCol>
                <a:gridCol w="1910662">
                  <a:extLst>
                    <a:ext uri="{9D8B030D-6E8A-4147-A177-3AD203B41FA5}">
                      <a16:colId xmlns:a16="http://schemas.microsoft.com/office/drawing/2014/main" val="18584418"/>
                    </a:ext>
                  </a:extLst>
                </a:gridCol>
                <a:gridCol w="2376000">
                  <a:extLst>
                    <a:ext uri="{9D8B030D-6E8A-4147-A177-3AD203B41FA5}">
                      <a16:colId xmlns:a16="http://schemas.microsoft.com/office/drawing/2014/main" val="2457169299"/>
                    </a:ext>
                  </a:extLst>
                </a:gridCol>
              </a:tblGrid>
              <a:tr h="216000">
                <a:tc>
                  <a:txBody>
                    <a:bodyPr/>
                    <a:lstStyle/>
                    <a:p>
                      <a:pPr algn="ctr"/>
                      <a:r>
                        <a:rPr kumimoji="1" lang="ja-JP" altLang="en-US" sz="1100" b="0" dirty="0" smtClean="0">
                          <a:solidFill>
                            <a:schemeClr val="tx1"/>
                          </a:solidFill>
                          <a:latin typeface="+mn-ea"/>
                          <a:ea typeface="+mn-ea"/>
                        </a:rPr>
                        <a:t>時期等</a:t>
                      </a:r>
                      <a:endParaRPr kumimoji="1" lang="ja-JP" altLang="en-US" sz="1100" b="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100" b="0" dirty="0" smtClean="0">
                          <a:solidFill>
                            <a:schemeClr val="tx1"/>
                          </a:solidFill>
                          <a:latin typeface="+mn-ea"/>
                          <a:ea typeface="+mn-ea"/>
                        </a:rPr>
                        <a:t>対象店舗</a:t>
                      </a:r>
                      <a:endParaRPr kumimoji="1" lang="ja-JP" altLang="en-US" sz="1100" b="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体制（１日あたり）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71833943"/>
                  </a:ext>
                </a:extLst>
              </a:tr>
              <a:tr h="370840">
                <a:tc>
                  <a:txBody>
                    <a:bodyPr/>
                    <a:lstStyle/>
                    <a:p>
                      <a:r>
                        <a:rPr kumimoji="1" lang="ja-JP" altLang="en-US" sz="1100" dirty="0" smtClean="0">
                          <a:solidFill>
                            <a:schemeClr val="tx1"/>
                          </a:solidFill>
                          <a:latin typeface="+mn-ea"/>
                          <a:ea typeface="+mn-ea"/>
                        </a:rPr>
                        <a:t>まん延防止重点措置の実効性確保</a:t>
                      </a:r>
                      <a:r>
                        <a:rPr kumimoji="1" lang="en-US" altLang="ja-JP" sz="1100" dirty="0" smtClean="0">
                          <a:solidFill>
                            <a:schemeClr val="tx1"/>
                          </a:solidFill>
                          <a:latin typeface="+mn-ea"/>
                          <a:ea typeface="+mn-ea"/>
                        </a:rPr>
                        <a:t>【2021.4.5</a:t>
                      </a:r>
                      <a:r>
                        <a:rPr kumimoji="1" lang="ja-JP" altLang="en-US" sz="1100" dirty="0" smtClean="0">
                          <a:solidFill>
                            <a:schemeClr val="tx1"/>
                          </a:solidFill>
                          <a:latin typeface="+mn-ea"/>
                          <a:ea typeface="+mn-ea"/>
                        </a:rPr>
                        <a:t>～</a:t>
                      </a:r>
                      <a:r>
                        <a:rPr kumimoji="1" lang="en-US" altLang="ja-JP" sz="1100" dirty="0" smtClean="0">
                          <a:solidFill>
                            <a:schemeClr val="tx1"/>
                          </a:solidFill>
                          <a:latin typeface="+mn-ea"/>
                          <a:ea typeface="+mn-ea"/>
                        </a:rPr>
                        <a:t>4.24】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smtClean="0">
                          <a:solidFill>
                            <a:schemeClr val="tx1"/>
                          </a:solidFill>
                          <a:latin typeface="+mn-ea"/>
                          <a:ea typeface="+mn-ea"/>
                        </a:rPr>
                        <a:t>大阪市内飲食店約６万店</a:t>
                      </a:r>
                      <a:endParaRPr kumimoji="1" lang="en-US" altLang="ja-JP" sz="110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smtClean="0">
                          <a:solidFill>
                            <a:schemeClr val="tx1"/>
                          </a:solidFill>
                          <a:latin typeface="+mn-ea"/>
                          <a:ea typeface="+mn-ea"/>
                        </a:rPr>
                        <a:t>現地確認：</a:t>
                      </a:r>
                      <a:r>
                        <a:rPr kumimoji="1" lang="en-US" altLang="ja-JP" sz="1100" dirty="0" smtClean="0">
                          <a:solidFill>
                            <a:schemeClr val="tx1"/>
                          </a:solidFill>
                          <a:latin typeface="+mn-ea"/>
                          <a:ea typeface="+mn-ea"/>
                        </a:rPr>
                        <a:t>100</a:t>
                      </a:r>
                      <a:r>
                        <a:rPr kumimoji="1" lang="ja-JP" altLang="en-US" sz="1100" dirty="0" smtClean="0">
                          <a:solidFill>
                            <a:schemeClr val="tx1"/>
                          </a:solidFill>
                          <a:latin typeface="+mn-ea"/>
                          <a:ea typeface="+mn-ea"/>
                        </a:rPr>
                        <a:t>人（民間委託）</a:t>
                      </a:r>
                      <a:endParaRPr kumimoji="1" lang="en-US" altLang="ja-JP" sz="1100" dirty="0" smtClean="0">
                        <a:solidFill>
                          <a:schemeClr val="tx1"/>
                        </a:solidFill>
                        <a:latin typeface="+mn-ea"/>
                        <a:ea typeface="+mn-ea"/>
                      </a:endParaRPr>
                    </a:p>
                    <a:p>
                      <a:pPr algn="ctr"/>
                      <a:r>
                        <a:rPr kumimoji="1" lang="ja-JP" altLang="en-US" sz="1100" dirty="0" smtClean="0">
                          <a:solidFill>
                            <a:schemeClr val="tx1"/>
                          </a:solidFill>
                          <a:latin typeface="+mn-ea"/>
                          <a:ea typeface="+mn-ea"/>
                        </a:rPr>
                        <a:t>訪問調査：</a:t>
                      </a:r>
                      <a:r>
                        <a:rPr kumimoji="1" lang="en-US" altLang="ja-JP" sz="1100" dirty="0" smtClean="0">
                          <a:solidFill>
                            <a:schemeClr val="tx1"/>
                          </a:solidFill>
                          <a:latin typeface="+mn-ea"/>
                          <a:ea typeface="+mn-ea"/>
                        </a:rPr>
                        <a:t>100</a:t>
                      </a:r>
                      <a:r>
                        <a:rPr kumimoji="1" lang="ja-JP" altLang="en-US" sz="1100" dirty="0" smtClean="0">
                          <a:solidFill>
                            <a:schemeClr val="tx1"/>
                          </a:solidFill>
                          <a:latin typeface="+mn-ea"/>
                          <a:ea typeface="+mn-ea"/>
                        </a:rPr>
                        <a:t>人（府職員）</a:t>
                      </a:r>
                      <a:endParaRPr kumimoji="1" lang="en-US" altLang="ja-JP" sz="110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2329351"/>
                  </a:ext>
                </a:extLst>
              </a:tr>
              <a:tr h="370840">
                <a:tc>
                  <a:txBody>
                    <a:bodyPr/>
                    <a:lstStyle/>
                    <a:p>
                      <a:r>
                        <a:rPr kumimoji="1" lang="ja-JP" altLang="en-US" sz="1100" dirty="0" smtClean="0">
                          <a:solidFill>
                            <a:schemeClr val="tx1"/>
                          </a:solidFill>
                          <a:latin typeface="+mn-ea"/>
                          <a:ea typeface="+mn-ea"/>
                        </a:rPr>
                        <a:t>緊急事態措置の実効性確保</a:t>
                      </a:r>
                      <a:r>
                        <a:rPr kumimoji="1" lang="en-US" altLang="ja-JP" sz="1100" dirty="0" smtClean="0">
                          <a:solidFill>
                            <a:schemeClr val="tx1"/>
                          </a:solidFill>
                          <a:latin typeface="+mn-ea"/>
                          <a:ea typeface="+mn-ea"/>
                        </a:rPr>
                        <a:t>【2021.4.25</a:t>
                      </a:r>
                      <a:r>
                        <a:rPr kumimoji="1" lang="ja-JP" altLang="en-US" sz="1100" dirty="0" smtClean="0">
                          <a:solidFill>
                            <a:schemeClr val="tx1"/>
                          </a:solidFill>
                          <a:latin typeface="+mn-ea"/>
                          <a:ea typeface="+mn-ea"/>
                        </a:rPr>
                        <a:t>～</a:t>
                      </a:r>
                      <a:r>
                        <a:rPr kumimoji="1" lang="en-US" altLang="ja-JP" sz="1100" b="0" strike="noStrike" dirty="0" smtClean="0">
                          <a:solidFill>
                            <a:schemeClr val="tx1"/>
                          </a:solidFill>
                          <a:latin typeface="+mn-ea"/>
                          <a:ea typeface="+mn-ea"/>
                        </a:rPr>
                        <a:t>6.20</a:t>
                      </a:r>
                      <a:r>
                        <a:rPr kumimoji="1" lang="en-US" altLang="ja-JP" sz="1100" dirty="0" smtClean="0">
                          <a:solidFill>
                            <a:schemeClr val="tx1"/>
                          </a:solidFill>
                          <a:latin typeface="+mn-ea"/>
                          <a:ea typeface="+mn-ea"/>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smtClean="0">
                          <a:solidFill>
                            <a:schemeClr val="tx1"/>
                          </a:solidFill>
                          <a:latin typeface="+mn-ea"/>
                          <a:ea typeface="+mn-ea"/>
                        </a:rPr>
                        <a:t>大阪府内飲食店約</a:t>
                      </a:r>
                      <a:r>
                        <a:rPr kumimoji="1" lang="en-US" altLang="ja-JP" sz="1100" dirty="0" smtClean="0">
                          <a:solidFill>
                            <a:schemeClr val="tx1"/>
                          </a:solidFill>
                          <a:latin typeface="+mn-ea"/>
                          <a:ea typeface="+mn-ea"/>
                        </a:rPr>
                        <a:t>10</a:t>
                      </a:r>
                      <a:r>
                        <a:rPr kumimoji="1" lang="ja-JP" altLang="en-US" sz="1100" dirty="0" smtClean="0">
                          <a:solidFill>
                            <a:schemeClr val="tx1"/>
                          </a:solidFill>
                          <a:latin typeface="+mn-ea"/>
                          <a:ea typeface="+mn-ea"/>
                        </a:rPr>
                        <a:t>万店</a:t>
                      </a:r>
                      <a:endParaRPr kumimoji="1" lang="en-US" altLang="ja-JP" sz="110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smtClean="0">
                          <a:solidFill>
                            <a:schemeClr val="tx1"/>
                          </a:solidFill>
                          <a:latin typeface="+mn-ea"/>
                          <a:ea typeface="+mn-ea"/>
                        </a:rPr>
                        <a:t>現地確認：</a:t>
                      </a:r>
                      <a:r>
                        <a:rPr kumimoji="1" lang="en-US" altLang="ja-JP" sz="1100" dirty="0" smtClean="0">
                          <a:solidFill>
                            <a:schemeClr val="tx1"/>
                          </a:solidFill>
                          <a:latin typeface="+mn-ea"/>
                          <a:ea typeface="+mn-ea"/>
                        </a:rPr>
                        <a:t>150</a:t>
                      </a:r>
                      <a:r>
                        <a:rPr kumimoji="1" lang="ja-JP" altLang="en-US" sz="1100" dirty="0" smtClean="0">
                          <a:solidFill>
                            <a:schemeClr val="tx1"/>
                          </a:solidFill>
                          <a:latin typeface="+mn-ea"/>
                          <a:ea typeface="+mn-ea"/>
                        </a:rPr>
                        <a:t>人（民間委託）</a:t>
                      </a:r>
                      <a:endParaRPr kumimoji="1" lang="en-US" altLang="ja-JP" sz="1100" dirty="0" smtClean="0">
                        <a:solidFill>
                          <a:schemeClr val="tx1"/>
                        </a:solidFill>
                        <a:latin typeface="+mn-ea"/>
                        <a:ea typeface="+mn-ea"/>
                      </a:endParaRPr>
                    </a:p>
                    <a:p>
                      <a:pPr algn="ctr"/>
                      <a:r>
                        <a:rPr kumimoji="1" lang="ja-JP" altLang="en-US" sz="1100" dirty="0" smtClean="0">
                          <a:solidFill>
                            <a:schemeClr val="tx1"/>
                          </a:solidFill>
                          <a:latin typeface="+mn-ea"/>
                          <a:ea typeface="+mn-ea"/>
                        </a:rPr>
                        <a:t>訪問調査：</a:t>
                      </a:r>
                      <a:r>
                        <a:rPr kumimoji="1" lang="en-US" altLang="ja-JP" sz="1100" dirty="0" smtClean="0">
                          <a:solidFill>
                            <a:schemeClr val="tx1"/>
                          </a:solidFill>
                          <a:latin typeface="+mn-ea"/>
                          <a:ea typeface="+mn-ea"/>
                        </a:rPr>
                        <a:t>100</a:t>
                      </a:r>
                      <a:r>
                        <a:rPr kumimoji="1" lang="ja-JP" altLang="en-US" sz="1100" dirty="0" smtClean="0">
                          <a:solidFill>
                            <a:schemeClr val="tx1"/>
                          </a:solidFill>
                          <a:latin typeface="+mn-ea"/>
                          <a:ea typeface="+mn-ea"/>
                        </a:rPr>
                        <a:t>人（府職員）</a:t>
                      </a:r>
                      <a:endParaRPr kumimoji="1" lang="en-US" altLang="ja-JP" sz="110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058847"/>
                  </a:ext>
                </a:extLst>
              </a:tr>
              <a:tr h="370840">
                <a:tc>
                  <a:txBody>
                    <a:bodyPr/>
                    <a:lstStyle/>
                    <a:p>
                      <a:r>
                        <a:rPr kumimoji="1" lang="ja-JP" altLang="en-US" sz="1100" dirty="0" smtClean="0">
                          <a:solidFill>
                            <a:schemeClr val="tx1"/>
                          </a:solidFill>
                          <a:latin typeface="+mn-ea"/>
                          <a:ea typeface="+mn-ea"/>
                        </a:rPr>
                        <a:t>まん延防止等重点措置の実効性確保</a:t>
                      </a:r>
                      <a:r>
                        <a:rPr kumimoji="1" lang="en-US" altLang="ja-JP" sz="1100" dirty="0" smtClean="0">
                          <a:solidFill>
                            <a:schemeClr val="tx1"/>
                          </a:solidFill>
                          <a:latin typeface="+mn-ea"/>
                          <a:ea typeface="+mn-ea"/>
                        </a:rPr>
                        <a:t>【2021.6.21</a:t>
                      </a:r>
                      <a:r>
                        <a:rPr kumimoji="1" lang="ja-JP" altLang="en-US" sz="1100" dirty="0" smtClean="0">
                          <a:solidFill>
                            <a:schemeClr val="tx1"/>
                          </a:solidFill>
                          <a:latin typeface="+mn-ea"/>
                          <a:ea typeface="+mn-ea"/>
                        </a:rPr>
                        <a:t>～</a:t>
                      </a:r>
                      <a:r>
                        <a:rPr kumimoji="1" lang="en-US" altLang="ja-JP" sz="1100" b="0" strike="noStrike" dirty="0" smtClean="0">
                          <a:solidFill>
                            <a:schemeClr val="tx1"/>
                          </a:solidFill>
                          <a:latin typeface="+mn-ea"/>
                          <a:ea typeface="+mn-ea"/>
                        </a:rPr>
                        <a:t>8.1</a:t>
                      </a:r>
                      <a:r>
                        <a:rPr kumimoji="1" lang="en-US" altLang="ja-JP" sz="1100" dirty="0" smtClean="0">
                          <a:solidFill>
                            <a:schemeClr val="tx1"/>
                          </a:solidFill>
                          <a:latin typeface="+mn-ea"/>
                          <a:ea typeface="+mn-ea"/>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smtClean="0">
                          <a:solidFill>
                            <a:schemeClr val="tx1"/>
                          </a:solidFill>
                          <a:latin typeface="+mn-ea"/>
                          <a:ea typeface="+mn-ea"/>
                        </a:rPr>
                        <a:t>大阪府内（町村除く）</a:t>
                      </a:r>
                      <a:endParaRPr kumimoji="1" lang="en-US" altLang="ja-JP" sz="1100" dirty="0" smtClean="0">
                        <a:solidFill>
                          <a:schemeClr val="tx1"/>
                        </a:solidFill>
                        <a:latin typeface="+mn-ea"/>
                        <a:ea typeface="+mn-ea"/>
                      </a:endParaRPr>
                    </a:p>
                    <a:p>
                      <a:pPr algn="ctr"/>
                      <a:r>
                        <a:rPr kumimoji="1" lang="ja-JP" altLang="en-US" sz="1100" dirty="0" smtClean="0">
                          <a:solidFill>
                            <a:schemeClr val="tx1"/>
                          </a:solidFill>
                          <a:latin typeface="+mn-ea"/>
                          <a:ea typeface="+mn-ea"/>
                        </a:rPr>
                        <a:t>飲食店約</a:t>
                      </a:r>
                      <a:r>
                        <a:rPr kumimoji="1" lang="en-US" altLang="ja-JP" sz="1100" dirty="0" smtClean="0">
                          <a:solidFill>
                            <a:schemeClr val="tx1"/>
                          </a:solidFill>
                          <a:latin typeface="+mn-ea"/>
                          <a:ea typeface="+mn-ea"/>
                        </a:rPr>
                        <a:t>10</a:t>
                      </a:r>
                      <a:r>
                        <a:rPr kumimoji="1" lang="ja-JP" altLang="en-US" sz="1100" dirty="0" smtClean="0">
                          <a:solidFill>
                            <a:schemeClr val="tx1"/>
                          </a:solidFill>
                          <a:latin typeface="+mn-ea"/>
                          <a:ea typeface="+mn-ea"/>
                        </a:rPr>
                        <a:t>万店</a:t>
                      </a:r>
                      <a:endParaRPr kumimoji="1" lang="en-US" altLang="ja-JP" sz="110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solidFill>
                            <a:schemeClr val="tx1"/>
                          </a:solidFill>
                          <a:latin typeface="+mn-ea"/>
                          <a:ea typeface="+mn-ea"/>
                        </a:rPr>
                        <a:t>50</a:t>
                      </a:r>
                      <a:r>
                        <a:rPr kumimoji="1" lang="ja-JP" altLang="en-US" sz="1100" dirty="0" smtClean="0">
                          <a:solidFill>
                            <a:schemeClr val="tx1"/>
                          </a:solidFill>
                          <a:latin typeface="+mn-ea"/>
                          <a:ea typeface="+mn-ea"/>
                        </a:rPr>
                        <a:t>人（民間委託）</a:t>
                      </a:r>
                      <a:endParaRPr kumimoji="1" lang="en-US" altLang="ja-JP" sz="1100" dirty="0" smtClean="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n-ea"/>
                          <a:ea typeface="+mn-ea"/>
                        </a:rPr>
                        <a:t>※</a:t>
                      </a:r>
                      <a:r>
                        <a:rPr kumimoji="1" lang="ja-JP" altLang="en-US" sz="1100" dirty="0" smtClean="0">
                          <a:solidFill>
                            <a:schemeClr val="tx1"/>
                          </a:solidFill>
                          <a:latin typeface="+mn-ea"/>
                          <a:ea typeface="+mn-ea"/>
                        </a:rPr>
                        <a:t>未協力店は府職員が現地確認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34600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まん延防止重点措置におけるガイドライン遵守徹底のための</a:t>
                      </a:r>
                      <a:endParaRPr kumimoji="1" lang="en-US" altLang="ja-JP" sz="11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見回り調査</a:t>
                      </a:r>
                      <a:r>
                        <a:rPr kumimoji="1" lang="en-US" altLang="ja-JP" sz="1100" dirty="0" smtClean="0">
                          <a:solidFill>
                            <a:schemeClr val="tx1"/>
                          </a:solidFill>
                          <a:latin typeface="+mn-ea"/>
                          <a:ea typeface="+mn-ea"/>
                        </a:rPr>
                        <a:t>【2021.4.5</a:t>
                      </a:r>
                      <a:r>
                        <a:rPr kumimoji="1" lang="ja-JP" altLang="en-US" sz="1100" dirty="0" smtClean="0">
                          <a:solidFill>
                            <a:schemeClr val="tx1"/>
                          </a:solidFill>
                          <a:latin typeface="+mn-ea"/>
                          <a:ea typeface="+mn-ea"/>
                        </a:rPr>
                        <a:t>～</a:t>
                      </a:r>
                      <a:r>
                        <a:rPr kumimoji="1" lang="en-US" altLang="ja-JP" sz="1100" dirty="0" smtClean="0">
                          <a:solidFill>
                            <a:schemeClr val="tx1"/>
                          </a:solidFill>
                          <a:latin typeface="+mn-ea"/>
                          <a:ea typeface="+mn-ea"/>
                        </a:rPr>
                        <a:t>4.24】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大阪市内飲食店約４万店</a:t>
                      </a:r>
                      <a:endParaRPr kumimoji="1" lang="en-US" altLang="ja-JP" sz="110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r>
                        <a:rPr kumimoji="1" lang="en-US" altLang="ja-JP" sz="1100" dirty="0" smtClean="0">
                          <a:solidFill>
                            <a:schemeClr val="tx1"/>
                          </a:solidFill>
                          <a:latin typeface="+mn-ea"/>
                          <a:ea typeface="+mn-ea"/>
                        </a:rPr>
                        <a:t>4.5</a:t>
                      </a:r>
                      <a:r>
                        <a:rPr kumimoji="1" lang="ja-JP" altLang="en-US" sz="1100" dirty="0" smtClean="0">
                          <a:solidFill>
                            <a:schemeClr val="tx1"/>
                          </a:solidFill>
                          <a:latin typeface="+mn-ea"/>
                          <a:ea typeface="+mn-ea"/>
                        </a:rPr>
                        <a:t>～</a:t>
                      </a:r>
                      <a:r>
                        <a:rPr kumimoji="1" lang="en-US" altLang="ja-JP" sz="1100" dirty="0" smtClean="0">
                          <a:solidFill>
                            <a:schemeClr val="tx1"/>
                          </a:solidFill>
                          <a:latin typeface="+mn-ea"/>
                          <a:ea typeface="+mn-ea"/>
                        </a:rPr>
                        <a:t>4.11</a:t>
                      </a:r>
                      <a:r>
                        <a:rPr kumimoji="1" lang="ja-JP" altLang="en-US" sz="1100" dirty="0" smtClean="0">
                          <a:solidFill>
                            <a:schemeClr val="tx1"/>
                          </a:solidFill>
                          <a:latin typeface="+mn-ea"/>
                          <a:ea typeface="+mn-ea"/>
                        </a:rPr>
                        <a:t>：</a:t>
                      </a:r>
                      <a:r>
                        <a:rPr kumimoji="1" lang="en-US" altLang="ja-JP" sz="1100" dirty="0" smtClean="0">
                          <a:solidFill>
                            <a:schemeClr val="tx1"/>
                          </a:solidFill>
                          <a:latin typeface="+mn-ea"/>
                          <a:ea typeface="+mn-ea"/>
                        </a:rPr>
                        <a:t>40</a:t>
                      </a:r>
                      <a:r>
                        <a:rPr kumimoji="1" lang="ja-JP" altLang="en-US" sz="1100" dirty="0" smtClean="0">
                          <a:solidFill>
                            <a:schemeClr val="tx1"/>
                          </a:solidFill>
                          <a:latin typeface="+mn-ea"/>
                          <a:ea typeface="+mn-ea"/>
                        </a:rPr>
                        <a:t>人（大阪府市職員）</a:t>
                      </a:r>
                      <a:endParaRPr kumimoji="1" lang="en-US" altLang="ja-JP" sz="1100" dirty="0" smtClean="0">
                        <a:solidFill>
                          <a:schemeClr val="tx1"/>
                        </a:solidFill>
                        <a:latin typeface="+mn-ea"/>
                        <a:ea typeface="+mn-ea"/>
                      </a:endParaRPr>
                    </a:p>
                    <a:p>
                      <a:pPr algn="l"/>
                      <a:r>
                        <a:rPr kumimoji="1" lang="en-US" altLang="ja-JP" sz="1100" dirty="0" smtClean="0">
                          <a:solidFill>
                            <a:schemeClr val="tx1"/>
                          </a:solidFill>
                          <a:latin typeface="+mn-ea"/>
                          <a:ea typeface="+mn-ea"/>
                        </a:rPr>
                        <a:t>4.12</a:t>
                      </a:r>
                      <a:r>
                        <a:rPr kumimoji="1" lang="ja-JP" altLang="en-US" sz="1100" dirty="0" smtClean="0">
                          <a:solidFill>
                            <a:schemeClr val="tx1"/>
                          </a:solidFill>
                          <a:latin typeface="+mn-ea"/>
                          <a:ea typeface="+mn-ea"/>
                        </a:rPr>
                        <a:t>～</a:t>
                      </a:r>
                      <a:r>
                        <a:rPr kumimoji="1" lang="en-US" altLang="ja-JP" sz="1100" dirty="0" smtClean="0">
                          <a:solidFill>
                            <a:schemeClr val="tx1"/>
                          </a:solidFill>
                          <a:latin typeface="+mn-ea"/>
                          <a:ea typeface="+mn-ea"/>
                        </a:rPr>
                        <a:t>4.24</a:t>
                      </a:r>
                      <a:r>
                        <a:rPr kumimoji="1" lang="ja-JP" altLang="en-US" sz="1100" dirty="0" smtClean="0">
                          <a:solidFill>
                            <a:schemeClr val="tx1"/>
                          </a:solidFill>
                          <a:latin typeface="+mn-ea"/>
                          <a:ea typeface="+mn-ea"/>
                        </a:rPr>
                        <a:t>：最大</a:t>
                      </a:r>
                      <a:r>
                        <a:rPr kumimoji="1" lang="en-US" altLang="ja-JP" sz="1100" dirty="0" smtClean="0">
                          <a:solidFill>
                            <a:schemeClr val="tx1"/>
                          </a:solidFill>
                          <a:latin typeface="+mn-ea"/>
                          <a:ea typeface="+mn-ea"/>
                        </a:rPr>
                        <a:t>300</a:t>
                      </a:r>
                      <a:r>
                        <a:rPr kumimoji="1" lang="ja-JP" altLang="en-US" sz="1100" dirty="0" smtClean="0">
                          <a:solidFill>
                            <a:schemeClr val="tx1"/>
                          </a:solidFill>
                          <a:latin typeface="+mn-ea"/>
                          <a:ea typeface="+mn-ea"/>
                        </a:rPr>
                        <a:t>人（民間委託）</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6690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緊急事態措置におけるガイドライン遵守徹底のための</a:t>
                      </a:r>
                      <a:endParaRPr kumimoji="1" lang="en-US" altLang="ja-JP" sz="11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見回り調査</a:t>
                      </a:r>
                      <a:r>
                        <a:rPr kumimoji="1" lang="en-US" altLang="ja-JP" sz="1100" dirty="0" smtClean="0">
                          <a:solidFill>
                            <a:schemeClr val="tx1"/>
                          </a:solidFill>
                          <a:latin typeface="+mn-ea"/>
                          <a:ea typeface="+mn-ea"/>
                        </a:rPr>
                        <a:t>【2021.4.25</a:t>
                      </a:r>
                      <a:r>
                        <a:rPr kumimoji="1" lang="ja-JP" altLang="en-US" sz="1100" dirty="0" smtClean="0">
                          <a:solidFill>
                            <a:schemeClr val="tx1"/>
                          </a:solidFill>
                          <a:latin typeface="+mn-ea"/>
                          <a:ea typeface="+mn-ea"/>
                        </a:rPr>
                        <a:t>～</a:t>
                      </a:r>
                      <a:r>
                        <a:rPr kumimoji="1" lang="en-US" altLang="ja-JP" sz="1100" dirty="0" smtClean="0">
                          <a:solidFill>
                            <a:schemeClr val="tx1"/>
                          </a:solidFill>
                          <a:latin typeface="+mn-ea"/>
                          <a:ea typeface="+mn-ea"/>
                        </a:rPr>
                        <a:t>5.31】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mtClean="0">
                          <a:solidFill>
                            <a:schemeClr val="tx1"/>
                          </a:solidFill>
                          <a:latin typeface="+mn-ea"/>
                          <a:ea typeface="+mn-ea"/>
                        </a:rPr>
                        <a:t>大阪府内</a:t>
                      </a:r>
                      <a:r>
                        <a:rPr kumimoji="1" lang="ja-JP" altLang="en-US" sz="1100" dirty="0" smtClean="0">
                          <a:solidFill>
                            <a:schemeClr val="tx1"/>
                          </a:solidFill>
                          <a:latin typeface="+mn-ea"/>
                          <a:ea typeface="+mn-ea"/>
                        </a:rPr>
                        <a:t>飲食店約７万店</a:t>
                      </a:r>
                      <a:endParaRPr kumimoji="1" lang="en-US" altLang="ja-JP" sz="110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最大</a:t>
                      </a:r>
                      <a:r>
                        <a:rPr kumimoji="1" lang="en-US" altLang="ja-JP" sz="1100" dirty="0" smtClean="0">
                          <a:solidFill>
                            <a:schemeClr val="tx1"/>
                          </a:solidFill>
                          <a:latin typeface="+mn-ea"/>
                          <a:ea typeface="+mn-ea"/>
                        </a:rPr>
                        <a:t>600</a:t>
                      </a:r>
                      <a:r>
                        <a:rPr kumimoji="1" lang="ja-JP" altLang="en-US" sz="1100" dirty="0" smtClean="0">
                          <a:solidFill>
                            <a:schemeClr val="tx1"/>
                          </a:solidFill>
                          <a:latin typeface="+mn-ea"/>
                          <a:ea typeface="+mn-ea"/>
                        </a:rPr>
                        <a:t>人（民間委託＋行政職員）</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428940"/>
                  </a:ext>
                </a:extLst>
              </a:tr>
              <a:tr h="288000">
                <a:tc>
                  <a:txBody>
                    <a:bodyPr/>
                    <a:lstStyle/>
                    <a:p>
                      <a:r>
                        <a:rPr kumimoji="1" lang="en-US" altLang="ja-JP" sz="1100" dirty="0" smtClean="0">
                          <a:solidFill>
                            <a:schemeClr val="tx1"/>
                          </a:solidFill>
                          <a:latin typeface="+mn-ea"/>
                          <a:ea typeface="+mn-ea"/>
                        </a:rPr>
                        <a:t>GS</a:t>
                      </a:r>
                      <a:r>
                        <a:rPr kumimoji="1" lang="ja-JP" altLang="en-US" sz="1100" dirty="0" smtClean="0">
                          <a:solidFill>
                            <a:schemeClr val="tx1"/>
                          </a:solidFill>
                          <a:latin typeface="+mn-ea"/>
                          <a:ea typeface="+mn-ea"/>
                        </a:rPr>
                        <a:t>申請済店舗の現地確認、申請勧奨</a:t>
                      </a:r>
                      <a:r>
                        <a:rPr kumimoji="1" lang="en-US" altLang="ja-JP" sz="1100" dirty="0" smtClean="0">
                          <a:solidFill>
                            <a:schemeClr val="tx1"/>
                          </a:solidFill>
                          <a:latin typeface="+mn-ea"/>
                          <a:ea typeface="+mn-ea"/>
                        </a:rPr>
                        <a:t>【2021.6.21</a:t>
                      </a:r>
                      <a:r>
                        <a:rPr kumimoji="1" lang="ja-JP" altLang="en-US" sz="1100" dirty="0" smtClean="0">
                          <a:solidFill>
                            <a:schemeClr val="tx1"/>
                          </a:solidFill>
                          <a:latin typeface="+mn-ea"/>
                          <a:ea typeface="+mn-ea"/>
                        </a:rPr>
                        <a:t>～</a:t>
                      </a:r>
                      <a:r>
                        <a:rPr kumimoji="1" lang="en-US" altLang="ja-JP" sz="1100" dirty="0" smtClean="0">
                          <a:solidFill>
                            <a:schemeClr val="tx1"/>
                          </a:solidFill>
                          <a:latin typeface="+mn-ea"/>
                          <a:ea typeface="+mn-ea"/>
                        </a:rPr>
                        <a:t>7.11】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dirty="0" smtClean="0">
                          <a:solidFill>
                            <a:schemeClr val="tx1"/>
                          </a:solidFill>
                          <a:latin typeface="+mn-ea"/>
                          <a:ea typeface="+mn-ea"/>
                        </a:rPr>
                        <a:t>大阪府内飲食店約</a:t>
                      </a:r>
                      <a:r>
                        <a:rPr kumimoji="1" lang="en-US" altLang="ja-JP" sz="1100" dirty="0" smtClean="0">
                          <a:solidFill>
                            <a:schemeClr val="tx1"/>
                          </a:solidFill>
                          <a:latin typeface="+mn-ea"/>
                          <a:ea typeface="+mn-ea"/>
                        </a:rPr>
                        <a:t>5.7</a:t>
                      </a:r>
                      <a:r>
                        <a:rPr kumimoji="1" lang="ja-JP" altLang="en-US" sz="1100" dirty="0" smtClean="0">
                          <a:solidFill>
                            <a:schemeClr val="tx1"/>
                          </a:solidFill>
                          <a:latin typeface="+mn-ea"/>
                          <a:ea typeface="+mn-ea"/>
                        </a:rPr>
                        <a:t>万店</a:t>
                      </a:r>
                      <a:endParaRPr kumimoji="1" lang="en-US" altLang="ja-JP" sz="110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solidFill>
                            <a:schemeClr val="tx1"/>
                          </a:solidFill>
                          <a:latin typeface="+mn-ea"/>
                          <a:ea typeface="+mn-ea"/>
                        </a:rPr>
                        <a:t>800</a:t>
                      </a:r>
                      <a:r>
                        <a:rPr kumimoji="1" lang="ja-JP" altLang="en-US" sz="1100" dirty="0" smtClean="0">
                          <a:solidFill>
                            <a:schemeClr val="tx1"/>
                          </a:solidFill>
                          <a:latin typeface="+mn-ea"/>
                          <a:ea typeface="+mn-ea"/>
                        </a:rPr>
                        <a:t>人（府職員）</a:t>
                      </a:r>
                      <a:endParaRPr kumimoji="1" lang="ja-JP" altLang="en-US" sz="110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381036"/>
                  </a:ext>
                </a:extLst>
              </a:tr>
              <a:tr h="3819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まん延防止重点措置・</a:t>
                      </a:r>
                      <a:r>
                        <a:rPr kumimoji="1" lang="ja-JP" altLang="en-US" sz="1100" b="0" dirty="0" smtClean="0">
                          <a:solidFill>
                            <a:schemeClr val="tx1"/>
                          </a:solidFill>
                          <a:latin typeface="+mn-ea"/>
                          <a:ea typeface="+mn-ea"/>
                        </a:rPr>
                        <a:t>緊急事態措置の周知徹底</a:t>
                      </a:r>
                      <a:r>
                        <a:rPr kumimoji="1" lang="en-US" altLang="ja-JP" sz="1100" b="0" dirty="0" smtClean="0">
                          <a:solidFill>
                            <a:schemeClr val="tx1"/>
                          </a:solidFill>
                          <a:latin typeface="+mn-ea"/>
                          <a:ea typeface="+mn-ea"/>
                        </a:rPr>
                        <a:t>【2021.7.29</a:t>
                      </a:r>
                      <a:r>
                        <a:rPr kumimoji="1" lang="ja-JP" altLang="en-US" sz="1100" b="0" dirty="0" smtClean="0">
                          <a:solidFill>
                            <a:schemeClr val="tx1"/>
                          </a:solidFill>
                          <a:latin typeface="+mn-ea"/>
                          <a:ea typeface="+mn-ea"/>
                        </a:rPr>
                        <a:t>～</a:t>
                      </a:r>
                      <a:r>
                        <a:rPr kumimoji="1" lang="en-US" altLang="ja-JP" sz="1100" b="0" dirty="0" smtClean="0">
                          <a:solidFill>
                            <a:schemeClr val="tx1"/>
                          </a:solidFill>
                          <a:latin typeface="+mn-ea"/>
                          <a:ea typeface="+mn-ea"/>
                        </a:rPr>
                        <a:t>8.31】</a:t>
                      </a:r>
                      <a:endParaRPr kumimoji="1" lang="ja-JP" altLang="en-US" sz="1100" b="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n-ea"/>
                          <a:ea typeface="+mn-ea"/>
                        </a:rPr>
                        <a:t>府内飲食店約</a:t>
                      </a:r>
                      <a:r>
                        <a:rPr kumimoji="1" lang="en-US" altLang="ja-JP" sz="1100" dirty="0" smtClean="0">
                          <a:solidFill>
                            <a:schemeClr val="tx1"/>
                          </a:solidFill>
                          <a:latin typeface="+mn-ea"/>
                          <a:ea typeface="+mn-ea"/>
                        </a:rPr>
                        <a:t>5.7</a:t>
                      </a:r>
                      <a:r>
                        <a:rPr kumimoji="1" lang="ja-JP" altLang="en-US" sz="1100" dirty="0" smtClean="0">
                          <a:solidFill>
                            <a:schemeClr val="tx1"/>
                          </a:solidFill>
                          <a:latin typeface="+mn-ea"/>
                          <a:ea typeface="+mn-ea"/>
                        </a:rPr>
                        <a:t>万</a:t>
                      </a:r>
                      <a:r>
                        <a:rPr kumimoji="1" lang="ja-JP" altLang="en-US" sz="1100" b="0" dirty="0" smtClean="0">
                          <a:solidFill>
                            <a:schemeClr val="tx1"/>
                          </a:solidFill>
                          <a:latin typeface="+mn-ea"/>
                          <a:ea typeface="+mn-ea"/>
                        </a:rPr>
                        <a:t>店</a:t>
                      </a:r>
                      <a:endParaRPr kumimoji="1" lang="ja-JP" altLang="en-US" sz="1100" b="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b="0" dirty="0" smtClean="0">
                          <a:solidFill>
                            <a:schemeClr val="tx1"/>
                          </a:solidFill>
                          <a:latin typeface="+mn-ea"/>
                          <a:ea typeface="+mn-ea"/>
                        </a:rPr>
                        <a:t>300</a:t>
                      </a:r>
                      <a:r>
                        <a:rPr kumimoji="1" lang="ja-JP" altLang="en-US" sz="1100" b="0" dirty="0" smtClean="0">
                          <a:solidFill>
                            <a:schemeClr val="tx1"/>
                          </a:solidFill>
                          <a:latin typeface="+mn-ea"/>
                          <a:ea typeface="+mn-ea"/>
                        </a:rPr>
                        <a:t>人（民間委託）</a:t>
                      </a:r>
                      <a:endParaRPr kumimoji="1" lang="en-US" altLang="ja-JP" sz="1100" b="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9493998"/>
                  </a:ext>
                </a:extLst>
              </a:tr>
              <a:tr h="381922">
                <a:tc>
                  <a:txBody>
                    <a:bodyPr/>
                    <a:lstStyle/>
                    <a:p>
                      <a:r>
                        <a:rPr kumimoji="1" lang="ja-JP" altLang="en-US" sz="1100" b="0" dirty="0" smtClean="0">
                          <a:solidFill>
                            <a:schemeClr val="tx1"/>
                          </a:solidFill>
                          <a:latin typeface="+mn-ea"/>
                          <a:ea typeface="+mn-ea"/>
                        </a:rPr>
                        <a:t>緊急事態措置の実効性確保</a:t>
                      </a:r>
                      <a:r>
                        <a:rPr kumimoji="1" lang="en-US" altLang="ja-JP" sz="1100" b="0" dirty="0" smtClean="0">
                          <a:solidFill>
                            <a:schemeClr val="tx1"/>
                          </a:solidFill>
                          <a:latin typeface="+mn-ea"/>
                          <a:ea typeface="+mn-ea"/>
                        </a:rPr>
                        <a:t>【2021.8.2</a:t>
                      </a:r>
                      <a:r>
                        <a:rPr kumimoji="1" lang="ja-JP" altLang="en-US" sz="1100" b="0" dirty="0" smtClean="0">
                          <a:solidFill>
                            <a:schemeClr val="tx1"/>
                          </a:solidFill>
                          <a:latin typeface="+mn-ea"/>
                          <a:ea typeface="+mn-ea"/>
                        </a:rPr>
                        <a:t>～</a:t>
                      </a:r>
                      <a:r>
                        <a:rPr kumimoji="1" lang="en-US" altLang="ja-JP" sz="1100" b="0" strike="noStrike" dirty="0" smtClean="0">
                          <a:solidFill>
                            <a:schemeClr val="tx1"/>
                          </a:solidFill>
                          <a:latin typeface="+mn-ea"/>
                          <a:ea typeface="+mn-ea"/>
                        </a:rPr>
                        <a:t>9.30</a:t>
                      </a:r>
                      <a:r>
                        <a:rPr kumimoji="1" lang="en-US" altLang="ja-JP"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n-ea"/>
                          <a:ea typeface="+mn-ea"/>
                        </a:rPr>
                        <a:t>府内飲食店約</a:t>
                      </a:r>
                      <a:r>
                        <a:rPr kumimoji="1" lang="en-US" altLang="ja-JP" sz="1100" b="0" dirty="0" smtClean="0">
                          <a:solidFill>
                            <a:schemeClr val="tx1"/>
                          </a:solidFill>
                          <a:latin typeface="+mn-ea"/>
                          <a:ea typeface="+mn-ea"/>
                        </a:rPr>
                        <a:t>10</a:t>
                      </a:r>
                      <a:r>
                        <a:rPr kumimoji="1" lang="ja-JP" altLang="en-US" sz="1100" b="0" dirty="0" smtClean="0">
                          <a:solidFill>
                            <a:schemeClr val="tx1"/>
                          </a:solidFill>
                          <a:latin typeface="+mn-ea"/>
                          <a:ea typeface="+mn-ea"/>
                        </a:rPr>
                        <a:t>万店</a:t>
                      </a:r>
                      <a:endParaRPr kumimoji="1" lang="ja-JP" altLang="en-US" sz="1100" b="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b="0" dirty="0" smtClean="0">
                          <a:solidFill>
                            <a:schemeClr val="tx1"/>
                          </a:solidFill>
                          <a:latin typeface="+mn-ea"/>
                          <a:ea typeface="+mn-ea"/>
                        </a:rPr>
                        <a:t>30</a:t>
                      </a:r>
                      <a:r>
                        <a:rPr kumimoji="1" lang="ja-JP" altLang="en-US" sz="1100" b="0" dirty="0" smtClean="0">
                          <a:solidFill>
                            <a:schemeClr val="tx1"/>
                          </a:solidFill>
                          <a:latin typeface="+mn-ea"/>
                          <a:ea typeface="+mn-ea"/>
                        </a:rPr>
                        <a:t>人（民間委託）</a:t>
                      </a:r>
                      <a:endParaRPr kumimoji="1" lang="en-US" altLang="ja-JP" sz="1100" b="0" dirty="0" smtClean="0">
                        <a:solidFill>
                          <a:schemeClr val="tx1"/>
                        </a:solidFill>
                        <a:latin typeface="+mn-ea"/>
                        <a:ea typeface="+mn-ea"/>
                      </a:endParaRPr>
                    </a:p>
                    <a:p>
                      <a:pPr algn="ctr"/>
                      <a:r>
                        <a:rPr kumimoji="1" lang="en-US" altLang="ja-JP" sz="1100" b="0" dirty="0" smtClean="0">
                          <a:solidFill>
                            <a:schemeClr val="tx1"/>
                          </a:solidFill>
                          <a:latin typeface="+mn-ea"/>
                          <a:ea typeface="+mn-ea"/>
                        </a:rPr>
                        <a:t>※</a:t>
                      </a:r>
                      <a:r>
                        <a:rPr kumimoji="1" lang="ja-JP" altLang="en-US" sz="1100" b="0" dirty="0" smtClean="0">
                          <a:solidFill>
                            <a:schemeClr val="tx1"/>
                          </a:solidFill>
                          <a:latin typeface="+mn-ea"/>
                          <a:ea typeface="+mn-ea"/>
                        </a:rPr>
                        <a:t>未協力店は府職員が現地確認</a:t>
                      </a:r>
                      <a:endParaRPr kumimoji="1" lang="ja-JP" altLang="en-US" sz="1100" b="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3041797"/>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緊急事態措置期間における繁華街（キタ、北新地、ミナミ）の重点的な夜の見回り</a:t>
                      </a:r>
                      <a:r>
                        <a:rPr kumimoji="1" lang="en-US" altLang="ja-JP" sz="1100" b="0" dirty="0" smtClean="0">
                          <a:solidFill>
                            <a:schemeClr val="tx1"/>
                          </a:solidFill>
                          <a:latin typeface="+mn-ea"/>
                          <a:ea typeface="+mn-ea"/>
                        </a:rPr>
                        <a:t>【2021.8.2</a:t>
                      </a:r>
                      <a:r>
                        <a:rPr kumimoji="1" lang="ja-JP" altLang="en-US" sz="1100" b="0" dirty="0" smtClean="0">
                          <a:solidFill>
                            <a:schemeClr val="tx1"/>
                          </a:solidFill>
                          <a:latin typeface="+mn-ea"/>
                          <a:ea typeface="+mn-ea"/>
                        </a:rPr>
                        <a:t>～</a:t>
                      </a:r>
                      <a:r>
                        <a:rPr kumimoji="1" lang="en-US" altLang="ja-JP" sz="1100" b="0" dirty="0" smtClean="0">
                          <a:solidFill>
                            <a:schemeClr val="tx1"/>
                          </a:solidFill>
                          <a:latin typeface="+mn-ea"/>
                          <a:ea typeface="+mn-ea"/>
                        </a:rPr>
                        <a:t>8.31】</a:t>
                      </a:r>
                      <a:endParaRPr kumimoji="1" lang="ja-JP" altLang="en-US" sz="1100" b="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n-ea"/>
                          <a:ea typeface="+mn-ea"/>
                        </a:rPr>
                        <a:t>キタ地区、北新地地区、</a:t>
                      </a:r>
                      <a:endParaRPr kumimoji="1" lang="en-US" altLang="ja-JP" sz="1100" b="0" dirty="0" smtClean="0">
                        <a:solidFill>
                          <a:schemeClr val="tx1"/>
                        </a:solidFill>
                        <a:latin typeface="+mn-ea"/>
                        <a:ea typeface="+mn-ea"/>
                      </a:endParaRPr>
                    </a:p>
                    <a:p>
                      <a:pPr algn="ctr"/>
                      <a:r>
                        <a:rPr kumimoji="1" lang="ja-JP" altLang="en-US" sz="1100" b="0" dirty="0" smtClean="0">
                          <a:solidFill>
                            <a:schemeClr val="tx1"/>
                          </a:solidFill>
                          <a:latin typeface="+mn-ea"/>
                          <a:ea typeface="+mn-ea"/>
                        </a:rPr>
                        <a:t>ミナミ地区の約</a:t>
                      </a:r>
                      <a:r>
                        <a:rPr kumimoji="1" lang="en-US" altLang="ja-JP" sz="1100" b="0" dirty="0" smtClean="0">
                          <a:solidFill>
                            <a:schemeClr val="tx1"/>
                          </a:solidFill>
                          <a:latin typeface="+mn-ea"/>
                          <a:ea typeface="+mn-ea"/>
                        </a:rPr>
                        <a:t>8,000</a:t>
                      </a:r>
                      <a:r>
                        <a:rPr kumimoji="1" lang="ja-JP" altLang="en-US" sz="1100" b="0" dirty="0" smtClean="0">
                          <a:solidFill>
                            <a:schemeClr val="tx1"/>
                          </a:solidFill>
                          <a:latin typeface="+mn-ea"/>
                          <a:ea typeface="+mn-ea"/>
                        </a:rPr>
                        <a:t>店</a:t>
                      </a:r>
                      <a:endParaRPr kumimoji="1" lang="ja-JP" altLang="en-US" sz="1100" b="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n-ea"/>
                          <a:ea typeface="+mn-ea"/>
                        </a:rPr>
                        <a:t>最大</a:t>
                      </a:r>
                      <a:r>
                        <a:rPr kumimoji="1" lang="en-US" altLang="ja-JP" sz="1100" b="0" strike="noStrike" dirty="0" smtClean="0">
                          <a:solidFill>
                            <a:schemeClr val="tx1"/>
                          </a:solidFill>
                          <a:latin typeface="+mn-ea"/>
                          <a:ea typeface="+mn-ea"/>
                        </a:rPr>
                        <a:t>20</a:t>
                      </a:r>
                      <a:r>
                        <a:rPr kumimoji="1" lang="ja-JP" altLang="en-US" sz="1100" b="0" dirty="0" smtClean="0">
                          <a:solidFill>
                            <a:schemeClr val="tx1"/>
                          </a:solidFill>
                          <a:latin typeface="+mn-ea"/>
                          <a:ea typeface="+mn-ea"/>
                        </a:rPr>
                        <a:t>人（民間委託）</a:t>
                      </a:r>
                      <a:endParaRPr kumimoji="1" lang="en-US" altLang="ja-JP" sz="1100" b="0" dirty="0" smtClean="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n-ea"/>
                          <a:ea typeface="+mn-ea"/>
                        </a:rPr>
                        <a:t>※</a:t>
                      </a:r>
                      <a:r>
                        <a:rPr kumimoji="1" lang="ja-JP" altLang="en-US" sz="1100" b="0" dirty="0" smtClean="0">
                          <a:solidFill>
                            <a:schemeClr val="tx1"/>
                          </a:solidFill>
                          <a:latin typeface="+mn-ea"/>
                          <a:ea typeface="+mn-ea"/>
                        </a:rPr>
                        <a:t>未協力店は府職員が働きかけ</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321409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緊急事態解除後の要請内容の実効性確保</a:t>
                      </a:r>
                      <a:r>
                        <a:rPr kumimoji="1" lang="en-US" altLang="ja-JP" sz="1100" b="0" dirty="0" smtClean="0">
                          <a:solidFill>
                            <a:schemeClr val="tx1"/>
                          </a:solidFill>
                          <a:latin typeface="+mn-ea"/>
                          <a:ea typeface="+mn-ea"/>
                        </a:rPr>
                        <a:t>【2021.10.1</a:t>
                      </a:r>
                      <a:r>
                        <a:rPr kumimoji="1" lang="ja-JP" altLang="en-US" sz="1100" b="0" dirty="0" smtClean="0">
                          <a:solidFill>
                            <a:schemeClr val="tx1"/>
                          </a:solidFill>
                          <a:latin typeface="+mn-ea"/>
                          <a:ea typeface="+mn-ea"/>
                        </a:rPr>
                        <a:t>～</a:t>
                      </a:r>
                      <a:r>
                        <a:rPr kumimoji="1" lang="en-US" altLang="ja-JP" sz="1100" b="0" dirty="0" smtClean="0">
                          <a:solidFill>
                            <a:schemeClr val="tx1"/>
                          </a:solidFill>
                          <a:latin typeface="+mn-ea"/>
                          <a:ea typeface="+mn-ea"/>
                        </a:rPr>
                        <a:t>10.24】</a:t>
                      </a:r>
                      <a:endParaRPr kumimoji="1" lang="ja-JP" altLang="en-US" sz="1100" b="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n-ea"/>
                          <a:ea typeface="+mn-ea"/>
                        </a:rPr>
                        <a:t>府内飲食店約</a:t>
                      </a:r>
                      <a:r>
                        <a:rPr kumimoji="1" lang="en-US" altLang="ja-JP" sz="1100" b="0" dirty="0" smtClean="0">
                          <a:solidFill>
                            <a:schemeClr val="tx1"/>
                          </a:solidFill>
                          <a:latin typeface="+mn-ea"/>
                          <a:ea typeface="+mn-ea"/>
                        </a:rPr>
                        <a:t>10</a:t>
                      </a:r>
                      <a:r>
                        <a:rPr kumimoji="1" lang="ja-JP" altLang="en-US" sz="1100" b="0" dirty="0" smtClean="0">
                          <a:solidFill>
                            <a:schemeClr val="tx1"/>
                          </a:solidFill>
                          <a:latin typeface="+mn-ea"/>
                          <a:ea typeface="+mn-ea"/>
                        </a:rPr>
                        <a:t>万店</a:t>
                      </a:r>
                      <a:endParaRPr kumimoji="1" lang="ja-JP" altLang="en-US" sz="1100" b="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最大</a:t>
                      </a:r>
                      <a:r>
                        <a:rPr kumimoji="1" lang="en-US" altLang="ja-JP" sz="1100" b="0" dirty="0" smtClean="0">
                          <a:solidFill>
                            <a:schemeClr val="tx1"/>
                          </a:solidFill>
                          <a:latin typeface="+mn-ea"/>
                          <a:ea typeface="+mn-ea"/>
                        </a:rPr>
                        <a:t>30</a:t>
                      </a:r>
                      <a:r>
                        <a:rPr kumimoji="1" lang="ja-JP" altLang="en-US" sz="1100" b="0" dirty="0" smtClean="0">
                          <a:solidFill>
                            <a:schemeClr val="tx1"/>
                          </a:solidFill>
                          <a:latin typeface="+mn-ea"/>
                          <a:ea typeface="+mn-ea"/>
                        </a:rPr>
                        <a:t>人（民間委託）</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3829280"/>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rPr>
                        <a:t>時短要請措置の周知徹底、</a:t>
                      </a:r>
                      <a:r>
                        <a:rPr lang="en-US" altLang="ja-JP" sz="1100" dirty="0" smtClean="0">
                          <a:solidFill>
                            <a:schemeClr val="tx1"/>
                          </a:solidFill>
                          <a:latin typeface="+mn-ea"/>
                          <a:ea typeface="+mn-ea"/>
                        </a:rPr>
                        <a:t>GS</a:t>
                      </a:r>
                      <a:r>
                        <a:rPr lang="ja-JP" altLang="en-US" sz="1100" dirty="0" smtClean="0">
                          <a:solidFill>
                            <a:schemeClr val="tx1"/>
                          </a:solidFill>
                          <a:latin typeface="+mn-ea"/>
                          <a:ea typeface="+mn-ea"/>
                        </a:rPr>
                        <a:t>の</a:t>
                      </a:r>
                      <a:r>
                        <a:rPr lang="ja-JP" altLang="en-US" sz="1100" dirty="0" smtClean="0">
                          <a:solidFill>
                            <a:schemeClr val="tx1"/>
                          </a:solidFill>
                        </a:rPr>
                        <a:t>申請勧奨</a:t>
                      </a:r>
                      <a:r>
                        <a:rPr lang="en-US" altLang="ja-JP" sz="1100" dirty="0" smtClean="0">
                          <a:solidFill>
                            <a:schemeClr val="tx1"/>
                          </a:solidFill>
                          <a:latin typeface="+mn-ea"/>
                          <a:ea typeface="+mn-ea"/>
                        </a:rPr>
                        <a:t>【2021.10.1</a:t>
                      </a:r>
                      <a:r>
                        <a:rPr lang="ja-JP" altLang="en-US" sz="1100" dirty="0" smtClean="0">
                          <a:solidFill>
                            <a:schemeClr val="tx1"/>
                          </a:solidFill>
                          <a:latin typeface="+mn-ea"/>
                          <a:ea typeface="+mn-ea"/>
                        </a:rPr>
                        <a:t>～</a:t>
                      </a:r>
                      <a:r>
                        <a:rPr lang="en-US" altLang="ja-JP" sz="1100" dirty="0" smtClean="0">
                          <a:solidFill>
                            <a:schemeClr val="tx1"/>
                          </a:solidFill>
                          <a:latin typeface="+mn-ea"/>
                          <a:ea typeface="+mn-ea"/>
                        </a:rPr>
                        <a:t>10.24】</a:t>
                      </a:r>
                      <a:endParaRPr kumimoji="1" lang="ja-JP" altLang="en-US" sz="110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solidFill>
                            <a:schemeClr val="tx1"/>
                          </a:solidFill>
                          <a:latin typeface="+mn-ea"/>
                          <a:ea typeface="+mn-ea"/>
                        </a:rPr>
                        <a:t>GS</a:t>
                      </a:r>
                      <a:r>
                        <a:rPr kumimoji="1" lang="ja-JP" altLang="en-US" sz="1100" dirty="0" smtClean="0">
                          <a:solidFill>
                            <a:schemeClr val="tx1"/>
                          </a:solidFill>
                          <a:latin typeface="+mn-ea"/>
                          <a:ea typeface="+mn-ea"/>
                        </a:rPr>
                        <a:t>非認証店約２万店</a:t>
                      </a:r>
                      <a:endParaRPr kumimoji="1" lang="en-US" altLang="ja-JP" sz="110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最大</a:t>
                      </a:r>
                      <a:r>
                        <a:rPr kumimoji="1" lang="en-US" altLang="ja-JP" sz="1100" dirty="0" smtClean="0">
                          <a:solidFill>
                            <a:schemeClr val="tx1"/>
                          </a:solidFill>
                          <a:latin typeface="+mn-ea"/>
                          <a:ea typeface="+mn-ea"/>
                        </a:rPr>
                        <a:t>100</a:t>
                      </a:r>
                      <a:r>
                        <a:rPr kumimoji="1" lang="ja-JP" altLang="en-US" sz="1100" dirty="0" smtClean="0">
                          <a:solidFill>
                            <a:schemeClr val="tx1"/>
                          </a:solidFill>
                          <a:latin typeface="+mn-ea"/>
                          <a:ea typeface="+mn-ea"/>
                        </a:rPr>
                        <a:t>人（民間委託）</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266254"/>
                  </a:ext>
                </a:extLst>
              </a:tr>
              <a:tr h="288000">
                <a:tc>
                  <a:txBody>
                    <a:bodyPr/>
                    <a:lstStyle/>
                    <a:p>
                      <a:r>
                        <a:rPr kumimoji="1" lang="ja-JP" altLang="en-US" sz="1100" b="0" dirty="0" smtClean="0">
                          <a:solidFill>
                            <a:schemeClr val="tx1"/>
                          </a:solidFill>
                          <a:latin typeface="+mn-ea"/>
                          <a:ea typeface="+mn-ea"/>
                        </a:rPr>
                        <a:t>感染防止対策の徹底、</a:t>
                      </a:r>
                      <a:r>
                        <a:rPr kumimoji="1" lang="en-US" altLang="ja-JP" sz="1100" b="0" dirty="0" smtClean="0">
                          <a:solidFill>
                            <a:schemeClr val="tx1"/>
                          </a:solidFill>
                          <a:latin typeface="+mn-ea"/>
                          <a:ea typeface="+mn-ea"/>
                        </a:rPr>
                        <a:t>GS</a:t>
                      </a:r>
                      <a:r>
                        <a:rPr kumimoji="1" lang="ja-JP" altLang="en-US" sz="1100" b="0" dirty="0" smtClean="0">
                          <a:solidFill>
                            <a:schemeClr val="tx1"/>
                          </a:solidFill>
                          <a:latin typeface="+mn-ea"/>
                          <a:ea typeface="+mn-ea"/>
                        </a:rPr>
                        <a:t>の申請勧奨</a:t>
                      </a:r>
                      <a:r>
                        <a:rPr kumimoji="1" lang="en-US" altLang="ja-JP" sz="1100" b="0" dirty="0" smtClean="0">
                          <a:solidFill>
                            <a:schemeClr val="tx1"/>
                          </a:solidFill>
                          <a:latin typeface="+mn-ea"/>
                          <a:ea typeface="+mn-ea"/>
                        </a:rPr>
                        <a:t>【2022.1.27</a:t>
                      </a:r>
                      <a:r>
                        <a:rPr kumimoji="1" lang="ja-JP" altLang="en-US" sz="1100" b="0" dirty="0" smtClean="0">
                          <a:solidFill>
                            <a:schemeClr val="tx1"/>
                          </a:solidFill>
                          <a:latin typeface="+mn-ea"/>
                          <a:ea typeface="+mn-ea"/>
                        </a:rPr>
                        <a:t>～</a:t>
                      </a:r>
                      <a:r>
                        <a:rPr kumimoji="1" lang="en-US" altLang="ja-JP" sz="1100" b="0" dirty="0" smtClean="0">
                          <a:solidFill>
                            <a:schemeClr val="tx1"/>
                          </a:solidFill>
                          <a:latin typeface="+mn-ea"/>
                          <a:ea typeface="+mn-ea"/>
                        </a:rPr>
                        <a:t>2.20】</a:t>
                      </a:r>
                      <a:endParaRPr kumimoji="1" lang="ja-JP" altLang="en-US" sz="1100" b="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b="0" dirty="0" smtClean="0">
                          <a:solidFill>
                            <a:schemeClr val="tx1"/>
                          </a:solidFill>
                          <a:latin typeface="+mn-ea"/>
                          <a:ea typeface="+mn-ea"/>
                        </a:rPr>
                        <a:t>GS</a:t>
                      </a:r>
                      <a:r>
                        <a:rPr kumimoji="1" lang="ja-JP" altLang="en-US" sz="1100" b="0" dirty="0" smtClean="0">
                          <a:solidFill>
                            <a:schemeClr val="tx1"/>
                          </a:solidFill>
                          <a:latin typeface="+mn-ea"/>
                          <a:ea typeface="+mn-ea"/>
                        </a:rPr>
                        <a:t>非認証店約</a:t>
                      </a:r>
                      <a:r>
                        <a:rPr kumimoji="1" lang="en-US" altLang="ja-JP" sz="1100" b="0" dirty="0" smtClean="0">
                          <a:solidFill>
                            <a:schemeClr val="tx1"/>
                          </a:solidFill>
                          <a:latin typeface="+mn-ea"/>
                          <a:ea typeface="+mn-ea"/>
                        </a:rPr>
                        <a:t>1.5</a:t>
                      </a:r>
                      <a:r>
                        <a:rPr kumimoji="1" lang="ja-JP" altLang="en-US" sz="1100" b="0" dirty="0" smtClean="0">
                          <a:solidFill>
                            <a:schemeClr val="tx1"/>
                          </a:solidFill>
                          <a:latin typeface="+mn-ea"/>
                          <a:ea typeface="+mn-ea"/>
                        </a:rPr>
                        <a:t>万店</a:t>
                      </a:r>
                      <a:endParaRPr kumimoji="1" lang="en-US" altLang="ja-JP" sz="1100" b="0" dirty="0" smtClean="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n-ea"/>
                          <a:ea typeface="+mn-ea"/>
                        </a:rPr>
                        <a:t>最大</a:t>
                      </a:r>
                      <a:r>
                        <a:rPr kumimoji="1" lang="en-US" altLang="ja-JP" sz="1100" dirty="0" smtClean="0">
                          <a:solidFill>
                            <a:schemeClr val="tx1"/>
                          </a:solidFill>
                          <a:latin typeface="+mn-ea"/>
                          <a:ea typeface="+mn-ea"/>
                        </a:rPr>
                        <a:t>240</a:t>
                      </a:r>
                      <a:r>
                        <a:rPr kumimoji="1" lang="ja-JP" altLang="en-US" sz="1100" b="0" dirty="0" smtClean="0">
                          <a:solidFill>
                            <a:schemeClr val="tx1"/>
                          </a:solidFill>
                          <a:latin typeface="+mn-ea"/>
                          <a:ea typeface="+mn-ea"/>
                        </a:rPr>
                        <a:t>人（民間委託）</a:t>
                      </a:r>
                      <a:endParaRPr kumimoji="1" lang="ja-JP" altLang="en-US" sz="1100" b="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723301"/>
                  </a:ext>
                </a:extLst>
              </a:tr>
            </a:tbl>
          </a:graphicData>
        </a:graphic>
      </p:graphicFrame>
    </p:spTree>
    <p:extLst>
      <p:ext uri="{BB962C8B-B14F-4D97-AF65-F5344CB8AC3E}">
        <p14:creationId xmlns:p14="http://schemas.microsoft.com/office/powerpoint/2010/main" val="93621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523915" y="5194087"/>
            <a:ext cx="4584589" cy="1511939"/>
          </a:xfrm>
          <a:prstGeom prst="rect">
            <a:avLst/>
          </a:prstGeom>
        </p:spPr>
      </p:pic>
      <p:sp>
        <p:nvSpPr>
          <p:cNvPr id="8" name="テキスト ボックス 7"/>
          <p:cNvSpPr txBox="1"/>
          <p:nvPr/>
        </p:nvSpPr>
        <p:spPr>
          <a:xfrm>
            <a:off x="1159933" y="6410553"/>
            <a:ext cx="7917571"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［要請期間］</a:t>
            </a:r>
            <a:endPar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R3.1.14</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9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R3.2.8</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2.28</a:t>
            </a:r>
            <a:r>
              <a:rPr kumimoji="1" lang="ja-JP" altLang="en-US" sz="9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R3.3.1</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4.4</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（措置区域は大阪市内のみ）、第</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R3.4.1</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4.24</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市内は</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4.5</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4.24</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R3.4.25</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5.31</a:t>
            </a:r>
            <a:r>
              <a:rPr kumimoji="1" lang="ja-JP" altLang="en-US" sz="9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第</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R3.6.1</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6.20</a:t>
            </a:r>
            <a:r>
              <a:rPr kumimoji="1" lang="ja-JP" altLang="en-US" sz="9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R3.6.21</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8.31</a:t>
            </a:r>
            <a:r>
              <a:rPr kumimoji="1" lang="ja-JP" altLang="en-US" sz="9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R3.9.1</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9.30</a:t>
            </a:r>
            <a:r>
              <a:rPr kumimoji="1" lang="ja-JP" altLang="en-US" sz="9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R3.10.1</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10.24</a:t>
            </a:r>
            <a:r>
              <a:rPr kumimoji="1" lang="ja-JP" altLang="en-US" sz="9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R4.1.27</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3.6</a:t>
            </a:r>
            <a:r>
              <a:rPr kumimoji="1" lang="ja-JP" altLang="en-US" sz="9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R4.3.7</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3.21</a:t>
            </a:r>
          </a:p>
        </p:txBody>
      </p:sp>
      <p:sp>
        <p:nvSpPr>
          <p:cNvPr id="2" name="テキスト ボックス 1"/>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（３）事業継続対策　①支援金、協力金</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290053" y="545824"/>
            <a:ext cx="3240000" cy="340519"/>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休業要請支援</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金</a:t>
            </a:r>
          </a:p>
        </p:txBody>
      </p:sp>
      <p:sp>
        <p:nvSpPr>
          <p:cNvPr id="15" name="正方形/長方形 14"/>
          <p:cNvSpPr/>
          <p:nvPr/>
        </p:nvSpPr>
        <p:spPr>
          <a:xfrm>
            <a:off x="398785" y="949049"/>
            <a:ext cx="4709226" cy="1384995"/>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・大阪府から施設の使用制限による休業の協力要請等を受け、売上げ減少等で経営に深刻な影響がでている府内</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主たる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事業所</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を有する中小</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企業及び</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個人事業主に支援金を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支給。</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中小</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企業：</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事業主：</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a:xfrm>
            <a:off x="7022309" y="655639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6" name="角丸四角形 25"/>
          <p:cNvSpPr/>
          <p:nvPr/>
        </p:nvSpPr>
        <p:spPr>
          <a:xfrm>
            <a:off x="290053" y="2430364"/>
            <a:ext cx="3240000" cy="340519"/>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休業要請外支援金</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正方形/長方形 40"/>
          <p:cNvSpPr/>
          <p:nvPr/>
        </p:nvSpPr>
        <p:spPr>
          <a:xfrm>
            <a:off x="357116" y="2833589"/>
            <a:ext cx="5035978" cy="1384995"/>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・自主休業や外出自粛に伴う売上げ減少等で経営に深刻な影響がでている休業要請支援金の支給対象外となった、府内に事業所を有する中小企業その他の法人及び個人事業主に支援金を支給</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府内</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に複数事業所がある中小企業：</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１事業所の場合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府内</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に複数事業所がある個人事業主：</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万円（１事業所の場合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角丸四角形 37"/>
          <p:cNvSpPr/>
          <p:nvPr/>
        </p:nvSpPr>
        <p:spPr>
          <a:xfrm>
            <a:off x="290053" y="4262332"/>
            <a:ext cx="3240000" cy="340519"/>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営業</a:t>
            </a:r>
            <a:r>
              <a:rPr kumimoji="1" lang="zh-TW"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時間短縮協力金</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2" name="正方形/長方形 41"/>
          <p:cNvSpPr/>
          <p:nvPr/>
        </p:nvSpPr>
        <p:spPr>
          <a:xfrm>
            <a:off x="290053" y="4600302"/>
            <a:ext cx="4776289" cy="1938992"/>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・緊急事態措置やまん延防止等重点措置が発令</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されたことを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受け、新型</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コロナウイルス感染症の拡大防止</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及び事業</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継続を目的</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a:t>
            </a:r>
            <a:r>
              <a:rPr kumimoji="1" lang="ja-JP" altLang="en-US"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営業時間短縮等要請に協力した飲食店等に対し</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協力</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金を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支給</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（全</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・協力金額</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要請時期、内容により異なる。</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（例）第１期：</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第</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7.5</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日（通常</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時～翌</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時まで営業</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する認証店舗）、３万円～</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万円（通常</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時まで営業する店舗）</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売上高方式</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1" name="表 20"/>
          <p:cNvGraphicFramePr>
            <a:graphicFrameLocks noGrp="1"/>
          </p:cNvGraphicFramePr>
          <p:nvPr>
            <p:extLst/>
          </p:nvPr>
        </p:nvGraphicFramePr>
        <p:xfrm>
          <a:off x="5809624" y="1198664"/>
          <a:ext cx="3093525" cy="648000"/>
        </p:xfrm>
        <a:graphic>
          <a:graphicData uri="http://schemas.openxmlformats.org/drawingml/2006/table">
            <a:tbl>
              <a:tblPr firstRow="1">
                <a:tableStyleId>{69CF1AB2-1976-4502-BF36-3FF5EA218861}</a:tableStyleId>
              </a:tblPr>
              <a:tblGrid>
                <a:gridCol w="1400905">
                  <a:extLst>
                    <a:ext uri="{9D8B030D-6E8A-4147-A177-3AD203B41FA5}">
                      <a16:colId xmlns:a16="http://schemas.microsoft.com/office/drawing/2014/main" val="20000"/>
                    </a:ext>
                  </a:extLst>
                </a:gridCol>
                <a:gridCol w="1692620">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累計支給件数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47,400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支給総額</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283</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億円</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8" name="正方形/長方形 27"/>
          <p:cNvSpPr/>
          <p:nvPr/>
        </p:nvSpPr>
        <p:spPr>
          <a:xfrm>
            <a:off x="3679261" y="620688"/>
            <a:ext cx="1709326"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年４月～６月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9" name="正方形/長方形 28"/>
          <p:cNvSpPr/>
          <p:nvPr/>
        </p:nvSpPr>
        <p:spPr>
          <a:xfrm>
            <a:off x="3679261" y="2505228"/>
            <a:ext cx="1523284"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７月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正方形/長方形 29"/>
          <p:cNvSpPr/>
          <p:nvPr/>
        </p:nvSpPr>
        <p:spPr>
          <a:xfrm>
            <a:off x="3679261" y="4348144"/>
            <a:ext cx="1344729"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年１月～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aphicFrame>
        <p:nvGraphicFramePr>
          <p:cNvPr id="31" name="表 30"/>
          <p:cNvGraphicFramePr>
            <a:graphicFrameLocks noGrp="1"/>
          </p:cNvGraphicFramePr>
          <p:nvPr>
            <p:extLst/>
          </p:nvPr>
        </p:nvGraphicFramePr>
        <p:xfrm>
          <a:off x="5809624" y="3009393"/>
          <a:ext cx="3093525" cy="648000"/>
        </p:xfrm>
        <a:graphic>
          <a:graphicData uri="http://schemas.openxmlformats.org/drawingml/2006/table">
            <a:tbl>
              <a:tblPr firstRow="1">
                <a:tableStyleId>{69CF1AB2-1976-4502-BF36-3FF5EA218861}</a:tableStyleId>
              </a:tblPr>
              <a:tblGrid>
                <a:gridCol w="1400905">
                  <a:extLst>
                    <a:ext uri="{9D8B030D-6E8A-4147-A177-3AD203B41FA5}">
                      <a16:colId xmlns:a16="http://schemas.microsoft.com/office/drawing/2014/main" val="20000"/>
                    </a:ext>
                  </a:extLst>
                </a:gridCol>
                <a:gridCol w="1692620">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累計支給件数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95,000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支給総額</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382</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億円</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4" name="表 33"/>
          <p:cNvGraphicFramePr>
            <a:graphicFrameLocks noGrp="1"/>
          </p:cNvGraphicFramePr>
          <p:nvPr>
            <p:extLst/>
          </p:nvPr>
        </p:nvGraphicFramePr>
        <p:xfrm>
          <a:off x="5809624" y="4327368"/>
          <a:ext cx="3051172" cy="648000"/>
        </p:xfrm>
        <a:graphic>
          <a:graphicData uri="http://schemas.openxmlformats.org/drawingml/2006/table">
            <a:tbl>
              <a:tblPr firstRow="1">
                <a:tableStyleId>{69CF1AB2-1976-4502-BF36-3FF5EA218861}</a:tableStyleId>
              </a:tblPr>
              <a:tblGrid>
                <a:gridCol w="1412443">
                  <a:extLst>
                    <a:ext uri="{9D8B030D-6E8A-4147-A177-3AD203B41FA5}">
                      <a16:colId xmlns:a16="http://schemas.microsoft.com/office/drawing/2014/main" val="20000"/>
                    </a:ext>
                  </a:extLst>
                </a:gridCol>
                <a:gridCol w="1638729">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累計支給件数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　　　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62</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万件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支給総額</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8,300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億円</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正方形/長方形 3"/>
          <p:cNvSpPr/>
          <p:nvPr/>
        </p:nvSpPr>
        <p:spPr>
          <a:xfrm>
            <a:off x="4893209" y="5187615"/>
            <a:ext cx="817853"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（単位：万件）</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大かっこ 5"/>
          <p:cNvSpPr/>
          <p:nvPr/>
        </p:nvSpPr>
        <p:spPr>
          <a:xfrm>
            <a:off x="1093436" y="6492875"/>
            <a:ext cx="7727035" cy="365125"/>
          </a:xfrm>
          <a:prstGeom prst="bracketPair">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3" name="角丸四角形 32"/>
          <p:cNvSpPr/>
          <p:nvPr/>
        </p:nvSpPr>
        <p:spPr>
          <a:xfrm>
            <a:off x="5202545" y="2519479"/>
            <a:ext cx="2520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国制度構築までの大阪独自支援</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テキスト ボックス 34"/>
          <p:cNvSpPr txBox="1"/>
          <p:nvPr/>
        </p:nvSpPr>
        <p:spPr>
          <a:xfrm>
            <a:off x="7356386" y="4863996"/>
            <a:ext cx="1585468" cy="374461"/>
          </a:xfrm>
          <a:prstGeom prst="rect">
            <a:avLst/>
          </a:prstGeom>
          <a:noFill/>
          <a:ln>
            <a:noFill/>
          </a:ln>
        </p:spPr>
        <p:txBody>
          <a:bodyPr wrap="squar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角丸四角形 23"/>
          <p:cNvSpPr/>
          <p:nvPr/>
        </p:nvSpPr>
        <p:spPr>
          <a:xfrm>
            <a:off x="5202545" y="636774"/>
            <a:ext cx="2520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国制度構築までの大阪独自支援</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42509829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14248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（３）事業継続対策　①支援金、協力金</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398783" y="541315"/>
            <a:ext cx="3240000" cy="340519"/>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大規模施設等協力金</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正方形/長方形 14"/>
          <p:cNvSpPr/>
          <p:nvPr/>
        </p:nvSpPr>
        <p:spPr>
          <a:xfrm>
            <a:off x="398784" y="941684"/>
            <a:ext cx="5259631" cy="3046988"/>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・新型コロナウイルス感染症の拡大防止のため</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の休業や営業時間短縮の要請に全面的にご協力した大規模施設等に対して、協力金を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支給</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（全４期）</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・Ⓐ休業要請に応じた大規模施設（建築物の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床面積</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超）の運営事業者</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当該</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施設の自己利用部分の休業</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面積</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毎に</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一定の要件にあてはまる場合は、</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施設内</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のテナント事業者などの店舗数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千円</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日など</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休業要請又は無観客開催要請に応じた大規模施設内のテナント事業者等</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○テナント事業者等 ⇒ 店舗等の休業</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面積</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毎に</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○大規模施設である映画館運営事業者及び映画配給会社</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＊映画館運営事業者 ⇒ Ⓐ①の額＋</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常設スクリーン数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＊映画配給会社 ⇒ 常設スクリーン数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（時短</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要請の場合は要請に基づく時短率を日額に掛けた額をもって</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算定）</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4" name="表 3"/>
          <p:cNvGraphicFramePr>
            <a:graphicFrameLocks noGrp="1"/>
          </p:cNvGraphicFramePr>
          <p:nvPr>
            <p:extLst/>
          </p:nvPr>
        </p:nvGraphicFramePr>
        <p:xfrm>
          <a:off x="5658415" y="1153025"/>
          <a:ext cx="3398788" cy="2219325"/>
        </p:xfrm>
        <a:graphic>
          <a:graphicData uri="http://schemas.openxmlformats.org/drawingml/2006/table">
            <a:tbl>
              <a:tblPr/>
              <a:tblGrid>
                <a:gridCol w="569835">
                  <a:extLst>
                    <a:ext uri="{9D8B030D-6E8A-4147-A177-3AD203B41FA5}">
                      <a16:colId xmlns:a16="http://schemas.microsoft.com/office/drawing/2014/main" val="4131604532"/>
                    </a:ext>
                  </a:extLst>
                </a:gridCol>
                <a:gridCol w="936038">
                  <a:extLst>
                    <a:ext uri="{9D8B030D-6E8A-4147-A177-3AD203B41FA5}">
                      <a16:colId xmlns:a16="http://schemas.microsoft.com/office/drawing/2014/main" val="1994378946"/>
                    </a:ext>
                  </a:extLst>
                </a:gridCol>
                <a:gridCol w="864096">
                  <a:extLst>
                    <a:ext uri="{9D8B030D-6E8A-4147-A177-3AD203B41FA5}">
                      <a16:colId xmlns:a16="http://schemas.microsoft.com/office/drawing/2014/main" val="1973973205"/>
                    </a:ext>
                  </a:extLst>
                </a:gridCol>
                <a:gridCol w="1028819">
                  <a:extLst>
                    <a:ext uri="{9D8B030D-6E8A-4147-A177-3AD203B41FA5}">
                      <a16:colId xmlns:a16="http://schemas.microsoft.com/office/drawing/2014/main" val="1182575391"/>
                    </a:ext>
                  </a:extLst>
                </a:gridCol>
              </a:tblGrid>
              <a:tr h="247650">
                <a:tc>
                  <a:txBody>
                    <a:bodyPr/>
                    <a:lstStyle/>
                    <a:p>
                      <a:pPr algn="ctr" rtl="0"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対象地域</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要請内容</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支給件数</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93353365"/>
                  </a:ext>
                </a:extLst>
              </a:tr>
              <a:tr h="247650">
                <a:tc>
                  <a:txBody>
                    <a:bodyPr/>
                    <a:lstStyle/>
                    <a:p>
                      <a:pPr algn="ctr"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第１期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大阪府全域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休業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7">
                  <a:txBody>
                    <a:bodyPr/>
                    <a:lstStyle/>
                    <a:p>
                      <a:pPr algn="ctr" rtl="0" fontAlgn="ct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約</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1,400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件</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098359"/>
                  </a:ext>
                </a:extLst>
              </a:tr>
              <a:tr h="238125">
                <a:tc rowSpan="3">
                  <a:txBody>
                    <a:bodyPr/>
                    <a:lstStyle/>
                    <a:p>
                      <a:pPr algn="ctr"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第２期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大阪府全域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土日：</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休業</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ysDot"/>
                      <a:round/>
                      <a:headEnd type="none" w="med" len="med"/>
                      <a:tailEnd type="none" w="med" len="med"/>
                    </a:lnB>
                    <a:noFill/>
                  </a:tcPr>
                </a:tc>
                <a:tc vMerge="1">
                  <a:txBody>
                    <a:bodyPr/>
                    <a:lstStyle/>
                    <a:p>
                      <a:pPr algn="ctr" rtl="0"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346068"/>
                  </a:ext>
                </a:extLst>
              </a:tr>
              <a:tr h="247650">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平日：</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時短</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674072564"/>
                  </a:ext>
                </a:extLst>
              </a:tr>
              <a:tr h="247650">
                <a:tc vMerge="1">
                  <a:txBody>
                    <a:bodyPr/>
                    <a:lstStyle/>
                    <a:p>
                      <a:endParaRPr kumimoji="1" lang="ja-JP" altLang="en-US"/>
                    </a:p>
                  </a:txBody>
                  <a:tcPr/>
                </a:tc>
                <a:tc>
                  <a:txBody>
                    <a:bodyPr/>
                    <a:lstStyle/>
                    <a:p>
                      <a:pPr algn="ct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33</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市域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時短</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907314573"/>
                  </a:ext>
                </a:extLst>
              </a:tr>
              <a:tr h="247650">
                <a:tc rowSpan="2">
                  <a:txBody>
                    <a:bodyPr/>
                    <a:lstStyle/>
                    <a:p>
                      <a:pPr algn="ctr"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第３期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33</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市域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ysDot"/>
                      <a:round/>
                      <a:headEnd type="none" w="med" len="med"/>
                      <a:tailEnd type="none" w="med" len="med"/>
                    </a:lnB>
                    <a:noFill/>
                  </a:tcPr>
                </a:tc>
                <a:tc rowSpan="2">
                  <a:txBody>
                    <a:bodyPr/>
                    <a:lstStyle/>
                    <a:p>
                      <a:pPr algn="ctr" rtl="0" fontAlgn="ct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時短</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gn="ctr" rtl="0"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242701"/>
                  </a:ext>
                </a:extLst>
              </a:tr>
              <a:tr h="247650">
                <a:tc vMerge="1">
                  <a:txBody>
                    <a:bodyPr/>
                    <a:lstStyle/>
                    <a:p>
                      <a:endParaRPr kumimoji="1" lang="ja-JP" altLang="en-US"/>
                    </a:p>
                  </a:txBody>
                  <a:tcPr/>
                </a:tc>
                <a:tc>
                  <a:txBody>
                    <a:bodyPr/>
                    <a:lstStyle/>
                    <a:p>
                      <a:pPr algn="ctr"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大阪府全域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45945798"/>
                  </a:ext>
                </a:extLst>
              </a:tr>
              <a:tr h="247650">
                <a:tc>
                  <a:txBody>
                    <a:bodyPr/>
                    <a:lstStyle/>
                    <a:p>
                      <a:pPr algn="ctr"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第４期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大阪府全域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時短</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gn="ctr" rtl="0"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795039"/>
                  </a:ext>
                </a:extLst>
              </a:tr>
              <a:tr h="247650">
                <a:tc gridSpan="2">
                  <a:txBody>
                    <a:bodyPr/>
                    <a:lstStyle/>
                    <a:p>
                      <a:pPr algn="ctr" rtl="0" fontAlgn="ct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支給総額</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rtl="0"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rtl="0" fontAlgn="ct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約</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321</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億円</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466159"/>
                  </a:ext>
                </a:extLst>
              </a:tr>
            </a:tbl>
          </a:graphicData>
        </a:graphic>
      </p:graphicFrame>
      <p:sp>
        <p:nvSpPr>
          <p:cNvPr id="20" name="角丸四角形 19"/>
          <p:cNvSpPr/>
          <p:nvPr/>
        </p:nvSpPr>
        <p:spPr>
          <a:xfrm>
            <a:off x="398783" y="4313552"/>
            <a:ext cx="3240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飲食店等感染症対策備品設置支援金</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正方形/長方形 20"/>
          <p:cNvSpPr/>
          <p:nvPr/>
        </p:nvSpPr>
        <p:spPr>
          <a:xfrm>
            <a:off x="398783" y="4779245"/>
            <a:ext cx="5109320" cy="1569660"/>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・新型コロナウイルス感染症の拡大防止のため、飲食店、喫茶店その他設備を設けて客に飲食をさせる施設において必要な備品を設置した事業者等を対象に、かかる費用の負担軽減に資する支援金を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支給</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・パーテーションや</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CO</a:t>
            </a:r>
            <a:r>
              <a:rPr kumimoji="1" lang="en-US" altLang="ja-JP" sz="1200" b="0" i="0" u="none" strike="noStrike" kern="1200" cap="none" spc="0" normalizeH="0" baseline="-2500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センサーの購入を支援</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大阪市内：上限</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大阪市以外：上限</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8" name="表 27"/>
          <p:cNvGraphicFramePr>
            <a:graphicFrameLocks noGrp="1"/>
          </p:cNvGraphicFramePr>
          <p:nvPr>
            <p:extLst/>
          </p:nvPr>
        </p:nvGraphicFramePr>
        <p:xfrm>
          <a:off x="5700713" y="4916075"/>
          <a:ext cx="3357562" cy="648000"/>
        </p:xfrm>
        <a:graphic>
          <a:graphicData uri="http://schemas.openxmlformats.org/drawingml/2006/table">
            <a:tbl>
              <a:tblPr firstRow="1">
                <a:tableStyleId>{69CF1AB2-1976-4502-BF36-3FF5EA218861}</a:tableStyleId>
              </a:tblPr>
              <a:tblGrid>
                <a:gridCol w="1457325">
                  <a:extLst>
                    <a:ext uri="{9D8B030D-6E8A-4147-A177-3AD203B41FA5}">
                      <a16:colId xmlns:a16="http://schemas.microsoft.com/office/drawing/2014/main" val="20000"/>
                    </a:ext>
                  </a:extLst>
                </a:gridCol>
                <a:gridCol w="1900237">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累計支給件数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28,000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支給総額</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14</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億円</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9" name="正方形/長方形 28"/>
          <p:cNvSpPr/>
          <p:nvPr/>
        </p:nvSpPr>
        <p:spPr>
          <a:xfrm>
            <a:off x="3638783" y="641248"/>
            <a:ext cx="186932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年６月～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30" name="正方形/長方形 29"/>
          <p:cNvSpPr/>
          <p:nvPr/>
        </p:nvSpPr>
        <p:spPr>
          <a:xfrm>
            <a:off x="3649353" y="4426874"/>
            <a:ext cx="1687757"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月～７月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角丸四角形 17"/>
          <p:cNvSpPr/>
          <p:nvPr/>
        </p:nvSpPr>
        <p:spPr>
          <a:xfrm>
            <a:off x="5210400" y="4419427"/>
            <a:ext cx="1800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大阪府独自支援</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正方形/長方形 18"/>
          <p:cNvSpPr/>
          <p:nvPr/>
        </p:nvSpPr>
        <p:spPr>
          <a:xfrm>
            <a:off x="6877750" y="3434289"/>
            <a:ext cx="2266250"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支給</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件数は大規模施設の件数のみ</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9750404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（３）事業継続対策　①支援金、協力金</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312154" y="2780084"/>
            <a:ext cx="3672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中小法人・個人事業者等に対する一時支援金</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0" name="角丸四角形 19"/>
          <p:cNvSpPr/>
          <p:nvPr/>
        </p:nvSpPr>
        <p:spPr>
          <a:xfrm>
            <a:off x="312154" y="4863452"/>
            <a:ext cx="3672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酒類販売事業者支援</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正方形/長方形 20"/>
          <p:cNvSpPr/>
          <p:nvPr/>
        </p:nvSpPr>
        <p:spPr>
          <a:xfrm>
            <a:off x="379690" y="5197531"/>
            <a:ext cx="6302115" cy="1569660"/>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・緊急事態措置等による飲食店の休業又は酒類の提供停止を伴う</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時短</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要請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影響</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を受けている府内の酒類販売事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業者を対象に、国が実施する</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月次</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支援金に上乗せして支援金を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支給</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売上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90</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a:t>
            </a:r>
            <a:r>
              <a:rPr kumimoji="1" lang="zh-TW" altLang="en-US" sz="1200" b="0" i="0" u="none" strike="noStrike" kern="1200" cap="none" spc="0" normalizeH="0" baseline="0" noProof="0" dirty="0">
                <a:ln>
                  <a:noFill/>
                </a:ln>
                <a:solidFill>
                  <a:prstClr val="black"/>
                </a:solidFill>
                <a:effectLst/>
                <a:uLnTx/>
                <a:uFillTx/>
                <a:latin typeface="新細明體"/>
                <a:cs typeface="+mn-cs"/>
              </a:rPr>
              <a:t>以上</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減</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中</a:t>
            </a:r>
            <a:r>
              <a:rPr kumimoji="1" lang="zh-TW" altLang="en-US" sz="1200" b="0" i="0" u="none" strike="noStrike" kern="1200" cap="none" spc="0" normalizeH="0" baseline="0" noProof="0" dirty="0">
                <a:ln>
                  <a:noFill/>
                </a:ln>
                <a:solidFill>
                  <a:prstClr val="black"/>
                </a:solidFill>
                <a:effectLst/>
                <a:uLnTx/>
                <a:uFillTx/>
                <a:latin typeface="新細明體"/>
                <a:cs typeface="+mn-cs"/>
              </a:rPr>
              <a:t>小法人等：上限</a:t>
            </a:r>
            <a:r>
              <a:rPr kumimoji="1" lang="en-US" altLang="zh-TW" sz="1200" b="0" i="0" u="none" strike="noStrike" kern="1200" cap="none" spc="0" normalizeH="0" baseline="0" noProof="0" dirty="0">
                <a:ln>
                  <a:noFill/>
                </a:ln>
                <a:solidFill>
                  <a:prstClr val="black"/>
                </a:solidFill>
                <a:effectLst/>
                <a:uLnTx/>
                <a:uFillTx/>
                <a:latin typeface="新細明體"/>
                <a:cs typeface="+mn-cs"/>
              </a:rPr>
              <a:t>60</a:t>
            </a:r>
            <a:r>
              <a:rPr kumimoji="1" lang="zh-TW" altLang="en-US" sz="1200" b="0" i="0" u="none" strike="noStrike" kern="1200" cap="none" spc="0" normalizeH="0" baseline="0" noProof="0" dirty="0">
                <a:ln>
                  <a:noFill/>
                </a:ln>
                <a:solidFill>
                  <a:prstClr val="black"/>
                </a:solidFill>
                <a:effectLst/>
                <a:uLnTx/>
                <a:uFillTx/>
                <a:latin typeface="新細明體"/>
                <a:cs typeface="+mn-cs"/>
              </a:rPr>
              <a:t>万円／月、個人事業者等：上限</a:t>
            </a:r>
            <a:r>
              <a:rPr kumimoji="1" lang="en-US" altLang="zh-TW" sz="1200" b="0" i="0" u="none" strike="noStrike" kern="1200" cap="none" spc="0" normalizeH="0" baseline="0" noProof="0" dirty="0">
                <a:ln>
                  <a:noFill/>
                </a:ln>
                <a:solidFill>
                  <a:prstClr val="black"/>
                </a:solidFill>
                <a:effectLst/>
                <a:uLnTx/>
                <a:uFillTx/>
                <a:latin typeface="新細明體"/>
                <a:cs typeface="+mn-cs"/>
              </a:rPr>
              <a:t>30</a:t>
            </a:r>
            <a:r>
              <a:rPr kumimoji="1" lang="zh-TW" altLang="en-US" sz="1200" b="0" i="0" u="none" strike="noStrike" kern="1200" cap="none" spc="0" normalizeH="0" baseline="0" noProof="0" dirty="0">
                <a:ln>
                  <a:noFill/>
                </a:ln>
                <a:solidFill>
                  <a:prstClr val="black"/>
                </a:solidFill>
                <a:effectLst/>
                <a:uLnTx/>
                <a:uFillTx/>
                <a:latin typeface="新細明體"/>
                <a:cs typeface="+mn-cs"/>
              </a:rPr>
              <a:t>万円／月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売上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％以上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90</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a:t>
            </a:r>
            <a:r>
              <a:rPr kumimoji="1" lang="zh-TW" altLang="en-US" sz="1200" b="0" i="0" u="none" strike="noStrike" kern="1200" cap="none" spc="0" normalizeH="0" baseline="0" noProof="0" dirty="0">
                <a:ln>
                  <a:noFill/>
                </a:ln>
                <a:solidFill>
                  <a:prstClr val="black"/>
                </a:solidFill>
                <a:effectLst/>
                <a:uLnTx/>
                <a:uFillTx/>
                <a:latin typeface="新細明體"/>
                <a:cs typeface="+mn-cs"/>
              </a:rPr>
              <a:t>未満</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減</a:t>
            </a:r>
            <a:r>
              <a:rPr kumimoji="1" lang="en-US" altLang="zh-TW" sz="1200" b="0" i="0" u="none" strike="noStrike" kern="1200" cap="none" spc="0" normalizeH="0" baseline="0" noProof="0" dirty="0" smtClean="0">
                <a:ln>
                  <a:noFill/>
                </a:ln>
                <a:solidFill>
                  <a:prstClr val="black"/>
                </a:solidFill>
                <a:effectLst/>
                <a:uLnTx/>
                <a:uFillTx/>
                <a:latin typeface="新細明體"/>
                <a:cs typeface="+mn-cs"/>
              </a:rPr>
              <a:t>】</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中</a:t>
            </a:r>
            <a:r>
              <a:rPr kumimoji="1" lang="zh-TW" altLang="en-US" sz="1200" b="0" i="0" u="none" strike="noStrike" kern="1200" cap="none" spc="0" normalizeH="0" baseline="0" noProof="0" dirty="0">
                <a:ln>
                  <a:noFill/>
                </a:ln>
                <a:solidFill>
                  <a:prstClr val="black"/>
                </a:solidFill>
                <a:effectLst/>
                <a:uLnTx/>
                <a:uFillTx/>
                <a:latin typeface="新細明體"/>
                <a:cs typeface="+mn-cs"/>
              </a:rPr>
              <a:t>小法人等：上限</a:t>
            </a:r>
            <a:r>
              <a:rPr kumimoji="1" lang="en-US" altLang="zh-TW" sz="1200" b="0" i="0" u="none" strike="noStrike" kern="1200" cap="none" spc="0" normalizeH="0" baseline="0" noProof="0" dirty="0">
                <a:ln>
                  <a:noFill/>
                </a:ln>
                <a:solidFill>
                  <a:prstClr val="black"/>
                </a:solidFill>
                <a:effectLst/>
                <a:uLnTx/>
                <a:uFillTx/>
                <a:latin typeface="新細明體"/>
                <a:cs typeface="+mn-cs"/>
              </a:rPr>
              <a:t>40</a:t>
            </a:r>
            <a:r>
              <a:rPr kumimoji="1" lang="zh-TW" altLang="en-US" sz="1200" b="0" i="0" u="none" strike="noStrike" kern="1200" cap="none" spc="0" normalizeH="0" baseline="0" noProof="0" dirty="0">
                <a:ln>
                  <a:noFill/>
                </a:ln>
                <a:solidFill>
                  <a:prstClr val="black"/>
                </a:solidFill>
                <a:effectLst/>
                <a:uLnTx/>
                <a:uFillTx/>
                <a:latin typeface="新細明體"/>
                <a:cs typeface="+mn-cs"/>
              </a:rPr>
              <a:t>万円／月、個人事業者等：上限</a:t>
            </a:r>
            <a:r>
              <a:rPr kumimoji="1" lang="en-US" altLang="zh-TW" sz="1200" b="0" i="0" u="none" strike="noStrike" kern="1200" cap="none" spc="0" normalizeH="0" baseline="0" noProof="0" dirty="0">
                <a:ln>
                  <a:noFill/>
                </a:ln>
                <a:solidFill>
                  <a:prstClr val="black"/>
                </a:solidFill>
                <a:effectLst/>
                <a:uLnTx/>
                <a:uFillTx/>
                <a:latin typeface="新細明體"/>
                <a:cs typeface="+mn-cs"/>
              </a:rPr>
              <a:t>20</a:t>
            </a:r>
            <a:r>
              <a:rPr kumimoji="1" lang="zh-TW" altLang="en-US" sz="1200" b="0" i="0" u="none" strike="noStrike" kern="1200" cap="none" spc="0" normalizeH="0" baseline="0" noProof="0" dirty="0">
                <a:ln>
                  <a:noFill/>
                </a:ln>
                <a:solidFill>
                  <a:prstClr val="black"/>
                </a:solidFill>
                <a:effectLst/>
                <a:uLnTx/>
                <a:uFillTx/>
                <a:latin typeface="新細明體"/>
                <a:cs typeface="+mn-cs"/>
              </a:rPr>
              <a:t>万円／</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月</a:t>
            </a:r>
            <a:endParaRPr kumimoji="1" lang="en-US" altLang="zh-TW" sz="1200" b="0" i="0" u="none" strike="noStrike" kern="1200" cap="none" spc="0" normalizeH="0" baseline="0" noProof="0" dirty="0" smtClean="0">
              <a:ln>
                <a:noFill/>
              </a:ln>
              <a:solidFill>
                <a:prstClr val="black"/>
              </a:solidFill>
              <a:effectLst/>
              <a:uLnTx/>
              <a:uFillTx/>
              <a:latin typeface="新細明體"/>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新細明體"/>
                <a:cs typeface="+mn-cs"/>
              </a:rPr>
              <a:t>　</a:t>
            </a:r>
            <a:r>
              <a:rPr kumimoji="1" lang="en-US" altLang="zh-TW" sz="1200" b="0" i="0" u="none" strike="noStrike" kern="1200" cap="none" spc="0" normalizeH="0" baseline="0" noProof="0" dirty="0" smtClean="0">
                <a:ln>
                  <a:noFill/>
                </a:ln>
                <a:solidFill>
                  <a:prstClr val="black"/>
                </a:solidFill>
                <a:effectLst/>
                <a:uLnTx/>
                <a:uFillTx/>
                <a:latin typeface="新細明體"/>
                <a:cs typeface="+mn-cs"/>
              </a:rPr>
              <a:t>【</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売上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％以上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a:t>
            </a:r>
            <a:r>
              <a:rPr kumimoji="1" lang="zh-TW" altLang="en-US" sz="1200" b="0" i="0" u="none" strike="noStrike" kern="1200" cap="none" spc="0" normalizeH="0" baseline="0" noProof="0" dirty="0">
                <a:ln>
                  <a:noFill/>
                </a:ln>
                <a:solidFill>
                  <a:prstClr val="black"/>
                </a:solidFill>
                <a:effectLst/>
                <a:uLnTx/>
                <a:uFillTx/>
                <a:latin typeface="新細明體"/>
                <a:cs typeface="+mn-cs"/>
              </a:rPr>
              <a:t>未満</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減</a:t>
            </a:r>
            <a:r>
              <a:rPr kumimoji="1" lang="en-US" altLang="zh-TW" sz="1200" b="0" i="0" u="none" strike="noStrike" kern="1200" cap="none" spc="0" normalizeH="0" baseline="0" noProof="0" dirty="0" smtClean="0">
                <a:ln>
                  <a:noFill/>
                </a:ln>
                <a:solidFill>
                  <a:prstClr val="black"/>
                </a:solidFill>
                <a:effectLst/>
                <a:uLnTx/>
                <a:uFillTx/>
                <a:latin typeface="新細明體"/>
                <a:cs typeface="+mn-cs"/>
              </a:rPr>
              <a:t>】</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中</a:t>
            </a:r>
            <a:r>
              <a:rPr kumimoji="1" lang="zh-TW" altLang="en-US" sz="1200" b="0" i="0" u="none" strike="noStrike" kern="1200" cap="none" spc="0" normalizeH="0" baseline="0" noProof="0" dirty="0">
                <a:ln>
                  <a:noFill/>
                </a:ln>
                <a:solidFill>
                  <a:prstClr val="black"/>
                </a:solidFill>
                <a:effectLst/>
                <a:uLnTx/>
                <a:uFillTx/>
                <a:latin typeface="新細明體"/>
                <a:cs typeface="+mn-cs"/>
              </a:rPr>
              <a:t>小法人等：上限</a:t>
            </a:r>
            <a:r>
              <a:rPr kumimoji="1" lang="en-US" altLang="zh-TW" sz="1200" b="0" i="0" u="none" strike="noStrike" kern="1200" cap="none" spc="0" normalizeH="0" baseline="0" noProof="0" dirty="0">
                <a:ln>
                  <a:noFill/>
                </a:ln>
                <a:solidFill>
                  <a:prstClr val="black"/>
                </a:solidFill>
                <a:effectLst/>
                <a:uLnTx/>
                <a:uFillTx/>
                <a:latin typeface="新細明體"/>
                <a:cs typeface="+mn-cs"/>
              </a:rPr>
              <a:t>20</a:t>
            </a:r>
            <a:r>
              <a:rPr kumimoji="1" lang="zh-TW" altLang="en-US" sz="1200" b="0" i="0" u="none" strike="noStrike" kern="1200" cap="none" spc="0" normalizeH="0" baseline="0" noProof="0" dirty="0">
                <a:ln>
                  <a:noFill/>
                </a:ln>
                <a:solidFill>
                  <a:prstClr val="black"/>
                </a:solidFill>
                <a:effectLst/>
                <a:uLnTx/>
                <a:uFillTx/>
                <a:latin typeface="新細明體"/>
                <a:cs typeface="+mn-cs"/>
              </a:rPr>
              <a:t>万円／月、個人事業者等：上限</a:t>
            </a:r>
            <a:r>
              <a:rPr kumimoji="1" lang="en-US" altLang="zh-TW" sz="1200" b="0" i="0" u="none" strike="noStrike" kern="1200" cap="none" spc="0" normalizeH="0" baseline="0" noProof="0" dirty="0">
                <a:ln>
                  <a:noFill/>
                </a:ln>
                <a:solidFill>
                  <a:prstClr val="black"/>
                </a:solidFill>
                <a:effectLst/>
                <a:uLnTx/>
                <a:uFillTx/>
                <a:latin typeface="新細明體"/>
                <a:cs typeface="+mn-cs"/>
              </a:rPr>
              <a:t>10</a:t>
            </a:r>
            <a:r>
              <a:rPr kumimoji="1" lang="zh-TW" altLang="en-US" sz="1200" b="0" i="0" u="none" strike="noStrike" kern="1200" cap="none" spc="0" normalizeH="0" baseline="0" noProof="0" dirty="0">
                <a:ln>
                  <a:noFill/>
                </a:ln>
                <a:solidFill>
                  <a:prstClr val="black"/>
                </a:solidFill>
                <a:effectLst/>
                <a:uLnTx/>
                <a:uFillTx/>
                <a:latin typeface="新細明體"/>
                <a:cs typeface="+mn-cs"/>
              </a:rPr>
              <a:t>万円／</a:t>
            </a:r>
            <a:r>
              <a:rPr kumimoji="1" lang="zh-TW" altLang="en-US" sz="1200" b="0" i="0" u="none" strike="noStrike" kern="1200" cap="none" spc="0" normalizeH="0" baseline="0" noProof="0" dirty="0" smtClean="0">
                <a:ln>
                  <a:noFill/>
                </a:ln>
                <a:solidFill>
                  <a:prstClr val="black"/>
                </a:solidFill>
                <a:effectLst/>
                <a:uLnTx/>
                <a:uFillTx/>
                <a:latin typeface="新細明體"/>
                <a:cs typeface="+mn-cs"/>
              </a:rPr>
              <a:t>月</a:t>
            </a:r>
            <a:endParaRPr kumimoji="1" lang="en-US" altLang="zh-TW" sz="1200" b="0" i="0" u="none" strike="noStrike" kern="1200" cap="none" spc="0" normalizeH="0" baseline="0" noProof="0" dirty="0" smtClean="0">
              <a:ln>
                <a:noFill/>
              </a:ln>
              <a:solidFill>
                <a:prstClr val="black"/>
              </a:solidFill>
              <a:effectLst/>
              <a:uLnTx/>
              <a:uFillTx/>
              <a:latin typeface="新細明體"/>
              <a:cs typeface="+mn-cs"/>
            </a:endParaRPr>
          </a:p>
        </p:txBody>
      </p:sp>
      <p:sp>
        <p:nvSpPr>
          <p:cNvPr id="11" name="正方形/長方形 10"/>
          <p:cNvSpPr/>
          <p:nvPr/>
        </p:nvSpPr>
        <p:spPr>
          <a:xfrm>
            <a:off x="377078" y="3180576"/>
            <a:ext cx="5127778" cy="1384995"/>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・飲食店の休業・時短営業又は不要不急の外出・移動の自粛により、特</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大きな</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影響を受け、売上が大きく減少している中小法人・個人事業者等</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対象</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に、国が実施する月次支援金に上乗せして、一時支援金を支給。</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・中小法人：</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・個人事業者等：</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7" name="表 16"/>
          <p:cNvGraphicFramePr>
            <a:graphicFrameLocks noGrp="1"/>
          </p:cNvGraphicFramePr>
          <p:nvPr>
            <p:extLst/>
          </p:nvPr>
        </p:nvGraphicFramePr>
        <p:xfrm>
          <a:off x="6181264" y="5406719"/>
          <a:ext cx="2653151" cy="648000"/>
        </p:xfrm>
        <a:graphic>
          <a:graphicData uri="http://schemas.openxmlformats.org/drawingml/2006/table">
            <a:tbl>
              <a:tblPr firstRow="1">
                <a:tableStyleId>{69CF1AB2-1976-4502-BF36-3FF5EA218861}</a:tableStyleId>
              </a:tblPr>
              <a:tblGrid>
                <a:gridCol w="1400905">
                  <a:extLst>
                    <a:ext uri="{9D8B030D-6E8A-4147-A177-3AD203B41FA5}">
                      <a16:colId xmlns:a16="http://schemas.microsoft.com/office/drawing/2014/main" val="20000"/>
                    </a:ext>
                  </a:extLst>
                </a:gridCol>
                <a:gridCol w="1252246">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累計支給件数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2,234</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支給総額</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約</a:t>
                      </a:r>
                      <a:r>
                        <a:rPr kumimoji="1" lang="en-US" altLang="ja-JP" sz="1200" b="0" dirty="0" smtClean="0">
                          <a:solidFill>
                            <a:schemeClr val="tx1"/>
                          </a:solidFill>
                          <a:latin typeface="ＭＳ Ｐゴシック" panose="020B0600070205080204" pitchFamily="50" charset="-128"/>
                          <a:ea typeface="+mn-ea"/>
                          <a:cs typeface="Meiryo UI" panose="020B0604030504040204" pitchFamily="50" charset="-128"/>
                        </a:rPr>
                        <a:t>5</a:t>
                      </a: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億円</a:t>
                      </a:r>
                      <a:endParaRPr kumimoji="1" lang="en-US" altLang="ja-JP" sz="1200" b="0" dirty="0">
                        <a:solidFill>
                          <a:schemeClr val="tx1"/>
                        </a:solidFill>
                        <a:latin typeface="ＭＳ Ｐゴシック" panose="020B0600070205080204" pitchFamily="50" charset="-128"/>
                        <a:ea typeface="+mn-ea"/>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8" name="正方形/長方形 17"/>
          <p:cNvSpPr/>
          <p:nvPr/>
        </p:nvSpPr>
        <p:spPr>
          <a:xfrm>
            <a:off x="4067536" y="2856873"/>
            <a:ext cx="2412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9" name="正方形/長方形 18"/>
          <p:cNvSpPr/>
          <p:nvPr/>
        </p:nvSpPr>
        <p:spPr>
          <a:xfrm>
            <a:off x="4002154" y="4940728"/>
            <a:ext cx="2340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角丸四角形 27"/>
          <p:cNvSpPr/>
          <p:nvPr/>
        </p:nvSpPr>
        <p:spPr>
          <a:xfrm>
            <a:off x="312154" y="620688"/>
            <a:ext cx="3672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高機能換気設備等の導入支援</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正方形/長方形 28"/>
          <p:cNvSpPr/>
          <p:nvPr/>
        </p:nvSpPr>
        <p:spPr>
          <a:xfrm>
            <a:off x="293696" y="1047423"/>
            <a:ext cx="5127778" cy="1384995"/>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・感染症拡大リスクを低減するため、必要換気量を確保し、省エネにも資する高機能換気設備の導入に対し、環境省の補助金に上乗せ補助を実施。</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・対象：環境省の補助金の交付を受け、休業等の要請に応じた事業者</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・補助額：➀休業要請支援金受給者</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補助率</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（上限</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666.6</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②上記以外</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補助率</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1/6】</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（上限</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333.3</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30" name="表 29"/>
          <p:cNvGraphicFramePr>
            <a:graphicFrameLocks noGrp="1"/>
          </p:cNvGraphicFramePr>
          <p:nvPr>
            <p:extLst/>
          </p:nvPr>
        </p:nvGraphicFramePr>
        <p:xfrm>
          <a:off x="6181264" y="1332622"/>
          <a:ext cx="2653151" cy="648000"/>
        </p:xfrm>
        <a:graphic>
          <a:graphicData uri="http://schemas.openxmlformats.org/drawingml/2006/table">
            <a:tbl>
              <a:tblPr firstRow="1">
                <a:tableStyleId>{69CF1AB2-1976-4502-BF36-3FF5EA218861}</a:tableStyleId>
              </a:tblPr>
              <a:tblGrid>
                <a:gridCol w="1400450">
                  <a:extLst>
                    <a:ext uri="{9D8B030D-6E8A-4147-A177-3AD203B41FA5}">
                      <a16:colId xmlns:a16="http://schemas.microsoft.com/office/drawing/2014/main" val="20000"/>
                    </a:ext>
                  </a:extLst>
                </a:gridCol>
                <a:gridCol w="1252701">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累計支給件数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solidFill>
                            <a:schemeClr val="tx1"/>
                          </a:solidFill>
                          <a:latin typeface="ＭＳ Ｐゴシック" panose="020B0600070205080204" pitchFamily="50" charset="-128"/>
                          <a:ea typeface="+mn-ea"/>
                          <a:cs typeface="Meiryo UI" panose="020B0604030504040204" pitchFamily="50" charset="-128"/>
                        </a:rPr>
                        <a:t>203</a:t>
                      </a: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mn-ea"/>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支給総額</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　　約</a:t>
                      </a:r>
                      <a:r>
                        <a:rPr kumimoji="1" lang="en-US" altLang="ja-JP" sz="1200" b="0" dirty="0" smtClean="0">
                          <a:solidFill>
                            <a:schemeClr val="tx1"/>
                          </a:solidFill>
                          <a:latin typeface="ＭＳ Ｐゴシック" panose="020B0600070205080204" pitchFamily="50" charset="-128"/>
                          <a:ea typeface="+mn-ea"/>
                          <a:cs typeface="Meiryo UI" panose="020B0604030504040204" pitchFamily="50" charset="-128"/>
                        </a:rPr>
                        <a:t>2.8</a:t>
                      </a: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億円</a:t>
                      </a:r>
                      <a:endParaRPr kumimoji="1" lang="ja-JP" altLang="en-US" sz="1200" b="0" dirty="0">
                        <a:solidFill>
                          <a:schemeClr val="tx1"/>
                        </a:solidFill>
                        <a:latin typeface="ＭＳ Ｐゴシック" panose="020B0600070205080204" pitchFamily="50" charset="-128"/>
                        <a:ea typeface="+mn-ea"/>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1" name="正方形/長方形 30"/>
          <p:cNvSpPr/>
          <p:nvPr/>
        </p:nvSpPr>
        <p:spPr>
          <a:xfrm>
            <a:off x="3984154" y="723720"/>
            <a:ext cx="2376000" cy="288000"/>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角丸四角形 22"/>
          <p:cNvSpPr/>
          <p:nvPr/>
        </p:nvSpPr>
        <p:spPr>
          <a:xfrm>
            <a:off x="6407183" y="717525"/>
            <a:ext cx="2376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大阪府独自・国の上乗せ支援</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角丸四角形 23"/>
          <p:cNvSpPr/>
          <p:nvPr/>
        </p:nvSpPr>
        <p:spPr>
          <a:xfrm>
            <a:off x="6407183" y="2833021"/>
            <a:ext cx="2376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大阪府独自・国の上乗せ支援</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角丸四角形 26"/>
          <p:cNvSpPr/>
          <p:nvPr/>
        </p:nvSpPr>
        <p:spPr>
          <a:xfrm>
            <a:off x="6407183" y="4909056"/>
            <a:ext cx="2376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大阪府独自・国の上乗せ支援</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6" name="表 25"/>
          <p:cNvGraphicFramePr>
            <a:graphicFrameLocks noGrp="1"/>
          </p:cNvGraphicFramePr>
          <p:nvPr>
            <p:extLst/>
          </p:nvPr>
        </p:nvGraphicFramePr>
        <p:xfrm>
          <a:off x="6181264" y="3373464"/>
          <a:ext cx="2653151" cy="648000"/>
        </p:xfrm>
        <a:graphic>
          <a:graphicData uri="http://schemas.openxmlformats.org/drawingml/2006/table">
            <a:tbl>
              <a:tblPr firstRow="1">
                <a:tableStyleId>{69CF1AB2-1976-4502-BF36-3FF5EA218861}</a:tableStyleId>
              </a:tblPr>
              <a:tblGrid>
                <a:gridCol w="1400450">
                  <a:extLst>
                    <a:ext uri="{9D8B030D-6E8A-4147-A177-3AD203B41FA5}">
                      <a16:colId xmlns:a16="http://schemas.microsoft.com/office/drawing/2014/main" val="20000"/>
                    </a:ext>
                  </a:extLst>
                </a:gridCol>
                <a:gridCol w="1252701">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累計支給件数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46,400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支給総額</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1,667</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億円</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239364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047035"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9" name="テキスト ボックス 18"/>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（３）事業継続対策　①支援金、協力金</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角丸四角形 9"/>
          <p:cNvSpPr/>
          <p:nvPr/>
        </p:nvSpPr>
        <p:spPr>
          <a:xfrm>
            <a:off x="345374" y="493785"/>
            <a:ext cx="3672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路線バス・タクシー感染症対策強化支援</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正方形/長方形 10"/>
          <p:cNvSpPr/>
          <p:nvPr/>
        </p:nvSpPr>
        <p:spPr>
          <a:xfrm>
            <a:off x="352796" y="915159"/>
            <a:ext cx="5316133" cy="1569660"/>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・コロナの感染拡大防止のため、路線バス、タクシーに必要な備品・設備を設置</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した事業者に補助金を交付。</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・対象者</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府内に事務所又は営業所を有する路線バス・タクシー事業者</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・対象経費：車両内で感染拡大防止するための備品・設備、キャッシュレス化に必要な設備</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・補助金額：路線バス</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台、タクシー４万円</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台</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2" name="表 11"/>
          <p:cNvGraphicFramePr>
            <a:graphicFrameLocks noGrp="1"/>
          </p:cNvGraphicFramePr>
          <p:nvPr>
            <p:extLst/>
          </p:nvPr>
        </p:nvGraphicFramePr>
        <p:xfrm>
          <a:off x="6166825" y="1172190"/>
          <a:ext cx="2653151" cy="648000"/>
        </p:xfrm>
        <a:graphic>
          <a:graphicData uri="http://schemas.openxmlformats.org/drawingml/2006/table">
            <a:tbl>
              <a:tblPr firstRow="1">
                <a:tableStyleId>{69CF1AB2-1976-4502-BF36-3FF5EA218861}</a:tableStyleId>
              </a:tblPr>
              <a:tblGrid>
                <a:gridCol w="1328442">
                  <a:extLst>
                    <a:ext uri="{9D8B030D-6E8A-4147-A177-3AD203B41FA5}">
                      <a16:colId xmlns:a16="http://schemas.microsoft.com/office/drawing/2014/main" val="20000"/>
                    </a:ext>
                  </a:extLst>
                </a:gridCol>
                <a:gridCol w="1324709">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補助金交付車両</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11,920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支給総額</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4.9</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億円</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3" name="正方形/長方形 12"/>
          <p:cNvSpPr/>
          <p:nvPr/>
        </p:nvSpPr>
        <p:spPr>
          <a:xfrm>
            <a:off x="4043255" y="591456"/>
            <a:ext cx="1872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正方形/長方形 13"/>
          <p:cNvSpPr/>
          <p:nvPr/>
        </p:nvSpPr>
        <p:spPr>
          <a:xfrm>
            <a:off x="7542387" y="1820190"/>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年３月</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時点</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角丸四角形 15"/>
          <p:cNvSpPr/>
          <p:nvPr/>
        </p:nvSpPr>
        <p:spPr>
          <a:xfrm>
            <a:off x="5881429" y="574465"/>
            <a:ext cx="1800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大阪府独自支援</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角丸四角形 20"/>
          <p:cNvSpPr/>
          <p:nvPr/>
        </p:nvSpPr>
        <p:spPr>
          <a:xfrm>
            <a:off x="352796" y="2724679"/>
            <a:ext cx="2520000" cy="340519"/>
          </a:xfrm>
          <a:prstGeom prst="roundRect">
            <a:avLst/>
          </a:prstGeom>
          <a:solidFill>
            <a:srgbClr val="DBEEF4"/>
          </a:solidFill>
          <a:ln w="25400">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セーフティーネット融資</a:t>
            </a:r>
          </a:p>
        </p:txBody>
      </p:sp>
      <p:sp>
        <p:nvSpPr>
          <p:cNvPr id="22" name="正方形/長方形 21"/>
          <p:cNvSpPr/>
          <p:nvPr/>
        </p:nvSpPr>
        <p:spPr>
          <a:xfrm>
            <a:off x="345374" y="3065198"/>
            <a:ext cx="690572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・コロナ禍で打撃を受けている中小事業者の資金繰り、事業再生に向けた取組を支援</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・貸付要件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金利：年</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％（固定）、</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融資期間：</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年など</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3" name="表 22"/>
          <p:cNvGraphicFramePr>
            <a:graphicFrameLocks noGrp="1"/>
          </p:cNvGraphicFramePr>
          <p:nvPr>
            <p:extLst/>
          </p:nvPr>
        </p:nvGraphicFramePr>
        <p:xfrm>
          <a:off x="390242" y="3870578"/>
          <a:ext cx="8429734" cy="2916000"/>
        </p:xfrm>
        <a:graphic>
          <a:graphicData uri="http://schemas.openxmlformats.org/drawingml/2006/table">
            <a:tbl>
              <a:tblPr>
                <a:tableStyleId>{5C22544A-7EE6-4342-B048-85BDC9FD1C3A}</a:tableStyleId>
              </a:tblPr>
              <a:tblGrid>
                <a:gridCol w="3965734">
                  <a:extLst>
                    <a:ext uri="{9D8B030D-6E8A-4147-A177-3AD203B41FA5}">
                      <a16:colId xmlns:a16="http://schemas.microsoft.com/office/drawing/2014/main" val="3940018400"/>
                    </a:ext>
                  </a:extLst>
                </a:gridCol>
                <a:gridCol w="972000">
                  <a:extLst>
                    <a:ext uri="{9D8B030D-6E8A-4147-A177-3AD203B41FA5}">
                      <a16:colId xmlns:a16="http://schemas.microsoft.com/office/drawing/2014/main" val="819282681"/>
                    </a:ext>
                  </a:extLst>
                </a:gridCol>
                <a:gridCol w="1260000">
                  <a:extLst>
                    <a:ext uri="{9D8B030D-6E8A-4147-A177-3AD203B41FA5}">
                      <a16:colId xmlns:a16="http://schemas.microsoft.com/office/drawing/2014/main" val="3338494247"/>
                    </a:ext>
                  </a:extLst>
                </a:gridCol>
                <a:gridCol w="972000">
                  <a:extLst>
                    <a:ext uri="{9D8B030D-6E8A-4147-A177-3AD203B41FA5}">
                      <a16:colId xmlns:a16="http://schemas.microsoft.com/office/drawing/2014/main" val="1992739960"/>
                    </a:ext>
                  </a:extLst>
                </a:gridCol>
                <a:gridCol w="1260000">
                  <a:extLst>
                    <a:ext uri="{9D8B030D-6E8A-4147-A177-3AD203B41FA5}">
                      <a16:colId xmlns:a16="http://schemas.microsoft.com/office/drawing/2014/main" val="2335499831"/>
                    </a:ext>
                  </a:extLst>
                </a:gridCol>
              </a:tblGrid>
              <a:tr h="324000">
                <a:tc rowSpan="2">
                  <a:txBody>
                    <a:bodyPr/>
                    <a:lstStyle/>
                    <a:p>
                      <a:pPr algn="ctr" fontAlgn="ct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コロナ関連融資メニュー</a:t>
                      </a:r>
                      <a:endParaRPr lang="ja-JP"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fontAlgn="ct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令和</a:t>
                      </a: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３年度（年間）</a:t>
                      </a:r>
                      <a:endParaRPr lang="ja-JP"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gridSpan="2">
                  <a:txBody>
                    <a:bodyPr/>
                    <a:lstStyle/>
                    <a:p>
                      <a:pPr algn="ctr" fontAlgn="ct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令和４年度</a:t>
                      </a:r>
                      <a:r>
                        <a:rPr lang="en-US" altLang="ja-JP"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(11</a:t>
                      </a: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月</a:t>
                      </a: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末</a:t>
                      </a:r>
                      <a:r>
                        <a:rPr lang="en-US" altLang="ja-JP" sz="120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2635253952"/>
                  </a:ext>
                </a:extLst>
              </a:tr>
              <a:tr h="324000">
                <a:tc vMerge="1">
                  <a:txBody>
                    <a:bodyPr/>
                    <a:lstStyle/>
                    <a:p>
                      <a:endParaRPr kumimoji="1" lang="ja-JP" altLang="en-US"/>
                    </a:p>
                  </a:txBody>
                  <a:tcPr/>
                </a:tc>
                <a:tc>
                  <a:txBody>
                    <a:bodyPr/>
                    <a:lstStyle/>
                    <a:p>
                      <a:pPr algn="ctr" fontAlgn="ct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件数（件）</a:t>
                      </a:r>
                      <a:endParaRPr lang="ja-JP"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金額（百万円）</a:t>
                      </a:r>
                      <a:endParaRPr lang="ja-JP"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件数（件）</a:t>
                      </a:r>
                      <a:endParaRPr lang="ja-JP"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金額（百万円）</a:t>
                      </a:r>
                      <a:endParaRPr lang="ja-JP"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6992918"/>
                  </a:ext>
                </a:extLst>
              </a:tr>
              <a:tr h="324000">
                <a:tc>
                  <a:txBody>
                    <a:bodyPr/>
                    <a:lstStyle/>
                    <a:p>
                      <a:pPr algn="l" fontAlgn="ct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　①経営</a:t>
                      </a: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安定サポート</a:t>
                      </a: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資金（セーフティネット</a:t>
                      </a:r>
                      <a:r>
                        <a:rPr lang="en-US" altLang="ja-JP"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4</a:t>
                      </a: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号）</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181</a:t>
                      </a: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5,720</a:t>
                      </a: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　</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mn-ea"/>
                        </a:rPr>
                        <a:t>74</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mn-ea"/>
                        </a:rPr>
                        <a:t>1,845</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6875675"/>
                  </a:ext>
                </a:extLst>
              </a:tr>
              <a:tr h="324000">
                <a:tc>
                  <a:txBody>
                    <a:bodyPr/>
                    <a:lstStyle/>
                    <a:p>
                      <a:pPr algn="l" fontAlgn="ct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　②新型</a:t>
                      </a: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コロナウイルス</a:t>
                      </a: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感染症対策資金（危機関連）</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1,960</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31,413</a:t>
                      </a: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　</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ja-JP" altLang="en-US" sz="1200" b="0" i="0" u="none" strike="sng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r" fontAlgn="ctr"/>
                      <a:endParaRPr lang="ja-JP" altLang="en-US" sz="1200" b="0" i="0" u="none" strike="sng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2636365186"/>
                  </a:ext>
                </a:extLst>
              </a:tr>
              <a:tr h="324000">
                <a:tc>
                  <a:txBody>
                    <a:bodyPr/>
                    <a:lstStyle/>
                    <a:p>
                      <a:pPr algn="l" fontAlgn="ct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　③新型</a:t>
                      </a: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コロナウイルス感染症対応緊急</a:t>
                      </a: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資金</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1,165</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25,703</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538</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7,342</a:t>
                      </a: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1355432"/>
                  </a:ext>
                </a:extLst>
              </a:tr>
              <a:tr h="324000">
                <a:tc>
                  <a:txBody>
                    <a:bodyPr/>
                    <a:lstStyle/>
                    <a:p>
                      <a:pPr algn="l" fontAlgn="ct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　④新型</a:t>
                      </a: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コロナウイルス感染症対応資金</a:t>
                      </a: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（ゼロゼロ融資）</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6,706</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168,267</a:t>
                      </a: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　</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algn="r" fontAlgn="ct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448643795"/>
                  </a:ext>
                </a:extLst>
              </a:tr>
              <a:tr h="324000">
                <a:tc>
                  <a:txBody>
                    <a:bodyPr/>
                    <a:lstStyle/>
                    <a:p>
                      <a:pPr algn="l" fontAlgn="ct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　⑤新型</a:t>
                      </a: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コロナウイルス感染症伴走支援型</a:t>
                      </a: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資金</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9,200</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159,212</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8,395</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161,120</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016575"/>
                  </a:ext>
                </a:extLst>
              </a:tr>
              <a:tr h="324000">
                <a:tc>
                  <a:txBody>
                    <a:bodyPr/>
                    <a:lstStyle/>
                    <a:p>
                      <a:pPr algn="l" fontAlgn="ct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　⑥新型</a:t>
                      </a: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コロナウイルス感染症経営改善サポート</a:t>
                      </a: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資金</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　</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r" fontAlgn="ctr"/>
                      <a:r>
                        <a:rPr lang="ja-JP"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　</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98</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3,246</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5559746"/>
                  </a:ext>
                </a:extLst>
              </a:tr>
              <a:tr h="324000">
                <a:tc>
                  <a:txBody>
                    <a:bodyPr/>
                    <a:lstStyle/>
                    <a:p>
                      <a:pPr algn="ctr" fontAlgn="ctr"/>
                      <a:r>
                        <a:rPr lang="zh-TW"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合　　　　　　　計</a:t>
                      </a:r>
                      <a:endParaRPr lang="zh-TW" altLang="en-US" sz="12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19,212</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u="none" strike="noStrike" dirty="0" smtClean="0">
                          <a:solidFill>
                            <a:schemeClr val="tx1"/>
                          </a:solidFill>
                          <a:effectLst/>
                          <a:latin typeface="ＭＳ Ｐゴシック" panose="020B0600070205080204" pitchFamily="50" charset="-128"/>
                          <a:ea typeface="ＭＳ Ｐゴシック" panose="020B0600070205080204" pitchFamily="50" charset="-128"/>
                        </a:rPr>
                        <a:t>390,315</a:t>
                      </a:r>
                      <a:r>
                        <a:rPr lang="ja-JP" altLang="en-US" sz="1200" b="0" u="none" strike="noStrike" dirty="0">
                          <a:solidFill>
                            <a:schemeClr val="tx1"/>
                          </a:solidFill>
                          <a:effectLst/>
                          <a:latin typeface="ＭＳ Ｐゴシック" panose="020B0600070205080204" pitchFamily="50" charset="-128"/>
                          <a:ea typeface="ＭＳ Ｐゴシック" panose="020B0600070205080204" pitchFamily="50" charset="-128"/>
                        </a:rPr>
                        <a:t>　</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mn-ea"/>
                        </a:rPr>
                        <a:t>9,105</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smtClean="0">
                          <a:solidFill>
                            <a:schemeClr val="tx1"/>
                          </a:solidFill>
                          <a:effectLst/>
                          <a:latin typeface="ＭＳ Ｐゴシック" panose="020B0600070205080204" pitchFamily="50" charset="-128"/>
                          <a:ea typeface="+mn-ea"/>
                        </a:rPr>
                        <a:t>173,553</a:t>
                      </a: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4930" marR="4930" marT="4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2460536"/>
                  </a:ext>
                </a:extLst>
              </a:tr>
            </a:tbl>
          </a:graphicData>
        </a:graphic>
      </p:graphicFrame>
      <p:sp>
        <p:nvSpPr>
          <p:cNvPr id="24" name="正方形/長方形 23"/>
          <p:cNvSpPr/>
          <p:nvPr/>
        </p:nvSpPr>
        <p:spPr>
          <a:xfrm>
            <a:off x="7449652" y="3624357"/>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正方形/長方形 24"/>
          <p:cNvSpPr/>
          <p:nvPr/>
        </p:nvSpPr>
        <p:spPr>
          <a:xfrm>
            <a:off x="3010861" y="2826937"/>
            <a:ext cx="1819975"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年２月～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Tree>
    <p:extLst>
      <p:ext uri="{BB962C8B-B14F-4D97-AF65-F5344CB8AC3E}">
        <p14:creationId xmlns:p14="http://schemas.microsoft.com/office/powerpoint/2010/main" val="1331318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684" y="0"/>
            <a:ext cx="9158684" cy="369332"/>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死亡率・重症化率の推移</a:t>
            </a:r>
            <a:endParaRPr kumimoji="0" lang="ja-JP" altLang="en-US"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テキスト ボックス 8"/>
          <p:cNvSpPr txBox="1"/>
          <p:nvPr/>
        </p:nvSpPr>
        <p:spPr>
          <a:xfrm>
            <a:off x="144492" y="3192712"/>
            <a:ext cx="93760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死亡率：新規陽性者数に占める死亡者の割合。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日判明時点までの死亡者数に基づく。今後、死亡者数の推移により変動。</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全国</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死亡率については、厚生労働省報道提供資料（</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日）より集計</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テキスト ボックス 9"/>
          <p:cNvSpPr txBox="1"/>
          <p:nvPr/>
        </p:nvSpPr>
        <p:spPr>
          <a:xfrm>
            <a:off x="144492" y="6570091"/>
            <a:ext cx="937601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重症化</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率：新規陽性者数に占める重症者の割合。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日判明時点までの重症者数に基づく。今後、重症者数の推移により変動。</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スライド番号プレースホルダー 2"/>
          <p:cNvSpPr>
            <a:spLocks noGrp="1"/>
          </p:cNvSpPr>
          <p:nvPr>
            <p:ph type="sldNum" sz="quarter" idx="12"/>
          </p:nvPr>
        </p:nvSpPr>
        <p:spPr>
          <a:xfrm>
            <a:off x="7086600"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tint val="75000"/>
                </a:prstClr>
              </a:solidFill>
              <a:effectLst/>
              <a:uLnTx/>
              <a:uFillTx/>
            </a:endParaRPr>
          </a:p>
        </p:txBody>
      </p:sp>
      <p:pic>
        <p:nvPicPr>
          <p:cNvPr id="2" name="図 1"/>
          <p:cNvPicPr>
            <a:picLocks noChangeAspect="1"/>
          </p:cNvPicPr>
          <p:nvPr/>
        </p:nvPicPr>
        <p:blipFill>
          <a:blip r:embed="rId2"/>
          <a:stretch>
            <a:fillRect/>
          </a:stretch>
        </p:blipFill>
        <p:spPr>
          <a:xfrm>
            <a:off x="65420" y="354507"/>
            <a:ext cx="8998476" cy="6242845"/>
          </a:xfrm>
          <a:prstGeom prst="rect">
            <a:avLst/>
          </a:prstGeom>
        </p:spPr>
      </p:pic>
    </p:spTree>
    <p:extLst>
      <p:ext uri="{BB962C8B-B14F-4D97-AF65-F5344CB8AC3E}">
        <p14:creationId xmlns:p14="http://schemas.microsoft.com/office/powerpoint/2010/main" val="4522209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（３）事業継続対策　②飲食店支援</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398784" y="538162"/>
            <a:ext cx="3672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感染防止認証ゴールドステッカー</a:t>
            </a: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1" name="正方形/長方形 10"/>
          <p:cNvSpPr/>
          <p:nvPr/>
        </p:nvSpPr>
        <p:spPr>
          <a:xfrm>
            <a:off x="380326" y="964897"/>
            <a:ext cx="5091674" cy="2677656"/>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・感染症に強い強靭な社会・経済の形成を図っていくため</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、飲食店</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における感染防止対策のさらなる促進や府民が安心して利用</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できる環境</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整備につながる、新たな認証制度を創設。</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・対象</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：飲食店（但し、テイクアウト等を除く</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・認証</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基準：国基準を基本に、府独自基準を設定</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例）　・アクリル板等の設置（座席間隔の確保）</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・手指消毒の徹底</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・食事中以外のマスク着用の推奨</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・換気の徹底、ＣＯ</a:t>
            </a:r>
            <a:r>
              <a:rPr kumimoji="1" lang="ja-JP" altLang="en-US" sz="1200" b="0" i="0" u="none" strike="noStrike" kern="1200" cap="none" spc="0" normalizeH="0" baseline="-25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センサーの設置</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・症状のある従業員に対する「飲食店スマホ検査センター」の</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積極的な利用の推奨</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・コロナ対策リーダーの設置　　　等　　　　　　　　　　</a:t>
            </a:r>
          </a:p>
        </p:txBody>
      </p:sp>
      <p:graphicFrame>
        <p:nvGraphicFramePr>
          <p:cNvPr id="13" name="表 12"/>
          <p:cNvGraphicFramePr>
            <a:graphicFrameLocks noGrp="1"/>
          </p:cNvGraphicFramePr>
          <p:nvPr>
            <p:extLst/>
          </p:nvPr>
        </p:nvGraphicFramePr>
        <p:xfrm>
          <a:off x="5861248" y="3093889"/>
          <a:ext cx="2740885" cy="324000"/>
        </p:xfrm>
        <a:graphic>
          <a:graphicData uri="http://schemas.openxmlformats.org/drawingml/2006/table">
            <a:tbl>
              <a:tblPr firstRow="1">
                <a:tableStyleId>{69CF1AB2-1976-4502-BF36-3FF5EA218861}</a:tableStyleId>
              </a:tblPr>
              <a:tblGrid>
                <a:gridCol w="1178630">
                  <a:extLst>
                    <a:ext uri="{9D8B030D-6E8A-4147-A177-3AD203B41FA5}">
                      <a16:colId xmlns:a16="http://schemas.microsoft.com/office/drawing/2014/main" val="20000"/>
                    </a:ext>
                  </a:extLst>
                </a:gridCol>
                <a:gridCol w="1562255">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認証件数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50,251</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8" name="正方形/長方形 17"/>
          <p:cNvSpPr/>
          <p:nvPr/>
        </p:nvSpPr>
        <p:spPr>
          <a:xfrm>
            <a:off x="4070784" y="641194"/>
            <a:ext cx="1608326"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9" name="角丸四角形 18"/>
          <p:cNvSpPr/>
          <p:nvPr/>
        </p:nvSpPr>
        <p:spPr>
          <a:xfrm>
            <a:off x="358081" y="4258101"/>
            <a:ext cx="4248000" cy="340519"/>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ゴールドステッカー飲食店応援事業</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正方形/長方形 19"/>
          <p:cNvSpPr/>
          <p:nvPr/>
        </p:nvSpPr>
        <p:spPr>
          <a:xfrm>
            <a:off x="375278" y="4727065"/>
            <a:ext cx="5091674" cy="120032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・飲食店の感染防止対策を促進し、府民が安心して利用できる環境を整備するため、国のＧｏＴｏＥａ</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のプレミアム食事券に上乗せを実施。</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・対象：ゴールドステッカー認証店舗</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のうち、本事業の加盟店</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・食事券：</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円で</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13,000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円分（プレミアム率</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％）の食事券を販売</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1" name="表 20"/>
          <p:cNvGraphicFramePr>
            <a:graphicFrameLocks noGrp="1"/>
          </p:cNvGraphicFramePr>
          <p:nvPr>
            <p:extLst/>
          </p:nvPr>
        </p:nvGraphicFramePr>
        <p:xfrm>
          <a:off x="5861248" y="5449549"/>
          <a:ext cx="2740885" cy="1196640"/>
        </p:xfrm>
        <a:graphic>
          <a:graphicData uri="http://schemas.openxmlformats.org/drawingml/2006/table">
            <a:tbl>
              <a:tblPr firstRow="1">
                <a:tableStyleId>{69CF1AB2-1976-4502-BF36-3FF5EA218861}</a:tableStyleId>
              </a:tblPr>
              <a:tblGrid>
                <a:gridCol w="824206">
                  <a:extLst>
                    <a:ext uri="{9D8B030D-6E8A-4147-A177-3AD203B41FA5}">
                      <a16:colId xmlns:a16="http://schemas.microsoft.com/office/drawing/2014/main" val="20000"/>
                    </a:ext>
                  </a:extLst>
                </a:gridCol>
                <a:gridCol w="731346">
                  <a:extLst>
                    <a:ext uri="{9D8B030D-6E8A-4147-A177-3AD203B41FA5}">
                      <a16:colId xmlns:a16="http://schemas.microsoft.com/office/drawing/2014/main" val="1610385286"/>
                    </a:ext>
                  </a:extLst>
                </a:gridCol>
                <a:gridCol w="1185333">
                  <a:extLst>
                    <a:ext uri="{9D8B030D-6E8A-4147-A177-3AD203B41FA5}">
                      <a16:colId xmlns:a16="http://schemas.microsoft.com/office/drawing/2014/main" val="20001"/>
                    </a:ext>
                  </a:extLst>
                </a:gridCol>
              </a:tblGrid>
              <a:tr h="324000">
                <a:tc rowSpan="4">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購入実績</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第１期</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515,894</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セット</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143086"/>
                  </a:ext>
                </a:extLst>
              </a:tr>
              <a:tr h="324000">
                <a:tc vMerge="1">
                  <a:txBody>
                    <a:bodyPr/>
                    <a:lstStyle/>
                    <a:p>
                      <a:pPr algn="ct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第</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期</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331,470</a:t>
                      </a: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セット</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570631"/>
                  </a:ext>
                </a:extLst>
              </a:tr>
              <a:tr h="162000">
                <a:tc vMerge="1">
                  <a:txBody>
                    <a:bodyPr/>
                    <a:lstStyle/>
                    <a:p>
                      <a:pPr algn="ct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第</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3</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期</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ＭＳ Ｐゴシック" panose="020B0600070205080204" pitchFamily="50" charset="-128"/>
                          <a:ea typeface="+mn-ea"/>
                          <a:cs typeface="Meiryo UI" panose="020B0604030504040204" pitchFamily="50" charset="-128"/>
                        </a:rPr>
                        <a:t>184,288</a:t>
                      </a: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セット</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6403052"/>
                  </a:ext>
                </a:extLst>
              </a:tr>
              <a:tr h="162000">
                <a:tc vMerge="1">
                  <a:txBody>
                    <a:bodyPr/>
                    <a:lstStyle/>
                    <a:p>
                      <a:endParaRPr kumimoji="1" lang="ja-JP" altLang="en-US"/>
                    </a:p>
                  </a:txBody>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合計</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1,031,652</a:t>
                      </a:r>
                      <a:r>
                        <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セット</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2091806"/>
                  </a:ext>
                </a:extLst>
              </a:tr>
            </a:tbl>
          </a:graphicData>
        </a:graphic>
      </p:graphicFrame>
      <p:sp>
        <p:nvSpPr>
          <p:cNvPr id="29" name="正方形/長方形 28"/>
          <p:cNvSpPr/>
          <p:nvPr/>
        </p:nvSpPr>
        <p:spPr>
          <a:xfrm>
            <a:off x="4662789" y="4448409"/>
            <a:ext cx="1608326"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6" name="図 15"/>
          <p:cNvPicPr>
            <a:picLocks noChangeAspect="1"/>
          </p:cNvPicPr>
          <p:nvPr/>
        </p:nvPicPr>
        <p:blipFill rotWithShape="1">
          <a:blip r:embed="rId3"/>
          <a:srcRect l="16274" t="29595" r="46211" b="16544"/>
          <a:stretch/>
        </p:blipFill>
        <p:spPr>
          <a:xfrm>
            <a:off x="6479860" y="3993339"/>
            <a:ext cx="1692174" cy="1365860"/>
          </a:xfrm>
          <a:prstGeom prst="rect">
            <a:avLst/>
          </a:prstGeom>
        </p:spPr>
      </p:pic>
      <p:sp>
        <p:nvSpPr>
          <p:cNvPr id="23" name="角丸四角形 22"/>
          <p:cNvSpPr/>
          <p:nvPr/>
        </p:nvSpPr>
        <p:spPr>
          <a:xfrm>
            <a:off x="5458476" y="636051"/>
            <a:ext cx="2016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大阪府独自の基準を設定</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正方形/長方形 24"/>
          <p:cNvSpPr/>
          <p:nvPr/>
        </p:nvSpPr>
        <p:spPr>
          <a:xfrm>
            <a:off x="7325946" y="3395400"/>
            <a:ext cx="1608326"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p:cNvPicPr>
            <a:picLocks noChangeAspect="1"/>
          </p:cNvPicPr>
          <p:nvPr/>
        </p:nvPicPr>
        <p:blipFill>
          <a:blip r:embed="rId4"/>
          <a:stretch>
            <a:fillRect/>
          </a:stretch>
        </p:blipFill>
        <p:spPr>
          <a:xfrm>
            <a:off x="6314162" y="1083133"/>
            <a:ext cx="1835055" cy="1920406"/>
          </a:xfrm>
          <a:prstGeom prst="rect">
            <a:avLst/>
          </a:prstGeom>
        </p:spPr>
      </p:pic>
    </p:spTree>
    <p:extLst>
      <p:ext uri="{BB962C8B-B14F-4D97-AF65-F5344CB8AC3E}">
        <p14:creationId xmlns:p14="http://schemas.microsoft.com/office/powerpoint/2010/main" val="33773613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（３）事業継続対策　②飲食店支援</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380326" y="559221"/>
            <a:ext cx="3744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少人数利用飲食店</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応援キャンペーン事業</a:t>
            </a: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1" name="正方形/長方形 10"/>
          <p:cNvSpPr/>
          <p:nvPr/>
        </p:nvSpPr>
        <p:spPr>
          <a:xfrm>
            <a:off x="380325" y="964897"/>
            <a:ext cx="5357513" cy="2492990"/>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・新しい生活様式の定着</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めざして</a:t>
            </a:r>
            <a:r>
              <a:rPr kumimoji="1" lang="ja-JP" altLang="en-US" sz="12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人以下、感染防止宣言ステッカー掲示店など</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の条件</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を満たした飲食をした場合に、利用者</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にポイントを付与。</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・ポイントの付与：</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（ミナミ地区（</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おいては</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円の</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ポイントを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追加付与</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日まで</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：新型コロナウイルス感染症の感染拡大により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11/27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から事業休止。</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以降、再開することなく事業終了。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：長堀通、千日前通、御堂筋、堺筋に囲まれた区域で</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休業・営業時間短縮の要請をした地域</a:t>
            </a:r>
          </a:p>
        </p:txBody>
      </p:sp>
      <p:sp>
        <p:nvSpPr>
          <p:cNvPr id="18" name="正方形/長方形 17"/>
          <p:cNvSpPr/>
          <p:nvPr/>
        </p:nvSpPr>
        <p:spPr>
          <a:xfrm>
            <a:off x="4129512" y="655094"/>
            <a:ext cx="1882647"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年９月～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5" name="表 14"/>
          <p:cNvGraphicFramePr>
            <a:graphicFrameLocks noGrp="1"/>
          </p:cNvGraphicFramePr>
          <p:nvPr>
            <p:extLst/>
          </p:nvPr>
        </p:nvGraphicFramePr>
        <p:xfrm>
          <a:off x="676290" y="3490691"/>
          <a:ext cx="4257386" cy="781200"/>
        </p:xfrm>
        <a:graphic>
          <a:graphicData uri="http://schemas.openxmlformats.org/drawingml/2006/table">
            <a:tbl>
              <a:tblPr firstRow="1">
                <a:tableStyleId>{69CF1AB2-1976-4502-BF36-3FF5EA218861}</a:tableStyleId>
              </a:tblPr>
              <a:tblGrid>
                <a:gridCol w="1830753">
                  <a:extLst>
                    <a:ext uri="{9D8B030D-6E8A-4147-A177-3AD203B41FA5}">
                      <a16:colId xmlns:a16="http://schemas.microsoft.com/office/drawing/2014/main" val="20000"/>
                    </a:ext>
                  </a:extLst>
                </a:gridCol>
                <a:gridCol w="2426633">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en-US" altLang="ja-JP" sz="1200" b="0" dirty="0" smtClean="0">
                          <a:solidFill>
                            <a:schemeClr val="tx1"/>
                          </a:solidFill>
                          <a:latin typeface="ＭＳ Ｐゴシック" panose="020B0600070205080204" pitchFamily="50" charset="-128"/>
                          <a:ea typeface="+mn-ea"/>
                          <a:cs typeface="Meiryo UI" panose="020B0604030504040204" pitchFamily="50" charset="-128"/>
                        </a:rPr>
                        <a:t>463,167</a:t>
                      </a: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件</a:t>
                      </a:r>
                    </a:p>
                    <a:p>
                      <a:pPr algn="ct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（うち、ミナミ地区：</a:t>
                      </a:r>
                      <a:r>
                        <a:rPr kumimoji="1" lang="en-US" altLang="ja-JP" sz="1200" b="0" dirty="0" smtClean="0">
                          <a:solidFill>
                            <a:schemeClr val="tx1"/>
                          </a:solidFill>
                          <a:latin typeface="ＭＳ Ｐゴシック" panose="020B0600070205080204" pitchFamily="50" charset="-128"/>
                          <a:ea typeface="+mn-ea"/>
                          <a:cs typeface="Meiryo UI" panose="020B0604030504040204" pitchFamily="50" charset="-128"/>
                        </a:rPr>
                        <a:t>93,484</a:t>
                      </a: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ポイント付与総額</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11</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億円</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0" name="角丸四角形 9"/>
          <p:cNvSpPr/>
          <p:nvPr/>
        </p:nvSpPr>
        <p:spPr>
          <a:xfrm>
            <a:off x="6110400" y="644580"/>
            <a:ext cx="1800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大阪府・市独自支援</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p:cNvPicPr>
            <a:picLocks noChangeAspect="1"/>
          </p:cNvPicPr>
          <p:nvPr/>
        </p:nvPicPr>
        <p:blipFill>
          <a:blip r:embed="rId2"/>
          <a:stretch>
            <a:fillRect/>
          </a:stretch>
        </p:blipFill>
        <p:spPr>
          <a:xfrm>
            <a:off x="5737838" y="1141317"/>
            <a:ext cx="3231350" cy="3205840"/>
          </a:xfrm>
          <a:prstGeom prst="rect">
            <a:avLst/>
          </a:prstGeom>
        </p:spPr>
      </p:pic>
    </p:spTree>
    <p:extLst>
      <p:ext uri="{BB962C8B-B14F-4D97-AF65-F5344CB8AC3E}">
        <p14:creationId xmlns:p14="http://schemas.microsoft.com/office/powerpoint/2010/main" val="5722696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（３）事業継続対策　③観光</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・宿泊業支援</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角丸四角形 19"/>
          <p:cNvSpPr/>
          <p:nvPr/>
        </p:nvSpPr>
        <p:spPr>
          <a:xfrm>
            <a:off x="398784" y="538162"/>
            <a:ext cx="3240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いらっしゃいキャンペーン</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スライド番号プレースホルダー 4"/>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2" name="正方形/長方形 21"/>
          <p:cNvSpPr/>
          <p:nvPr/>
        </p:nvSpPr>
        <p:spPr>
          <a:xfrm>
            <a:off x="380326" y="964897"/>
            <a:ext cx="8442802" cy="1015663"/>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・コロナの感染拡大の影響により厳しい経営状況が続く府内観光事業者を支援するため、対象プランの利用者に対し、宿泊金額の割引等を実施。</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正方形/長方形 22"/>
          <p:cNvSpPr/>
          <p:nvPr/>
        </p:nvSpPr>
        <p:spPr>
          <a:xfrm>
            <a:off x="3686749" y="641908"/>
            <a:ext cx="1608326"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年６月～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aphicFrame>
        <p:nvGraphicFramePr>
          <p:cNvPr id="24" name="表 23"/>
          <p:cNvGraphicFramePr>
            <a:graphicFrameLocks noGrp="1"/>
          </p:cNvGraphicFramePr>
          <p:nvPr>
            <p:extLst/>
          </p:nvPr>
        </p:nvGraphicFramePr>
        <p:xfrm>
          <a:off x="398784" y="1844824"/>
          <a:ext cx="8604344" cy="2884320"/>
        </p:xfrm>
        <a:graphic>
          <a:graphicData uri="http://schemas.openxmlformats.org/drawingml/2006/table">
            <a:tbl>
              <a:tblPr firstRow="1">
                <a:tableStyleId>{69CF1AB2-1976-4502-BF36-3FF5EA218861}</a:tableStyleId>
              </a:tblPr>
              <a:tblGrid>
                <a:gridCol w="1764000">
                  <a:extLst>
                    <a:ext uri="{9D8B030D-6E8A-4147-A177-3AD203B41FA5}">
                      <a16:colId xmlns:a16="http://schemas.microsoft.com/office/drawing/2014/main" val="20000"/>
                    </a:ext>
                  </a:extLst>
                </a:gridCol>
                <a:gridCol w="2157168">
                  <a:extLst>
                    <a:ext uri="{9D8B030D-6E8A-4147-A177-3AD203B41FA5}">
                      <a16:colId xmlns:a16="http://schemas.microsoft.com/office/drawing/2014/main" val="20001"/>
                    </a:ext>
                  </a:extLst>
                </a:gridCol>
                <a:gridCol w="3744000">
                  <a:extLst>
                    <a:ext uri="{9D8B030D-6E8A-4147-A177-3AD203B41FA5}">
                      <a16:colId xmlns:a16="http://schemas.microsoft.com/office/drawing/2014/main" val="3501660124"/>
                    </a:ext>
                  </a:extLst>
                </a:gridCol>
                <a:gridCol w="939176">
                  <a:extLst>
                    <a:ext uri="{9D8B030D-6E8A-4147-A177-3AD203B41FA5}">
                      <a16:colId xmlns:a16="http://schemas.microsoft.com/office/drawing/2014/main" val="1727373702"/>
                    </a:ext>
                  </a:extLst>
                </a:gridCol>
              </a:tblGrid>
              <a:tr h="324000">
                <a:tc>
                  <a:txBody>
                    <a:bodyPr/>
                    <a:lstStyle/>
                    <a:p>
                      <a:pPr algn="ct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200" b="0" dirty="0" smtClean="0">
                          <a:solidFill>
                            <a:schemeClr val="tx1"/>
                          </a:solidFill>
                          <a:latin typeface="+mn-ea"/>
                          <a:ea typeface="+mn-ea"/>
                        </a:rPr>
                        <a:t>対象者</a:t>
                      </a:r>
                      <a:endParaRPr lang="ja-JP" altLang="en-US" sz="1200" b="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200" b="0" dirty="0" smtClean="0">
                          <a:solidFill>
                            <a:schemeClr val="tx1"/>
                          </a:solidFill>
                          <a:latin typeface="+mn-ea"/>
                          <a:ea typeface="+mn-ea"/>
                        </a:rPr>
                        <a:t>実施内容</a:t>
                      </a:r>
                      <a:endParaRPr lang="ja-JP" altLang="en-US" sz="1200" b="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200" b="0" dirty="0" smtClean="0">
                          <a:solidFill>
                            <a:schemeClr val="tx1"/>
                          </a:solidFill>
                          <a:latin typeface="+mn-ea"/>
                          <a:ea typeface="+mn-ea"/>
                        </a:rPr>
                        <a:t>利用者</a:t>
                      </a:r>
                      <a:endParaRPr lang="ja-JP" altLang="en-US" sz="1200" b="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99419830"/>
                  </a:ext>
                </a:extLst>
              </a:tr>
              <a:tr h="324000">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2020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【2020.6.19</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2021.1.31】</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lang="ja-JP" altLang="en-US" sz="1200" dirty="0" smtClean="0">
                          <a:solidFill>
                            <a:schemeClr val="tx1"/>
                          </a:solidFill>
                        </a:rPr>
                        <a:t>関西２府４県在住者</a:t>
                      </a:r>
                      <a:endParaRPr lang="ja-JP" altLang="en-US" sz="120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ja-JP" altLang="en-US" sz="1200" dirty="0" smtClean="0">
                          <a:solidFill>
                            <a:schemeClr val="tx1"/>
                          </a:solidFill>
                          <a:latin typeface="+mn-ea"/>
                          <a:ea typeface="+mn-ea"/>
                        </a:rPr>
                        <a:t>１人１泊につき</a:t>
                      </a:r>
                      <a:r>
                        <a:rPr lang="en-US" altLang="ja-JP" sz="1200" dirty="0" smtClean="0">
                          <a:solidFill>
                            <a:schemeClr val="tx1"/>
                          </a:solidFill>
                          <a:latin typeface="+mn-ea"/>
                          <a:ea typeface="+mn-ea"/>
                        </a:rPr>
                        <a:t>2,500</a:t>
                      </a:r>
                      <a:r>
                        <a:rPr lang="ja-JP" altLang="en-US" sz="1200" dirty="0" smtClean="0">
                          <a:solidFill>
                            <a:schemeClr val="tx1"/>
                          </a:solidFill>
                          <a:latin typeface="+mn-ea"/>
                          <a:ea typeface="+mn-ea"/>
                        </a:rPr>
                        <a:t>円のキャッシュレスポイント還元</a:t>
                      </a:r>
                      <a:endParaRPr lang="ja-JP" altLang="en-US" sz="120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altLang="ja-JP" sz="1200" dirty="0" smtClean="0">
                          <a:solidFill>
                            <a:schemeClr val="tx1"/>
                          </a:solidFill>
                          <a:latin typeface="+mn-ea"/>
                          <a:ea typeface="+mn-ea"/>
                        </a:rPr>
                        <a:t>159,130</a:t>
                      </a:r>
                      <a:r>
                        <a:rPr lang="ja-JP" altLang="en-US" sz="1200" dirty="0" smtClean="0">
                          <a:solidFill>
                            <a:schemeClr val="tx1"/>
                          </a:solidFill>
                          <a:latin typeface="+mn-ea"/>
                          <a:ea typeface="+mn-ea"/>
                        </a:rPr>
                        <a:t>人</a:t>
                      </a:r>
                      <a:endParaRPr lang="ja-JP" altLang="en-US" sz="120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2021</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【2021.11.24</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2022.2.28】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lang="ja-JP" altLang="en-US" sz="1200" dirty="0" smtClean="0">
                          <a:solidFill>
                            <a:schemeClr val="tx1"/>
                          </a:solidFill>
                        </a:rPr>
                        <a:t>大阪府、隣接府県（京都府、</a:t>
                      </a:r>
                      <a:endParaRPr lang="en-US" altLang="ja-JP" sz="1200" dirty="0" smtClean="0">
                        <a:solidFill>
                          <a:schemeClr val="tx1"/>
                        </a:solidFill>
                      </a:endParaRPr>
                    </a:p>
                    <a:p>
                      <a:pPr algn="l"/>
                      <a:r>
                        <a:rPr lang="ja-JP" altLang="en-US" sz="1200" dirty="0" smtClean="0">
                          <a:solidFill>
                            <a:schemeClr val="tx1"/>
                          </a:solidFill>
                        </a:rPr>
                        <a:t>兵庫県、奈良県、和歌山県）</a:t>
                      </a:r>
                      <a:endParaRPr lang="en-US" altLang="ja-JP" sz="1200" dirty="0" smtClean="0">
                        <a:solidFill>
                          <a:schemeClr val="tx1"/>
                        </a:solidFill>
                      </a:endParaRPr>
                    </a:p>
                    <a:p>
                      <a:pPr algn="l"/>
                      <a:r>
                        <a:rPr lang="ja-JP" altLang="en-US" sz="1200" dirty="0" smtClean="0">
                          <a:solidFill>
                            <a:schemeClr val="tx1"/>
                          </a:solidFill>
                        </a:rPr>
                        <a:t>在住者</a:t>
                      </a:r>
                      <a:endParaRPr lang="en-US" altLang="ja-JP" sz="1200" dirty="0" smtClean="0">
                        <a:solidFill>
                          <a:schemeClr val="tx1"/>
                        </a:solidFill>
                      </a:endParaRPr>
                    </a:p>
                    <a:p>
                      <a:pPr algn="l"/>
                      <a:r>
                        <a:rPr lang="en-US" altLang="ja-JP" sz="1200" spc="-30" baseline="0" dirty="0" smtClean="0">
                          <a:solidFill>
                            <a:schemeClr val="tx1"/>
                          </a:solidFill>
                        </a:rPr>
                        <a:t>※</a:t>
                      </a:r>
                      <a:r>
                        <a:rPr lang="en-US" altLang="ja-JP" sz="1200" spc="-30" baseline="0" dirty="0" smtClean="0">
                          <a:solidFill>
                            <a:schemeClr val="tx1"/>
                          </a:solidFill>
                          <a:latin typeface="+mn-ea"/>
                          <a:ea typeface="+mn-ea"/>
                        </a:rPr>
                        <a:t>2022.1.3</a:t>
                      </a:r>
                      <a:r>
                        <a:rPr lang="ja-JP" altLang="en-US" sz="1200" spc="-30" baseline="0" dirty="0" smtClean="0">
                          <a:solidFill>
                            <a:schemeClr val="tx1"/>
                          </a:solidFill>
                          <a:latin typeface="+mn-ea"/>
                          <a:ea typeface="+mn-ea"/>
                        </a:rPr>
                        <a:t>までは</a:t>
                      </a:r>
                      <a:r>
                        <a:rPr lang="ja-JP" altLang="en-US" sz="1200" spc="-30" baseline="0" dirty="0" smtClean="0">
                          <a:solidFill>
                            <a:schemeClr val="tx1"/>
                          </a:solidFill>
                          <a:latin typeface="+mn-lt"/>
                          <a:ea typeface="+mn-ea"/>
                        </a:rPr>
                        <a:t>大阪</a:t>
                      </a:r>
                      <a:r>
                        <a:rPr lang="ja-JP" altLang="en-US" sz="1200" spc="-30" baseline="0" dirty="0" smtClean="0">
                          <a:solidFill>
                            <a:schemeClr val="tx1"/>
                          </a:solidFill>
                        </a:rPr>
                        <a:t>府民のみ</a:t>
                      </a:r>
                      <a:endParaRPr lang="ja-JP" altLang="en-US" sz="1200" spc="-30" baseline="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ja-JP" altLang="en-US" sz="1200" dirty="0" smtClean="0">
                          <a:solidFill>
                            <a:schemeClr val="tx1"/>
                          </a:solidFill>
                          <a:latin typeface="+mn-ea"/>
                          <a:ea typeface="+mn-ea"/>
                        </a:rPr>
                        <a:t>１人</a:t>
                      </a:r>
                      <a:r>
                        <a:rPr lang="en-US" altLang="ja-JP" sz="1200" dirty="0" smtClean="0">
                          <a:solidFill>
                            <a:schemeClr val="tx1"/>
                          </a:solidFill>
                          <a:latin typeface="+mn-ea"/>
                          <a:ea typeface="+mn-ea"/>
                        </a:rPr>
                        <a:t>1</a:t>
                      </a:r>
                      <a:r>
                        <a:rPr lang="ja-JP" altLang="en-US" sz="1200" dirty="0" smtClean="0">
                          <a:solidFill>
                            <a:schemeClr val="tx1"/>
                          </a:solidFill>
                          <a:latin typeface="+mn-ea"/>
                          <a:ea typeface="+mn-ea"/>
                        </a:rPr>
                        <a:t>泊につき最大</a:t>
                      </a:r>
                      <a:r>
                        <a:rPr lang="en-US" altLang="ja-JP" sz="1200" dirty="0" smtClean="0">
                          <a:solidFill>
                            <a:schemeClr val="tx1"/>
                          </a:solidFill>
                          <a:latin typeface="+mn-ea"/>
                          <a:ea typeface="+mn-ea"/>
                        </a:rPr>
                        <a:t>5,000</a:t>
                      </a:r>
                      <a:r>
                        <a:rPr lang="ja-JP" altLang="en-US" sz="1200" dirty="0" smtClean="0">
                          <a:solidFill>
                            <a:schemeClr val="tx1"/>
                          </a:solidFill>
                          <a:latin typeface="+mn-ea"/>
                          <a:ea typeface="+mn-ea"/>
                        </a:rPr>
                        <a:t>円の旅行・宿泊金額の割引、</a:t>
                      </a:r>
                      <a:endParaRPr lang="en-US" altLang="ja-JP" sz="1200" dirty="0" smtClean="0">
                        <a:solidFill>
                          <a:schemeClr val="tx1"/>
                        </a:solidFill>
                        <a:latin typeface="+mn-ea"/>
                        <a:ea typeface="+mn-ea"/>
                      </a:endParaRPr>
                    </a:p>
                    <a:p>
                      <a:r>
                        <a:rPr lang="ja-JP" altLang="en-US" sz="1200" dirty="0" smtClean="0">
                          <a:solidFill>
                            <a:schemeClr val="tx1"/>
                          </a:solidFill>
                          <a:latin typeface="+mn-ea"/>
                          <a:ea typeface="+mn-ea"/>
                        </a:rPr>
                        <a:t>最大</a:t>
                      </a:r>
                      <a:r>
                        <a:rPr lang="en-US" altLang="ja-JP" sz="1200" dirty="0" smtClean="0">
                          <a:solidFill>
                            <a:schemeClr val="tx1"/>
                          </a:solidFill>
                          <a:latin typeface="+mn-ea"/>
                          <a:ea typeface="+mn-ea"/>
                        </a:rPr>
                        <a:t>3,000</a:t>
                      </a:r>
                      <a:r>
                        <a:rPr lang="ja-JP" altLang="en-US" sz="1200" dirty="0" smtClean="0">
                          <a:solidFill>
                            <a:schemeClr val="tx1"/>
                          </a:solidFill>
                          <a:latin typeface="+mn-ea"/>
                          <a:ea typeface="+mn-ea"/>
                        </a:rPr>
                        <a:t>円のクーポン付与</a:t>
                      </a:r>
                      <a:endParaRPr lang="ja-JP" altLang="en-US" sz="120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altLang="ja-JP" sz="1200" dirty="0" smtClean="0">
                          <a:solidFill>
                            <a:schemeClr val="tx1"/>
                          </a:solidFill>
                          <a:latin typeface="+mn-ea"/>
                          <a:ea typeface="+mn-ea"/>
                        </a:rPr>
                        <a:t>402,645</a:t>
                      </a:r>
                      <a:r>
                        <a:rPr lang="ja-JP" altLang="en-US" sz="1200" dirty="0" smtClean="0">
                          <a:solidFill>
                            <a:schemeClr val="tx1"/>
                          </a:solidFill>
                          <a:latin typeface="+mn-ea"/>
                          <a:ea typeface="+mn-ea"/>
                        </a:rPr>
                        <a:t>人</a:t>
                      </a:r>
                      <a:endParaRPr lang="ja-JP" altLang="en-US" sz="1200" dirty="0">
                        <a:solidFill>
                          <a:schemeClr val="tx1"/>
                        </a:solidFill>
                        <a:latin typeface="+mn-ea"/>
                        <a:ea typeface="+mn-ea"/>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2022</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【2022.6.1</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7.14】</a:t>
                      </a:r>
                    </a:p>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【2022.9.12</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10.10】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tc>
                  <a:txBody>
                    <a:bodyPr/>
                    <a:lstStyle/>
                    <a:p>
                      <a:pPr algn="l"/>
                      <a:r>
                        <a:rPr kumimoji="1" lang="ja-JP" altLang="en-US" sz="1200" b="0" strike="noStrike"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関西２府４県</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在住者</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ja-JP" altLang="en-US" sz="1200" dirty="0" smtClean="0">
                          <a:solidFill>
                            <a:schemeClr val="tx1"/>
                          </a:solidFill>
                          <a:latin typeface="+mn-ea"/>
                          <a:ea typeface="+mn-ea"/>
                        </a:rPr>
                        <a:t>１人</a:t>
                      </a:r>
                      <a:r>
                        <a:rPr lang="en-US" altLang="ja-JP" sz="1200" dirty="0" smtClean="0">
                          <a:solidFill>
                            <a:schemeClr val="tx1"/>
                          </a:solidFill>
                          <a:latin typeface="+mn-ea"/>
                          <a:ea typeface="+mn-ea"/>
                        </a:rPr>
                        <a:t>1</a:t>
                      </a:r>
                      <a:r>
                        <a:rPr lang="ja-JP" altLang="en-US" sz="1200" dirty="0" smtClean="0">
                          <a:solidFill>
                            <a:schemeClr val="tx1"/>
                          </a:solidFill>
                          <a:latin typeface="+mn-ea"/>
                          <a:ea typeface="+mn-ea"/>
                        </a:rPr>
                        <a:t>泊につき最大</a:t>
                      </a:r>
                      <a:r>
                        <a:rPr lang="en-US" altLang="ja-JP" sz="1200" dirty="0" smtClean="0">
                          <a:solidFill>
                            <a:schemeClr val="tx1"/>
                          </a:solidFill>
                          <a:latin typeface="+mn-ea"/>
                          <a:ea typeface="+mn-ea"/>
                        </a:rPr>
                        <a:t>5,000</a:t>
                      </a:r>
                      <a:r>
                        <a:rPr lang="ja-JP" altLang="en-US" sz="1200" dirty="0" smtClean="0">
                          <a:solidFill>
                            <a:schemeClr val="tx1"/>
                          </a:solidFill>
                          <a:latin typeface="+mn-ea"/>
                          <a:ea typeface="+mn-ea"/>
                        </a:rPr>
                        <a:t>円の旅行・宿泊金額の割引、</a:t>
                      </a:r>
                      <a:endParaRPr lang="en-US" altLang="ja-JP" sz="1200" dirty="0" smtClean="0">
                        <a:solidFill>
                          <a:schemeClr val="tx1"/>
                        </a:solidFill>
                        <a:latin typeface="+mn-ea"/>
                        <a:ea typeface="+mn-ea"/>
                      </a:endParaRPr>
                    </a:p>
                    <a:p>
                      <a:r>
                        <a:rPr lang="ja-JP" altLang="en-US" sz="1200" dirty="0" smtClean="0">
                          <a:solidFill>
                            <a:schemeClr val="tx1"/>
                          </a:solidFill>
                          <a:latin typeface="+mn-ea"/>
                          <a:ea typeface="+mn-ea"/>
                        </a:rPr>
                        <a:t>最大</a:t>
                      </a:r>
                      <a:r>
                        <a:rPr lang="en-US" altLang="ja-JP" sz="1200" dirty="0" smtClean="0">
                          <a:solidFill>
                            <a:schemeClr val="tx1"/>
                          </a:solidFill>
                          <a:latin typeface="+mn-ea"/>
                          <a:ea typeface="+mn-ea"/>
                        </a:rPr>
                        <a:t>2,000</a:t>
                      </a:r>
                      <a:r>
                        <a:rPr lang="ja-JP" altLang="en-US" sz="1200" dirty="0" smtClean="0">
                          <a:solidFill>
                            <a:schemeClr val="tx1"/>
                          </a:solidFill>
                          <a:latin typeface="+mn-ea"/>
                          <a:ea typeface="+mn-ea"/>
                        </a:rPr>
                        <a:t>円のクーポン付与</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kumimoji="1" lang="ja-JP" altLang="en-US" sz="1200" b="0" baseline="0" dirty="0" smtClean="0">
                          <a:solidFill>
                            <a:schemeClr val="tx1"/>
                          </a:solidFill>
                          <a:latin typeface="+mn-ea"/>
                          <a:ea typeface="+mn-ea"/>
                          <a:cs typeface="Meiryo UI" panose="020B0604030504040204" pitchFamily="50" charset="-128"/>
                        </a:rPr>
                        <a:t>集計中</a:t>
                      </a:r>
                      <a:endParaRPr kumimoji="1" lang="en-US" altLang="ja-JP" sz="1200" b="0" baseline="0" dirty="0" smtClean="0">
                        <a:solidFill>
                          <a:schemeClr val="tx1"/>
                        </a:solidFill>
                        <a:latin typeface="+mn-ea"/>
                        <a:ea typeface="+mn-ea"/>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11267045"/>
                  </a:ext>
                </a:extLst>
              </a:tr>
              <a:tr h="324000">
                <a:tc>
                  <a:txBody>
                    <a:bodyPr/>
                    <a:lstStyle/>
                    <a:p>
                      <a:pPr algn="ctr"/>
                      <a:r>
                        <a:rPr kumimoji="1" lang="en-US" altLang="ja-JP" sz="1200" b="0" dirty="0" smtClean="0">
                          <a:solidFill>
                            <a:schemeClr val="tx1"/>
                          </a:solidFill>
                          <a:latin typeface="ＭＳ Ｐゴシック" panose="020B0600070205080204" pitchFamily="50" charset="-128"/>
                          <a:ea typeface="+mn-ea"/>
                          <a:cs typeface="Meiryo UI" panose="020B0604030504040204" pitchFamily="50" charset="-128"/>
                        </a:rPr>
                        <a:t>2022</a:t>
                      </a: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年度</a:t>
                      </a:r>
                      <a:endParaRPr kumimoji="1" lang="en-US" altLang="ja-JP" sz="1200" b="0" dirty="0" smtClean="0">
                        <a:solidFill>
                          <a:schemeClr val="tx1"/>
                        </a:solidFill>
                        <a:latin typeface="ＭＳ Ｐゴシック" panose="020B0600070205080204" pitchFamily="50" charset="-128"/>
                        <a:ea typeface="+mn-ea"/>
                        <a:cs typeface="Meiryo UI" panose="020B0604030504040204" pitchFamily="50" charset="-128"/>
                      </a:endParaRPr>
                    </a:p>
                    <a:p>
                      <a:pPr algn="ctr"/>
                      <a:r>
                        <a:rPr kumimoji="1" lang="en-US" altLang="ja-JP" sz="1200" b="0" dirty="0" smtClean="0">
                          <a:solidFill>
                            <a:schemeClr val="tx1"/>
                          </a:solidFill>
                          <a:latin typeface="ＭＳ Ｐゴシック" panose="020B0600070205080204" pitchFamily="50" charset="-128"/>
                          <a:ea typeface="+mn-ea"/>
                          <a:cs typeface="Meiryo UI" panose="020B0604030504040204" pitchFamily="50" charset="-128"/>
                        </a:rPr>
                        <a:t>【2022.10.11</a:t>
                      </a: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a:t>
                      </a:r>
                      <a:r>
                        <a:rPr kumimoji="1" lang="en-US" altLang="ja-JP" sz="1200" b="0" dirty="0" smtClean="0">
                          <a:solidFill>
                            <a:schemeClr val="tx1"/>
                          </a:solidFill>
                          <a:latin typeface="ＭＳ Ｐゴシック" panose="020B0600070205080204" pitchFamily="50" charset="-128"/>
                          <a:ea typeface="+mn-ea"/>
                          <a:cs typeface="Meiryo UI" panose="020B0604030504040204" pitchFamily="50" charset="-128"/>
                        </a:rPr>
                        <a:t>12.27】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日本国内在住者</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ja-JP" altLang="en-US" sz="1200" dirty="0" smtClean="0">
                          <a:solidFill>
                            <a:schemeClr val="tx1"/>
                          </a:solidFill>
                          <a:latin typeface="+mn-ea"/>
                          <a:ea typeface="+mn-ea"/>
                        </a:rPr>
                        <a:t>１人</a:t>
                      </a:r>
                      <a:r>
                        <a:rPr lang="en-US" altLang="ja-JP" sz="1200" dirty="0" smtClean="0">
                          <a:solidFill>
                            <a:schemeClr val="tx1"/>
                          </a:solidFill>
                          <a:latin typeface="+mn-ea"/>
                          <a:ea typeface="+mn-ea"/>
                        </a:rPr>
                        <a:t>1</a:t>
                      </a:r>
                      <a:r>
                        <a:rPr lang="ja-JP" altLang="en-US" sz="1200" dirty="0" smtClean="0">
                          <a:solidFill>
                            <a:schemeClr val="tx1"/>
                          </a:solidFill>
                          <a:latin typeface="+mn-ea"/>
                          <a:ea typeface="+mn-ea"/>
                        </a:rPr>
                        <a:t>泊につき最大</a:t>
                      </a:r>
                      <a:r>
                        <a:rPr lang="en-US" altLang="ja-JP" sz="1200" dirty="0" smtClean="0">
                          <a:solidFill>
                            <a:schemeClr val="tx1"/>
                          </a:solidFill>
                          <a:latin typeface="+mn-ea"/>
                          <a:ea typeface="+mn-ea"/>
                        </a:rPr>
                        <a:t>5,000</a:t>
                      </a:r>
                      <a:r>
                        <a:rPr lang="ja-JP" altLang="en-US" sz="1200" dirty="0" smtClean="0">
                          <a:solidFill>
                            <a:schemeClr val="tx1"/>
                          </a:solidFill>
                          <a:latin typeface="+mn-ea"/>
                          <a:ea typeface="+mn-ea"/>
                        </a:rPr>
                        <a:t>円（宿泊を伴う交通付旅行商品</a:t>
                      </a:r>
                      <a:endParaRPr lang="en-US" altLang="ja-JP" sz="1200" dirty="0" smtClean="0">
                        <a:solidFill>
                          <a:schemeClr val="tx1"/>
                        </a:solidFill>
                        <a:latin typeface="+mn-ea"/>
                        <a:ea typeface="+mn-ea"/>
                      </a:endParaRPr>
                    </a:p>
                    <a:p>
                      <a:r>
                        <a:rPr lang="ja-JP" altLang="en-US" sz="1200" dirty="0" smtClean="0">
                          <a:solidFill>
                            <a:schemeClr val="tx1"/>
                          </a:solidFill>
                          <a:latin typeface="+mn-ea"/>
                          <a:ea typeface="+mn-ea"/>
                        </a:rPr>
                        <a:t>は上限</a:t>
                      </a:r>
                      <a:r>
                        <a:rPr lang="en-US" altLang="ja-JP" sz="1200" dirty="0" smtClean="0">
                          <a:solidFill>
                            <a:schemeClr val="tx1"/>
                          </a:solidFill>
                          <a:latin typeface="+mn-ea"/>
                          <a:ea typeface="+mn-ea"/>
                        </a:rPr>
                        <a:t>8,000</a:t>
                      </a:r>
                      <a:r>
                        <a:rPr lang="ja-JP" altLang="en-US" sz="1200" dirty="0" smtClean="0">
                          <a:solidFill>
                            <a:schemeClr val="tx1"/>
                          </a:solidFill>
                          <a:latin typeface="+mn-ea"/>
                          <a:ea typeface="+mn-ea"/>
                        </a:rPr>
                        <a:t>円）の旅行・宿泊金額の割引、</a:t>
                      </a:r>
                      <a:endParaRPr lang="en-US" altLang="ja-JP" sz="1200" dirty="0" smtClean="0">
                        <a:solidFill>
                          <a:schemeClr val="tx1"/>
                        </a:solidFill>
                        <a:latin typeface="+mn-ea"/>
                        <a:ea typeface="+mn-ea"/>
                      </a:endParaRPr>
                    </a:p>
                    <a:p>
                      <a:r>
                        <a:rPr lang="ja-JP" altLang="en-US" sz="1200" dirty="0" smtClean="0">
                          <a:solidFill>
                            <a:schemeClr val="tx1"/>
                          </a:solidFill>
                          <a:latin typeface="+mn-ea"/>
                          <a:ea typeface="+mn-ea"/>
                        </a:rPr>
                        <a:t>平日</a:t>
                      </a:r>
                      <a:r>
                        <a:rPr lang="en-US" altLang="ja-JP" sz="1200" dirty="0" smtClean="0">
                          <a:solidFill>
                            <a:schemeClr val="tx1"/>
                          </a:solidFill>
                          <a:latin typeface="+mn-ea"/>
                          <a:ea typeface="+mn-ea"/>
                        </a:rPr>
                        <a:t>3,000</a:t>
                      </a:r>
                      <a:r>
                        <a:rPr lang="ja-JP" altLang="en-US" sz="1200" dirty="0" smtClean="0">
                          <a:solidFill>
                            <a:schemeClr val="tx1"/>
                          </a:solidFill>
                          <a:latin typeface="+mn-ea"/>
                          <a:ea typeface="+mn-ea"/>
                        </a:rPr>
                        <a:t>円、休日</a:t>
                      </a:r>
                      <a:r>
                        <a:rPr lang="en-US" altLang="ja-JP" sz="1200" dirty="0" smtClean="0">
                          <a:solidFill>
                            <a:schemeClr val="tx1"/>
                          </a:solidFill>
                          <a:latin typeface="+mn-ea"/>
                          <a:ea typeface="+mn-ea"/>
                        </a:rPr>
                        <a:t>1,000</a:t>
                      </a:r>
                      <a:r>
                        <a:rPr lang="ja-JP" altLang="en-US" sz="1200" dirty="0" smtClean="0">
                          <a:solidFill>
                            <a:schemeClr val="tx1"/>
                          </a:solidFill>
                          <a:latin typeface="+mn-ea"/>
                          <a:ea typeface="+mn-ea"/>
                        </a:rPr>
                        <a:t>円のクーポン付与</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200" b="0" strike="noStrike" dirty="0" smtClean="0">
                          <a:solidFill>
                            <a:schemeClr val="tx1"/>
                          </a:solidFill>
                          <a:latin typeface="+mn-ea"/>
                          <a:ea typeface="+mn-ea"/>
                          <a:cs typeface="Meiryo UI" panose="020B0604030504040204" pitchFamily="50" charset="-128"/>
                        </a:rPr>
                        <a:t>集計中</a:t>
                      </a:r>
                      <a:endParaRPr kumimoji="1" lang="en-US" altLang="ja-JP" sz="1200" b="0" strike="noStrike" dirty="0" smtClean="0">
                        <a:solidFill>
                          <a:schemeClr val="tx1"/>
                        </a:solidFill>
                        <a:latin typeface="+mn-ea"/>
                        <a:ea typeface="+mn-ea"/>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3057920"/>
                  </a:ext>
                </a:extLst>
              </a:tr>
            </a:tbl>
          </a:graphicData>
        </a:graphic>
      </p:graphicFrame>
      <p:sp>
        <p:nvSpPr>
          <p:cNvPr id="25" name="角丸四角形 24"/>
          <p:cNvSpPr/>
          <p:nvPr/>
        </p:nvSpPr>
        <p:spPr>
          <a:xfrm>
            <a:off x="380326" y="5037681"/>
            <a:ext cx="3240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大阪来てな！キャンペーン</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 name="正方形/長方形 25"/>
          <p:cNvSpPr/>
          <p:nvPr/>
        </p:nvSpPr>
        <p:spPr>
          <a:xfrm>
            <a:off x="3668291" y="5141427"/>
            <a:ext cx="1608326"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pic>
        <p:nvPicPr>
          <p:cNvPr id="27" name="図 26">
            <a:extLst>
              <a:ext uri="{FF2B5EF4-FFF2-40B4-BE49-F238E27FC236}">
                <a16:creationId xmlns:a16="http://schemas.microsoft.com/office/drawing/2014/main" id="{ECC22DAF-0B94-44E4-B492-E6B029B1FC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7981" y="5279927"/>
            <a:ext cx="1665147" cy="1212948"/>
          </a:xfrm>
          <a:prstGeom prst="rect">
            <a:avLst/>
          </a:prstGeom>
        </p:spPr>
      </p:pic>
      <p:sp>
        <p:nvSpPr>
          <p:cNvPr id="30" name="正方形/長方形 29"/>
          <p:cNvSpPr/>
          <p:nvPr/>
        </p:nvSpPr>
        <p:spPr>
          <a:xfrm>
            <a:off x="361867" y="5464416"/>
            <a:ext cx="8350334" cy="1384995"/>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・コロナ禍で打撃を受けている府内観光業の回復に向け、魅力的な集客イベントにより大阪に観光客を</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呼び込み、府域の周遊を促す。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集客イベント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市内外で</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の音楽</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ライブや、光のルネサンスと連動</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した水と光のショーやクリスマスマーケット</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開催、</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「大阪来てな大使</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」プロデュースによる</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アートと</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食が</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融合</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したイベント</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の実施など</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府域周遊を促す仕掛けづくり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】LINE</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公式</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アカウントを使った観光</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関連情報</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の発信</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や、ミッションクリア型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の周遊</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企画の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実施など</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9490219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（３）事業継続対策　</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③観光・宿泊業支援</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角丸四角形 15"/>
          <p:cNvSpPr/>
          <p:nvPr/>
        </p:nvSpPr>
        <p:spPr>
          <a:xfrm>
            <a:off x="361664" y="595735"/>
            <a:ext cx="3744000" cy="340519"/>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宿泊事業者への感染症対策等に対する支援</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正方形/長方形 17"/>
          <p:cNvSpPr/>
          <p:nvPr/>
        </p:nvSpPr>
        <p:spPr>
          <a:xfrm>
            <a:off x="300784" y="1035563"/>
            <a:ext cx="5569312" cy="1938992"/>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・来阪旅行者に安全で安心な宿泊を提供できる環境を整備するため、府内の宿泊事業者及び民泊事業者が実施する新型コロナウイルス感染症の感染拡大防止対策及び新たな需要に対応するための取組みを支援</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・対象：府内の宿泊事業者及び民泊事業者</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・補助率：補助対象経費の</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以内</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・補助上限額</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①宿泊事業者：１施設あたり、</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　（客室数を基に算出）</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②民泊事業者：１事業者あたり、</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正方形/長方形 18"/>
          <p:cNvSpPr/>
          <p:nvPr/>
        </p:nvSpPr>
        <p:spPr>
          <a:xfrm>
            <a:off x="4097847" y="694375"/>
            <a:ext cx="3930739"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年７月～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８月、②</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0" name="表 19"/>
          <p:cNvGraphicFramePr>
            <a:graphicFrameLocks noGrp="1"/>
          </p:cNvGraphicFramePr>
          <p:nvPr>
            <p:extLst/>
          </p:nvPr>
        </p:nvGraphicFramePr>
        <p:xfrm>
          <a:off x="5926762" y="2249070"/>
          <a:ext cx="2653151" cy="648000"/>
        </p:xfrm>
        <a:graphic>
          <a:graphicData uri="http://schemas.openxmlformats.org/drawingml/2006/table">
            <a:tbl>
              <a:tblPr firstRow="1">
                <a:tableStyleId>{69CF1AB2-1976-4502-BF36-3FF5EA218861}</a:tableStyleId>
              </a:tblPr>
              <a:tblGrid>
                <a:gridCol w="1328442">
                  <a:extLst>
                    <a:ext uri="{9D8B030D-6E8A-4147-A177-3AD203B41FA5}">
                      <a16:colId xmlns:a16="http://schemas.microsoft.com/office/drawing/2014/main" val="20000"/>
                    </a:ext>
                  </a:extLst>
                </a:gridCol>
                <a:gridCol w="1324709">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補助金交付件数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26</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支給総額</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260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万円</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1" name="表 20"/>
          <p:cNvGraphicFramePr>
            <a:graphicFrameLocks noGrp="1"/>
          </p:cNvGraphicFramePr>
          <p:nvPr>
            <p:extLst/>
          </p:nvPr>
        </p:nvGraphicFramePr>
        <p:xfrm>
          <a:off x="5926762" y="1284152"/>
          <a:ext cx="2653151" cy="648000"/>
        </p:xfrm>
        <a:graphic>
          <a:graphicData uri="http://schemas.openxmlformats.org/drawingml/2006/table">
            <a:tbl>
              <a:tblPr firstRow="1">
                <a:tableStyleId>{69CF1AB2-1976-4502-BF36-3FF5EA218861}</a:tableStyleId>
              </a:tblPr>
              <a:tblGrid>
                <a:gridCol w="1328442">
                  <a:extLst>
                    <a:ext uri="{9D8B030D-6E8A-4147-A177-3AD203B41FA5}">
                      <a16:colId xmlns:a16="http://schemas.microsoft.com/office/drawing/2014/main" val="20000"/>
                    </a:ext>
                  </a:extLst>
                </a:gridCol>
                <a:gridCol w="1324709">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補助金交付件数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529</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支給総額</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4.7</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億円</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3" name="正方形/長方形 22"/>
          <p:cNvSpPr/>
          <p:nvPr/>
        </p:nvSpPr>
        <p:spPr>
          <a:xfrm>
            <a:off x="5719177" y="993917"/>
            <a:ext cx="2917402"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①宿泊事業者（ホテル・旅館・簡易宿所）</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正方形/長方形 26"/>
          <p:cNvSpPr/>
          <p:nvPr/>
        </p:nvSpPr>
        <p:spPr>
          <a:xfrm>
            <a:off x="5719177" y="1972282"/>
            <a:ext cx="2917402"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民泊</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事業者（特区民泊・新法民泊）</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スライド番号プレースホルダー 4"/>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7499716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（３）事業継続対策　④文化芸術活動支援</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角丸四角形 21"/>
          <p:cNvSpPr/>
          <p:nvPr/>
        </p:nvSpPr>
        <p:spPr>
          <a:xfrm>
            <a:off x="380324" y="572994"/>
            <a:ext cx="4996892" cy="340519"/>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文化芸術活動への支援</a:t>
            </a:r>
            <a:endParaRPr kumimoji="1" lang="ja-JP" altLang="en-US" sz="1400" b="1" i="0" u="none" strike="sng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正方形/長方形 24"/>
          <p:cNvSpPr/>
          <p:nvPr/>
        </p:nvSpPr>
        <p:spPr>
          <a:xfrm>
            <a:off x="5377218" y="653459"/>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 name="角丸四角形 25"/>
          <p:cNvSpPr/>
          <p:nvPr/>
        </p:nvSpPr>
        <p:spPr>
          <a:xfrm>
            <a:off x="380326" y="4509003"/>
            <a:ext cx="5419973" cy="340519"/>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文化芸術公演機会の創出</a:t>
            </a:r>
            <a:endParaRPr kumimoji="1" lang="ja-JP" altLang="en-US" sz="1400" b="1" i="0" u="none" strike="sng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正方形/長方形 29"/>
          <p:cNvSpPr/>
          <p:nvPr/>
        </p:nvSpPr>
        <p:spPr>
          <a:xfrm>
            <a:off x="380324" y="4832577"/>
            <a:ext cx="5552865" cy="1754326"/>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・コロナにより影響を</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受けた</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文化芸術活動の回復に取り組むため、文化芸術プログラム等を実施し、大阪にゆかりのあるアーティスト・演芸人、劇団・楽団等に公演・活動の場を創出</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・大阪を拠点に活動するオーケストラのコンサート</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・上方落語家による「大阪落語祭」</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・複数の劇作家、演出家、俳優等によるオムニバス演劇公演　等　　　</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プログラムの内容</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は</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各年度に</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よって異なる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1" name="正方形/長方形 30"/>
          <p:cNvSpPr/>
          <p:nvPr/>
        </p:nvSpPr>
        <p:spPr>
          <a:xfrm>
            <a:off x="5800299" y="4553939"/>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 name="テキスト ボックス 31"/>
          <p:cNvSpPr txBox="1"/>
          <p:nvPr/>
        </p:nvSpPr>
        <p:spPr>
          <a:xfrm>
            <a:off x="7602165" y="5903410"/>
            <a:ext cx="1434332" cy="323165"/>
          </a:xfrm>
          <a:prstGeom prst="rect">
            <a:avLst/>
          </a:prstGeom>
          <a:noFill/>
        </p:spPr>
        <p:txBody>
          <a:bodyPr wrap="square" rtlCol="0" anchor="t" anchorCtr="0">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大阪を拠点に活動する</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オーケストラによるコンサート</a:t>
            </a:r>
            <a:endParaRPr kumimoji="1" lang="ja-JP" altLang="en-US" sz="8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aphicFrame>
        <p:nvGraphicFramePr>
          <p:cNvPr id="34" name="表 33"/>
          <p:cNvGraphicFramePr>
            <a:graphicFrameLocks noGrp="1"/>
          </p:cNvGraphicFramePr>
          <p:nvPr>
            <p:extLst/>
          </p:nvPr>
        </p:nvGraphicFramePr>
        <p:xfrm>
          <a:off x="380326" y="1049124"/>
          <a:ext cx="8656170" cy="283972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3011858774"/>
                    </a:ext>
                  </a:extLst>
                </a:gridCol>
                <a:gridCol w="1152128">
                  <a:extLst>
                    <a:ext uri="{9D8B030D-6E8A-4147-A177-3AD203B41FA5}">
                      <a16:colId xmlns:a16="http://schemas.microsoft.com/office/drawing/2014/main" val="2733507381"/>
                    </a:ext>
                  </a:extLst>
                </a:gridCol>
                <a:gridCol w="5004000">
                  <a:extLst>
                    <a:ext uri="{9D8B030D-6E8A-4147-A177-3AD203B41FA5}">
                      <a16:colId xmlns:a16="http://schemas.microsoft.com/office/drawing/2014/main" val="1733804144"/>
                    </a:ext>
                  </a:extLst>
                </a:gridCol>
                <a:gridCol w="1888042">
                  <a:extLst>
                    <a:ext uri="{9D8B030D-6E8A-4147-A177-3AD203B41FA5}">
                      <a16:colId xmlns:a16="http://schemas.microsoft.com/office/drawing/2014/main" val="3424446049"/>
                    </a:ext>
                  </a:extLst>
                </a:gridCol>
              </a:tblGrid>
              <a:tr h="370840">
                <a:tc>
                  <a:txBody>
                    <a:bodyPr/>
                    <a:lstStyle/>
                    <a:p>
                      <a:endParaRPr kumimoji="1" lang="ja-JP" altLang="en-US" sz="1200" dirty="0">
                        <a:latin typeface="+mn-ea"/>
                        <a:ea typeface="+mn-ea"/>
                      </a:endParaRPr>
                    </a:p>
                  </a:txBody>
                  <a:tcPr anchor="ctr">
                    <a:solidFill>
                      <a:schemeClr val="accent1">
                        <a:lumMod val="40000"/>
                        <a:lumOff val="60000"/>
                      </a:schemeClr>
                    </a:solidFill>
                  </a:tcPr>
                </a:tc>
                <a:tc>
                  <a:txBody>
                    <a:bodyPr/>
                    <a:lstStyle/>
                    <a:p>
                      <a:pPr algn="ctr"/>
                      <a:r>
                        <a:rPr kumimoji="1" lang="ja-JP" altLang="en-US" sz="1200" dirty="0" smtClean="0">
                          <a:solidFill>
                            <a:schemeClr val="tx1"/>
                          </a:solidFill>
                          <a:latin typeface="+mn-ea"/>
                          <a:ea typeface="+mn-ea"/>
                        </a:rPr>
                        <a:t>目的</a:t>
                      </a:r>
                      <a:endParaRPr kumimoji="1" lang="ja-JP" altLang="en-US" sz="1200" b="0" dirty="0">
                        <a:solidFill>
                          <a:schemeClr val="tx1"/>
                        </a:solidFill>
                        <a:latin typeface="+mn-ea"/>
                        <a:ea typeface="+mn-ea"/>
                      </a:endParaRPr>
                    </a:p>
                  </a:txBody>
                  <a:tcPr anchor="ctr">
                    <a:solidFill>
                      <a:schemeClr val="accent1">
                        <a:lumMod val="40000"/>
                        <a:lumOff val="60000"/>
                      </a:schemeClr>
                    </a:solidFill>
                  </a:tcPr>
                </a:tc>
                <a:tc>
                  <a:txBody>
                    <a:bodyPr/>
                    <a:lstStyle/>
                    <a:p>
                      <a:pPr algn="ctr"/>
                      <a:r>
                        <a:rPr kumimoji="1" lang="ja-JP" altLang="en-US" sz="1200" dirty="0" smtClean="0">
                          <a:solidFill>
                            <a:schemeClr val="tx1"/>
                          </a:solidFill>
                          <a:latin typeface="+mn-ea"/>
                          <a:ea typeface="+mn-ea"/>
                        </a:rPr>
                        <a:t>内容</a:t>
                      </a:r>
                      <a:endParaRPr kumimoji="1" lang="ja-JP" altLang="en-US" sz="1200" b="0" dirty="0">
                        <a:solidFill>
                          <a:schemeClr val="tx1"/>
                        </a:solidFill>
                        <a:latin typeface="+mn-ea"/>
                        <a:ea typeface="+mn-ea"/>
                      </a:endParaRPr>
                    </a:p>
                  </a:txBody>
                  <a:tcPr anchor="ctr">
                    <a:solidFill>
                      <a:schemeClr val="accent1">
                        <a:lumMod val="40000"/>
                        <a:lumOff val="60000"/>
                      </a:schemeClr>
                    </a:solidFill>
                  </a:tcPr>
                </a:tc>
                <a:tc>
                  <a:txBody>
                    <a:bodyPr/>
                    <a:lstStyle/>
                    <a:p>
                      <a:pPr algn="ctr"/>
                      <a:r>
                        <a:rPr kumimoji="1" lang="ja-JP" altLang="en-US" sz="1200" dirty="0" smtClean="0">
                          <a:solidFill>
                            <a:schemeClr val="tx1"/>
                          </a:solidFill>
                          <a:latin typeface="+mn-ea"/>
                          <a:ea typeface="+mn-ea"/>
                        </a:rPr>
                        <a:t>実績</a:t>
                      </a:r>
                      <a:endParaRPr kumimoji="1" lang="ja-JP" altLang="en-US" sz="1200" b="0" dirty="0">
                        <a:solidFill>
                          <a:schemeClr val="tx1"/>
                        </a:solidFill>
                        <a:latin typeface="+mn-ea"/>
                        <a:ea typeface="+mn-ea"/>
                      </a:endParaRPr>
                    </a:p>
                  </a:txBody>
                  <a:tcPr anchor="ctr">
                    <a:solidFill>
                      <a:schemeClr val="accent1">
                        <a:lumMod val="40000"/>
                        <a:lumOff val="60000"/>
                      </a:schemeClr>
                    </a:solidFill>
                  </a:tcPr>
                </a:tc>
                <a:extLst>
                  <a:ext uri="{0D108BD9-81ED-4DB2-BD59-A6C34878D82A}">
                    <a16:rowId xmlns:a16="http://schemas.microsoft.com/office/drawing/2014/main" val="750229190"/>
                  </a:ext>
                </a:extLst>
              </a:tr>
              <a:tr h="370840">
                <a:tc>
                  <a:txBody>
                    <a:bodyPr/>
                    <a:lstStyle/>
                    <a:p>
                      <a:pPr algn="ctr"/>
                      <a:r>
                        <a:rPr kumimoji="1" lang="en-US" altLang="ja-JP" sz="1200" dirty="0" smtClean="0">
                          <a:latin typeface="+mn-ea"/>
                          <a:ea typeface="+mn-ea"/>
                        </a:rPr>
                        <a:t>2020</a:t>
                      </a:r>
                      <a:r>
                        <a:rPr kumimoji="1" lang="ja-JP" altLang="en-US" sz="1200" dirty="0" smtClean="0">
                          <a:latin typeface="+mn-ea"/>
                          <a:ea typeface="+mn-ea"/>
                        </a:rPr>
                        <a:t>年度</a:t>
                      </a:r>
                      <a:endParaRPr kumimoji="1" lang="ja-JP" altLang="en-US" sz="1200" dirty="0">
                        <a:latin typeface="+mn-ea"/>
                        <a:ea typeface="+mn-ea"/>
                      </a:endParaRPr>
                    </a:p>
                  </a:txBody>
                  <a:tcPr anchor="ctr">
                    <a:solidFill>
                      <a:schemeClr val="accent1">
                        <a:lumMod val="40000"/>
                        <a:lumOff val="60000"/>
                      </a:schemeClr>
                    </a:solidFill>
                  </a:tcPr>
                </a:tc>
                <a:tc rowSpan="3">
                  <a:txBody>
                    <a:bodyPr/>
                    <a:lstStyle/>
                    <a:p>
                      <a:r>
                        <a:rPr lang="ja-JP" altLang="en-US" sz="1200" dirty="0" smtClean="0">
                          <a:solidFill>
                            <a:schemeClr val="tx1"/>
                          </a:solidFill>
                          <a:latin typeface="+mn-ea"/>
                          <a:ea typeface="+mn-ea"/>
                        </a:rPr>
                        <a:t>コロナの感染拡大により影響を受けた文化芸術活動を支援</a:t>
                      </a:r>
                      <a:endParaRPr lang="ja-JP" altLang="en-US" sz="1200" dirty="0">
                        <a:solidFill>
                          <a:schemeClr val="tx1"/>
                        </a:solidFill>
                        <a:latin typeface="+mn-ea"/>
                        <a:ea typeface="+mn-ea"/>
                      </a:endParaRPr>
                    </a:p>
                  </a:txBody>
                  <a:tcPr anchor="ctr"/>
                </a:tc>
                <a:tc>
                  <a:txBody>
                    <a:bodyPr/>
                    <a:lstStyle/>
                    <a:p>
                      <a:r>
                        <a:rPr kumimoji="1" lang="ja-JP" altLang="en-US" sz="1200" dirty="0" smtClean="0">
                          <a:solidFill>
                            <a:schemeClr val="tx1"/>
                          </a:solidFill>
                          <a:latin typeface="+mn-ea"/>
                          <a:ea typeface="+mn-ea"/>
                        </a:rPr>
                        <a:t>・対象：緊急事態宣言期間中に営業を休止した府内の劇場、演芸場、ライブ</a:t>
                      </a:r>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　　　　</a:t>
                      </a:r>
                      <a:r>
                        <a:rPr kumimoji="1" lang="ja-JP" altLang="en-US" sz="1200" baseline="0" dirty="0" smtClean="0">
                          <a:solidFill>
                            <a:schemeClr val="tx1"/>
                          </a:solidFill>
                          <a:latin typeface="+mn-ea"/>
                          <a:ea typeface="+mn-ea"/>
                        </a:rPr>
                        <a:t> </a:t>
                      </a:r>
                      <a:r>
                        <a:rPr kumimoji="1" lang="ja-JP" altLang="en-US" sz="1200" dirty="0" smtClean="0">
                          <a:solidFill>
                            <a:schemeClr val="tx1"/>
                          </a:solidFill>
                          <a:latin typeface="+mn-ea"/>
                          <a:ea typeface="+mn-ea"/>
                        </a:rPr>
                        <a:t>ハウス等の施設の運営事業者</a:t>
                      </a:r>
                    </a:p>
                    <a:p>
                      <a:r>
                        <a:rPr kumimoji="1" lang="ja-JP" altLang="en-US" sz="1200" dirty="0" smtClean="0">
                          <a:solidFill>
                            <a:schemeClr val="tx1"/>
                          </a:solidFill>
                          <a:latin typeface="+mn-ea"/>
                          <a:ea typeface="+mn-ea"/>
                        </a:rPr>
                        <a:t>・補助対象経費：無観客ライブ動画等の制作・配信に係る経費</a:t>
                      </a:r>
                    </a:p>
                    <a:p>
                      <a:r>
                        <a:rPr kumimoji="1" lang="ja-JP" altLang="en-US" sz="1200" dirty="0" smtClean="0">
                          <a:solidFill>
                            <a:schemeClr val="tx1"/>
                          </a:solidFill>
                          <a:latin typeface="+mn-ea"/>
                          <a:ea typeface="+mn-ea"/>
                        </a:rPr>
                        <a:t>・補助金：対象施設あたり上限</a:t>
                      </a:r>
                      <a:r>
                        <a:rPr kumimoji="1" lang="en-US" altLang="ja-JP" sz="1200" dirty="0" smtClean="0">
                          <a:solidFill>
                            <a:schemeClr val="tx1"/>
                          </a:solidFill>
                          <a:latin typeface="+mn-ea"/>
                          <a:ea typeface="+mn-ea"/>
                        </a:rPr>
                        <a:t>70</a:t>
                      </a:r>
                      <a:r>
                        <a:rPr kumimoji="1" lang="ja-JP" altLang="en-US" sz="1200" dirty="0" smtClean="0">
                          <a:solidFill>
                            <a:schemeClr val="tx1"/>
                          </a:solidFill>
                          <a:latin typeface="+mn-ea"/>
                          <a:ea typeface="+mn-ea"/>
                        </a:rPr>
                        <a:t>万円（補助率</a:t>
                      </a:r>
                      <a:r>
                        <a:rPr kumimoji="1" lang="en-US" altLang="ja-JP" sz="1200" dirty="0" smtClean="0">
                          <a:solidFill>
                            <a:schemeClr val="tx1"/>
                          </a:solidFill>
                          <a:latin typeface="+mn-ea"/>
                          <a:ea typeface="+mn-ea"/>
                        </a:rPr>
                        <a:t>10/10</a:t>
                      </a:r>
                      <a:r>
                        <a:rPr kumimoji="1" lang="ja-JP" altLang="en-US" sz="1200" dirty="0" smtClean="0">
                          <a:solidFill>
                            <a:schemeClr val="tx1"/>
                          </a:solidFill>
                          <a:latin typeface="+mn-ea"/>
                          <a:ea typeface="+mn-ea"/>
                        </a:rPr>
                        <a:t>）</a:t>
                      </a:r>
                    </a:p>
                  </a:txBody>
                  <a:tcPr anchor="ctr"/>
                </a:tc>
                <a:tc>
                  <a:txBody>
                    <a:bodyPr/>
                    <a:lstStyle/>
                    <a:p>
                      <a:r>
                        <a:rPr kumimoji="1" lang="ja-JP" altLang="en-US" sz="1200" dirty="0" smtClean="0">
                          <a:solidFill>
                            <a:schemeClr val="tx1"/>
                          </a:solidFill>
                          <a:latin typeface="+mn-ea"/>
                          <a:ea typeface="+mn-ea"/>
                        </a:rPr>
                        <a:t>・交付事業数：</a:t>
                      </a:r>
                      <a:r>
                        <a:rPr kumimoji="1" lang="en-US" altLang="ja-JP" sz="1200" dirty="0" smtClean="0">
                          <a:solidFill>
                            <a:schemeClr val="tx1"/>
                          </a:solidFill>
                          <a:latin typeface="+mn-ea"/>
                          <a:ea typeface="+mn-ea"/>
                        </a:rPr>
                        <a:t>199</a:t>
                      </a:r>
                      <a:r>
                        <a:rPr kumimoji="1" lang="ja-JP" altLang="en-US" sz="1200" dirty="0" smtClean="0">
                          <a:solidFill>
                            <a:schemeClr val="tx1"/>
                          </a:solidFill>
                          <a:latin typeface="+mn-ea"/>
                          <a:ea typeface="+mn-ea"/>
                        </a:rPr>
                        <a:t>件</a:t>
                      </a:r>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・交付金額：約</a:t>
                      </a:r>
                      <a:r>
                        <a:rPr kumimoji="1" lang="en-US" altLang="ja-JP" sz="1200" dirty="0" smtClean="0">
                          <a:solidFill>
                            <a:schemeClr val="tx1"/>
                          </a:solidFill>
                          <a:latin typeface="+mn-ea"/>
                          <a:ea typeface="+mn-ea"/>
                        </a:rPr>
                        <a:t>1.36</a:t>
                      </a:r>
                      <a:r>
                        <a:rPr kumimoji="1" lang="ja-JP" altLang="en-US" sz="1200" dirty="0" smtClean="0">
                          <a:solidFill>
                            <a:schemeClr val="tx1"/>
                          </a:solidFill>
                          <a:latin typeface="+mn-ea"/>
                          <a:ea typeface="+mn-ea"/>
                        </a:rPr>
                        <a:t>億円</a:t>
                      </a:r>
                      <a:endParaRPr kumimoji="1" lang="en-US" altLang="ja-JP" sz="1200" dirty="0" smtClean="0">
                        <a:solidFill>
                          <a:schemeClr val="tx1"/>
                        </a:solidFill>
                        <a:latin typeface="+mn-ea"/>
                        <a:ea typeface="+mn-ea"/>
                      </a:endParaRPr>
                    </a:p>
                  </a:txBody>
                  <a:tcPr anchor="ctr"/>
                </a:tc>
                <a:extLst>
                  <a:ext uri="{0D108BD9-81ED-4DB2-BD59-A6C34878D82A}">
                    <a16:rowId xmlns:a16="http://schemas.microsoft.com/office/drawing/2014/main" val="2729893257"/>
                  </a:ext>
                </a:extLst>
              </a:tr>
              <a:tr h="370840">
                <a:tc>
                  <a:txBody>
                    <a:bodyPr/>
                    <a:lstStyle/>
                    <a:p>
                      <a:pPr algn="ctr"/>
                      <a:r>
                        <a:rPr kumimoji="1" lang="en-US" altLang="ja-JP" sz="1200" dirty="0" smtClean="0">
                          <a:latin typeface="+mn-ea"/>
                          <a:ea typeface="+mn-ea"/>
                        </a:rPr>
                        <a:t>2021</a:t>
                      </a:r>
                      <a:r>
                        <a:rPr kumimoji="1" lang="ja-JP" altLang="en-US" sz="1200" dirty="0" smtClean="0">
                          <a:latin typeface="+mn-ea"/>
                          <a:ea typeface="+mn-ea"/>
                        </a:rPr>
                        <a:t>年度</a:t>
                      </a:r>
                      <a:endParaRPr kumimoji="1" lang="en-US" altLang="ja-JP" sz="1200" dirty="0" smtClean="0">
                        <a:latin typeface="+mn-ea"/>
                        <a:ea typeface="+mn-ea"/>
                      </a:endParaRPr>
                    </a:p>
                  </a:txBody>
                  <a:tcPr anchor="ctr">
                    <a:solidFill>
                      <a:schemeClr val="accent1">
                        <a:lumMod val="40000"/>
                        <a:lumOff val="60000"/>
                      </a:schemeClr>
                    </a:solidFill>
                  </a:tcPr>
                </a:tc>
                <a:tc vMerge="1">
                  <a:txBody>
                    <a:bodyPr/>
                    <a:lstStyle/>
                    <a:p>
                      <a:endParaRPr lang="ja-JP" altLang="en-US"/>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r>
                        <a:rPr kumimoji="1" lang="ja-JP" altLang="en-US" sz="1200" dirty="0" smtClean="0">
                          <a:solidFill>
                            <a:schemeClr val="tx1"/>
                          </a:solidFill>
                          <a:latin typeface="+mn-ea"/>
                          <a:ea typeface="+mn-ea"/>
                        </a:rPr>
                        <a:t>・対象：文化芸術活動を業として主催する個人または団体</a:t>
                      </a:r>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・補助対象経費：有料の舞台公演・作品展示に要する施設使用料等</a:t>
                      </a:r>
                    </a:p>
                    <a:p>
                      <a:r>
                        <a:rPr kumimoji="1" lang="ja-JP" altLang="en-US" sz="1200" dirty="0" smtClean="0">
                          <a:solidFill>
                            <a:schemeClr val="tx1"/>
                          </a:solidFill>
                          <a:latin typeface="+mn-ea"/>
                          <a:ea typeface="+mn-ea"/>
                        </a:rPr>
                        <a:t>・補助金：舞台公演：</a:t>
                      </a:r>
                      <a:r>
                        <a:rPr kumimoji="1" lang="en-US" altLang="ja-JP" sz="1200" dirty="0" smtClean="0">
                          <a:solidFill>
                            <a:schemeClr val="tx1"/>
                          </a:solidFill>
                          <a:latin typeface="+mn-ea"/>
                          <a:ea typeface="+mn-ea"/>
                        </a:rPr>
                        <a:t>1</a:t>
                      </a:r>
                      <a:r>
                        <a:rPr kumimoji="1" lang="ja-JP" altLang="en-US" sz="1200" dirty="0" smtClean="0">
                          <a:solidFill>
                            <a:schemeClr val="tx1"/>
                          </a:solidFill>
                          <a:latin typeface="+mn-ea"/>
                          <a:ea typeface="+mn-ea"/>
                        </a:rPr>
                        <a:t>日あたり上限</a:t>
                      </a:r>
                      <a:r>
                        <a:rPr kumimoji="1" lang="en-US" altLang="ja-JP" sz="1200" dirty="0" smtClean="0">
                          <a:solidFill>
                            <a:schemeClr val="tx1"/>
                          </a:solidFill>
                          <a:latin typeface="+mn-ea"/>
                          <a:ea typeface="+mn-ea"/>
                        </a:rPr>
                        <a:t>50</a:t>
                      </a:r>
                      <a:r>
                        <a:rPr kumimoji="1" lang="ja-JP" altLang="en-US" sz="1200" dirty="0" smtClean="0">
                          <a:solidFill>
                            <a:schemeClr val="tx1"/>
                          </a:solidFill>
                          <a:latin typeface="+mn-ea"/>
                          <a:ea typeface="+mn-ea"/>
                        </a:rPr>
                        <a:t>万円</a:t>
                      </a:r>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最大２日分まで（補助率</a:t>
                      </a:r>
                      <a:r>
                        <a:rPr kumimoji="1" lang="en-US" altLang="ja-JP" sz="1200" dirty="0" smtClean="0">
                          <a:solidFill>
                            <a:schemeClr val="tx1"/>
                          </a:solidFill>
                          <a:latin typeface="+mn-ea"/>
                          <a:ea typeface="+mn-ea"/>
                        </a:rPr>
                        <a:t>10/10</a:t>
                      </a:r>
                      <a:r>
                        <a:rPr kumimoji="1" lang="ja-JP" altLang="en-US" sz="1200" dirty="0" smtClean="0">
                          <a:solidFill>
                            <a:schemeClr val="tx1"/>
                          </a:solidFill>
                          <a:latin typeface="+mn-ea"/>
                          <a:ea typeface="+mn-ea"/>
                        </a:rPr>
                        <a:t>）</a:t>
                      </a:r>
                    </a:p>
                    <a:p>
                      <a:r>
                        <a:rPr kumimoji="1" lang="ja-JP" altLang="en-US" sz="1200" dirty="0" smtClean="0">
                          <a:solidFill>
                            <a:schemeClr val="tx1"/>
                          </a:solidFill>
                          <a:latin typeface="+mn-ea"/>
                          <a:ea typeface="+mn-ea"/>
                        </a:rPr>
                        <a:t>　　　　　　作品展示：１展示会期あたり上限</a:t>
                      </a:r>
                      <a:r>
                        <a:rPr kumimoji="1" lang="en-US" altLang="ja-JP" sz="1200" dirty="0" smtClean="0">
                          <a:solidFill>
                            <a:schemeClr val="tx1"/>
                          </a:solidFill>
                          <a:latin typeface="+mn-ea"/>
                          <a:ea typeface="+mn-ea"/>
                        </a:rPr>
                        <a:t>50</a:t>
                      </a:r>
                      <a:r>
                        <a:rPr kumimoji="1" lang="ja-JP" altLang="en-US" sz="1200" dirty="0" smtClean="0">
                          <a:solidFill>
                            <a:schemeClr val="tx1"/>
                          </a:solidFill>
                          <a:latin typeface="+mn-ea"/>
                          <a:ea typeface="+mn-ea"/>
                        </a:rPr>
                        <a:t>万円まで（補助率</a:t>
                      </a:r>
                      <a:r>
                        <a:rPr kumimoji="1" lang="en-US" altLang="ja-JP" sz="1200" dirty="0" smtClean="0">
                          <a:solidFill>
                            <a:schemeClr val="tx1"/>
                          </a:solidFill>
                          <a:latin typeface="+mn-ea"/>
                          <a:ea typeface="+mn-ea"/>
                        </a:rPr>
                        <a:t>10/10</a:t>
                      </a:r>
                      <a:r>
                        <a:rPr kumimoji="1" lang="ja-JP" altLang="en-US" sz="1200" dirty="0" smtClean="0">
                          <a:solidFill>
                            <a:schemeClr val="tx1"/>
                          </a:solidFill>
                          <a:latin typeface="+mn-ea"/>
                          <a:ea typeface="+mn-ea"/>
                        </a:rPr>
                        <a:t>）</a:t>
                      </a:r>
                    </a:p>
                  </a:txBody>
                  <a:tcPr anchor="ctr"/>
                </a:tc>
                <a:tc>
                  <a:txBody>
                    <a:bodyPr/>
                    <a:lstStyle/>
                    <a:p>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・交付事業数：</a:t>
                      </a:r>
                      <a:r>
                        <a:rPr kumimoji="1" lang="en-US" altLang="ja-JP" sz="1200" dirty="0" smtClean="0">
                          <a:solidFill>
                            <a:schemeClr val="tx1"/>
                          </a:solidFill>
                          <a:latin typeface="+mn-ea"/>
                          <a:ea typeface="+mn-ea"/>
                        </a:rPr>
                        <a:t>433</a:t>
                      </a:r>
                      <a:r>
                        <a:rPr kumimoji="1" lang="ja-JP" altLang="en-US" sz="1200" dirty="0" smtClean="0">
                          <a:solidFill>
                            <a:schemeClr val="tx1"/>
                          </a:solidFill>
                          <a:latin typeface="+mn-ea"/>
                          <a:ea typeface="+mn-ea"/>
                        </a:rPr>
                        <a:t>件</a:t>
                      </a:r>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・交付金額：約</a:t>
                      </a:r>
                      <a:r>
                        <a:rPr kumimoji="1" lang="en-US" altLang="ja-JP" sz="1200" dirty="0" smtClean="0">
                          <a:solidFill>
                            <a:schemeClr val="tx1"/>
                          </a:solidFill>
                          <a:latin typeface="+mn-ea"/>
                          <a:ea typeface="+mn-ea"/>
                        </a:rPr>
                        <a:t>1.3</a:t>
                      </a:r>
                      <a:r>
                        <a:rPr kumimoji="1" lang="ja-JP" altLang="en-US" sz="1200" dirty="0" smtClean="0">
                          <a:solidFill>
                            <a:schemeClr val="tx1"/>
                          </a:solidFill>
                          <a:latin typeface="+mn-ea"/>
                          <a:ea typeface="+mn-ea"/>
                        </a:rPr>
                        <a:t>億円</a:t>
                      </a:r>
                      <a:endParaRPr kumimoji="1" lang="en-US" altLang="ja-JP" sz="1200" dirty="0" smtClean="0">
                        <a:solidFill>
                          <a:schemeClr val="tx1"/>
                        </a:solidFill>
                        <a:latin typeface="+mn-ea"/>
                        <a:ea typeface="+mn-ea"/>
                      </a:endParaRPr>
                    </a:p>
                    <a:p>
                      <a:endParaRPr kumimoji="1" lang="en-US" altLang="ja-JP" sz="1200" dirty="0" smtClean="0">
                        <a:solidFill>
                          <a:schemeClr val="tx1"/>
                        </a:solidFill>
                        <a:latin typeface="+mn-ea"/>
                        <a:ea typeface="+mn-ea"/>
                      </a:endParaRPr>
                    </a:p>
                  </a:txBody>
                  <a:tcPr anchor="ctr"/>
                </a:tc>
                <a:extLst>
                  <a:ext uri="{0D108BD9-81ED-4DB2-BD59-A6C34878D82A}">
                    <a16:rowId xmlns:a16="http://schemas.microsoft.com/office/drawing/2014/main" val="643211796"/>
                  </a:ext>
                </a:extLst>
              </a:tr>
              <a:tr h="370840">
                <a:tc>
                  <a:txBody>
                    <a:bodyPr/>
                    <a:lstStyle/>
                    <a:p>
                      <a:pPr algn="ctr"/>
                      <a:r>
                        <a:rPr kumimoji="1" lang="en-US" altLang="ja-JP" sz="1200" dirty="0" smtClean="0">
                          <a:latin typeface="+mn-ea"/>
                          <a:ea typeface="+mn-ea"/>
                        </a:rPr>
                        <a:t>2022</a:t>
                      </a:r>
                      <a:r>
                        <a:rPr kumimoji="1" lang="ja-JP" altLang="en-US" sz="1200" dirty="0" smtClean="0">
                          <a:latin typeface="+mn-ea"/>
                          <a:ea typeface="+mn-ea"/>
                        </a:rPr>
                        <a:t>年度</a:t>
                      </a:r>
                      <a:endParaRPr kumimoji="1" lang="ja-JP" altLang="en-US" sz="1200" dirty="0">
                        <a:latin typeface="+mn-ea"/>
                        <a:ea typeface="+mn-ea"/>
                      </a:endParaRPr>
                    </a:p>
                  </a:txBody>
                  <a:tcPr anchor="ctr">
                    <a:solidFill>
                      <a:schemeClr val="accent1">
                        <a:lumMod val="40000"/>
                        <a:lumOff val="60000"/>
                      </a:schemeClr>
                    </a:solidFill>
                  </a:tcPr>
                </a:tc>
                <a:tc vMerge="1">
                  <a:txBody>
                    <a:bodyPr/>
                    <a:lstStyle/>
                    <a:p>
                      <a:endParaRPr lang="ja-JP" alt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endParaRPr kumimoji="1" lang="ja-JP" altLang="en-US" sz="12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・交付決定数：</a:t>
                      </a:r>
                      <a:r>
                        <a:rPr kumimoji="1" lang="en-US" altLang="ja-JP" sz="1200" dirty="0" smtClean="0">
                          <a:solidFill>
                            <a:schemeClr val="tx1"/>
                          </a:solidFill>
                          <a:latin typeface="+mn-ea"/>
                          <a:ea typeface="+mn-ea"/>
                        </a:rPr>
                        <a:t>919</a:t>
                      </a:r>
                      <a:r>
                        <a:rPr kumimoji="1" lang="ja-JP" altLang="en-US" sz="1200" dirty="0" smtClean="0">
                          <a:solidFill>
                            <a:schemeClr val="tx1"/>
                          </a:solidFill>
                          <a:latin typeface="+mn-ea"/>
                          <a:ea typeface="+mn-ea"/>
                        </a:rPr>
                        <a:t>件</a:t>
                      </a:r>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・交付決定額：約</a:t>
                      </a:r>
                      <a:r>
                        <a:rPr kumimoji="1" lang="en-US" altLang="ja-JP" sz="1200" dirty="0" smtClean="0">
                          <a:solidFill>
                            <a:schemeClr val="tx1"/>
                          </a:solidFill>
                          <a:latin typeface="+mn-ea"/>
                          <a:ea typeface="+mn-ea"/>
                        </a:rPr>
                        <a:t>2.87</a:t>
                      </a:r>
                      <a:r>
                        <a:rPr kumimoji="1" lang="ja-JP" altLang="en-US" sz="1200" dirty="0" smtClean="0">
                          <a:solidFill>
                            <a:schemeClr val="tx1"/>
                          </a:solidFill>
                          <a:latin typeface="+mn-ea"/>
                          <a:ea typeface="+mn-ea"/>
                        </a:rPr>
                        <a:t>億円</a:t>
                      </a:r>
                      <a:endParaRPr kumimoji="1" lang="en-US" altLang="ja-JP" sz="1200" dirty="0" smtClean="0">
                        <a:solidFill>
                          <a:schemeClr val="tx1"/>
                        </a:solidFill>
                        <a:latin typeface="+mn-ea"/>
                        <a:ea typeface="+mn-ea"/>
                      </a:endParaRPr>
                    </a:p>
                    <a:p>
                      <a:endParaRPr kumimoji="1" lang="en-US" altLang="ja-JP" sz="1200" dirty="0" smtClean="0">
                        <a:solidFill>
                          <a:schemeClr val="tx1"/>
                        </a:solidFill>
                        <a:latin typeface="+mn-ea"/>
                        <a:ea typeface="+mn-ea"/>
                      </a:endParaRPr>
                    </a:p>
                  </a:txBody>
                  <a:tcPr anchor="ctr"/>
                </a:tc>
                <a:extLst>
                  <a:ext uri="{0D108BD9-81ED-4DB2-BD59-A6C34878D82A}">
                    <a16:rowId xmlns:a16="http://schemas.microsoft.com/office/drawing/2014/main" val="4269115822"/>
                  </a:ext>
                </a:extLst>
              </a:tr>
            </a:tbl>
          </a:graphicData>
        </a:graphic>
      </p:graphicFrame>
      <p:sp>
        <p:nvSpPr>
          <p:cNvPr id="35" name="正方形/長方形 34"/>
          <p:cNvSpPr/>
          <p:nvPr/>
        </p:nvSpPr>
        <p:spPr>
          <a:xfrm>
            <a:off x="7677647" y="3888844"/>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9" name="テキスト ボックス 38"/>
          <p:cNvSpPr txBox="1"/>
          <p:nvPr/>
        </p:nvSpPr>
        <p:spPr>
          <a:xfrm>
            <a:off x="6328282" y="6552672"/>
            <a:ext cx="823146" cy="207749"/>
          </a:xfrm>
          <a:prstGeom prst="rect">
            <a:avLst/>
          </a:prstGeom>
          <a:noFill/>
        </p:spPr>
        <p:txBody>
          <a:bodyPr wrap="square" rtlCol="0" anchor="t" anchorCtr="0">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大阪落語祭</a:t>
            </a:r>
            <a:endPar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スライド番号プレースホルダー 4"/>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2"/>
          <a:stretch>
            <a:fillRect/>
          </a:stretch>
        </p:blipFill>
        <p:spPr>
          <a:xfrm>
            <a:off x="7478894" y="4800160"/>
            <a:ext cx="1371719" cy="914479"/>
          </a:xfrm>
          <a:prstGeom prst="rect">
            <a:avLst/>
          </a:prstGeom>
        </p:spPr>
      </p:pic>
      <p:pic>
        <p:nvPicPr>
          <p:cNvPr id="3" name="図 2"/>
          <p:cNvPicPr>
            <a:picLocks noChangeAspect="1"/>
          </p:cNvPicPr>
          <p:nvPr/>
        </p:nvPicPr>
        <p:blipFill>
          <a:blip r:embed="rId3"/>
          <a:stretch>
            <a:fillRect/>
          </a:stretch>
        </p:blipFill>
        <p:spPr>
          <a:xfrm>
            <a:off x="5803034" y="5433977"/>
            <a:ext cx="1402202" cy="938865"/>
          </a:xfrm>
          <a:prstGeom prst="rect">
            <a:avLst/>
          </a:prstGeom>
        </p:spPr>
      </p:pic>
    </p:spTree>
    <p:extLst>
      <p:ext uri="{BB962C8B-B14F-4D97-AF65-F5344CB8AC3E}">
        <p14:creationId xmlns:p14="http://schemas.microsoft.com/office/powerpoint/2010/main" val="1609635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（３）事業継続対策　⑤商店街支援</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スライド番号プレースホルダー 4"/>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8" name="角丸四角形 27"/>
          <p:cNvSpPr/>
          <p:nvPr/>
        </p:nvSpPr>
        <p:spPr>
          <a:xfrm>
            <a:off x="392317" y="476672"/>
            <a:ext cx="3240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商店街の感染症対策と需要喚起</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正方形/長方形 28"/>
          <p:cNvSpPr/>
          <p:nvPr/>
        </p:nvSpPr>
        <p:spPr>
          <a:xfrm>
            <a:off x="392316" y="904401"/>
            <a:ext cx="5868001" cy="1569660"/>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・緊急事態措置による休業要請や外出自粛要請等により打撃を受けている商店街に対し、感染症対策や需要喚起の支援を実施。</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感染症対策支援</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・啓発ポスター等の掲示、テイクアウト・デリバリ</a:t>
            </a:r>
            <a:r>
              <a:rPr kumimoji="1"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ー</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、キャッシュレスの導入促進など</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需要喚起支援</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国の「ＧｏＴｏ商店街」事業応募に向けたサポートや同事業に連動した取組みの支援</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4" name="正方形/長方形 33"/>
          <p:cNvSpPr/>
          <p:nvPr/>
        </p:nvSpPr>
        <p:spPr>
          <a:xfrm>
            <a:off x="3720143" y="573427"/>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角丸四角形 34"/>
          <p:cNvSpPr/>
          <p:nvPr/>
        </p:nvSpPr>
        <p:spPr>
          <a:xfrm>
            <a:off x="392317" y="2615097"/>
            <a:ext cx="3240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商店街等モデル創出普及</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正方形/長方形 35"/>
          <p:cNvSpPr/>
          <p:nvPr/>
        </p:nvSpPr>
        <p:spPr>
          <a:xfrm>
            <a:off x="434207" y="3042826"/>
            <a:ext cx="5868001" cy="1754326"/>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・新しい生活様式（ニューノーマル）に沿った「</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ICT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活用」や地域内経済を循環させる「バイローカル」の「モデル創出」に取り組むとともに、その「成果の普及」を通じて市町村・商店街の取組みを支援。</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モデル創出</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モデル事業を公募、事業の準備・実施の伴走支援、実施内容の発信</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成果の普及</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商店街アドバイザーによる相談サポート、先進モデル事例の収集と情報発信等</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正方形/長方形 36"/>
          <p:cNvSpPr/>
          <p:nvPr/>
        </p:nvSpPr>
        <p:spPr>
          <a:xfrm>
            <a:off x="3720143" y="2686617"/>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a:t>
            </a:r>
            <a:r>
              <a:rPr kumimoji="1" lang="en-US" altLang="ja-JP" sz="1200" b="0" i="0" u="none"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a:t>
            </a:r>
            <a:r>
              <a:rPr kumimoji="1" lang="en-US" altLang="ja-JP" sz="1200" b="0" i="0" u="none"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角丸四角形 37"/>
          <p:cNvSpPr/>
          <p:nvPr/>
        </p:nvSpPr>
        <p:spPr>
          <a:xfrm>
            <a:off x="386219" y="5023917"/>
            <a:ext cx="3240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商店街の魅力向上支援</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9" name="正方形/長方形 38"/>
          <p:cNvSpPr/>
          <p:nvPr/>
        </p:nvSpPr>
        <p:spPr>
          <a:xfrm>
            <a:off x="434208" y="5454303"/>
            <a:ext cx="6576190" cy="1384995"/>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・コロナによる慢性的な人流低下に打撃を受けている商店街が、万博開催時に多くのビジネスチャンスにつながるよう商店街の魅力を発信するとともに、商店街店舗のデジタル化を促進。</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・府内商店街の魅力発信ポータルサイト「ええやん！大阪商店街」を立ち上げ</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・商店街・店舗向けデジタル化の取組みを促進する説明会を実施</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・万博</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日前にあわせ、万博ロゴを入れたのぼり等の掲出や関連イベントの実施によるＰＲを実施</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0" name="正方形/長方形 39"/>
          <p:cNvSpPr/>
          <p:nvPr/>
        </p:nvSpPr>
        <p:spPr>
          <a:xfrm>
            <a:off x="3720143" y="5135846"/>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3" name="表 42"/>
          <p:cNvGraphicFramePr>
            <a:graphicFrameLocks noGrp="1"/>
          </p:cNvGraphicFramePr>
          <p:nvPr>
            <p:extLst/>
          </p:nvPr>
        </p:nvGraphicFramePr>
        <p:xfrm>
          <a:off x="6546027" y="4080116"/>
          <a:ext cx="2382844" cy="648000"/>
        </p:xfrm>
        <a:graphic>
          <a:graphicData uri="http://schemas.openxmlformats.org/drawingml/2006/table">
            <a:tbl>
              <a:tblPr firstRow="1">
                <a:tableStyleId>{69CF1AB2-1976-4502-BF36-3FF5EA218861}</a:tableStyleId>
              </a:tblPr>
              <a:tblGrid>
                <a:gridCol w="906844">
                  <a:extLst>
                    <a:ext uri="{9D8B030D-6E8A-4147-A177-3AD203B41FA5}">
                      <a16:colId xmlns:a16="http://schemas.microsoft.com/office/drawing/2014/main" val="20000"/>
                    </a:ext>
                  </a:extLst>
                </a:gridCol>
                <a:gridCol w="1476000">
                  <a:extLst>
                    <a:ext uri="{9D8B030D-6E8A-4147-A177-3AD203B41FA5}">
                      <a16:colId xmlns:a16="http://schemas.microsoft.com/office/drawing/2014/main" val="20001"/>
                    </a:ext>
                  </a:extLst>
                </a:gridCol>
              </a:tblGrid>
              <a:tr h="324000">
                <a:tc>
                  <a:txBody>
                    <a:bodyPr/>
                    <a:lstStyle/>
                    <a:p>
                      <a:pPr algn="ctr"/>
                      <a:r>
                        <a:rPr kumimoji="1" lang="en-US" altLang="ja-JP" sz="1200" b="0" strike="noStrike"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2021</a:t>
                      </a:r>
                      <a:r>
                        <a:rPr kumimoji="1" lang="ja-JP" altLang="en-US" sz="1200" b="0" strike="noStrike"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endParaRPr kumimoji="1" lang="ja-JP" altLang="en-US" sz="1200" b="0" strike="noStrike"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strike="noStrike"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採択：</a:t>
                      </a:r>
                      <a:r>
                        <a:rPr kumimoji="1" lang="en-US" altLang="ja-JP" sz="1200" b="0" strike="noStrike"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11</a:t>
                      </a:r>
                      <a:r>
                        <a:rPr kumimoji="1" lang="ja-JP" altLang="en-US" sz="1200" b="0" strike="noStrike"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商店街</a:t>
                      </a:r>
                      <a:endParaRPr kumimoji="1" lang="ja-JP" altLang="en-US" sz="1200" b="0" strike="noStrike"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2022</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採択：</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商店街</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3282085"/>
                  </a:ext>
                </a:extLst>
              </a:tr>
            </a:tbl>
          </a:graphicData>
        </a:graphic>
      </p:graphicFrame>
      <p:graphicFrame>
        <p:nvGraphicFramePr>
          <p:cNvPr id="44" name="表 43"/>
          <p:cNvGraphicFramePr>
            <a:graphicFrameLocks noGrp="1"/>
          </p:cNvGraphicFramePr>
          <p:nvPr>
            <p:extLst/>
          </p:nvPr>
        </p:nvGraphicFramePr>
        <p:xfrm>
          <a:off x="6546027" y="2070571"/>
          <a:ext cx="2382844" cy="324000"/>
        </p:xfrm>
        <a:graphic>
          <a:graphicData uri="http://schemas.openxmlformats.org/drawingml/2006/table">
            <a:tbl>
              <a:tblPr firstRow="1">
                <a:tableStyleId>{69CF1AB2-1976-4502-BF36-3FF5EA218861}</a:tableStyleId>
              </a:tblPr>
              <a:tblGrid>
                <a:gridCol w="906844">
                  <a:extLst>
                    <a:ext uri="{9D8B030D-6E8A-4147-A177-3AD203B41FA5}">
                      <a16:colId xmlns:a16="http://schemas.microsoft.com/office/drawing/2014/main" val="20000"/>
                    </a:ext>
                  </a:extLst>
                </a:gridCol>
                <a:gridCol w="1476000">
                  <a:extLst>
                    <a:ext uri="{9D8B030D-6E8A-4147-A177-3AD203B41FA5}">
                      <a16:colId xmlns:a16="http://schemas.microsoft.com/office/drawing/2014/main" val="20001"/>
                    </a:ext>
                  </a:extLst>
                </a:gridCol>
              </a:tblGrid>
              <a:tr h="324000">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2020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採択：</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107</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商店街</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5" name="正方形/長方形 44"/>
          <p:cNvSpPr/>
          <p:nvPr/>
        </p:nvSpPr>
        <p:spPr>
          <a:xfrm>
            <a:off x="7431045" y="4702787"/>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月６日時点）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 name="図 1"/>
          <p:cNvPicPr>
            <a:picLocks noChangeAspect="1"/>
          </p:cNvPicPr>
          <p:nvPr/>
        </p:nvPicPr>
        <p:blipFill>
          <a:blip r:embed="rId2"/>
          <a:stretch>
            <a:fillRect/>
          </a:stretch>
        </p:blipFill>
        <p:spPr>
          <a:xfrm>
            <a:off x="6966238" y="541960"/>
            <a:ext cx="1542422" cy="1292464"/>
          </a:xfrm>
          <a:prstGeom prst="rect">
            <a:avLst/>
          </a:prstGeom>
        </p:spPr>
      </p:pic>
      <p:pic>
        <p:nvPicPr>
          <p:cNvPr id="3" name="図 2"/>
          <p:cNvPicPr>
            <a:picLocks noChangeAspect="1"/>
          </p:cNvPicPr>
          <p:nvPr/>
        </p:nvPicPr>
        <p:blipFill>
          <a:blip r:embed="rId3"/>
          <a:stretch>
            <a:fillRect/>
          </a:stretch>
        </p:blipFill>
        <p:spPr>
          <a:xfrm>
            <a:off x="7327327" y="5224097"/>
            <a:ext cx="1499746" cy="1085182"/>
          </a:xfrm>
          <a:prstGeom prst="rect">
            <a:avLst/>
          </a:prstGeom>
        </p:spPr>
      </p:pic>
    </p:spTree>
    <p:extLst>
      <p:ext uri="{BB962C8B-B14F-4D97-AF65-F5344CB8AC3E}">
        <p14:creationId xmlns:p14="http://schemas.microsoft.com/office/powerpoint/2010/main" val="21531030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スライド番号プレースホルダー 4"/>
          <p:cNvSpPr>
            <a:spLocks noGrp="1"/>
          </p:cNvSpPr>
          <p:nvPr>
            <p:ph type="sldNum" sz="quarter" idx="12"/>
          </p:nvPr>
        </p:nvSpPr>
        <p:spPr>
          <a:xfrm>
            <a:off x="7052647" y="652636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5" name="テキスト ボックス 44"/>
          <p:cNvSpPr txBox="1"/>
          <p:nvPr/>
        </p:nvSpPr>
        <p:spPr>
          <a:xfrm>
            <a:off x="135158" y="92535"/>
            <a:ext cx="4940898"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４）学校での対策</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4" name="角丸四角形 53"/>
          <p:cNvSpPr/>
          <p:nvPr/>
        </p:nvSpPr>
        <p:spPr>
          <a:xfrm>
            <a:off x="392316" y="496745"/>
            <a:ext cx="4176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臨時休業に伴う府立支援学校等の学校給食費支援</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5" name="正方形/長方形 54"/>
          <p:cNvSpPr/>
          <p:nvPr/>
        </p:nvSpPr>
        <p:spPr>
          <a:xfrm>
            <a:off x="392315" y="837825"/>
            <a:ext cx="6771972" cy="461665"/>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＜目的・内容＞</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・府立支援学校等の臨時休業中の保護者負担軽減のため、学校給食費（食材費）を負担。</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6" name="角丸四角形 55"/>
          <p:cNvSpPr/>
          <p:nvPr/>
        </p:nvSpPr>
        <p:spPr>
          <a:xfrm>
            <a:off x="392316" y="1397407"/>
            <a:ext cx="4176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学校等の休業・再開に伴う対応</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7" name="正方形/長方形 56"/>
          <p:cNvSpPr/>
          <p:nvPr/>
        </p:nvSpPr>
        <p:spPr>
          <a:xfrm>
            <a:off x="392315" y="1767327"/>
            <a:ext cx="5979885" cy="1015663"/>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＜目的・内容＞</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・児童生徒の心のケアを行うスクールカウンセラーの配置時間拡充や補充学習支援等</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行う</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学習支援員を配置する市町村への支援を実施。</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・教員が児童・生徒への指導等に注力できるよう、教員の事務業務支援及び感染症対策を行うスクールサポートスタッフ等を配置。</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 name="角丸四角形 57"/>
          <p:cNvSpPr/>
          <p:nvPr/>
        </p:nvSpPr>
        <p:spPr>
          <a:xfrm>
            <a:off x="398897" y="5496886"/>
            <a:ext cx="4176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修学旅行等のキャンセルに伴う支援</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 name="正方形/長方形 58"/>
          <p:cNvSpPr/>
          <p:nvPr/>
        </p:nvSpPr>
        <p:spPr>
          <a:xfrm>
            <a:off x="398897" y="5905186"/>
            <a:ext cx="9076228" cy="64633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＜目的・内容＞</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・まん延防止等重点措置期間に修学旅行等がキャンセルになった場合に保護者等の負担を</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軽減するため、キャンセル料を支援。</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0" name="角丸四角形 59"/>
          <p:cNvSpPr/>
          <p:nvPr/>
        </p:nvSpPr>
        <p:spPr>
          <a:xfrm>
            <a:off x="401653" y="4238858"/>
            <a:ext cx="4176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全国大会中止に伴う大阪大会の開催支援</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1" name="正方形/長方形 60"/>
          <p:cNvSpPr/>
          <p:nvPr/>
        </p:nvSpPr>
        <p:spPr>
          <a:xfrm>
            <a:off x="375428" y="4608136"/>
            <a:ext cx="6141051" cy="64633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＜目的・内容＞</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・新型コロナウイルス感染症の影響で中止となった中・高校生の全国部活動大会の代替</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なる大阪</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大会の開催のため、経費の一部（新型コロナウイルス感染症対策費用等</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）を支援。</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2" name="角丸四角形 61"/>
          <p:cNvSpPr/>
          <p:nvPr/>
        </p:nvSpPr>
        <p:spPr>
          <a:xfrm>
            <a:off x="392733" y="3115221"/>
            <a:ext cx="4176000" cy="342000"/>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府立高校等でのオンライン授業の実施</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3" name="正方形/長方形 62"/>
          <p:cNvSpPr/>
          <p:nvPr/>
        </p:nvSpPr>
        <p:spPr>
          <a:xfrm>
            <a:off x="384055" y="3430651"/>
            <a:ext cx="6099364" cy="64633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＜目的・内容＞</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月末までの緊急的対応として、各家庭の端末を活用し、オンライン授業体制を整備。</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通信環境が整っていない家庭に対しては、モバイルルーターの貸出を実施。</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4" name="正方形/長方形 63"/>
          <p:cNvSpPr/>
          <p:nvPr/>
        </p:nvSpPr>
        <p:spPr>
          <a:xfrm>
            <a:off x="4634855" y="607578"/>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5" name="正方形/長方形 64"/>
          <p:cNvSpPr/>
          <p:nvPr/>
        </p:nvSpPr>
        <p:spPr>
          <a:xfrm>
            <a:off x="4634855" y="1495814"/>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6" name="正方形/長方形 65"/>
          <p:cNvSpPr/>
          <p:nvPr/>
        </p:nvSpPr>
        <p:spPr>
          <a:xfrm>
            <a:off x="4634855" y="3189635"/>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7" name="正方形/長方形 66"/>
          <p:cNvSpPr/>
          <p:nvPr/>
        </p:nvSpPr>
        <p:spPr>
          <a:xfrm>
            <a:off x="4626524" y="5627432"/>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8" name="正方形/長方形 67"/>
          <p:cNvSpPr/>
          <p:nvPr/>
        </p:nvSpPr>
        <p:spPr>
          <a:xfrm>
            <a:off x="4626524" y="4331137"/>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69" name="表 68"/>
          <p:cNvGraphicFramePr>
            <a:graphicFrameLocks noGrp="1"/>
          </p:cNvGraphicFramePr>
          <p:nvPr>
            <p:extLst/>
          </p:nvPr>
        </p:nvGraphicFramePr>
        <p:xfrm>
          <a:off x="6516480" y="3541145"/>
          <a:ext cx="2376000" cy="457200"/>
        </p:xfrm>
        <a:graphic>
          <a:graphicData uri="http://schemas.openxmlformats.org/drawingml/2006/table">
            <a:tbl>
              <a:tblPr firstRow="1">
                <a:tableStyleId>{69CF1AB2-1976-4502-BF36-3FF5EA218861}</a:tableStyleId>
              </a:tblPr>
              <a:tblGrid>
                <a:gridCol w="1342417">
                  <a:extLst>
                    <a:ext uri="{9D8B030D-6E8A-4147-A177-3AD203B41FA5}">
                      <a16:colId xmlns:a16="http://schemas.microsoft.com/office/drawing/2014/main" val="20000"/>
                    </a:ext>
                  </a:extLst>
                </a:gridCol>
                <a:gridCol w="1033583">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モバイルルーター</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配備数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3,000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台</a:t>
                      </a:r>
                      <a:endPar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70" name="表 69"/>
          <p:cNvGraphicFramePr>
            <a:graphicFrameLocks noGrp="1"/>
          </p:cNvGraphicFramePr>
          <p:nvPr>
            <p:extLst/>
          </p:nvPr>
        </p:nvGraphicFramePr>
        <p:xfrm>
          <a:off x="6516480" y="4647835"/>
          <a:ext cx="2376000" cy="457200"/>
        </p:xfrm>
        <a:graphic>
          <a:graphicData uri="http://schemas.openxmlformats.org/drawingml/2006/table">
            <a:tbl>
              <a:tblPr firstRow="1">
                <a:tableStyleId>{69CF1AB2-1976-4502-BF36-3FF5EA218861}</a:tableStyleId>
              </a:tblPr>
              <a:tblGrid>
                <a:gridCol w="1358893">
                  <a:extLst>
                    <a:ext uri="{9D8B030D-6E8A-4147-A177-3AD203B41FA5}">
                      <a16:colId xmlns:a16="http://schemas.microsoft.com/office/drawing/2014/main" val="20000"/>
                    </a:ext>
                  </a:extLst>
                </a:gridCol>
                <a:gridCol w="1017107">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代替となる大阪　大会開催実績</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５大会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71" name="表 70"/>
          <p:cNvGraphicFramePr>
            <a:graphicFrameLocks noGrp="1"/>
          </p:cNvGraphicFramePr>
          <p:nvPr>
            <p:extLst/>
          </p:nvPr>
        </p:nvGraphicFramePr>
        <p:xfrm>
          <a:off x="6516934" y="5944885"/>
          <a:ext cx="2376000" cy="457200"/>
        </p:xfrm>
        <a:graphic>
          <a:graphicData uri="http://schemas.openxmlformats.org/drawingml/2006/table">
            <a:tbl>
              <a:tblPr firstRow="1">
                <a:tableStyleId>{69CF1AB2-1976-4502-BF36-3FF5EA218861}</a:tableStyleId>
              </a:tblPr>
              <a:tblGrid>
                <a:gridCol w="1358439">
                  <a:extLst>
                    <a:ext uri="{9D8B030D-6E8A-4147-A177-3AD203B41FA5}">
                      <a16:colId xmlns:a16="http://schemas.microsoft.com/office/drawing/2014/main" val="20000"/>
                    </a:ext>
                  </a:extLst>
                </a:gridCol>
                <a:gridCol w="1017561">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キャンセル料</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支援額</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38,674</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千円</a:t>
                      </a:r>
                      <a:endPar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72" name="表 71"/>
          <p:cNvGraphicFramePr>
            <a:graphicFrameLocks noGrp="1"/>
          </p:cNvGraphicFramePr>
          <p:nvPr>
            <p:extLst/>
          </p:nvPr>
        </p:nvGraphicFramePr>
        <p:xfrm>
          <a:off x="6516480" y="1780052"/>
          <a:ext cx="2376000" cy="962319"/>
        </p:xfrm>
        <a:graphic>
          <a:graphicData uri="http://schemas.openxmlformats.org/drawingml/2006/table">
            <a:tbl>
              <a:tblPr firstRow="1">
                <a:tableStyleId>{69CF1AB2-1976-4502-BF36-3FF5EA218861}</a:tableStyleId>
              </a:tblPr>
              <a:tblGrid>
                <a:gridCol w="136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tblGrid>
              <a:tr h="505119">
                <a:tc>
                  <a:txBody>
                    <a:bodyPr/>
                    <a:lstStyle/>
                    <a:p>
                      <a:pPr algn="ctr"/>
                      <a:r>
                        <a:rPr kumimoji="1" lang="ja-JP" altLang="en-US" sz="1200" b="0" spc="-150" baseline="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スクールカウンセラー</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baseline="0" dirty="0" smtClean="0">
                          <a:solidFill>
                            <a:schemeClr val="tx1"/>
                          </a:solidFill>
                          <a:latin typeface="ＭＳ Ｐゴシック" panose="020B0600070205080204" pitchFamily="50" charset="-128"/>
                          <a:ea typeface="+mn-ea"/>
                          <a:cs typeface="Meiryo UI" panose="020B0604030504040204" pitchFamily="50" charset="-128"/>
                        </a:rPr>
                        <a:t>285</a:t>
                      </a:r>
                      <a:r>
                        <a:rPr kumimoji="1" lang="ja-JP" altLang="en-US" sz="1200" b="0" baseline="0" dirty="0" smtClean="0">
                          <a:solidFill>
                            <a:schemeClr val="tx1"/>
                          </a:solidFill>
                          <a:latin typeface="ＭＳ Ｐゴシック" panose="020B0600070205080204" pitchFamily="50" charset="-128"/>
                          <a:ea typeface="+mn-ea"/>
                          <a:cs typeface="Meiryo UI" panose="020B0604030504040204" pitchFamily="50" charset="-128"/>
                        </a:rPr>
                        <a:t>校</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スクールサポート</a:t>
                      </a:r>
                      <a:endParaRPr kumimoji="1" lang="en-US" altLang="ja-JP" sz="1200" b="0" dirty="0" smtClean="0">
                        <a:solidFill>
                          <a:schemeClr val="tx1"/>
                        </a:solidFill>
                        <a:latin typeface="ＭＳ Ｐゴシック" panose="020B0600070205080204" pitchFamily="50" charset="-128"/>
                        <a:ea typeface="+mn-ea"/>
                        <a:cs typeface="Meiryo UI" panose="020B0604030504040204" pitchFamily="50" charset="-128"/>
                      </a:endParaRPr>
                    </a:p>
                    <a:p>
                      <a:pPr algn="ct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スタッフ</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baseline="0" dirty="0" smtClean="0">
                          <a:solidFill>
                            <a:schemeClr val="tx1"/>
                          </a:solidFill>
                          <a:latin typeface="ＭＳ Ｐゴシック" panose="020B0600070205080204" pitchFamily="50" charset="-128"/>
                          <a:ea typeface="+mn-ea"/>
                          <a:cs typeface="Meiryo UI" panose="020B0604030504040204" pitchFamily="50" charset="-128"/>
                        </a:rPr>
                        <a:t>1,196</a:t>
                      </a:r>
                      <a:r>
                        <a:rPr kumimoji="1" lang="ja-JP" altLang="en-US" sz="1200" b="0" baseline="0" dirty="0" smtClean="0">
                          <a:solidFill>
                            <a:schemeClr val="tx1"/>
                          </a:solidFill>
                          <a:latin typeface="ＭＳ Ｐゴシック" panose="020B0600070205080204" pitchFamily="50" charset="-128"/>
                          <a:ea typeface="+mn-ea"/>
                          <a:cs typeface="Meiryo UI" panose="020B0604030504040204" pitchFamily="50" charset="-128"/>
                        </a:rPr>
                        <a:t>人</a:t>
                      </a:r>
                    </a:p>
                    <a:p>
                      <a:pPr algn="ctr"/>
                      <a:r>
                        <a:rPr kumimoji="1" lang="ja-JP" altLang="en-US" sz="1200" b="0" baseline="0" dirty="0" smtClean="0">
                          <a:solidFill>
                            <a:schemeClr val="tx1"/>
                          </a:solidFill>
                          <a:latin typeface="ＭＳ Ｐゴシック" panose="020B0600070205080204" pitchFamily="50" charset="-128"/>
                          <a:ea typeface="+mn-ea"/>
                          <a:cs typeface="Meiryo UI" panose="020B0604030504040204" pitchFamily="50" charset="-128"/>
                        </a:rPr>
                        <a:t>（</a:t>
                      </a:r>
                      <a:r>
                        <a:rPr kumimoji="1" lang="en-US" altLang="ja-JP" sz="1200" b="0" baseline="0" dirty="0" smtClean="0">
                          <a:solidFill>
                            <a:schemeClr val="tx1"/>
                          </a:solidFill>
                          <a:latin typeface="ＭＳ Ｐゴシック" panose="020B0600070205080204" pitchFamily="50" charset="-128"/>
                          <a:ea typeface="+mn-ea"/>
                          <a:cs typeface="Meiryo UI" panose="020B0604030504040204" pitchFamily="50" charset="-128"/>
                        </a:rPr>
                        <a:t>521</a:t>
                      </a:r>
                      <a:r>
                        <a:rPr kumimoji="1" lang="ja-JP" altLang="en-US" sz="1200" b="0" baseline="0" dirty="0" smtClean="0">
                          <a:solidFill>
                            <a:schemeClr val="tx1"/>
                          </a:solidFill>
                          <a:latin typeface="ＭＳ Ｐゴシック" panose="020B0600070205080204" pitchFamily="50" charset="-128"/>
                          <a:ea typeface="+mn-ea"/>
                          <a:cs typeface="Meiryo UI" panose="020B0604030504040204" pitchFamily="50" charset="-128"/>
                        </a:rPr>
                        <a:t>校）</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1172337"/>
                  </a:ext>
                </a:extLst>
              </a:tr>
            </a:tbl>
          </a:graphicData>
        </a:graphic>
      </p:graphicFrame>
      <p:graphicFrame>
        <p:nvGraphicFramePr>
          <p:cNvPr id="73" name="表 72"/>
          <p:cNvGraphicFramePr>
            <a:graphicFrameLocks noGrp="1"/>
          </p:cNvGraphicFramePr>
          <p:nvPr>
            <p:extLst/>
          </p:nvPr>
        </p:nvGraphicFramePr>
        <p:xfrm>
          <a:off x="6516479" y="909821"/>
          <a:ext cx="2376000" cy="324000"/>
        </p:xfrm>
        <a:graphic>
          <a:graphicData uri="http://schemas.openxmlformats.org/drawingml/2006/table">
            <a:tbl>
              <a:tblPr firstRow="1">
                <a:tableStyleId>{69CF1AB2-1976-4502-BF36-3FF5EA218861}</a:tableStyleId>
              </a:tblPr>
              <a:tblGrid>
                <a:gridCol w="1358894">
                  <a:extLst>
                    <a:ext uri="{9D8B030D-6E8A-4147-A177-3AD203B41FA5}">
                      <a16:colId xmlns:a16="http://schemas.microsoft.com/office/drawing/2014/main" val="20000"/>
                    </a:ext>
                  </a:extLst>
                </a:gridCol>
                <a:gridCol w="1017106">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給食費負担額</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strike="noStrike" dirty="0" smtClean="0">
                          <a:solidFill>
                            <a:schemeClr val="tx1"/>
                          </a:solidFill>
                          <a:latin typeface="ＭＳ Ｐゴシック" panose="020B0600070205080204" pitchFamily="50" charset="-128"/>
                          <a:ea typeface="+mn-ea"/>
                          <a:cs typeface="Meiryo UI" panose="020B0604030504040204" pitchFamily="50" charset="-128"/>
                        </a:rPr>
                        <a:t>5,247</a:t>
                      </a:r>
                      <a:r>
                        <a:rPr kumimoji="1" lang="ja-JP" altLang="en-US" sz="1200" b="0" strike="noStrike" dirty="0" smtClean="0">
                          <a:solidFill>
                            <a:schemeClr val="tx1"/>
                          </a:solidFill>
                          <a:latin typeface="ＭＳ Ｐゴシック" panose="020B0600070205080204" pitchFamily="50" charset="-128"/>
                          <a:ea typeface="+mn-ea"/>
                          <a:cs typeface="Meiryo UI" panose="020B0604030504040204" pitchFamily="50" charset="-128"/>
                        </a:rPr>
                        <a:t>千円</a:t>
                      </a:r>
                      <a:endParaRPr kumimoji="1" lang="ja-JP" altLang="en-US" sz="1200" b="0" strike="sngStrike" dirty="0" smtClean="0">
                        <a:solidFill>
                          <a:schemeClr val="tx1"/>
                        </a:solidFill>
                        <a:latin typeface="ＭＳ Ｐゴシック" panose="020B0600070205080204" pitchFamily="50" charset="-128"/>
                        <a:ea typeface="+mn-ea"/>
                        <a:cs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4" name="正方形/長方形 73"/>
          <p:cNvSpPr/>
          <p:nvPr/>
        </p:nvSpPr>
        <p:spPr>
          <a:xfrm>
            <a:off x="7578080" y="1230716"/>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年５月</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6" name="角丸四角形 75"/>
          <p:cNvSpPr/>
          <p:nvPr/>
        </p:nvSpPr>
        <p:spPr>
          <a:xfrm>
            <a:off x="5694456" y="4328455"/>
            <a:ext cx="1656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大阪府独自支援</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7" name="角丸四角形 76"/>
          <p:cNvSpPr/>
          <p:nvPr/>
        </p:nvSpPr>
        <p:spPr>
          <a:xfrm>
            <a:off x="5694456" y="3189635"/>
            <a:ext cx="1656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大阪府独自支援</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8" name="角丸四角形 77"/>
          <p:cNvSpPr/>
          <p:nvPr/>
        </p:nvSpPr>
        <p:spPr>
          <a:xfrm>
            <a:off x="5694456" y="5627432"/>
            <a:ext cx="1656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大阪府独自支援</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9" name="正方形/長方形 78"/>
          <p:cNvSpPr/>
          <p:nvPr/>
        </p:nvSpPr>
        <p:spPr>
          <a:xfrm>
            <a:off x="7578080" y="2719781"/>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年３月</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0" name="正方形/長方形 79"/>
          <p:cNvSpPr/>
          <p:nvPr/>
        </p:nvSpPr>
        <p:spPr>
          <a:xfrm>
            <a:off x="7578080" y="3976528"/>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年１月</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1" name="正方形/長方形 80"/>
          <p:cNvSpPr/>
          <p:nvPr/>
        </p:nvSpPr>
        <p:spPr>
          <a:xfrm>
            <a:off x="7578080" y="6352173"/>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年５月</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2" name="正方形/長方形 81"/>
          <p:cNvSpPr/>
          <p:nvPr/>
        </p:nvSpPr>
        <p:spPr>
          <a:xfrm>
            <a:off x="7578080" y="5055014"/>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年３月</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0917139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395334" y="4617782"/>
            <a:ext cx="3600000" cy="342000"/>
          </a:xfrm>
          <a:prstGeom prst="roundRect">
            <a:avLst/>
          </a:prstGeom>
          <a:solidFill>
            <a:srgbClr val="DBEEF4"/>
          </a:solidFill>
          <a:ln w="25400">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応援職員の派遣</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テキスト ボックス 1"/>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（５）高齢者施設等での対策</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398782" y="476672"/>
            <a:ext cx="3240000" cy="340519"/>
          </a:xfrm>
          <a:prstGeom prst="roundRect">
            <a:avLst/>
          </a:prstGeom>
          <a:solidFill>
            <a:srgbClr val="DBEEF4"/>
          </a:solidFill>
          <a:ln w="25400">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協力医療機関との連携強化</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正方形/長方形 14"/>
          <p:cNvSpPr/>
          <p:nvPr/>
        </p:nvSpPr>
        <p:spPr>
          <a:xfrm>
            <a:off x="398784" y="841395"/>
            <a:ext cx="4677271" cy="1569660"/>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・入所系・居住系の高齢者施設等</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における早期の重症化予防治療と</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、施設内</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療養体制を確保するため、協力医療機関との連携を強化</a:t>
            </a:r>
            <a:r>
              <a:rPr kumimoji="1" lang="ja-JP" altLang="en-US"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・高齢者施設に対し、協力医療機関のコロナ対応状況等について</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アンケートを実施。</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・高齢者施設及び協力医療機関に対し、コロナ治療対応について働きかけを実施。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a:xfrm>
            <a:off x="7057341" y="649850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25" name="表 24"/>
          <p:cNvGraphicFramePr>
            <a:graphicFrameLocks noGrp="1"/>
          </p:cNvGraphicFramePr>
          <p:nvPr>
            <p:extLst/>
          </p:nvPr>
        </p:nvGraphicFramePr>
        <p:xfrm>
          <a:off x="5266212" y="1103790"/>
          <a:ext cx="3582258" cy="457200"/>
        </p:xfrm>
        <a:graphic>
          <a:graphicData uri="http://schemas.openxmlformats.org/drawingml/2006/table">
            <a:tbl>
              <a:tblPr firstRow="1">
                <a:tableStyleId>{69CF1AB2-1976-4502-BF36-3FF5EA218861}</a:tableStyleId>
              </a:tblPr>
              <a:tblGrid>
                <a:gridCol w="1963512">
                  <a:extLst>
                    <a:ext uri="{9D8B030D-6E8A-4147-A177-3AD203B41FA5}">
                      <a16:colId xmlns:a16="http://schemas.microsoft.com/office/drawing/2014/main" val="20000"/>
                    </a:ext>
                  </a:extLst>
                </a:gridCol>
                <a:gridCol w="1618746">
                  <a:extLst>
                    <a:ext uri="{9D8B030D-6E8A-4147-A177-3AD203B41FA5}">
                      <a16:colId xmlns:a16="http://schemas.microsoft.com/office/drawing/2014/main" val="20001"/>
                    </a:ext>
                  </a:extLst>
                </a:gridCol>
              </a:tblGrid>
              <a:tr h="2736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コロナ対応可能施設</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2,525/3,680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施設</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(68.6</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6" name="角丸四角形 25"/>
          <p:cNvSpPr/>
          <p:nvPr/>
        </p:nvSpPr>
        <p:spPr>
          <a:xfrm>
            <a:off x="395334" y="2691900"/>
            <a:ext cx="3600000" cy="342000"/>
          </a:xfrm>
          <a:prstGeom prst="roundRect">
            <a:avLst/>
          </a:prstGeom>
          <a:solidFill>
            <a:srgbClr val="DBEEF4"/>
          </a:solidFill>
          <a:ln w="25400">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専門家派遣・電話相談</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正方形/長方形 26"/>
          <p:cNvSpPr/>
          <p:nvPr/>
        </p:nvSpPr>
        <p:spPr>
          <a:xfrm>
            <a:off x="395338" y="3060478"/>
            <a:ext cx="439268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・社会福祉施設</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a:t>
            </a:r>
            <a:r>
              <a:rPr kumimoji="1" lang="ja-JP" altLang="en-US" sz="12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感染防止対策を支援。</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・施設に感染管理認定看護師等の専門家を派遣し、施設に応じた　</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助言を実施。</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・施設の感染対策上の疑問や課題に専門家が電話で相談対応。</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1" name="正方形/長方形 30"/>
          <p:cNvSpPr/>
          <p:nvPr/>
        </p:nvSpPr>
        <p:spPr>
          <a:xfrm>
            <a:off x="360040" y="5061827"/>
            <a:ext cx="4427984"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・クラスター等が発生し、職員が勤務できなくなった入所系高齢者</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施設等の事業継続を図るため、応援職員を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派遣。</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・施設等の職員が陽性患者又は濃厚接触者となり、勤務が困難に</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なった場合の応援体制を構築。</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・施設等からの要請を受けて、応援協力施設から応援職員を当該</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施設等に派遣。</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65" name="表 64"/>
          <p:cNvGraphicFramePr>
            <a:graphicFrameLocks noGrp="1"/>
          </p:cNvGraphicFramePr>
          <p:nvPr>
            <p:extLst/>
          </p:nvPr>
        </p:nvGraphicFramePr>
        <p:xfrm>
          <a:off x="5272783" y="3338299"/>
          <a:ext cx="3582258" cy="845645"/>
        </p:xfrm>
        <a:graphic>
          <a:graphicData uri="http://schemas.openxmlformats.org/drawingml/2006/table">
            <a:tbl>
              <a:tblPr firstRow="1">
                <a:tableStyleId>{69CF1AB2-1976-4502-BF36-3FF5EA218861}</a:tableStyleId>
              </a:tblPr>
              <a:tblGrid>
                <a:gridCol w="1099417">
                  <a:extLst>
                    <a:ext uri="{9D8B030D-6E8A-4147-A177-3AD203B41FA5}">
                      <a16:colId xmlns:a16="http://schemas.microsoft.com/office/drawing/2014/main" val="20000"/>
                    </a:ext>
                  </a:extLst>
                </a:gridCol>
                <a:gridCol w="1137212">
                  <a:extLst>
                    <a:ext uri="{9D8B030D-6E8A-4147-A177-3AD203B41FA5}">
                      <a16:colId xmlns:a16="http://schemas.microsoft.com/office/drawing/2014/main" val="20001"/>
                    </a:ext>
                  </a:extLst>
                </a:gridCol>
                <a:gridCol w="1345629">
                  <a:extLst>
                    <a:ext uri="{9D8B030D-6E8A-4147-A177-3AD203B41FA5}">
                      <a16:colId xmlns:a16="http://schemas.microsoft.com/office/drawing/2014/main" val="905304876"/>
                    </a:ext>
                  </a:extLst>
                </a:gridCol>
              </a:tblGrid>
              <a:tr h="254964">
                <a:tc>
                  <a:txBody>
                    <a:bodyPr/>
                    <a:lstStyle/>
                    <a:p>
                      <a:pPr algn="ct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施設訪問</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電話相談</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97005">
                <a:tc>
                  <a:txBody>
                    <a:bodyPr/>
                    <a:lstStyle/>
                    <a:p>
                      <a:pPr algn="ct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2021</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年度</a:t>
                      </a:r>
                      <a:endParaRPr kumimoji="1" lang="ja-JP" altLang="en-US" sz="12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192</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62</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2022</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143</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14</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9" name="正方形/長方形 18"/>
          <p:cNvSpPr/>
          <p:nvPr/>
        </p:nvSpPr>
        <p:spPr>
          <a:xfrm>
            <a:off x="3639196" y="568403"/>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正方形/長方形 19"/>
          <p:cNvSpPr/>
          <p:nvPr/>
        </p:nvSpPr>
        <p:spPr>
          <a:xfrm>
            <a:off x="3986404" y="2784414"/>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年５月～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1" name="正方形/長方形 20"/>
          <p:cNvSpPr/>
          <p:nvPr/>
        </p:nvSpPr>
        <p:spPr>
          <a:xfrm>
            <a:off x="3986404" y="4711371"/>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年８月～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3" name="正方形/長方形 22"/>
          <p:cNvSpPr/>
          <p:nvPr/>
        </p:nvSpPr>
        <p:spPr>
          <a:xfrm>
            <a:off x="7483198" y="4183944"/>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正方形/長方形 28"/>
          <p:cNvSpPr/>
          <p:nvPr/>
        </p:nvSpPr>
        <p:spPr>
          <a:xfrm>
            <a:off x="7464403" y="1545013"/>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2" name="表 21"/>
          <p:cNvGraphicFramePr>
            <a:graphicFrameLocks noGrp="1"/>
          </p:cNvGraphicFramePr>
          <p:nvPr>
            <p:extLst/>
          </p:nvPr>
        </p:nvGraphicFramePr>
        <p:xfrm>
          <a:off x="5266212" y="5694555"/>
          <a:ext cx="3582258" cy="557730"/>
        </p:xfrm>
        <a:graphic>
          <a:graphicData uri="http://schemas.openxmlformats.org/drawingml/2006/table">
            <a:tbl>
              <a:tblPr firstRow="1">
                <a:tableStyleId>{69CF1AB2-1976-4502-BF36-3FF5EA218861}</a:tableStyleId>
              </a:tblPr>
              <a:tblGrid>
                <a:gridCol w="1963512">
                  <a:extLst>
                    <a:ext uri="{9D8B030D-6E8A-4147-A177-3AD203B41FA5}">
                      <a16:colId xmlns:a16="http://schemas.microsoft.com/office/drawing/2014/main" val="20000"/>
                    </a:ext>
                  </a:extLst>
                </a:gridCol>
                <a:gridCol w="1618746">
                  <a:extLst>
                    <a:ext uri="{9D8B030D-6E8A-4147-A177-3AD203B41FA5}">
                      <a16:colId xmlns:a16="http://schemas.microsoft.com/office/drawing/2014/main" val="20001"/>
                    </a:ext>
                  </a:extLst>
                </a:gridCol>
              </a:tblGrid>
              <a:tr h="254964">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派遣実績</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9</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施設 </a:t>
                      </a: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28</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名</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3410">
                <a:tc>
                  <a:txBody>
                    <a:bodyPr/>
                    <a:lstStyle/>
                    <a:p>
                      <a:pPr algn="ct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応援協力施設（事前登録）</a:t>
                      </a:r>
                      <a:endParaRPr kumimoji="1" lang="ja-JP" altLang="en-US" sz="12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360</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施設</a:t>
                      </a:r>
                      <a:endPar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2" name="正方形/長方形 31"/>
          <p:cNvSpPr/>
          <p:nvPr/>
        </p:nvSpPr>
        <p:spPr>
          <a:xfrm>
            <a:off x="7464403" y="6220330"/>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角丸四角形 23"/>
          <p:cNvSpPr/>
          <p:nvPr/>
        </p:nvSpPr>
        <p:spPr>
          <a:xfrm>
            <a:off x="5020895" y="598348"/>
            <a:ext cx="1800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大阪府独自支援</a:t>
            </a:r>
            <a:endParaRPr kumimoji="1" lang="en-US" altLang="ja-JP"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7042745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（５）高齢者施設等での対策</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392082" y="489952"/>
            <a:ext cx="3240000" cy="340519"/>
          </a:xfrm>
          <a:prstGeom prst="roundRect">
            <a:avLst/>
          </a:prstGeom>
          <a:solidFill>
            <a:srgbClr val="DBEEF4"/>
          </a:solidFill>
          <a:ln w="25400">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施設内療養補助</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正方形/長方形 14"/>
          <p:cNvSpPr/>
          <p:nvPr/>
        </p:nvSpPr>
        <p:spPr>
          <a:xfrm>
            <a:off x="392084" y="854675"/>
            <a:ext cx="6156411" cy="120032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・入所系高齢者施設において、施設内療養が必要となったケースが</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多発したため、施設内での対応にかかる経費を補助。</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・施設内療養１人あたり１日１万円</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最長</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国補助</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万円（通年）、国追加補助</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.1.27</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9.30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）に府独自補助を実施。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a:xfrm>
            <a:off x="7126523" y="656996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25" name="表 24"/>
          <p:cNvGraphicFramePr>
            <a:graphicFrameLocks noGrp="1"/>
          </p:cNvGraphicFramePr>
          <p:nvPr>
            <p:extLst/>
          </p:nvPr>
        </p:nvGraphicFramePr>
        <p:xfrm>
          <a:off x="5475573" y="1106105"/>
          <a:ext cx="3528001" cy="557730"/>
        </p:xfrm>
        <a:graphic>
          <a:graphicData uri="http://schemas.openxmlformats.org/drawingml/2006/table">
            <a:tbl>
              <a:tblPr firstRow="1">
                <a:tableStyleId>{69CF1AB2-1976-4502-BF36-3FF5EA218861}</a:tableStyleId>
              </a:tblPr>
              <a:tblGrid>
                <a:gridCol w="1590975">
                  <a:extLst>
                    <a:ext uri="{9D8B030D-6E8A-4147-A177-3AD203B41FA5}">
                      <a16:colId xmlns:a16="http://schemas.microsoft.com/office/drawing/2014/main" val="20000"/>
                    </a:ext>
                  </a:extLst>
                </a:gridCol>
                <a:gridCol w="1937026">
                  <a:extLst>
                    <a:ext uri="{9D8B030D-6E8A-4147-A177-3AD203B41FA5}">
                      <a16:colId xmlns:a16="http://schemas.microsoft.com/office/drawing/2014/main" val="20001"/>
                    </a:ext>
                  </a:extLst>
                </a:gridCol>
              </a:tblGrid>
              <a:tr h="254964">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補助件数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141</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3410">
                <a:tc>
                  <a:txBody>
                    <a:bodyPr/>
                    <a:lstStyle/>
                    <a:p>
                      <a:pPr algn="ct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補助金額</a:t>
                      </a:r>
                      <a:endParaRPr kumimoji="1" lang="ja-JP" altLang="en-US" sz="12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109,160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千円</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9" name="正方形/長方形 18"/>
          <p:cNvSpPr/>
          <p:nvPr/>
        </p:nvSpPr>
        <p:spPr>
          <a:xfrm>
            <a:off x="3632496" y="581683"/>
            <a:ext cx="280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年１月～５月、７月～９月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正方形/長方形 28"/>
          <p:cNvSpPr/>
          <p:nvPr/>
        </p:nvSpPr>
        <p:spPr>
          <a:xfrm>
            <a:off x="7651966" y="1631365"/>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月１日時点</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角丸四角形 35"/>
          <p:cNvSpPr/>
          <p:nvPr/>
        </p:nvSpPr>
        <p:spPr>
          <a:xfrm>
            <a:off x="392082" y="2113737"/>
            <a:ext cx="3240000" cy="340519"/>
          </a:xfrm>
          <a:prstGeom prst="roundRect">
            <a:avLst/>
          </a:prstGeom>
          <a:solidFill>
            <a:srgbClr val="DBEEF4"/>
          </a:solidFill>
          <a:ln w="25400">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かかり増し</a:t>
            </a:r>
            <a:r>
              <a:rPr kumimoji="1" lang="ja-JP" altLang="en-US" sz="1400" b="1"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経費補助</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正方形/長方形 36"/>
          <p:cNvSpPr/>
          <p:nvPr/>
        </p:nvSpPr>
        <p:spPr>
          <a:xfrm>
            <a:off x="337909" y="2431514"/>
            <a:ext cx="495080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・高齢者施設等での感染防止対策を支援。</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・高齢者施設等</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において、衛生用品等の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購入経費</a:t>
            </a:r>
            <a:r>
              <a:rPr kumimoji="1" lang="ja-JP" altLang="en-US" sz="12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を補助。</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38" name="表 37"/>
          <p:cNvGraphicFramePr>
            <a:graphicFrameLocks noGrp="1"/>
          </p:cNvGraphicFramePr>
          <p:nvPr>
            <p:extLst/>
          </p:nvPr>
        </p:nvGraphicFramePr>
        <p:xfrm>
          <a:off x="5475576" y="3993757"/>
          <a:ext cx="3528000" cy="1097280"/>
        </p:xfrm>
        <a:graphic>
          <a:graphicData uri="http://schemas.openxmlformats.org/drawingml/2006/table">
            <a:tbl>
              <a:tblPr firstRow="1">
                <a:tableStyleId>{69CF1AB2-1976-4502-BF36-3FF5EA218861}</a:tableStyleId>
              </a:tblPr>
              <a:tblGrid>
                <a:gridCol w="1625440">
                  <a:extLst>
                    <a:ext uri="{9D8B030D-6E8A-4147-A177-3AD203B41FA5}">
                      <a16:colId xmlns:a16="http://schemas.microsoft.com/office/drawing/2014/main" val="20000"/>
                    </a:ext>
                  </a:extLst>
                </a:gridCol>
                <a:gridCol w="1902560">
                  <a:extLst>
                    <a:ext uri="{9D8B030D-6E8A-4147-A177-3AD203B41FA5}">
                      <a16:colId xmlns:a16="http://schemas.microsoft.com/office/drawing/2014/main" val="20001"/>
                    </a:ext>
                  </a:extLst>
                </a:gridCol>
              </a:tblGrid>
              <a:tr h="2736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マスク</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約</a:t>
                      </a: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4,410</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万枚</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3600">
                <a:tc>
                  <a:txBody>
                    <a:bodyPr/>
                    <a:lstStyle/>
                    <a:p>
                      <a:pPr algn="ct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防護服</a:t>
                      </a:r>
                      <a:endParaRPr kumimoji="1" lang="ja-JP" altLang="en-US" sz="12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約</a:t>
                      </a: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270</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万枚</a:t>
                      </a:r>
                      <a:endPar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3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手袋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約</a:t>
                      </a: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7,063</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万双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3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アルコール消毒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約</a:t>
                      </a: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11</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万リットル</a:t>
                      </a:r>
                      <a:endPar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104824"/>
                  </a:ext>
                </a:extLst>
              </a:tr>
            </a:tbl>
          </a:graphicData>
        </a:graphic>
      </p:graphicFrame>
      <p:sp>
        <p:nvSpPr>
          <p:cNvPr id="40" name="正方形/長方形 39"/>
          <p:cNvSpPr/>
          <p:nvPr/>
        </p:nvSpPr>
        <p:spPr>
          <a:xfrm>
            <a:off x="7651966" y="5065738"/>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年７月</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角丸四角形 40"/>
          <p:cNvSpPr/>
          <p:nvPr/>
        </p:nvSpPr>
        <p:spPr>
          <a:xfrm>
            <a:off x="392082" y="5215668"/>
            <a:ext cx="3240000" cy="340519"/>
          </a:xfrm>
          <a:prstGeom prst="roundRect">
            <a:avLst/>
          </a:prstGeom>
          <a:solidFill>
            <a:schemeClr val="accent1">
              <a:lumMod val="20000"/>
              <a:lumOff val="80000"/>
            </a:schemeClr>
          </a:solidFill>
          <a:ln w="25400">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感染発生時</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対応</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訓練</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3" name="正方形/長方形 42"/>
          <p:cNvSpPr/>
          <p:nvPr/>
        </p:nvSpPr>
        <p:spPr>
          <a:xfrm>
            <a:off x="392082" y="5533467"/>
            <a:ext cx="4957321"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・入所系・居住</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系</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の高齢者</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施設等において感染症への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対応力を高め、</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感染拡大を防止するため、訓練の実施を促進。</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・発生時</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を想定</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した自主</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訓練の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・ゾーニングや</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PPE</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の着脱について動画配信</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・オンライン</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研修会</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の開催及び</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動画配信</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4" name="表 43"/>
          <p:cNvGraphicFramePr>
            <a:graphicFrameLocks noGrp="1"/>
          </p:cNvGraphicFramePr>
          <p:nvPr>
            <p:extLst/>
          </p:nvPr>
        </p:nvGraphicFramePr>
        <p:xfrm>
          <a:off x="5475576" y="5782761"/>
          <a:ext cx="3528000" cy="750720"/>
        </p:xfrm>
        <a:graphic>
          <a:graphicData uri="http://schemas.openxmlformats.org/drawingml/2006/table">
            <a:tbl>
              <a:tblPr firstRow="1">
                <a:tableStyleId>{69CF1AB2-1976-4502-BF36-3FF5EA218861}</a:tableStyleId>
              </a:tblPr>
              <a:tblGrid>
                <a:gridCol w="1440000">
                  <a:extLst>
                    <a:ext uri="{9D8B030D-6E8A-4147-A177-3AD203B41FA5}">
                      <a16:colId xmlns:a16="http://schemas.microsoft.com/office/drawing/2014/main" val="20000"/>
                    </a:ext>
                  </a:extLst>
                </a:gridCol>
                <a:gridCol w="2088000">
                  <a:extLst>
                    <a:ext uri="{9D8B030D-6E8A-4147-A177-3AD203B41FA5}">
                      <a16:colId xmlns:a16="http://schemas.microsoft.com/office/drawing/2014/main" val="20001"/>
                    </a:ext>
                  </a:extLst>
                </a:gridCol>
              </a:tblGrid>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訓練実施施設</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zh-TW"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3,4</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71</a:t>
                      </a:r>
                      <a:r>
                        <a:rPr kumimoji="1" lang="zh-TW"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施設／</a:t>
                      </a:r>
                      <a:r>
                        <a:rPr kumimoji="1" lang="en-US" altLang="zh-TW"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3,680</a:t>
                      </a:r>
                      <a:r>
                        <a:rPr kumimoji="1" lang="zh-TW"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施設</a:t>
                      </a:r>
                      <a:r>
                        <a:rPr kumimoji="1" lang="en-US" altLang="zh-TW"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94.3%)</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5361">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延べ動画再生回数</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kumimoji="1" lang="ja-JP" altLang="en-US" sz="10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（訓練参考動画含む）</a:t>
                      </a:r>
                      <a:endParaRPr kumimoji="1" lang="ja-JP" altLang="en-US" sz="10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22,809</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回</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6" name="正方形/長方形 45"/>
          <p:cNvSpPr/>
          <p:nvPr/>
        </p:nvSpPr>
        <p:spPr>
          <a:xfrm>
            <a:off x="3613203" y="5256468"/>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2022</a:t>
            </a:r>
            <a:r>
              <a:rPr kumimoji="1"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年５月～ </a:t>
            </a:r>
            <a:r>
              <a:rPr kumimoji="1" lang="en-US" altLang="ja-JP" sz="12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7" name="正方形/長方形 46"/>
          <p:cNvSpPr/>
          <p:nvPr/>
        </p:nvSpPr>
        <p:spPr>
          <a:xfrm>
            <a:off x="7571380" y="6523442"/>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8" name="表 47"/>
          <p:cNvGraphicFramePr>
            <a:graphicFrameLocks noGrp="1"/>
          </p:cNvGraphicFramePr>
          <p:nvPr>
            <p:extLst/>
          </p:nvPr>
        </p:nvGraphicFramePr>
        <p:xfrm>
          <a:off x="5475573" y="2615952"/>
          <a:ext cx="3528001" cy="557730"/>
        </p:xfrm>
        <a:graphic>
          <a:graphicData uri="http://schemas.openxmlformats.org/drawingml/2006/table">
            <a:tbl>
              <a:tblPr firstRow="1">
                <a:tableStyleId>{69CF1AB2-1976-4502-BF36-3FF5EA218861}</a:tableStyleId>
              </a:tblPr>
              <a:tblGrid>
                <a:gridCol w="1608968">
                  <a:extLst>
                    <a:ext uri="{9D8B030D-6E8A-4147-A177-3AD203B41FA5}">
                      <a16:colId xmlns:a16="http://schemas.microsoft.com/office/drawing/2014/main" val="20000"/>
                    </a:ext>
                  </a:extLst>
                </a:gridCol>
                <a:gridCol w="1919033">
                  <a:extLst>
                    <a:ext uri="{9D8B030D-6E8A-4147-A177-3AD203B41FA5}">
                      <a16:colId xmlns:a16="http://schemas.microsoft.com/office/drawing/2014/main" val="20001"/>
                    </a:ext>
                  </a:extLst>
                </a:gridCol>
              </a:tblGrid>
              <a:tr h="254964">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補助件数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10,525</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　</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２</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3410">
                <a:tc>
                  <a:txBody>
                    <a:bodyPr/>
                    <a:lstStyle/>
                    <a:p>
                      <a:pPr algn="ct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補助金額</a:t>
                      </a:r>
                      <a:endParaRPr kumimoji="1" lang="ja-JP" altLang="en-US" sz="12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156,979</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千円　</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２</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9" name="正方形/長方形 48"/>
          <p:cNvSpPr/>
          <p:nvPr/>
        </p:nvSpPr>
        <p:spPr>
          <a:xfrm>
            <a:off x="7664986" y="3194966"/>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角丸四角形 22"/>
          <p:cNvSpPr/>
          <p:nvPr/>
        </p:nvSpPr>
        <p:spPr>
          <a:xfrm>
            <a:off x="5036496" y="5325714"/>
            <a:ext cx="1512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大阪府独自支援</a:t>
            </a:r>
            <a:endParaRPr kumimoji="1" lang="en-US" altLang="ja-JP"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4" name="角丸四角形 23"/>
          <p:cNvSpPr/>
          <p:nvPr/>
        </p:nvSpPr>
        <p:spPr>
          <a:xfrm>
            <a:off x="6008179" y="633753"/>
            <a:ext cx="2508024" cy="20025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a:t>
            </a:r>
            <a:r>
              <a:rPr kumimoji="1" lang="ja-JP" altLang="en-US"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独自（国</a:t>
            </a: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の上乗せ</a:t>
            </a:r>
            <a:r>
              <a:rPr kumimoji="1" lang="ja-JP" altLang="en-US"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支援</a:t>
            </a: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1" name="角丸四角形 30"/>
          <p:cNvSpPr/>
          <p:nvPr/>
        </p:nvSpPr>
        <p:spPr>
          <a:xfrm>
            <a:off x="392082" y="3775563"/>
            <a:ext cx="3265714" cy="340519"/>
          </a:xfrm>
          <a:prstGeom prst="roundRect">
            <a:avLst/>
          </a:prstGeom>
          <a:solidFill>
            <a:srgbClr val="DBEEF4"/>
          </a:solidFill>
          <a:ln w="25400">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衛生</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用品の配布</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正方形/長方形 32"/>
          <p:cNvSpPr/>
          <p:nvPr/>
        </p:nvSpPr>
        <p:spPr>
          <a:xfrm>
            <a:off x="3660828" y="3793144"/>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r>
              <a:rPr kumimoji="1" lang="ja-JP" altLang="en-US" sz="12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4" name="正方形/長方形 33"/>
          <p:cNvSpPr/>
          <p:nvPr/>
        </p:nvSpPr>
        <p:spPr>
          <a:xfrm>
            <a:off x="3632082" y="2230281"/>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月～７月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425826" y="4135397"/>
            <a:ext cx="4392686"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・社会福祉施設での感染防止対策を支援。</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・社会福祉施設への衛生用品の提供</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クラスター等が発生した施設に対し、衛生用品を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提供</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正方形/長方形 5"/>
          <p:cNvSpPr/>
          <p:nvPr/>
        </p:nvSpPr>
        <p:spPr>
          <a:xfrm>
            <a:off x="337909" y="3221987"/>
            <a:ext cx="742766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　</a:t>
            </a:r>
            <a:r>
              <a:rPr kumimoji="1" lang="ja-JP" altLang="en-US" sz="12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障</a:t>
            </a:r>
            <a:r>
              <a:rPr kumimoji="1" lang="ja-JP" altLang="en-US"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がい</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者施設等においても同様の補助を実施</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補助件数：</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6,382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件、補助金額：</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39,324</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千円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　府独自補助の実績を記載。その他、</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年度から国</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補助を活用</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した高齢者施設等への補助も実施</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 name="角丸四角形 31"/>
          <p:cNvSpPr/>
          <p:nvPr/>
        </p:nvSpPr>
        <p:spPr>
          <a:xfrm>
            <a:off x="5576711" y="2263554"/>
            <a:ext cx="1512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大阪府独自支援</a:t>
            </a:r>
            <a:endParaRPr kumimoji="1" lang="en-US" altLang="ja-JP"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227064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正方形/長方形 85"/>
          <p:cNvSpPr/>
          <p:nvPr/>
        </p:nvSpPr>
        <p:spPr>
          <a:xfrm>
            <a:off x="398783" y="3436912"/>
            <a:ext cx="8241364" cy="17389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NEXT</a:t>
            </a:r>
            <a:r>
              <a:rPr kumimoji="1" lang="ja-JP" altLang="en-US"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ステージ総合支援事業</a:t>
            </a:r>
            <a:endParaRPr kumimoji="1" lang="en-US" altLang="ja-JP"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・長期求職者や非正規雇用で長期間働いている方を中心に、就職・職場定着につなげるため、府内の人材不足中小企業への正規雇用のマッチングと企業の人材育成の支援を実施。</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・人材サービス会社を通じて職場体験やスキルアップ支援を実施。</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国指定の教育訓練受講費用の</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を補助など）</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・職場定着のため、人材育成に取り組む中小企業が実施する研修に必要な経費を補助。</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研修費用の１</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（上限８千円</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日）、研修期間中の社員賃金の</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（上限</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8.8</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千円</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7" name="テキスト ボックス 86"/>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（６）雇用対策</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8" name="角丸四角形 87"/>
          <p:cNvSpPr/>
          <p:nvPr/>
        </p:nvSpPr>
        <p:spPr>
          <a:xfrm>
            <a:off x="398783" y="443371"/>
            <a:ext cx="3528000" cy="342000"/>
          </a:xfrm>
          <a:prstGeom prst="roundRect">
            <a:avLst/>
          </a:prstGeom>
          <a:solidFill>
            <a:srgbClr val="DBEEF4"/>
          </a:solidFill>
          <a:ln w="25400">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「にであう」を活用した緊急雇用対策</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9" name="正方形/長方形 88"/>
          <p:cNvSpPr/>
          <p:nvPr/>
        </p:nvSpPr>
        <p:spPr>
          <a:xfrm>
            <a:off x="398784" y="841395"/>
            <a:ext cx="6765504" cy="1569660"/>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大阪府雇用促進支援金</a:t>
            </a:r>
            <a:endParaRPr kumimoji="1" lang="en-US" altLang="ja-JP" sz="12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・コロナの影響により雇用</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情勢が悪化している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状況を踏まえ、求職者の</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マッチングを支援するとともに企業の採用意欲の向上に資する支援金</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支給。</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・緊急雇用対策特設</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HP</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「にであう」を開設し、求職者のマッチングを支援。</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・「にであう」の求人特集を通じて求職者を採用し、</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か月間雇用した場合、事業主に、</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大阪府雇用促進支援金」を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支給</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支給額</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正規雇用：</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万円／人　非正規雇用：</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12.5</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万円／人</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0" name="スライド番号プレースホルダー 4"/>
          <p:cNvSpPr>
            <a:spLocks noGrp="1"/>
          </p:cNvSpPr>
          <p:nvPr>
            <p:ph type="sldNum" sz="quarter" idx="12"/>
          </p:nvPr>
        </p:nvSpPr>
        <p:spPr>
          <a:xfrm>
            <a:off x="7003299" y="651555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03" name="正方形/長方形 102"/>
          <p:cNvSpPr/>
          <p:nvPr/>
        </p:nvSpPr>
        <p:spPr>
          <a:xfrm>
            <a:off x="2274521" y="847556"/>
            <a:ext cx="2323491"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年９月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4" name="正方形/長方形 153"/>
          <p:cNvSpPr/>
          <p:nvPr/>
        </p:nvSpPr>
        <p:spPr>
          <a:xfrm>
            <a:off x="7720857" y="1790892"/>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月４日時点）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6" name="正方形/長方形 155"/>
          <p:cNvSpPr/>
          <p:nvPr/>
        </p:nvSpPr>
        <p:spPr>
          <a:xfrm>
            <a:off x="2542247" y="3470917"/>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159" name="グループ化 158"/>
          <p:cNvGrpSpPr/>
          <p:nvPr/>
        </p:nvGrpSpPr>
        <p:grpSpPr>
          <a:xfrm>
            <a:off x="586609" y="5291603"/>
            <a:ext cx="7579887" cy="1406519"/>
            <a:chOff x="482563" y="5293882"/>
            <a:chExt cx="7579887" cy="1406519"/>
          </a:xfrm>
        </p:grpSpPr>
        <p:sp>
          <p:nvSpPr>
            <p:cNvPr id="160" name="正方形/長方形 159"/>
            <p:cNvSpPr/>
            <p:nvPr/>
          </p:nvSpPr>
          <p:spPr>
            <a:xfrm>
              <a:off x="3722409" y="5472415"/>
              <a:ext cx="3820550" cy="416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1" name="正方形/長方形 160"/>
            <p:cNvSpPr/>
            <p:nvPr/>
          </p:nvSpPr>
          <p:spPr>
            <a:xfrm>
              <a:off x="1283857" y="5472010"/>
              <a:ext cx="2222666" cy="121293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62" name="グループ化 161"/>
            <p:cNvGrpSpPr/>
            <p:nvPr/>
          </p:nvGrpSpPr>
          <p:grpSpPr>
            <a:xfrm>
              <a:off x="1373512" y="5584410"/>
              <a:ext cx="681813" cy="807414"/>
              <a:chOff x="1173711" y="3564549"/>
              <a:chExt cx="1504924" cy="1242638"/>
            </a:xfrm>
          </p:grpSpPr>
          <p:pic>
            <p:nvPicPr>
              <p:cNvPr id="200" name="図 19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73711" y="3564549"/>
                <a:ext cx="1504924" cy="1242638"/>
              </a:xfrm>
              <a:prstGeom prst="rect">
                <a:avLst/>
              </a:prstGeom>
            </p:spPr>
          </p:pic>
          <p:pic>
            <p:nvPicPr>
              <p:cNvPr id="201" name="図 2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625" y="3874381"/>
                <a:ext cx="835369" cy="373795"/>
              </a:xfrm>
              <a:prstGeom prst="rect">
                <a:avLst/>
              </a:prstGeom>
              <a:solidFill>
                <a:schemeClr val="bg1"/>
              </a:solidFill>
            </p:spPr>
          </p:pic>
        </p:grpSp>
        <p:sp>
          <p:nvSpPr>
            <p:cNvPr id="163" name="テキスト ボックス 162">
              <a:extLst>
                <a:ext uri="{FF2B5EF4-FFF2-40B4-BE49-F238E27FC236}">
                  <a16:creationId xmlns:a16="http://schemas.microsoft.com/office/drawing/2014/main" id="{6D9B24B9-1831-41CD-B14B-56B478C7BBA2}"/>
                </a:ext>
              </a:extLst>
            </p:cNvPr>
            <p:cNvSpPr txBox="1"/>
            <p:nvPr/>
          </p:nvSpPr>
          <p:spPr>
            <a:xfrm>
              <a:off x="927716" y="5707731"/>
              <a:ext cx="891339" cy="2144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閲覧</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 name="矢印: 右 30">
              <a:extLst>
                <a:ext uri="{FF2B5EF4-FFF2-40B4-BE49-F238E27FC236}">
                  <a16:creationId xmlns:a16="http://schemas.microsoft.com/office/drawing/2014/main" id="{BDC53482-EB00-49A0-93A0-16E00F1BC3C8}"/>
                </a:ext>
              </a:extLst>
            </p:cNvPr>
            <p:cNvSpPr/>
            <p:nvPr/>
          </p:nvSpPr>
          <p:spPr>
            <a:xfrm>
              <a:off x="3364318" y="5589269"/>
              <a:ext cx="468000" cy="170592"/>
            </a:xfrm>
            <a:prstGeom prst="rightArrow">
              <a:avLst>
                <a:gd name="adj1" fmla="val 50000"/>
                <a:gd name="adj2" fmla="val 567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5" name="正方形/長方形 164">
              <a:extLst>
                <a:ext uri="{FF2B5EF4-FFF2-40B4-BE49-F238E27FC236}">
                  <a16:creationId xmlns:a16="http://schemas.microsoft.com/office/drawing/2014/main" id="{DAB06857-D7D4-45B6-8E2F-DD52BEA71AF2}"/>
                </a:ext>
              </a:extLst>
            </p:cNvPr>
            <p:cNvSpPr/>
            <p:nvPr/>
          </p:nvSpPr>
          <p:spPr>
            <a:xfrm>
              <a:off x="2162177" y="5532830"/>
              <a:ext cx="1219730" cy="4475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職場体験付求人情報</a:t>
              </a:r>
              <a:endParaRPr kumimoji="0"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 name="テキスト ボックス 165">
              <a:extLst>
                <a:ext uri="{FF2B5EF4-FFF2-40B4-BE49-F238E27FC236}">
                  <a16:creationId xmlns:a16="http://schemas.microsoft.com/office/drawing/2014/main" id="{DCA0FAA4-402B-4431-89C8-6B8BB2931634}"/>
                </a:ext>
              </a:extLst>
            </p:cNvPr>
            <p:cNvSpPr txBox="1"/>
            <p:nvPr/>
          </p:nvSpPr>
          <p:spPr>
            <a:xfrm>
              <a:off x="1654482" y="5293882"/>
              <a:ext cx="1390945" cy="2144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NEXT</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ステージ専用サイト</a:t>
              </a:r>
              <a:endPar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8" name="四角形: 角を丸くする 20">
              <a:extLst>
                <a:ext uri="{FF2B5EF4-FFF2-40B4-BE49-F238E27FC236}">
                  <a16:creationId xmlns:a16="http://schemas.microsoft.com/office/drawing/2014/main" id="{807487CC-6FFC-4C9F-81F2-7F60D5588251}"/>
                </a:ext>
              </a:extLst>
            </p:cNvPr>
            <p:cNvSpPr/>
            <p:nvPr/>
          </p:nvSpPr>
          <p:spPr>
            <a:xfrm>
              <a:off x="482563" y="5452381"/>
              <a:ext cx="493429" cy="124802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7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求 職 者</a:t>
              </a:r>
              <a:endParaRPr kumimoji="1" lang="en-US" altLang="ja-JP" sz="800" b="1" i="0" u="none" strike="noStrike" kern="1200" cap="none" spc="-7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8" name="正方形/長方形 167">
              <a:extLst>
                <a:ext uri="{FF2B5EF4-FFF2-40B4-BE49-F238E27FC236}">
                  <a16:creationId xmlns:a16="http://schemas.microsoft.com/office/drawing/2014/main" id="{DAB06857-D7D4-45B6-8E2F-DD52BEA71AF2}"/>
                </a:ext>
              </a:extLst>
            </p:cNvPr>
            <p:cNvSpPr/>
            <p:nvPr/>
          </p:nvSpPr>
          <p:spPr>
            <a:xfrm>
              <a:off x="2171863" y="6054330"/>
              <a:ext cx="1219730" cy="4444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資格取得等トレーニング付</a:t>
              </a:r>
              <a:endParaRPr kumimoji="0"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求人情報</a:t>
              </a:r>
              <a:endParaRPr kumimoji="0"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9" name="角丸四角形 168"/>
            <p:cNvSpPr/>
            <p:nvPr/>
          </p:nvSpPr>
          <p:spPr>
            <a:xfrm>
              <a:off x="3887954" y="5550166"/>
              <a:ext cx="1044000" cy="251158"/>
            </a:xfrm>
            <a:prstGeom prst="roundRect">
              <a:avLst>
                <a:gd name="adj" fmla="val 15275"/>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mn-ea"/>
                </a:rPr>
                <a:t>職場体験</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mn-ea"/>
              </a:endParaRPr>
            </a:p>
          </p:txBody>
        </p:sp>
        <p:sp>
          <p:nvSpPr>
            <p:cNvPr id="170" name="角丸四角形 169"/>
            <p:cNvSpPr/>
            <p:nvPr/>
          </p:nvSpPr>
          <p:spPr>
            <a:xfrm>
              <a:off x="3883173" y="6081070"/>
              <a:ext cx="1048781" cy="251158"/>
            </a:xfrm>
            <a:prstGeom prst="roundRect">
              <a:avLst>
                <a:gd name="adj" fmla="val 15275"/>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mn-ea"/>
                </a:rPr>
                <a:t>スキルアップ支援等</a:t>
              </a:r>
              <a:endParaRPr kumimoji="0"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mn-ea"/>
              </a:endParaRPr>
            </a:p>
          </p:txBody>
        </p:sp>
        <p:sp>
          <p:nvSpPr>
            <p:cNvPr id="171" name="矢印: 右 30">
              <a:extLst>
                <a:ext uri="{FF2B5EF4-FFF2-40B4-BE49-F238E27FC236}">
                  <a16:creationId xmlns:a16="http://schemas.microsoft.com/office/drawing/2014/main" id="{BDC53482-EB00-49A0-93A0-16E00F1BC3C8}"/>
                </a:ext>
              </a:extLst>
            </p:cNvPr>
            <p:cNvSpPr/>
            <p:nvPr/>
          </p:nvSpPr>
          <p:spPr>
            <a:xfrm>
              <a:off x="3391593" y="6119715"/>
              <a:ext cx="468000" cy="170592"/>
            </a:xfrm>
            <a:prstGeom prst="rightArrow">
              <a:avLst>
                <a:gd name="adj1" fmla="val 50000"/>
                <a:gd name="adj2" fmla="val 567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2" name="矢印: 右 30">
              <a:extLst>
                <a:ext uri="{FF2B5EF4-FFF2-40B4-BE49-F238E27FC236}">
                  <a16:creationId xmlns:a16="http://schemas.microsoft.com/office/drawing/2014/main" id="{BDC53482-EB00-49A0-93A0-16E00F1BC3C8}"/>
                </a:ext>
              </a:extLst>
            </p:cNvPr>
            <p:cNvSpPr/>
            <p:nvPr/>
          </p:nvSpPr>
          <p:spPr>
            <a:xfrm>
              <a:off x="963115" y="5943306"/>
              <a:ext cx="324000" cy="170592"/>
            </a:xfrm>
            <a:prstGeom prst="rightArrow">
              <a:avLst>
                <a:gd name="adj1" fmla="val 50000"/>
                <a:gd name="adj2" fmla="val 567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3" name="テキスト ボックス 172">
              <a:extLst>
                <a:ext uri="{FF2B5EF4-FFF2-40B4-BE49-F238E27FC236}">
                  <a16:creationId xmlns:a16="http://schemas.microsoft.com/office/drawing/2014/main" id="{6D9B24B9-1831-41CD-B14B-56B478C7BBA2}"/>
                </a:ext>
              </a:extLst>
            </p:cNvPr>
            <p:cNvSpPr txBox="1"/>
            <p:nvPr/>
          </p:nvSpPr>
          <p:spPr>
            <a:xfrm>
              <a:off x="3430183" y="5725156"/>
              <a:ext cx="891339" cy="2144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マッチング</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4" name="テキスト ボックス 173">
              <a:extLst>
                <a:ext uri="{FF2B5EF4-FFF2-40B4-BE49-F238E27FC236}">
                  <a16:creationId xmlns:a16="http://schemas.microsoft.com/office/drawing/2014/main" id="{6D9B24B9-1831-41CD-B14B-56B478C7BBA2}"/>
                </a:ext>
              </a:extLst>
            </p:cNvPr>
            <p:cNvSpPr txBox="1"/>
            <p:nvPr/>
          </p:nvSpPr>
          <p:spPr>
            <a:xfrm>
              <a:off x="3446513" y="5984716"/>
              <a:ext cx="891339" cy="2144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受講</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6" name="四角形: 角を丸くする 20">
              <a:extLst>
                <a:ext uri="{FF2B5EF4-FFF2-40B4-BE49-F238E27FC236}">
                  <a16:creationId xmlns:a16="http://schemas.microsoft.com/office/drawing/2014/main" id="{807487CC-6FFC-4C9F-81F2-7F60D5588251}"/>
                </a:ext>
              </a:extLst>
            </p:cNvPr>
            <p:cNvSpPr/>
            <p:nvPr/>
          </p:nvSpPr>
          <p:spPr>
            <a:xfrm>
              <a:off x="5377478" y="5533248"/>
              <a:ext cx="519856" cy="79898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人材不足</a:t>
              </a:r>
              <a:endParaRPr kumimoji="1" lang="en-US" altLang="ja-JP" sz="8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府内企業</a:t>
              </a:r>
              <a:endParaRPr kumimoji="1" lang="ja-JP" altLang="en-US" sz="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6" name="矢印: 右 30">
              <a:extLst>
                <a:ext uri="{FF2B5EF4-FFF2-40B4-BE49-F238E27FC236}">
                  <a16:creationId xmlns:a16="http://schemas.microsoft.com/office/drawing/2014/main" id="{BDC53482-EB00-49A0-93A0-16E00F1BC3C8}"/>
                </a:ext>
              </a:extLst>
            </p:cNvPr>
            <p:cNvSpPr/>
            <p:nvPr/>
          </p:nvSpPr>
          <p:spPr>
            <a:xfrm>
              <a:off x="4944055" y="6131587"/>
              <a:ext cx="468000" cy="170592"/>
            </a:xfrm>
            <a:prstGeom prst="rightArrow">
              <a:avLst>
                <a:gd name="adj1" fmla="val 50000"/>
                <a:gd name="adj2" fmla="val 567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7" name="テキスト ボックス 176">
              <a:extLst>
                <a:ext uri="{FF2B5EF4-FFF2-40B4-BE49-F238E27FC236}">
                  <a16:creationId xmlns:a16="http://schemas.microsoft.com/office/drawing/2014/main" id="{6D9B24B9-1831-41CD-B14B-56B478C7BBA2}"/>
                </a:ext>
              </a:extLst>
            </p:cNvPr>
            <p:cNvSpPr txBox="1"/>
            <p:nvPr/>
          </p:nvSpPr>
          <p:spPr>
            <a:xfrm>
              <a:off x="4868133" y="5980381"/>
              <a:ext cx="891339" cy="2144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マッチング</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8" name="矢印: 右 30">
              <a:extLst>
                <a:ext uri="{FF2B5EF4-FFF2-40B4-BE49-F238E27FC236}">
                  <a16:creationId xmlns:a16="http://schemas.microsoft.com/office/drawing/2014/main" id="{BDC53482-EB00-49A0-93A0-16E00F1BC3C8}"/>
                </a:ext>
              </a:extLst>
            </p:cNvPr>
            <p:cNvSpPr/>
            <p:nvPr/>
          </p:nvSpPr>
          <p:spPr>
            <a:xfrm>
              <a:off x="4944055" y="5584411"/>
              <a:ext cx="468000" cy="170592"/>
            </a:xfrm>
            <a:prstGeom prst="rightArrow">
              <a:avLst>
                <a:gd name="adj1" fmla="val 50000"/>
                <a:gd name="adj2" fmla="val 567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9" name="テキスト ボックス 178">
              <a:extLst>
                <a:ext uri="{FF2B5EF4-FFF2-40B4-BE49-F238E27FC236}">
                  <a16:creationId xmlns:a16="http://schemas.microsoft.com/office/drawing/2014/main" id="{6D9B24B9-1831-41CD-B14B-56B478C7BBA2}"/>
                </a:ext>
              </a:extLst>
            </p:cNvPr>
            <p:cNvSpPr txBox="1"/>
            <p:nvPr/>
          </p:nvSpPr>
          <p:spPr>
            <a:xfrm>
              <a:off x="4935543" y="5443374"/>
              <a:ext cx="414332" cy="2144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採用</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0" name="テキスト ボックス 179">
              <a:extLst>
                <a:ext uri="{FF2B5EF4-FFF2-40B4-BE49-F238E27FC236}">
                  <a16:creationId xmlns:a16="http://schemas.microsoft.com/office/drawing/2014/main" id="{DCA0FAA4-402B-4431-89C8-6B8BB2931634}"/>
                </a:ext>
              </a:extLst>
            </p:cNvPr>
            <p:cNvSpPr txBox="1"/>
            <p:nvPr/>
          </p:nvSpPr>
          <p:spPr>
            <a:xfrm>
              <a:off x="3997155" y="5339833"/>
              <a:ext cx="828031"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就職前　</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1" name="角丸四角形 180"/>
            <p:cNvSpPr/>
            <p:nvPr/>
          </p:nvSpPr>
          <p:spPr>
            <a:xfrm>
              <a:off x="6185340" y="5536235"/>
              <a:ext cx="1296000" cy="252000"/>
            </a:xfrm>
            <a:prstGeom prst="roundRect">
              <a:avLst>
                <a:gd name="adj" fmla="val 15275"/>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mn-ea"/>
                </a:rPr>
                <a:t>企業による人材育成支援</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mn-ea"/>
              </a:endParaRPr>
            </a:p>
          </p:txBody>
        </p:sp>
        <p:sp>
          <p:nvSpPr>
            <p:cNvPr id="182" name="四角形: 角を丸くする 20">
              <a:extLst>
                <a:ext uri="{FF2B5EF4-FFF2-40B4-BE49-F238E27FC236}">
                  <a16:creationId xmlns:a16="http://schemas.microsoft.com/office/drawing/2014/main" id="{807487CC-6FFC-4C9F-81F2-7F60D5588251}"/>
                </a:ext>
              </a:extLst>
            </p:cNvPr>
            <p:cNvSpPr/>
            <p:nvPr/>
          </p:nvSpPr>
          <p:spPr>
            <a:xfrm>
              <a:off x="4038539" y="6495134"/>
              <a:ext cx="3504419" cy="180000"/>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a:t>
              </a:r>
              <a:endParaRPr kumimoji="1" lang="ja-JP" altLang="en-US"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4" name="矢印: 右 30">
              <a:extLst>
                <a:ext uri="{FF2B5EF4-FFF2-40B4-BE49-F238E27FC236}">
                  <a16:creationId xmlns:a16="http://schemas.microsoft.com/office/drawing/2014/main" id="{BDC53482-EB00-49A0-93A0-16E00F1BC3C8}"/>
                </a:ext>
              </a:extLst>
            </p:cNvPr>
            <p:cNvSpPr/>
            <p:nvPr/>
          </p:nvSpPr>
          <p:spPr>
            <a:xfrm rot="16200000">
              <a:off x="6419853" y="6088561"/>
              <a:ext cx="720000" cy="144000"/>
            </a:xfrm>
            <a:prstGeom prst="rightArrow">
              <a:avLst>
                <a:gd name="adj1" fmla="val 50000"/>
                <a:gd name="adj2" fmla="val 5674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5" name="テキスト ボックス 184">
              <a:extLst>
                <a:ext uri="{FF2B5EF4-FFF2-40B4-BE49-F238E27FC236}">
                  <a16:creationId xmlns:a16="http://schemas.microsoft.com/office/drawing/2014/main" id="{6D9B24B9-1831-41CD-B14B-56B478C7BBA2}"/>
                </a:ext>
              </a:extLst>
            </p:cNvPr>
            <p:cNvSpPr txBox="1"/>
            <p:nvPr/>
          </p:nvSpPr>
          <p:spPr>
            <a:xfrm>
              <a:off x="6778001" y="6082558"/>
              <a:ext cx="8388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研修費用補助</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6" name="矢印: 右 30">
              <a:extLst>
                <a:ext uri="{FF2B5EF4-FFF2-40B4-BE49-F238E27FC236}">
                  <a16:creationId xmlns:a16="http://schemas.microsoft.com/office/drawing/2014/main" id="{BDC53482-EB00-49A0-93A0-16E00F1BC3C8}"/>
                </a:ext>
              </a:extLst>
            </p:cNvPr>
            <p:cNvSpPr/>
            <p:nvPr/>
          </p:nvSpPr>
          <p:spPr>
            <a:xfrm>
              <a:off x="5905738" y="5594973"/>
              <a:ext cx="252000" cy="170592"/>
            </a:xfrm>
            <a:prstGeom prst="rightArrow">
              <a:avLst>
                <a:gd name="adj1" fmla="val 50000"/>
                <a:gd name="adj2" fmla="val 567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7" name="テキスト ボックス 186">
              <a:extLst>
                <a:ext uri="{FF2B5EF4-FFF2-40B4-BE49-F238E27FC236}">
                  <a16:creationId xmlns:a16="http://schemas.microsoft.com/office/drawing/2014/main" id="{DCA0FAA4-402B-4431-89C8-6B8BB2931634}"/>
                </a:ext>
              </a:extLst>
            </p:cNvPr>
            <p:cNvSpPr txBox="1"/>
            <p:nvPr/>
          </p:nvSpPr>
          <p:spPr>
            <a:xfrm>
              <a:off x="6360594" y="5331552"/>
              <a:ext cx="828031"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就職</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後</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8" name="矢印: 右 30">
              <a:extLst>
                <a:ext uri="{FF2B5EF4-FFF2-40B4-BE49-F238E27FC236}">
                  <a16:creationId xmlns:a16="http://schemas.microsoft.com/office/drawing/2014/main" id="{BDC53482-EB00-49A0-93A0-16E00F1BC3C8}"/>
                </a:ext>
              </a:extLst>
            </p:cNvPr>
            <p:cNvSpPr/>
            <p:nvPr/>
          </p:nvSpPr>
          <p:spPr>
            <a:xfrm rot="16200000">
              <a:off x="4294898" y="6392249"/>
              <a:ext cx="216000" cy="108000"/>
            </a:xfrm>
            <a:prstGeom prst="rightArrow">
              <a:avLst>
                <a:gd name="adj1" fmla="val 50000"/>
                <a:gd name="adj2" fmla="val 5674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テキスト ボックス 188">
              <a:extLst>
                <a:ext uri="{FF2B5EF4-FFF2-40B4-BE49-F238E27FC236}">
                  <a16:creationId xmlns:a16="http://schemas.microsoft.com/office/drawing/2014/main" id="{6D9B24B9-1831-41CD-B14B-56B478C7BBA2}"/>
                </a:ext>
              </a:extLst>
            </p:cNvPr>
            <p:cNvSpPr txBox="1"/>
            <p:nvPr/>
          </p:nvSpPr>
          <p:spPr>
            <a:xfrm>
              <a:off x="4370664" y="6331135"/>
              <a:ext cx="205402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教育訓練受講費用補助・無料プログラム提供</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0" name="矢印: 右 30">
              <a:extLst>
                <a:ext uri="{FF2B5EF4-FFF2-40B4-BE49-F238E27FC236}">
                  <a16:creationId xmlns:a16="http://schemas.microsoft.com/office/drawing/2014/main" id="{BDC53482-EB00-49A0-93A0-16E00F1BC3C8}"/>
                </a:ext>
              </a:extLst>
            </p:cNvPr>
            <p:cNvSpPr/>
            <p:nvPr/>
          </p:nvSpPr>
          <p:spPr>
            <a:xfrm rot="10800000">
              <a:off x="3509727" y="6500228"/>
              <a:ext cx="540000" cy="144000"/>
            </a:xfrm>
            <a:prstGeom prst="rightArrow">
              <a:avLst>
                <a:gd name="adj1" fmla="val 50000"/>
                <a:gd name="adj2" fmla="val 5674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1" name="テキスト ボックス 190">
              <a:extLst>
                <a:ext uri="{FF2B5EF4-FFF2-40B4-BE49-F238E27FC236}">
                  <a16:creationId xmlns:a16="http://schemas.microsoft.com/office/drawing/2014/main" id="{6D9B24B9-1831-41CD-B14B-56B478C7BBA2}"/>
                </a:ext>
              </a:extLst>
            </p:cNvPr>
            <p:cNvSpPr txBox="1"/>
            <p:nvPr/>
          </p:nvSpPr>
          <p:spPr>
            <a:xfrm>
              <a:off x="3513071" y="6352262"/>
              <a:ext cx="8388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サイト設置</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92" name="グループ化 191"/>
            <p:cNvGrpSpPr/>
            <p:nvPr/>
          </p:nvGrpSpPr>
          <p:grpSpPr>
            <a:xfrm>
              <a:off x="7754673" y="5472010"/>
              <a:ext cx="307777" cy="1212939"/>
              <a:chOff x="2844245" y="4807179"/>
              <a:chExt cx="307777" cy="1212939"/>
            </a:xfrm>
          </p:grpSpPr>
          <p:sp>
            <p:nvSpPr>
              <p:cNvPr id="194" name="四角形: 角を丸くする 20">
                <a:extLst>
                  <a:ext uri="{FF2B5EF4-FFF2-40B4-BE49-F238E27FC236}">
                    <a16:creationId xmlns:a16="http://schemas.microsoft.com/office/drawing/2014/main" id="{807487CC-6FFC-4C9F-81F2-7F60D5588251}"/>
                  </a:ext>
                </a:extLst>
              </p:cNvPr>
              <p:cNvSpPr/>
              <p:nvPr/>
            </p:nvSpPr>
            <p:spPr>
              <a:xfrm>
                <a:off x="2877352" y="4807179"/>
                <a:ext cx="235280" cy="1212939"/>
              </a:xfrm>
              <a:prstGeom prst="round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lumMod val="75000"/>
                    </a:prstClr>
                  </a:solidFill>
                  <a:effectLst/>
                  <a:uLnTx/>
                  <a:uFillTx/>
                  <a:latin typeface="Calibri" panose="020F0502020204030204"/>
                  <a:ea typeface="游ゴシック" panose="020B0400000000000000" pitchFamily="50" charset="-128"/>
                  <a:cs typeface="+mn-cs"/>
                </a:endParaRPr>
              </a:p>
            </p:txBody>
          </p:sp>
          <p:sp>
            <p:nvSpPr>
              <p:cNvPr id="195" name="テキスト ボックス 194">
                <a:extLst>
                  <a:ext uri="{FF2B5EF4-FFF2-40B4-BE49-F238E27FC236}">
                    <a16:creationId xmlns:a16="http://schemas.microsoft.com/office/drawing/2014/main" id="{A5078394-767F-40E4-866A-1EDA5EBF1B0C}"/>
                  </a:ext>
                </a:extLst>
              </p:cNvPr>
              <p:cNvSpPr txBox="1"/>
              <p:nvPr/>
            </p:nvSpPr>
            <p:spPr>
              <a:xfrm>
                <a:off x="2844245" y="4834077"/>
                <a:ext cx="307777" cy="1170987"/>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資格取得・職場定着</a:t>
                </a:r>
                <a:endPar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193" name="矢印: 右 30">
              <a:extLst>
                <a:ext uri="{FF2B5EF4-FFF2-40B4-BE49-F238E27FC236}">
                  <a16:creationId xmlns:a16="http://schemas.microsoft.com/office/drawing/2014/main" id="{BDC53482-EB00-49A0-93A0-16E00F1BC3C8}"/>
                </a:ext>
              </a:extLst>
            </p:cNvPr>
            <p:cNvSpPr/>
            <p:nvPr/>
          </p:nvSpPr>
          <p:spPr>
            <a:xfrm>
              <a:off x="7561845" y="5831000"/>
              <a:ext cx="234000" cy="434113"/>
            </a:xfrm>
            <a:prstGeom prst="rightArrow">
              <a:avLst>
                <a:gd name="adj1" fmla="val 50000"/>
                <a:gd name="adj2" fmla="val 567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202" name="グループ化 201"/>
          <p:cNvGrpSpPr/>
          <p:nvPr/>
        </p:nvGrpSpPr>
        <p:grpSpPr>
          <a:xfrm>
            <a:off x="594481" y="2448475"/>
            <a:ext cx="5182387" cy="1011897"/>
            <a:chOff x="820527" y="2422296"/>
            <a:chExt cx="5182387" cy="1011897"/>
          </a:xfrm>
        </p:grpSpPr>
        <p:grpSp>
          <p:nvGrpSpPr>
            <p:cNvPr id="203" name="グループ化 202"/>
            <p:cNvGrpSpPr/>
            <p:nvPr/>
          </p:nvGrpSpPr>
          <p:grpSpPr>
            <a:xfrm>
              <a:off x="820527" y="2422296"/>
              <a:ext cx="5182387" cy="1011897"/>
              <a:chOff x="4358761" y="4219940"/>
              <a:chExt cx="3845328" cy="1016416"/>
            </a:xfrm>
          </p:grpSpPr>
          <p:sp>
            <p:nvSpPr>
              <p:cNvPr id="205" name="テキスト ボックス 204">
                <a:extLst>
                  <a:ext uri="{FF2B5EF4-FFF2-40B4-BE49-F238E27FC236}">
                    <a16:creationId xmlns:a16="http://schemas.microsoft.com/office/drawing/2014/main" id="{6D9B24B9-1831-41CD-B14B-56B478C7BBA2}"/>
                  </a:ext>
                </a:extLst>
              </p:cNvPr>
              <p:cNvSpPr txBox="1"/>
              <p:nvPr/>
            </p:nvSpPr>
            <p:spPr>
              <a:xfrm>
                <a:off x="6566137" y="4635347"/>
                <a:ext cx="569387" cy="20774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求人申込</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06" name="グループ化 205"/>
              <p:cNvGrpSpPr/>
              <p:nvPr/>
            </p:nvGrpSpPr>
            <p:grpSpPr>
              <a:xfrm>
                <a:off x="4358761" y="4219940"/>
                <a:ext cx="3845328" cy="1016416"/>
                <a:chOff x="4349236" y="4229465"/>
                <a:chExt cx="3845328" cy="1016416"/>
              </a:xfrm>
            </p:grpSpPr>
            <p:sp>
              <p:nvSpPr>
                <p:cNvPr id="207" name="矢印: 右 85">
                  <a:extLst>
                    <a:ext uri="{FF2B5EF4-FFF2-40B4-BE49-F238E27FC236}">
                      <a16:creationId xmlns:a16="http://schemas.microsoft.com/office/drawing/2014/main" id="{9319253C-2215-4D45-A2D3-DEBEA621FF18}"/>
                    </a:ext>
                  </a:extLst>
                </p:cNvPr>
                <p:cNvSpPr/>
                <p:nvPr/>
              </p:nvSpPr>
              <p:spPr>
                <a:xfrm>
                  <a:off x="4694075" y="4963654"/>
                  <a:ext cx="2268000" cy="144643"/>
                </a:xfrm>
                <a:prstGeom prst="rightArrow">
                  <a:avLst>
                    <a:gd name="adj1" fmla="val 63312"/>
                    <a:gd name="adj2" fmla="val 5394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08" name="グループ化 207"/>
                <p:cNvGrpSpPr/>
                <p:nvPr/>
              </p:nvGrpSpPr>
              <p:grpSpPr>
                <a:xfrm>
                  <a:off x="4349236" y="4229465"/>
                  <a:ext cx="3845328" cy="1016416"/>
                  <a:chOff x="4349236" y="4191365"/>
                  <a:chExt cx="3845328" cy="1016416"/>
                </a:xfrm>
              </p:grpSpPr>
              <p:sp>
                <p:nvSpPr>
                  <p:cNvPr id="209" name="矢印: 右 85">
                    <a:extLst>
                      <a:ext uri="{FF2B5EF4-FFF2-40B4-BE49-F238E27FC236}">
                        <a16:creationId xmlns:a16="http://schemas.microsoft.com/office/drawing/2014/main" id="{9319253C-2215-4D45-A2D3-DEBEA621FF18}"/>
                      </a:ext>
                    </a:extLst>
                  </p:cNvPr>
                  <p:cNvSpPr/>
                  <p:nvPr/>
                </p:nvSpPr>
                <p:spPr>
                  <a:xfrm rot="10800000">
                    <a:off x="5718590" y="4492800"/>
                    <a:ext cx="396000" cy="144000"/>
                  </a:xfrm>
                  <a:prstGeom prst="rightArrow">
                    <a:avLst>
                      <a:gd name="adj1" fmla="val 63312"/>
                      <a:gd name="adj2" fmla="val 5394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0" name="テキスト ボックス 209">
                    <a:extLst>
                      <a:ext uri="{FF2B5EF4-FFF2-40B4-BE49-F238E27FC236}">
                        <a16:creationId xmlns:a16="http://schemas.microsoft.com/office/drawing/2014/main" id="{6D9B24B9-1831-41CD-B14B-56B478C7BBA2}"/>
                      </a:ext>
                    </a:extLst>
                  </p:cNvPr>
                  <p:cNvSpPr txBox="1"/>
                  <p:nvPr/>
                </p:nvSpPr>
                <p:spPr>
                  <a:xfrm>
                    <a:off x="4672172" y="4607053"/>
                    <a:ext cx="661373"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閲覧</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1" name="矢印: 右 30">
                    <a:extLst>
                      <a:ext uri="{FF2B5EF4-FFF2-40B4-BE49-F238E27FC236}">
                        <a16:creationId xmlns:a16="http://schemas.microsoft.com/office/drawing/2014/main" id="{BDC53482-EB00-49A0-93A0-16E00F1BC3C8}"/>
                      </a:ext>
                    </a:extLst>
                  </p:cNvPr>
                  <p:cNvSpPr/>
                  <p:nvPr/>
                </p:nvSpPr>
                <p:spPr>
                  <a:xfrm>
                    <a:off x="4672176" y="4465071"/>
                    <a:ext cx="360000" cy="191882"/>
                  </a:xfrm>
                  <a:prstGeom prst="rightArrow">
                    <a:avLst>
                      <a:gd name="adj1" fmla="val 50000"/>
                      <a:gd name="adj2" fmla="val 5674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2" name="正方形/長方形 211">
                    <a:extLst>
                      <a:ext uri="{FF2B5EF4-FFF2-40B4-BE49-F238E27FC236}">
                        <a16:creationId xmlns:a16="http://schemas.microsoft.com/office/drawing/2014/main" id="{DAB06857-D7D4-45B6-8E2F-DD52BEA71AF2}"/>
                      </a:ext>
                    </a:extLst>
                  </p:cNvPr>
                  <p:cNvSpPr/>
                  <p:nvPr/>
                </p:nvSpPr>
                <p:spPr>
                  <a:xfrm>
                    <a:off x="6155139" y="4356167"/>
                    <a:ext cx="395811" cy="50875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民間</a:t>
                    </a:r>
                    <a:endParaRPr kumimoji="0"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人材</a:t>
                    </a:r>
                    <a:endParaRPr kumimoji="0"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サービス</a:t>
                    </a:r>
                    <a:endParaRPr kumimoji="0"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事業者</a:t>
                    </a:r>
                    <a:endParaRPr kumimoji="0"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13" name="テキスト ボックス 212">
                    <a:extLst>
                      <a:ext uri="{FF2B5EF4-FFF2-40B4-BE49-F238E27FC236}">
                        <a16:creationId xmlns:a16="http://schemas.microsoft.com/office/drawing/2014/main" id="{DCA0FAA4-402B-4431-89C8-6B8BB2931634}"/>
                      </a:ext>
                    </a:extLst>
                  </p:cNvPr>
                  <p:cNvSpPr txBox="1"/>
                  <p:nvPr/>
                </p:nvSpPr>
                <p:spPr>
                  <a:xfrm>
                    <a:off x="4874245" y="4191365"/>
                    <a:ext cx="1032080"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大阪府特設</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a:t>
                    </a: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a:t>
                    </a:r>
                    <a:endPar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4" name="テキスト ボックス 213">
                    <a:extLst>
                      <a:ext uri="{FF2B5EF4-FFF2-40B4-BE49-F238E27FC236}">
                        <a16:creationId xmlns:a16="http://schemas.microsoft.com/office/drawing/2014/main" id="{6D9B24B9-1831-41CD-B14B-56B478C7BBA2}"/>
                      </a:ext>
                    </a:extLst>
                  </p:cNvPr>
                  <p:cNvSpPr txBox="1"/>
                  <p:nvPr/>
                </p:nvSpPr>
                <p:spPr>
                  <a:xfrm>
                    <a:off x="5691073" y="4597405"/>
                    <a:ext cx="569387" cy="20774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求人掲載</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5" name="矢印: 右 85">
                    <a:extLst>
                      <a:ext uri="{FF2B5EF4-FFF2-40B4-BE49-F238E27FC236}">
                        <a16:creationId xmlns:a16="http://schemas.microsoft.com/office/drawing/2014/main" id="{9319253C-2215-4D45-A2D3-DEBEA621FF18}"/>
                      </a:ext>
                    </a:extLst>
                  </p:cNvPr>
                  <p:cNvSpPr/>
                  <p:nvPr/>
                </p:nvSpPr>
                <p:spPr>
                  <a:xfrm rot="10800000">
                    <a:off x="6572663" y="4502222"/>
                    <a:ext cx="396000" cy="144000"/>
                  </a:xfrm>
                  <a:prstGeom prst="rightArrow">
                    <a:avLst>
                      <a:gd name="adj1" fmla="val 63312"/>
                      <a:gd name="adj2" fmla="val 5394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6" name="テキスト ボックス 215">
                    <a:extLst>
                      <a:ext uri="{FF2B5EF4-FFF2-40B4-BE49-F238E27FC236}">
                        <a16:creationId xmlns:a16="http://schemas.microsoft.com/office/drawing/2014/main" id="{6D9B24B9-1831-41CD-B14B-56B478C7BBA2}"/>
                      </a:ext>
                    </a:extLst>
                  </p:cNvPr>
                  <p:cNvSpPr txBox="1"/>
                  <p:nvPr/>
                </p:nvSpPr>
                <p:spPr>
                  <a:xfrm>
                    <a:off x="7360762" y="4448241"/>
                    <a:ext cx="473206" cy="20774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支援金</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7" name="四角形: 角を丸くする 20">
                    <a:extLst>
                      <a:ext uri="{FF2B5EF4-FFF2-40B4-BE49-F238E27FC236}">
                        <a16:creationId xmlns:a16="http://schemas.microsoft.com/office/drawing/2014/main" id="{807487CC-6FFC-4C9F-81F2-7F60D5588251}"/>
                      </a:ext>
                    </a:extLst>
                  </p:cNvPr>
                  <p:cNvSpPr/>
                  <p:nvPr/>
                </p:nvSpPr>
                <p:spPr>
                  <a:xfrm>
                    <a:off x="4349236" y="4329854"/>
                    <a:ext cx="291597" cy="75657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求職者</a:t>
                    </a:r>
                    <a:endParaRPr kumimoji="1" lang="ja-JP" altLang="en-US" sz="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9" name="四角形: 角を丸くする 20">
                    <a:extLst>
                      <a:ext uri="{FF2B5EF4-FFF2-40B4-BE49-F238E27FC236}">
                        <a16:creationId xmlns:a16="http://schemas.microsoft.com/office/drawing/2014/main" id="{807487CC-6FFC-4C9F-81F2-7F60D5588251}"/>
                      </a:ext>
                    </a:extLst>
                  </p:cNvPr>
                  <p:cNvSpPr/>
                  <p:nvPr/>
                </p:nvSpPr>
                <p:spPr>
                  <a:xfrm>
                    <a:off x="7013267" y="4336745"/>
                    <a:ext cx="307462" cy="78785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求人企業</a:t>
                    </a:r>
                    <a:endParaRPr kumimoji="1" lang="ja-JP" altLang="en-US" sz="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1" name="四角形: 角を丸くする 20">
                    <a:extLst>
                      <a:ext uri="{FF2B5EF4-FFF2-40B4-BE49-F238E27FC236}">
                        <a16:creationId xmlns:a16="http://schemas.microsoft.com/office/drawing/2014/main" id="{807487CC-6FFC-4C9F-81F2-7F60D5588251}"/>
                      </a:ext>
                    </a:extLst>
                  </p:cNvPr>
                  <p:cNvSpPr/>
                  <p:nvPr/>
                </p:nvSpPr>
                <p:spPr>
                  <a:xfrm>
                    <a:off x="7767172" y="4354803"/>
                    <a:ext cx="427392" cy="724621"/>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a:t>
                    </a:r>
                    <a:endParaRPr kumimoji="1" lang="ja-JP" altLang="en-US" sz="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3" name="テキスト ボックス 222">
                    <a:extLst>
                      <a:ext uri="{FF2B5EF4-FFF2-40B4-BE49-F238E27FC236}">
                        <a16:creationId xmlns:a16="http://schemas.microsoft.com/office/drawing/2014/main" id="{6D9B24B9-1831-41CD-B14B-56B478C7BBA2}"/>
                      </a:ext>
                    </a:extLst>
                  </p:cNvPr>
                  <p:cNvSpPr txBox="1"/>
                  <p:nvPr/>
                </p:nvSpPr>
                <p:spPr>
                  <a:xfrm>
                    <a:off x="5630128" y="4992337"/>
                    <a:ext cx="51018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就　職</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grpSp>
        <p:sp>
          <p:nvSpPr>
            <p:cNvPr id="204" name="矢印: 右 85">
              <a:extLst>
                <a:ext uri="{FF2B5EF4-FFF2-40B4-BE49-F238E27FC236}">
                  <a16:creationId xmlns:a16="http://schemas.microsoft.com/office/drawing/2014/main" id="{9319253C-2215-4D45-A2D3-DEBEA621FF18}"/>
                </a:ext>
              </a:extLst>
            </p:cNvPr>
            <p:cNvSpPr/>
            <p:nvPr/>
          </p:nvSpPr>
          <p:spPr>
            <a:xfrm rot="10800000">
              <a:off x="4857509" y="2864782"/>
              <a:ext cx="533693" cy="143360"/>
            </a:xfrm>
            <a:prstGeom prst="rightArrow">
              <a:avLst>
                <a:gd name="adj1" fmla="val 63312"/>
                <a:gd name="adj2" fmla="val 5394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25" name="角丸四角形 224"/>
          <p:cNvSpPr/>
          <p:nvPr/>
        </p:nvSpPr>
        <p:spPr>
          <a:xfrm>
            <a:off x="4103201" y="543047"/>
            <a:ext cx="1800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大阪府独自支援</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26" name="図 22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836646" y="2527344"/>
            <a:ext cx="681813" cy="708443"/>
          </a:xfrm>
          <a:prstGeom prst="rect">
            <a:avLst/>
          </a:prstGeom>
        </p:spPr>
      </p:pic>
      <p:pic>
        <p:nvPicPr>
          <p:cNvPr id="227" name="図 2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9168" y="2672074"/>
            <a:ext cx="378468" cy="242876"/>
          </a:xfrm>
          <a:prstGeom prst="rect">
            <a:avLst/>
          </a:prstGeom>
          <a:solidFill>
            <a:schemeClr val="bg1"/>
          </a:solidFill>
        </p:spPr>
      </p:pic>
      <p:graphicFrame>
        <p:nvGraphicFramePr>
          <p:cNvPr id="229" name="表 228"/>
          <p:cNvGraphicFramePr>
            <a:graphicFrameLocks noGrp="1"/>
          </p:cNvGraphicFramePr>
          <p:nvPr>
            <p:extLst/>
          </p:nvPr>
        </p:nvGraphicFramePr>
        <p:xfrm>
          <a:off x="5986821" y="1068971"/>
          <a:ext cx="3104254" cy="731520"/>
        </p:xfrm>
        <a:graphic>
          <a:graphicData uri="http://schemas.openxmlformats.org/drawingml/2006/table">
            <a:tbl>
              <a:tblPr firstRow="1">
                <a:tableStyleId>{69CF1AB2-1976-4502-BF36-3FF5EA218861}</a:tableStyleId>
              </a:tblPr>
              <a:tblGrid>
                <a:gridCol w="1393491">
                  <a:extLst>
                    <a:ext uri="{9D8B030D-6E8A-4147-A177-3AD203B41FA5}">
                      <a16:colId xmlns:a16="http://schemas.microsoft.com/office/drawing/2014/main" val="20000"/>
                    </a:ext>
                  </a:extLst>
                </a:gridCol>
                <a:gridCol w="1710763">
                  <a:extLst>
                    <a:ext uri="{9D8B030D-6E8A-4147-A177-3AD203B41FA5}">
                      <a16:colId xmlns:a16="http://schemas.microsoft.com/office/drawing/2014/main" val="20001"/>
                    </a:ext>
                  </a:extLst>
                </a:gridCol>
              </a:tblGrid>
              <a:tr h="254964">
                <a:tc>
                  <a:txBody>
                    <a:bodyPr/>
                    <a:lstStyle/>
                    <a:p>
                      <a:pPr algn="ctr">
                        <a:lnSpc>
                          <a:spcPts val="1200"/>
                        </a:lnSpc>
                      </a:pP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採用件数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約</a:t>
                      </a:r>
                      <a:r>
                        <a:rPr kumimoji="1" lang="en-US" altLang="ja-JP" sz="1200" b="0" dirty="0" smtClean="0">
                          <a:solidFill>
                            <a:schemeClr val="tx1"/>
                          </a:solidFill>
                          <a:latin typeface="ＭＳ Ｐゴシック" panose="020B0600070205080204" pitchFamily="50" charset="-128"/>
                          <a:ea typeface="+mn-ea"/>
                          <a:cs typeface="Meiryo UI" panose="020B0604030504040204" pitchFamily="50" charset="-128"/>
                        </a:rPr>
                        <a:t>47,000</a:t>
                      </a: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9609208"/>
                  </a:ext>
                </a:extLst>
              </a:tr>
              <a:tr h="273600">
                <a:tc>
                  <a:txBody>
                    <a:bodyPr/>
                    <a:lstStyle/>
                    <a:p>
                      <a:pPr algn="ctr">
                        <a:lnSpc>
                          <a:spcPts val="1200"/>
                        </a:lnSpc>
                      </a:pPr>
                      <a:r>
                        <a:rPr kumimoji="1" lang="zh-TW"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雇用促進支援金</a:t>
                      </a:r>
                      <a:endParaRPr kumimoji="1" lang="en-US" altLang="zh-TW"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約</a:t>
                      </a:r>
                      <a:r>
                        <a:rPr kumimoji="1" lang="en-US" altLang="ja-JP" sz="1200" b="0" strike="noStrike" dirty="0" smtClean="0">
                          <a:solidFill>
                            <a:schemeClr val="tx1"/>
                          </a:solidFill>
                          <a:latin typeface="ＭＳ Ｐゴシック" panose="020B0600070205080204" pitchFamily="50" charset="-128"/>
                          <a:ea typeface="+mn-ea"/>
                          <a:cs typeface="Meiryo UI" panose="020B0604030504040204" pitchFamily="50" charset="-128"/>
                        </a:rPr>
                        <a:t>37,000</a:t>
                      </a: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件</a:t>
                      </a:r>
                      <a:endParaRPr kumimoji="1" lang="en-US" altLang="ja-JP" sz="1200" b="0" dirty="0" smtClean="0">
                        <a:solidFill>
                          <a:schemeClr val="tx1"/>
                        </a:solidFill>
                        <a:latin typeface="ＭＳ Ｐゴシック" panose="020B0600070205080204" pitchFamily="50" charset="-128"/>
                        <a:ea typeface="+mn-ea"/>
                        <a:cs typeface="Meiryo UI" panose="020B0604030504040204" pitchFamily="50" charset="-128"/>
                      </a:endParaRPr>
                    </a:p>
                    <a:p>
                      <a:pPr algn="ctr"/>
                      <a:r>
                        <a:rPr kumimoji="1" lang="ja-JP" altLang="en-US" sz="1200" b="0" strike="noStrike" dirty="0" smtClean="0">
                          <a:solidFill>
                            <a:schemeClr val="tx1"/>
                          </a:solidFill>
                          <a:latin typeface="ＭＳ Ｐゴシック" panose="020B0600070205080204" pitchFamily="50" charset="-128"/>
                          <a:ea typeface="+mn-ea"/>
                          <a:cs typeface="Meiryo UI" panose="020B0604030504040204" pitchFamily="50" charset="-128"/>
                        </a:rPr>
                        <a:t>（約</a:t>
                      </a:r>
                      <a:r>
                        <a:rPr kumimoji="1" lang="en-US" altLang="ja-JP" sz="1200" b="0" strike="noStrike" dirty="0" smtClean="0">
                          <a:solidFill>
                            <a:schemeClr val="tx1"/>
                          </a:solidFill>
                          <a:latin typeface="ＭＳ Ｐゴシック" panose="020B0600070205080204" pitchFamily="50" charset="-128"/>
                          <a:ea typeface="+mn-ea"/>
                          <a:cs typeface="Meiryo UI" panose="020B0604030504040204" pitchFamily="50" charset="-128"/>
                        </a:rPr>
                        <a:t>27.7</a:t>
                      </a:r>
                      <a:r>
                        <a:rPr kumimoji="1" lang="ja-JP" altLang="en-US" sz="1200" b="0" strike="noStrike" dirty="0" smtClean="0">
                          <a:solidFill>
                            <a:schemeClr val="tx1"/>
                          </a:solidFill>
                          <a:latin typeface="ＭＳ Ｐゴシック" panose="020B0600070205080204" pitchFamily="50" charset="-128"/>
                          <a:ea typeface="+mn-ea"/>
                          <a:cs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0709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26929"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7" name="タイトル 1"/>
          <p:cNvSpPr txBox="1">
            <a:spLocks/>
          </p:cNvSpPr>
          <p:nvPr/>
        </p:nvSpPr>
        <p:spPr>
          <a:xfrm>
            <a:off x="1354812" y="1143723"/>
            <a:ext cx="7460576" cy="50346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　第１波</a:t>
            </a: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～第７波</a:t>
            </a: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の状況・取組み等　　　　・・・・</a:t>
            </a:r>
            <a:r>
              <a:rPr kumimoji="1" lang="en-US" altLang="ja-JP"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 </a:t>
            </a:r>
            <a:r>
              <a:rPr lang="ja-JP" altLang="en-US" sz="2000" b="1" dirty="0">
                <a:solidFill>
                  <a:prstClr val="black"/>
                </a:solidFill>
                <a:latin typeface="ＭＳ Ｐゴシック" panose="020B0600070205080204" pitchFamily="50" charset="-128"/>
                <a:ea typeface="ＭＳ Ｐゴシック" panose="020B0600070205080204" pitchFamily="50" charset="-128"/>
              </a:rPr>
              <a:t>７</a:t>
            </a:r>
            <a:endParaRPr kumimoji="1" lang="en-US" altLang="ja-JP"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２</a:t>
            </a: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具体的対策</a:t>
            </a: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P.32</a:t>
            </a: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３．　コロナ</a:t>
            </a: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対策予算の</a:t>
            </a: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概要</a:t>
            </a: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P.72</a:t>
            </a: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5" name="タイトル 1"/>
          <p:cNvSpPr txBox="1">
            <a:spLocks/>
          </p:cNvSpPr>
          <p:nvPr/>
        </p:nvSpPr>
        <p:spPr>
          <a:xfrm>
            <a:off x="4050387" y="772971"/>
            <a:ext cx="1450301" cy="7415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目　次</a:t>
            </a: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19399667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（６）雇用対策</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スライド番号プレースホルダー 4"/>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3" name="角丸四角形 22"/>
          <p:cNvSpPr/>
          <p:nvPr/>
        </p:nvSpPr>
        <p:spPr>
          <a:xfrm>
            <a:off x="249620" y="617042"/>
            <a:ext cx="3319270" cy="340519"/>
          </a:xfrm>
          <a:prstGeom prst="roundRect">
            <a:avLst/>
          </a:prstGeom>
          <a:solidFill>
            <a:srgbClr val="DBEEF4"/>
          </a:solidFill>
          <a:ln w="25400">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DX</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人材の活躍</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推進（オオサカ</a:t>
            </a:r>
            <a:r>
              <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DX</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メソッド）</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正方形/長方形 23"/>
          <p:cNvSpPr/>
          <p:nvPr/>
        </p:nvSpPr>
        <p:spPr>
          <a:xfrm>
            <a:off x="249620" y="981830"/>
            <a:ext cx="5037313"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・企業</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で活躍できる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DX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人材</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育成、</a:t>
            </a:r>
            <a:r>
              <a:rPr kumimoji="0" lang="ja-JP"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府内</a:t>
            </a:r>
            <a:r>
              <a:rPr kumimoji="0"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中小</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企業</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とのマッチング、在職者の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スキルアップ</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などを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公民連携</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の下、総合的</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に支援</a:t>
            </a:r>
            <a:r>
              <a:rPr kumimoji="0" lang="ja-JP" altLang="ja-JP" sz="12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・総合相談窓口</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設置（</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OSAKA</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しごとフィールド</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「にであう」内）</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・人材育成のためのセミナーやオンライン研修を実施</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・マッチングイベントの開催や「にであう」内に</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DX</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人材求人専門サイトを設置</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5" name="表 24"/>
          <p:cNvGraphicFramePr>
            <a:graphicFrameLocks noGrp="1"/>
          </p:cNvGraphicFramePr>
          <p:nvPr>
            <p:extLst/>
          </p:nvPr>
        </p:nvGraphicFramePr>
        <p:xfrm>
          <a:off x="5519351" y="1219890"/>
          <a:ext cx="3410465" cy="731520"/>
        </p:xfrm>
        <a:graphic>
          <a:graphicData uri="http://schemas.openxmlformats.org/drawingml/2006/table">
            <a:tbl>
              <a:tblPr firstRow="1">
                <a:tableStyleId>{69CF1AB2-1976-4502-BF36-3FF5EA218861}</a:tableStyleId>
              </a:tblPr>
              <a:tblGrid>
                <a:gridCol w="1536387">
                  <a:extLst>
                    <a:ext uri="{9D8B030D-6E8A-4147-A177-3AD203B41FA5}">
                      <a16:colId xmlns:a16="http://schemas.microsoft.com/office/drawing/2014/main" val="20000"/>
                    </a:ext>
                  </a:extLst>
                </a:gridCol>
                <a:gridCol w="1874078">
                  <a:extLst>
                    <a:ext uri="{9D8B030D-6E8A-4147-A177-3AD203B41FA5}">
                      <a16:colId xmlns:a16="http://schemas.microsoft.com/office/drawing/2014/main" val="20001"/>
                    </a:ext>
                  </a:extLst>
                </a:gridCol>
              </a:tblGrid>
              <a:tr h="254964">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DX</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求人件数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700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41200">
                <a:tc>
                  <a:txBody>
                    <a:bodyPr/>
                    <a:lstStyle/>
                    <a:p>
                      <a:pPr algn="ctr"/>
                      <a:r>
                        <a:rPr kumimoji="1" lang="en-US" altLang="ja-JP" sz="1200" b="0" strike="noStrike"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DX</a:t>
                      </a:r>
                      <a:r>
                        <a:rPr kumimoji="1" lang="ja-JP" altLang="en-US" sz="1200" b="0" strike="noStrike"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トレーニング</a:t>
                      </a:r>
                      <a:endParaRPr kumimoji="1" lang="en-US" altLang="ja-JP" sz="1200" b="0" strike="noStrike"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kumimoji="1" lang="ja-JP" altLang="en-US" sz="1200" b="0" strike="noStrike"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受講者数</a:t>
                      </a:r>
                      <a:endParaRPr kumimoji="1" lang="ja-JP" altLang="en-US" sz="1200" b="0" strike="noStrike"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約</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5,000</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8" name="正方形/長方形 27"/>
          <p:cNvSpPr/>
          <p:nvPr/>
        </p:nvSpPr>
        <p:spPr>
          <a:xfrm>
            <a:off x="3798254" y="676814"/>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正方形/長方形 28"/>
          <p:cNvSpPr/>
          <p:nvPr/>
        </p:nvSpPr>
        <p:spPr>
          <a:xfrm>
            <a:off x="7578080" y="1912896"/>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1" name="角丸四角形 30"/>
          <p:cNvSpPr/>
          <p:nvPr/>
        </p:nvSpPr>
        <p:spPr>
          <a:xfrm>
            <a:off x="5112160" y="676814"/>
            <a:ext cx="1800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大阪府独自支援</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0568893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5190378" y="3710235"/>
            <a:ext cx="3708053" cy="3140294"/>
          </a:xfrm>
          <a:prstGeom prst="rect">
            <a:avLst/>
          </a:prstGeom>
        </p:spPr>
      </p:pic>
      <p:sp>
        <p:nvSpPr>
          <p:cNvPr id="2" name="テキスト ボックス 1"/>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（７）生活者支援</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角丸四角形 25"/>
          <p:cNvSpPr/>
          <p:nvPr/>
        </p:nvSpPr>
        <p:spPr>
          <a:xfrm>
            <a:off x="333791" y="4753909"/>
            <a:ext cx="3240000" cy="340519"/>
          </a:xfrm>
          <a:prstGeom prst="roundRect">
            <a:avLst/>
          </a:prstGeom>
          <a:solidFill>
            <a:srgbClr val="DBEEF4"/>
          </a:solidFill>
          <a:ln>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家庭学習支援・家庭保育支援</a:t>
            </a:r>
          </a:p>
        </p:txBody>
      </p:sp>
      <p:sp>
        <p:nvSpPr>
          <p:cNvPr id="27" name="正方形/長方形 26"/>
          <p:cNvSpPr/>
          <p:nvPr/>
        </p:nvSpPr>
        <p:spPr>
          <a:xfrm>
            <a:off x="378540" y="5094428"/>
            <a:ext cx="4307688"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・臨時休業期間中の家庭学習支援と</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子どもの見守り。</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・子どもの学習を支援するため、学習用教材等の購入費の支援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として図書カード</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円分）を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配付。</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・配付時（教員による家庭訪問等）に、児童の様子を把握</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・対象者：府内の公立学校園及び私立学校園に在籍</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幼児</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児童生徒約</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万人</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保育所等に在籍する３歳児以上の子ども約</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万人　　　　</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6" name="角丸四角形 85"/>
          <p:cNvSpPr/>
          <p:nvPr/>
        </p:nvSpPr>
        <p:spPr>
          <a:xfrm>
            <a:off x="333791" y="519302"/>
            <a:ext cx="3240000" cy="340519"/>
          </a:xfrm>
          <a:prstGeom prst="roundRect">
            <a:avLst/>
          </a:prstGeom>
          <a:solidFill>
            <a:srgbClr val="DBEEF4"/>
          </a:solidFill>
          <a:ln w="25400">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生活福祉資金（特例貸付）</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7" name="正方形/長方形 86"/>
          <p:cNvSpPr/>
          <p:nvPr/>
        </p:nvSpPr>
        <p:spPr>
          <a:xfrm>
            <a:off x="333793" y="879330"/>
            <a:ext cx="4480254" cy="1569660"/>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・コロナの影響を受け、</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休業等により</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収入の減少があり、緊急かつ一時的な生計維持（緊急小口）、日常生活の維持（総合支援資金）が困難となっている世帯に、無利子、無担保、無保証人で貸付を行う</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緊急小口資金等の特例貸付を実施</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貸付可能額</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Wingdings" panose="05000000000000000000" pitchFamily="2" charset="2"/>
              </a:rPr>
              <a:t>　緊急小口資金：最大</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Wingdings" panose="05000000000000000000" pitchFamily="2" charset="2"/>
              </a:rPr>
              <a:t>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Wingdings" panose="05000000000000000000" pitchFamily="2" charset="2"/>
              </a:rPr>
              <a:t>万円、総合支援資金：最大</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Wingdings" panose="05000000000000000000" pitchFamily="2" charset="2"/>
              </a:rPr>
              <a:t>60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Wingdings" panose="05000000000000000000" pitchFamily="2" charset="2"/>
              </a:rPr>
              <a:t>万円</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Wingdings" panose="05000000000000000000" pitchFamily="2" charset="2"/>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Wingdings" panose="05000000000000000000" pitchFamily="2" charset="2"/>
              </a:rPr>
              <a:t>３期</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8" name="表 17"/>
          <p:cNvGraphicFramePr>
            <a:graphicFrameLocks noGrp="1"/>
          </p:cNvGraphicFramePr>
          <p:nvPr>
            <p:extLst/>
          </p:nvPr>
        </p:nvGraphicFramePr>
        <p:xfrm>
          <a:off x="5190378" y="1033972"/>
          <a:ext cx="3690469" cy="822960"/>
        </p:xfrm>
        <a:graphic>
          <a:graphicData uri="http://schemas.openxmlformats.org/drawingml/2006/table">
            <a:tbl>
              <a:tblPr firstRow="1">
                <a:tableStyleId>{69CF1AB2-1976-4502-BF36-3FF5EA218861}</a:tableStyleId>
              </a:tblPr>
              <a:tblGrid>
                <a:gridCol w="1260000">
                  <a:extLst>
                    <a:ext uri="{9D8B030D-6E8A-4147-A177-3AD203B41FA5}">
                      <a16:colId xmlns:a16="http://schemas.microsoft.com/office/drawing/2014/main" val="20000"/>
                    </a:ext>
                  </a:extLst>
                </a:gridCol>
                <a:gridCol w="1026469">
                  <a:extLst>
                    <a:ext uri="{9D8B030D-6E8A-4147-A177-3AD203B41FA5}">
                      <a16:colId xmlns:a16="http://schemas.microsoft.com/office/drawing/2014/main" val="20001"/>
                    </a:ext>
                  </a:extLst>
                </a:gridCol>
                <a:gridCol w="1404000">
                  <a:extLst>
                    <a:ext uri="{9D8B030D-6E8A-4147-A177-3AD203B41FA5}">
                      <a16:colId xmlns:a16="http://schemas.microsoft.com/office/drawing/2014/main" val="508299436"/>
                    </a:ext>
                  </a:extLst>
                </a:gridCol>
              </a:tblGrid>
              <a:tr h="174692">
                <a:tc>
                  <a:txBody>
                    <a:bodyPr/>
                    <a:lstStyle/>
                    <a:p>
                      <a:pPr algn="l"/>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貸付</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貸付</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額</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73088869"/>
                  </a:ext>
                </a:extLst>
              </a:tr>
              <a:tr h="174692">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①緊急小口資金</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latin typeface="ＭＳ Ｐゴシック" panose="020B0600070205080204" pitchFamily="50" charset="-128"/>
                          <a:ea typeface="+mn-ea"/>
                          <a:cs typeface="Meiryo UI" panose="020B0604030504040204" pitchFamily="50" charset="-128"/>
                        </a:rPr>
                        <a:t>185,679</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件</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約</a:t>
                      </a:r>
                      <a:r>
                        <a:rPr kumimoji="1" lang="en-US" altLang="ja-JP" sz="1200" b="0" dirty="0" smtClean="0">
                          <a:solidFill>
                            <a:schemeClr val="tx1"/>
                          </a:solidFill>
                          <a:latin typeface="ＭＳ Ｐゴシック" panose="020B0600070205080204" pitchFamily="50" charset="-128"/>
                          <a:ea typeface="+mn-ea"/>
                          <a:cs typeface="Meiryo UI" panose="020B0604030504040204" pitchFamily="50" charset="-128"/>
                        </a:rPr>
                        <a:t>35,360</a:t>
                      </a:r>
                      <a:r>
                        <a:rPr kumimoji="1" lang="ja-JP" altLang="en-US" sz="1200" b="0" dirty="0" smtClean="0">
                          <a:solidFill>
                            <a:schemeClr val="tx1"/>
                          </a:solidFill>
                          <a:latin typeface="ＭＳ Ｐゴシック" panose="020B0600070205080204" pitchFamily="50" charset="-128"/>
                          <a:ea typeface="+mn-ea"/>
                          <a:cs typeface="Meiryo UI" panose="020B0604030504040204" pitchFamily="50" charset="-128"/>
                        </a:rPr>
                        <a:t>百万円　</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41084">
                <a:tc>
                  <a:txBody>
                    <a:bodyPr/>
                    <a:lstStyle/>
                    <a:p>
                      <a:pPr algn="l"/>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②総合支援資金</a:t>
                      </a:r>
                      <a:endParaRPr kumimoji="1" lang="ja-JP" altLang="en-US" sz="12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307,565</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ＭＳ Ｐゴシック" panose="020B0600070205080204" pitchFamily="50" charset="-128"/>
                          <a:ea typeface="+mn-ea"/>
                          <a:cs typeface="Meiryo UI" panose="020B0604030504040204" pitchFamily="50" charset="-128"/>
                        </a:rPr>
                        <a:t>約</a:t>
                      </a:r>
                      <a:r>
                        <a:rPr kumimoji="1" lang="en-US" altLang="ja-JP" sz="1200" b="0" dirty="0" smtClean="0">
                          <a:latin typeface="ＭＳ Ｐゴシック" panose="020B0600070205080204" pitchFamily="50" charset="-128"/>
                          <a:ea typeface="+mn-ea"/>
                          <a:cs typeface="Meiryo UI" panose="020B0604030504040204" pitchFamily="50" charset="-128"/>
                        </a:rPr>
                        <a:t>162,930</a:t>
                      </a:r>
                      <a:r>
                        <a:rPr kumimoji="1" lang="ja-JP" altLang="en-US" sz="1200" b="0" dirty="0" smtClean="0">
                          <a:latin typeface="ＭＳ Ｐゴシック" panose="020B0600070205080204" pitchFamily="50" charset="-128"/>
                          <a:ea typeface="+mn-ea"/>
                          <a:cs typeface="Meiryo UI" panose="020B0604030504040204" pitchFamily="50" charset="-128"/>
                        </a:rPr>
                        <a:t>百万円</a:t>
                      </a:r>
                      <a:endParaRPr kumimoji="1" lang="en-US" altLang="ja-JP" sz="1200" b="0" dirty="0" smtClean="0">
                        <a:latin typeface="ＭＳ Ｐゴシック" panose="020B0600070205080204" pitchFamily="50" charset="-128"/>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0" name="スライド番号プレースホルダー 4"/>
          <p:cNvSpPr txBox="1">
            <a:spLocks/>
          </p:cNvSpPr>
          <p:nvPr/>
        </p:nvSpPr>
        <p:spPr>
          <a:xfrm>
            <a:off x="7094476" y="646946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1" name="正方形/長方形 20"/>
          <p:cNvSpPr/>
          <p:nvPr/>
        </p:nvSpPr>
        <p:spPr>
          <a:xfrm>
            <a:off x="3618539" y="621256"/>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年３月～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年９月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8" name="正方形/長方形 27"/>
          <p:cNvSpPr/>
          <p:nvPr/>
        </p:nvSpPr>
        <p:spPr>
          <a:xfrm>
            <a:off x="3614056" y="4945163"/>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度</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正方形/長方形 29"/>
          <p:cNvSpPr/>
          <p:nvPr/>
        </p:nvSpPr>
        <p:spPr>
          <a:xfrm>
            <a:off x="7539023" y="1841294"/>
            <a:ext cx="1500379"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月７日時点）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角丸四角形 23"/>
          <p:cNvSpPr/>
          <p:nvPr/>
        </p:nvSpPr>
        <p:spPr>
          <a:xfrm>
            <a:off x="3618539" y="4742039"/>
            <a:ext cx="1404000" cy="236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大阪府独自支援</a:t>
            </a:r>
            <a:endParaRPr kumimoji="1"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角丸四角形 28"/>
          <p:cNvSpPr/>
          <p:nvPr/>
        </p:nvSpPr>
        <p:spPr>
          <a:xfrm>
            <a:off x="356045" y="2580148"/>
            <a:ext cx="3240000" cy="340519"/>
          </a:xfrm>
          <a:prstGeom prst="roundRect">
            <a:avLst/>
          </a:prstGeom>
          <a:solidFill>
            <a:srgbClr val="DBEEF4"/>
          </a:solidFill>
          <a:ln>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生活困窮者自立支援金</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 name="正方形/長方形 31"/>
          <p:cNvSpPr/>
          <p:nvPr/>
        </p:nvSpPr>
        <p:spPr>
          <a:xfrm>
            <a:off x="356046" y="2940176"/>
            <a:ext cx="4367035" cy="120032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・コロナに</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よる影響</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が長期化</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する中で、既に</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総合支援資</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金</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再貸付が終了するなどにより</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、特例</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貸付を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利用できない世帯を支援。</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・単身</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世帯６万円</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月、２人世帯８万円</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３</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以上世帯</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万円</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３カ月</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最大６か月間</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支給</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33" name="表 32"/>
          <p:cNvGraphicFramePr>
            <a:graphicFrameLocks noGrp="1"/>
          </p:cNvGraphicFramePr>
          <p:nvPr>
            <p:extLst/>
          </p:nvPr>
        </p:nvGraphicFramePr>
        <p:xfrm>
          <a:off x="6010835" y="2586165"/>
          <a:ext cx="2870012" cy="914400"/>
        </p:xfrm>
        <a:graphic>
          <a:graphicData uri="http://schemas.openxmlformats.org/drawingml/2006/table">
            <a:tbl>
              <a:tblPr firstRow="1">
                <a:tableStyleId>{69CF1AB2-1976-4502-BF36-3FF5EA218861}</a:tableStyleId>
              </a:tblPr>
              <a:tblGrid>
                <a:gridCol w="892473">
                  <a:extLst>
                    <a:ext uri="{9D8B030D-6E8A-4147-A177-3AD203B41FA5}">
                      <a16:colId xmlns:a16="http://schemas.microsoft.com/office/drawing/2014/main" val="20000"/>
                    </a:ext>
                  </a:extLst>
                </a:gridCol>
                <a:gridCol w="1977539">
                  <a:extLst>
                    <a:ext uri="{9D8B030D-6E8A-4147-A177-3AD203B41FA5}">
                      <a16:colId xmlns:a16="http://schemas.microsoft.com/office/drawing/2014/main" val="20001"/>
                    </a:ext>
                  </a:extLst>
                </a:gridCol>
              </a:tblGrid>
              <a:tr h="174692">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給付件数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dk1"/>
                          </a:solidFill>
                          <a:latin typeface="ＭＳ Ｐゴシック" panose="020B0600070205080204" pitchFamily="50" charset="-128"/>
                          <a:ea typeface="ＭＳ Ｐゴシック" panose="020B0600070205080204" pitchFamily="50" charset="-128"/>
                          <a:cs typeface="Meiryo UI" panose="020B0604030504040204" pitchFamily="50" charset="-128"/>
                        </a:rPr>
                        <a:t>府全域：</a:t>
                      </a:r>
                      <a:r>
                        <a:rPr kumimoji="1" lang="en-US" altLang="ja-JP" sz="1200" b="0" dirty="0" smtClean="0">
                          <a:solidFill>
                            <a:schemeClr val="dk1"/>
                          </a:solidFill>
                          <a:latin typeface="ＭＳ Ｐゴシック" panose="020B0600070205080204" pitchFamily="50" charset="-128"/>
                          <a:ea typeface="ＭＳ Ｐゴシック" panose="020B0600070205080204" pitchFamily="50" charset="-128"/>
                          <a:cs typeface="Meiryo UI" panose="020B0604030504040204" pitchFamily="50" charset="-128"/>
                        </a:rPr>
                        <a:t>42,596</a:t>
                      </a:r>
                      <a:r>
                        <a:rPr kumimoji="1" lang="ja-JP" altLang="en-US" sz="1200" b="0" dirty="0" smtClean="0">
                          <a:solidFill>
                            <a:schemeClr val="dk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en-US" altLang="ja-JP" sz="1200" b="0" dirty="0" smtClean="0">
                        <a:solidFill>
                          <a:schemeClr val="dk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kumimoji="1" lang="ja-JP" altLang="en-US" sz="1200" b="0" dirty="0" smtClean="0">
                          <a:solidFill>
                            <a:schemeClr val="dk1"/>
                          </a:solidFill>
                          <a:latin typeface="ＭＳ Ｐゴシック" panose="020B0600070205080204" pitchFamily="50" charset="-128"/>
                          <a:ea typeface="ＭＳ Ｐゴシック" panose="020B0600070205080204" pitchFamily="50" charset="-128"/>
                          <a:cs typeface="Meiryo UI" panose="020B0604030504040204" pitchFamily="50" charset="-128"/>
                        </a:rPr>
                        <a:t>（うち、府支給：</a:t>
                      </a:r>
                      <a:r>
                        <a:rPr kumimoji="1" lang="en-US" altLang="ja-JP" sz="1200" b="0" dirty="0" smtClean="0">
                          <a:solidFill>
                            <a:schemeClr val="dk1"/>
                          </a:solidFill>
                          <a:latin typeface="ＭＳ Ｐゴシック" panose="020B0600070205080204" pitchFamily="50" charset="-128"/>
                          <a:ea typeface="ＭＳ Ｐゴシック" panose="020B0600070205080204" pitchFamily="50" charset="-128"/>
                          <a:cs typeface="Meiryo UI" panose="020B0604030504040204" pitchFamily="50" charset="-128"/>
                        </a:rPr>
                        <a:t>338</a:t>
                      </a:r>
                      <a:r>
                        <a:rPr kumimoji="1" lang="ja-JP" altLang="en-US" sz="1200" b="0" dirty="0" smtClean="0">
                          <a:solidFill>
                            <a:schemeClr val="dk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41084">
                <a:tc>
                  <a:txBody>
                    <a:bodyPr/>
                    <a:lstStyle/>
                    <a:p>
                      <a:pPr algn="l"/>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支給額</a:t>
                      </a:r>
                      <a:endParaRPr kumimoji="1" lang="ja-JP" altLang="en-US" sz="12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府全域：</a:t>
                      </a: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8,416</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百万円</a:t>
                      </a:r>
                      <a:endPar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（うち、府支給：</a:t>
                      </a: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65</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百万円）</a:t>
                      </a:r>
                      <a:endPar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4" name="正方形/長方形 33"/>
          <p:cNvSpPr/>
          <p:nvPr/>
        </p:nvSpPr>
        <p:spPr>
          <a:xfrm>
            <a:off x="7539023" y="3448075"/>
            <a:ext cx="1694348"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3587293" y="2688206"/>
            <a:ext cx="2835535"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年７月～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（予定）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9781376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5159" y="92535"/>
            <a:ext cx="4359083" cy="338554"/>
          </a:xfrm>
          <a:prstGeom prst="rect">
            <a:avLst/>
          </a:prstGeom>
          <a:noFill/>
        </p:spPr>
        <p:txBody>
          <a:bodyPr wrap="square" rtlCol="0">
            <a:spAutoFit/>
          </a:bodyPr>
          <a:lstStyle/>
          <a:p>
            <a:pPr marL="133350" marR="0" lvl="0" indent="-133350" algn="l" defTabSz="914400" rtl="0" eaLnBrk="1" fontAlgn="auto" latinLnBrk="0" hangingPunct="1">
              <a:lnSpc>
                <a:spcPct val="100000"/>
              </a:lnSpc>
              <a:spcBef>
                <a:spcPts val="45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（７）生活者支援</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328565" y="4810540"/>
            <a:ext cx="3240000" cy="340519"/>
          </a:xfrm>
          <a:prstGeom prst="roundRect">
            <a:avLst/>
          </a:prstGeom>
          <a:solidFill>
            <a:srgbClr val="DBEEF4"/>
          </a:solidFill>
          <a:ln>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住居確保給付</a:t>
            </a:r>
          </a:p>
        </p:txBody>
      </p:sp>
      <p:sp>
        <p:nvSpPr>
          <p:cNvPr id="15" name="正方形/長方形 14"/>
          <p:cNvSpPr/>
          <p:nvPr/>
        </p:nvSpPr>
        <p:spPr>
          <a:xfrm>
            <a:off x="333793" y="5161549"/>
            <a:ext cx="4454230" cy="120032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・離職、廃業、休業等により収入が減少した方への住宅支援</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・離職</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・廃業後２年以内の者</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又は</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休業</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等により収⼊が減少し離職等と同程度の状況にある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者が対象</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・家賃相当額を原則</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か月間（最大</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か月間）支給</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5" name="表 24"/>
          <p:cNvGraphicFramePr>
            <a:graphicFrameLocks noGrp="1"/>
          </p:cNvGraphicFramePr>
          <p:nvPr>
            <p:extLst/>
          </p:nvPr>
        </p:nvGraphicFramePr>
        <p:xfrm>
          <a:off x="5162443" y="5376573"/>
          <a:ext cx="3653752" cy="914400"/>
        </p:xfrm>
        <a:graphic>
          <a:graphicData uri="http://schemas.openxmlformats.org/drawingml/2006/table">
            <a:tbl>
              <a:tblPr firstRow="1">
                <a:tableStyleId>{69CF1AB2-1976-4502-BF36-3FF5EA218861}</a:tableStyleId>
              </a:tblPr>
              <a:tblGrid>
                <a:gridCol w="1345933">
                  <a:extLst>
                    <a:ext uri="{9D8B030D-6E8A-4147-A177-3AD203B41FA5}">
                      <a16:colId xmlns:a16="http://schemas.microsoft.com/office/drawing/2014/main" val="20000"/>
                    </a:ext>
                  </a:extLst>
                </a:gridCol>
                <a:gridCol w="2307819">
                  <a:extLst>
                    <a:ext uri="{9D8B030D-6E8A-4147-A177-3AD203B41FA5}">
                      <a16:colId xmlns:a16="http://schemas.microsoft.com/office/drawing/2014/main" val="20001"/>
                    </a:ext>
                  </a:extLst>
                </a:gridCol>
              </a:tblGrid>
              <a:tr h="174692">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給付件数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solidFill>
                            <a:schemeClr val="dk1"/>
                          </a:solidFill>
                          <a:latin typeface="ＭＳ Ｐゴシック" panose="020B0600070205080204" pitchFamily="50" charset="-128"/>
                          <a:ea typeface="ＭＳ Ｐゴシック" panose="020B0600070205080204" pitchFamily="50" charset="-128"/>
                          <a:cs typeface="Meiryo UI" panose="020B0604030504040204" pitchFamily="50" charset="-128"/>
                        </a:rPr>
                        <a:t>　　　府全域：</a:t>
                      </a:r>
                      <a:r>
                        <a:rPr kumimoji="1" lang="en-US" altLang="ja-JP" sz="1200" b="0" dirty="0" smtClean="0">
                          <a:solidFill>
                            <a:schemeClr val="dk1"/>
                          </a:solidFill>
                          <a:latin typeface="ＭＳ Ｐゴシック" panose="020B0600070205080204" pitchFamily="50" charset="-128"/>
                          <a:ea typeface="ＭＳ Ｐゴシック" panose="020B0600070205080204" pitchFamily="50" charset="-128"/>
                          <a:cs typeface="Meiryo UI" panose="020B0604030504040204" pitchFamily="50" charset="-128"/>
                        </a:rPr>
                        <a:t>8,087</a:t>
                      </a:r>
                      <a:r>
                        <a:rPr kumimoji="1" lang="ja-JP" altLang="en-US" sz="1200" b="0" dirty="0" smtClean="0">
                          <a:solidFill>
                            <a:schemeClr val="dk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en-US" altLang="ja-JP" sz="1200" b="0" dirty="0" smtClean="0">
                        <a:solidFill>
                          <a:schemeClr val="dk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l"/>
                      <a:r>
                        <a:rPr kumimoji="1" lang="ja-JP" altLang="en-US" sz="1200" b="0" dirty="0" smtClean="0">
                          <a:solidFill>
                            <a:schemeClr val="dk1"/>
                          </a:solidFill>
                          <a:latin typeface="ＭＳ Ｐゴシック" panose="020B0600070205080204" pitchFamily="50" charset="-128"/>
                          <a:ea typeface="ＭＳ Ｐゴシック" panose="020B0600070205080204" pitchFamily="50" charset="-128"/>
                          <a:cs typeface="Meiryo UI" panose="020B0604030504040204" pitchFamily="50" charset="-128"/>
                        </a:rPr>
                        <a:t>　　　（うち、府支給：</a:t>
                      </a:r>
                      <a:r>
                        <a:rPr kumimoji="1" lang="en-US" altLang="ja-JP" sz="1200" b="0" dirty="0" smtClean="0">
                          <a:solidFill>
                            <a:schemeClr val="dk1"/>
                          </a:solidFill>
                          <a:latin typeface="ＭＳ Ｐゴシック" panose="020B0600070205080204" pitchFamily="50" charset="-128"/>
                          <a:ea typeface="ＭＳ Ｐゴシック" panose="020B0600070205080204" pitchFamily="50" charset="-128"/>
                          <a:cs typeface="Meiryo UI" panose="020B0604030504040204" pitchFamily="50" charset="-128"/>
                        </a:rPr>
                        <a:t>26</a:t>
                      </a:r>
                      <a:r>
                        <a:rPr kumimoji="1" lang="ja-JP" altLang="en-US" sz="1200" b="0" dirty="0" smtClean="0">
                          <a:solidFill>
                            <a:schemeClr val="dk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41084">
                <a:tc>
                  <a:txBody>
                    <a:bodyPr/>
                    <a:lstStyle/>
                    <a:p>
                      <a:pPr algn="l"/>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支給額</a:t>
                      </a:r>
                      <a:endParaRPr kumimoji="1" lang="ja-JP" altLang="en-US" sz="12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府全域：</a:t>
                      </a: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2,062</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百万円</a:t>
                      </a:r>
                      <a:endPar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l"/>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（うち、府支給：</a:t>
                      </a:r>
                      <a:r>
                        <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11.1</a:t>
                      </a:r>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百万円）</a:t>
                      </a:r>
                      <a:endParaRPr kumimoji="1" lang="en-US" altLang="ja-JP"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7" name="角丸四角形 16"/>
          <p:cNvSpPr/>
          <p:nvPr/>
        </p:nvSpPr>
        <p:spPr>
          <a:xfrm>
            <a:off x="328565" y="2516918"/>
            <a:ext cx="3240000" cy="340519"/>
          </a:xfrm>
          <a:prstGeom prst="roundRect">
            <a:avLst/>
          </a:prstGeom>
          <a:solidFill>
            <a:srgbClr val="DBEEF4"/>
          </a:solidFill>
          <a:ln>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府営住宅における家賃減額等</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正方形/長方形 17"/>
          <p:cNvSpPr/>
          <p:nvPr/>
        </p:nvSpPr>
        <p:spPr>
          <a:xfrm>
            <a:off x="333792" y="2867927"/>
            <a:ext cx="4454231" cy="1569660"/>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解雇、倒産、休業、休職等により収入が減少した方への府営住宅の家賃の減額等を実施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・認定月収を再計算（収入更正）し、収入分位（８段階の収入区分）が下がる場合に家賃を減額</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・収入が第１分位（認定月収が</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104,000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円以下）</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の場合</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は生活保護基準に準じ基本家賃の２分の１を下限として家賃を減免</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正方形/長方形 27"/>
          <p:cNvSpPr/>
          <p:nvPr/>
        </p:nvSpPr>
        <p:spPr>
          <a:xfrm>
            <a:off x="3680681" y="2625390"/>
            <a:ext cx="244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年４月～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スライド番号プレースホルダー 4"/>
          <p:cNvSpPr txBox="1">
            <a:spLocks/>
          </p:cNvSpPr>
          <p:nvPr/>
        </p:nvSpPr>
        <p:spPr>
          <a:xfrm>
            <a:off x="7042513" y="645459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4" name="角丸四角形 23"/>
          <p:cNvSpPr/>
          <p:nvPr/>
        </p:nvSpPr>
        <p:spPr>
          <a:xfrm>
            <a:off x="328565" y="533462"/>
            <a:ext cx="3240000" cy="340519"/>
          </a:xfrm>
          <a:prstGeom prst="roundRect">
            <a:avLst/>
          </a:prstGeom>
          <a:solidFill>
            <a:srgbClr val="DBEEF4"/>
          </a:solidFill>
          <a:ln>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府営住宅の提供</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正方形/長方形 29"/>
          <p:cNvSpPr/>
          <p:nvPr/>
        </p:nvSpPr>
        <p:spPr>
          <a:xfrm>
            <a:off x="373316" y="874399"/>
            <a:ext cx="4307686" cy="1384995"/>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解雇等により住宅の退去を余儀なくされる府民を対象に、</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当座の住居</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を確保できる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よう</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一時的に住宅を提供</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＜内容＞</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使用期間：</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６か月（最長</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年６か月</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使用料：</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4,000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円／月</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確保戸数：</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100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戸程度</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31" name="表 30"/>
          <p:cNvGraphicFramePr>
            <a:graphicFrameLocks noGrp="1"/>
          </p:cNvGraphicFramePr>
          <p:nvPr>
            <p:extLst/>
          </p:nvPr>
        </p:nvGraphicFramePr>
        <p:xfrm>
          <a:off x="5117618" y="959048"/>
          <a:ext cx="3702102" cy="274320"/>
        </p:xfrm>
        <a:graphic>
          <a:graphicData uri="http://schemas.openxmlformats.org/drawingml/2006/table">
            <a:tbl>
              <a:tblPr firstRow="1">
                <a:tableStyleId>{69CF1AB2-1976-4502-BF36-3FF5EA218861}</a:tableStyleId>
              </a:tblPr>
              <a:tblGrid>
                <a:gridCol w="2097740">
                  <a:extLst>
                    <a:ext uri="{9D8B030D-6E8A-4147-A177-3AD203B41FA5}">
                      <a16:colId xmlns:a16="http://schemas.microsoft.com/office/drawing/2014/main" val="20000"/>
                    </a:ext>
                  </a:extLst>
                </a:gridCol>
                <a:gridCol w="1604362">
                  <a:extLst>
                    <a:ext uri="{9D8B030D-6E8A-4147-A177-3AD203B41FA5}">
                      <a16:colId xmlns:a16="http://schemas.microsoft.com/office/drawing/2014/main" val="20001"/>
                    </a:ext>
                  </a:extLst>
                </a:gridCol>
              </a:tblGrid>
              <a:tr h="241084">
                <a:tc>
                  <a:txBody>
                    <a:bodyPr/>
                    <a:lstStyle/>
                    <a:p>
                      <a:pPr algn="l"/>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府営住宅の提供</a:t>
                      </a:r>
                      <a:endParaRPr kumimoji="1" lang="ja-JP" altLang="en-US" sz="12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2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のべ</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44</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2" name="正方形/長方形 31"/>
          <p:cNvSpPr/>
          <p:nvPr/>
        </p:nvSpPr>
        <p:spPr>
          <a:xfrm>
            <a:off x="3683330" y="610211"/>
            <a:ext cx="2088000"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年４月～</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正方形/長方形 32"/>
          <p:cNvSpPr/>
          <p:nvPr/>
        </p:nvSpPr>
        <p:spPr>
          <a:xfrm>
            <a:off x="7409879" y="1266476"/>
            <a:ext cx="1584000"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4" name="正方形/長方形 33"/>
          <p:cNvSpPr/>
          <p:nvPr/>
        </p:nvSpPr>
        <p:spPr>
          <a:xfrm>
            <a:off x="3680681" y="4894416"/>
            <a:ext cx="1604013" cy="276999"/>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5117618" y="6261108"/>
            <a:ext cx="3698577"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府は島本町など</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町村域分を実施</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正方形/長方形 35"/>
          <p:cNvSpPr/>
          <p:nvPr/>
        </p:nvSpPr>
        <p:spPr>
          <a:xfrm>
            <a:off x="7042513" y="6261108"/>
            <a:ext cx="2170690"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2020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正方形/長方形 20"/>
          <p:cNvSpPr/>
          <p:nvPr/>
        </p:nvSpPr>
        <p:spPr>
          <a:xfrm>
            <a:off x="4727330" y="4922679"/>
            <a:ext cx="5135514"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年から制度開始。コロナ対応として、</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月から対象者</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拡大。</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2" name="表 21"/>
          <p:cNvGraphicFramePr>
            <a:graphicFrameLocks noGrp="1"/>
          </p:cNvGraphicFramePr>
          <p:nvPr>
            <p:extLst/>
          </p:nvPr>
        </p:nvGraphicFramePr>
        <p:xfrm>
          <a:off x="5162443" y="3111387"/>
          <a:ext cx="3653753" cy="972000"/>
        </p:xfrm>
        <a:graphic>
          <a:graphicData uri="http://schemas.openxmlformats.org/drawingml/2006/table">
            <a:tbl>
              <a:tblPr firstRow="1">
                <a:tableStyleId>{69CF1AB2-1976-4502-BF36-3FF5EA218861}</a:tableStyleId>
              </a:tblPr>
              <a:tblGrid>
                <a:gridCol w="1330553">
                  <a:extLst>
                    <a:ext uri="{9D8B030D-6E8A-4147-A177-3AD203B41FA5}">
                      <a16:colId xmlns:a16="http://schemas.microsoft.com/office/drawing/2014/main" val="20000"/>
                    </a:ext>
                  </a:extLst>
                </a:gridCol>
                <a:gridCol w="1161600">
                  <a:extLst>
                    <a:ext uri="{9D8B030D-6E8A-4147-A177-3AD203B41FA5}">
                      <a16:colId xmlns:a16="http://schemas.microsoft.com/office/drawing/2014/main" val="20001"/>
                    </a:ext>
                  </a:extLst>
                </a:gridCol>
                <a:gridCol w="1161600">
                  <a:extLst>
                    <a:ext uri="{9D8B030D-6E8A-4147-A177-3AD203B41FA5}">
                      <a16:colId xmlns:a16="http://schemas.microsoft.com/office/drawing/2014/main" val="449451974"/>
                    </a:ext>
                  </a:extLst>
                </a:gridCol>
              </a:tblGrid>
              <a:tr h="324000">
                <a:tc>
                  <a:txBody>
                    <a:bodyPr/>
                    <a:lstStyle/>
                    <a:p>
                      <a:pPr algn="ct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相談件数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申請件数</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42497703"/>
                  </a:ext>
                </a:extLst>
              </a:tr>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収入更正</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1,725</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696</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家賃減免</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1,867</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489</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件</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3282085"/>
                  </a:ext>
                </a:extLst>
              </a:tr>
            </a:tbl>
          </a:graphicData>
        </a:graphic>
      </p:graphicFrame>
      <p:sp>
        <p:nvSpPr>
          <p:cNvPr id="26" name="正方形/長方形 25"/>
          <p:cNvSpPr/>
          <p:nvPr/>
        </p:nvSpPr>
        <p:spPr>
          <a:xfrm>
            <a:off x="7409879" y="4090253"/>
            <a:ext cx="1608326" cy="246221"/>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日時点</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3821073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7" name="タイトル 1"/>
          <p:cNvSpPr txBox="1">
            <a:spLocks/>
          </p:cNvSpPr>
          <p:nvPr/>
        </p:nvSpPr>
        <p:spPr>
          <a:xfrm>
            <a:off x="537060" y="954741"/>
            <a:ext cx="8145539" cy="49216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３．</a:t>
            </a:r>
            <a:r>
              <a:rPr kumimoji="1" lang="ja-JP" altLang="en-US" sz="20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コロナ対策予算の概要</a:t>
            </a:r>
            <a:endParaRPr kumimoji="1" lang="en-US" altLang="ja-JP" sz="20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・新型</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コロナウイルス</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対策関連事業費　　　　</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P.73</a:t>
            </a:r>
            <a:endPar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・令和２（</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2020</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）年度</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の主な取組み</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P.74</a:t>
            </a: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・令和３（</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）年度の主な取組み　　　　　　　　　　　　　　　　　　 </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P.75</a:t>
            </a: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・令和４（</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2022</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）年度の主な取組み</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P.78</a:t>
            </a: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・これまでの補正予算・</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予備費</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対応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P.80</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41937330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53693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1" y="0"/>
            <a:ext cx="3657601" cy="31946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新型コロナウイルス感染症関連事業費</a:t>
            </a:r>
            <a:endPar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タイトル 1"/>
          <p:cNvSpPr txBox="1">
            <a:spLocks/>
          </p:cNvSpPr>
          <p:nvPr/>
        </p:nvSpPr>
        <p:spPr>
          <a:xfrm>
            <a:off x="698424" y="753533"/>
            <a:ext cx="8145539" cy="584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令和元（</a:t>
            </a:r>
            <a:r>
              <a:rPr kumimoji="1" lang="en-US" altLang="ja-JP"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2019</a:t>
            </a:r>
            <a:r>
              <a:rPr kumimoji="1" lang="ja-JP" altLang="en-US"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）年度</a:t>
            </a:r>
            <a:r>
              <a:rPr kumimoji="1" lang="ja-JP" altLang="en-US" sz="18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２１　億円</a:t>
            </a:r>
            <a:endParaRPr kumimoji="1" lang="en-US" altLang="ja-JP"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主要事業</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生活福祉資金貸付事業費（</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21</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億円）</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　</a:t>
            </a:r>
            <a:r>
              <a:rPr kumimoji="1" lang="ja-JP" altLang="en-US"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令和２（</a:t>
            </a:r>
            <a:r>
              <a:rPr kumimoji="1" lang="en-US" altLang="ja-JP"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2020</a:t>
            </a:r>
            <a:r>
              <a:rPr kumimoji="1" lang="ja-JP" altLang="en-US" sz="18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年度</a:t>
            </a:r>
            <a:r>
              <a:rPr kumimoji="1" lang="ja-JP" altLang="en-US" sz="18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１１，８９１　億円</a:t>
            </a:r>
            <a:endParaRPr kumimoji="1" lang="en-US" altLang="ja-JP"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主要事業</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制度融資預託金（</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6,926</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億円）</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生活福祉資金貸付事業（</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1,415</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億</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円</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入院病床確保（</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834</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億</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円）</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　</a:t>
            </a:r>
            <a:r>
              <a:rPr kumimoji="1" lang="ja-JP" altLang="en-US"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令和３（</a:t>
            </a:r>
            <a:r>
              <a:rPr kumimoji="1" lang="en-US" altLang="ja-JP"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年度　　　　　　　　　</a:t>
            </a:r>
            <a:r>
              <a:rPr kumimoji="1" lang="ja-JP" altLang="en-US"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１８，３４４　億円</a:t>
            </a:r>
            <a:endParaRPr kumimoji="1" lang="en-US" altLang="ja-JP"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主要事業</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営業時間短縮協力金（</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7,421</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億</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円）</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制度融資預託金（</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6,058</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億</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円）</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入院病床確保</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1,969</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億</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円</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生活福祉資金貸付事業費（</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969</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9" name="テキスト ボックス 8"/>
          <p:cNvSpPr txBox="1"/>
          <p:nvPr/>
        </p:nvSpPr>
        <p:spPr>
          <a:xfrm>
            <a:off x="3657600" y="121001"/>
            <a:ext cx="119964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歳出総額</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6456363" y="6581001"/>
            <a:ext cx="22690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出典</a:t>
            </a: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財政ノート（令和４年９月）</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角丸四角形 6"/>
          <p:cNvSpPr/>
          <p:nvPr/>
        </p:nvSpPr>
        <p:spPr>
          <a:xfrm>
            <a:off x="139879" y="543426"/>
            <a:ext cx="818064" cy="340519"/>
          </a:xfrm>
          <a:prstGeom prst="roundRect">
            <a:avLst/>
          </a:prstGeom>
          <a:solidFill>
            <a:srgbClr val="DBEEF4"/>
          </a:solidFill>
          <a:ln>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決算</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額</a:t>
            </a:r>
          </a:p>
        </p:txBody>
      </p:sp>
    </p:spTree>
    <p:extLst>
      <p:ext uri="{BB962C8B-B14F-4D97-AF65-F5344CB8AC3E}">
        <p14:creationId xmlns:p14="http://schemas.microsoft.com/office/powerpoint/2010/main" val="27709075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1" y="0"/>
            <a:ext cx="4320000" cy="31946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令和２年度当初予算の主な取組み（知事重点事業）</a:t>
            </a:r>
            <a:endPar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5" name="表 4"/>
          <p:cNvGraphicFramePr>
            <a:graphicFrameLocks noGrp="1"/>
          </p:cNvGraphicFramePr>
          <p:nvPr>
            <p:extLst/>
          </p:nvPr>
        </p:nvGraphicFramePr>
        <p:xfrm>
          <a:off x="206062" y="437882"/>
          <a:ext cx="8822028" cy="1032115"/>
        </p:xfrm>
        <a:graphic>
          <a:graphicData uri="http://schemas.openxmlformats.org/drawingml/2006/table">
            <a:tbl>
              <a:tblPr firstRow="1">
                <a:tableStyleId>{BDBED569-4797-4DF1-A0F4-6AAB3CD982D8}</a:tableStyleId>
              </a:tblPr>
              <a:tblGrid>
                <a:gridCol w="2189408">
                  <a:extLst>
                    <a:ext uri="{9D8B030D-6E8A-4147-A177-3AD203B41FA5}">
                      <a16:colId xmlns:a16="http://schemas.microsoft.com/office/drawing/2014/main" val="2221269392"/>
                    </a:ext>
                  </a:extLst>
                </a:gridCol>
                <a:gridCol w="5616471">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00595">
                <a:tc gridSpan="3">
                  <a:txBody>
                    <a:bodyPr/>
                    <a:lstStyle/>
                    <a:p>
                      <a:r>
                        <a:rPr kumimoji="1" lang="ja-JP" altLang="en-US" sz="1200" dirty="0" smtClean="0">
                          <a:latin typeface="+mn-ea"/>
                          <a:ea typeface="+mn-ea"/>
                        </a:rPr>
                        <a:t>■　</a:t>
                      </a:r>
                      <a:r>
                        <a:rPr kumimoji="1" lang="zh-TW" altLang="en-US" sz="1200" dirty="0" smtClean="0">
                          <a:latin typeface="ＭＳ Ｐゴシック" panose="020B0600070205080204" pitchFamily="50" charset="-128"/>
                          <a:ea typeface="ＭＳ Ｐゴシック" panose="020B0600070205080204" pitchFamily="50" charset="-128"/>
                        </a:rPr>
                        <a:t>事業継続支援</a:t>
                      </a:r>
                      <a:endParaRPr kumimoji="1" lang="ja-JP" altLang="en-US" sz="1200" dirty="0">
                        <a:latin typeface="ＭＳ Ｐゴシック" panose="020B0600070205080204" pitchFamily="50" charset="-128"/>
                        <a:ea typeface="ＭＳ Ｐゴシック" panose="020B0600070205080204" pitchFamily="50" charset="-128"/>
                      </a:endParaRPr>
                    </a:p>
                  </a:txBody>
                  <a:tcP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53197">
                <a:tc>
                  <a:txBody>
                    <a:bodyPr/>
                    <a:lstStyle/>
                    <a:p>
                      <a:pPr algn="ctr"/>
                      <a:r>
                        <a:rPr kumimoji="1" lang="ja-JP" altLang="en-US" sz="1200" dirty="0" smtClean="0"/>
                        <a:t>事業名</a:t>
                      </a:r>
                      <a:endParaRPr kumimoji="1" lang="ja-JP" altLang="en-US" sz="1200" dirty="0"/>
                    </a:p>
                  </a:txBody>
                  <a:tcPr/>
                </a:tc>
                <a:tc>
                  <a:txBody>
                    <a:bodyPr/>
                    <a:lstStyle/>
                    <a:p>
                      <a:pPr algn="ctr"/>
                      <a:r>
                        <a:rPr kumimoji="1" lang="ja-JP" altLang="en-US" sz="1200" dirty="0" smtClean="0"/>
                        <a:t>概要</a:t>
                      </a:r>
                      <a:endParaRPr kumimoji="1" lang="ja-JP" altLang="en-US" sz="1200" dirty="0"/>
                    </a:p>
                  </a:txBody>
                  <a:tcPr/>
                </a:tc>
                <a:tc>
                  <a:txBody>
                    <a:bodyPr/>
                    <a:lstStyle/>
                    <a:p>
                      <a:pPr algn="ctr"/>
                      <a:r>
                        <a:rPr kumimoji="1" lang="ja-JP" altLang="en-US" sz="1200" spc="-70" baseline="0" dirty="0" smtClean="0"/>
                        <a:t>予算額</a:t>
                      </a:r>
                      <a:r>
                        <a:rPr kumimoji="1" lang="en-US" altLang="ja-JP" sz="1200" spc="-70" baseline="0" dirty="0" smtClean="0"/>
                        <a:t>※</a:t>
                      </a:r>
                    </a:p>
                  </a:txBody>
                  <a:tcPr/>
                </a:tc>
                <a:extLst>
                  <a:ext uri="{0D108BD9-81ED-4DB2-BD59-A6C34878D82A}">
                    <a16:rowId xmlns:a16="http://schemas.microsoft.com/office/drawing/2014/main" val="2682215824"/>
                  </a:ext>
                </a:extLst>
              </a:tr>
              <a:tr h="2493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中小企業向け制度融資</a:t>
                      </a:r>
                      <a:endParaRPr kumimoji="1" lang="en-US" altLang="ja-JP" sz="1200" dirty="0" smtClean="0">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（コロナ関連）</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　制度融資（新型コロナウイルス感染症関連融資）を実施</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ea"/>
                          <a:ea typeface="+mn-ea"/>
                        </a:rPr>
                        <a:t>278,980,000</a:t>
                      </a:r>
                      <a:r>
                        <a:rPr kumimoji="1" lang="ja-JP" altLang="en-US" sz="1200" dirty="0" smtClean="0">
                          <a:latin typeface="+mn-ea"/>
                          <a:ea typeface="+mn-ea"/>
                        </a:rPr>
                        <a:t>の内数</a:t>
                      </a:r>
                      <a:endParaRPr kumimoji="1" lang="en-US" altLang="ja-JP" sz="1200" dirty="0" smtClean="0">
                        <a:latin typeface="+mn-ea"/>
                        <a:ea typeface="+mn-ea"/>
                      </a:endParaRPr>
                    </a:p>
                  </a:txBody>
                  <a:tcPr/>
                </a:tc>
                <a:extLst>
                  <a:ext uri="{0D108BD9-81ED-4DB2-BD59-A6C34878D82A}">
                    <a16:rowId xmlns:a16="http://schemas.microsoft.com/office/drawing/2014/main" val="232911098"/>
                  </a:ext>
                </a:extLst>
              </a:tr>
            </a:tbl>
          </a:graphicData>
        </a:graphic>
      </p:graphicFrame>
      <p:sp>
        <p:nvSpPr>
          <p:cNvPr id="14" name="テキスト ボックス 13"/>
          <p:cNvSpPr txBox="1"/>
          <p:nvPr/>
        </p:nvSpPr>
        <p:spPr>
          <a:xfrm>
            <a:off x="7199290" y="101675"/>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予算額の単位は千円</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356309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1" y="0"/>
            <a:ext cx="4320000" cy="31946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令和３年度当初予算の主な取組み（知事重点事業）</a:t>
            </a:r>
            <a:endPar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5" name="表 4"/>
          <p:cNvGraphicFramePr>
            <a:graphicFrameLocks noGrp="1"/>
          </p:cNvGraphicFramePr>
          <p:nvPr>
            <p:extLst/>
          </p:nvPr>
        </p:nvGraphicFramePr>
        <p:xfrm>
          <a:off x="206062" y="437882"/>
          <a:ext cx="8822028" cy="2720160"/>
        </p:xfrm>
        <a:graphic>
          <a:graphicData uri="http://schemas.openxmlformats.org/drawingml/2006/table">
            <a:tbl>
              <a:tblPr firstRow="1">
                <a:tableStyleId>{BDBED569-4797-4DF1-A0F4-6AAB3CD982D8}</a:tableStyleId>
              </a:tblPr>
              <a:tblGrid>
                <a:gridCol w="2189408">
                  <a:extLst>
                    <a:ext uri="{9D8B030D-6E8A-4147-A177-3AD203B41FA5}">
                      <a16:colId xmlns:a16="http://schemas.microsoft.com/office/drawing/2014/main" val="2221269392"/>
                    </a:ext>
                  </a:extLst>
                </a:gridCol>
                <a:gridCol w="5616471">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t>■　医療関連</a:t>
                      </a:r>
                      <a:endParaRPr kumimoji="1" lang="ja-JP" altLang="en-US" sz="1200" dirty="0"/>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53197">
                <a:tc>
                  <a:txBody>
                    <a:bodyPr/>
                    <a:lstStyle/>
                    <a:p>
                      <a:pPr algn="ctr"/>
                      <a:r>
                        <a:rPr kumimoji="1" lang="ja-JP" altLang="en-US" sz="1200" dirty="0" smtClean="0"/>
                        <a:t>事業名</a:t>
                      </a:r>
                      <a:endParaRPr kumimoji="1" lang="ja-JP" altLang="en-US" sz="1200" dirty="0"/>
                    </a:p>
                  </a:txBody>
                  <a:tcPr/>
                </a:tc>
                <a:tc>
                  <a:txBody>
                    <a:bodyPr/>
                    <a:lstStyle/>
                    <a:p>
                      <a:pPr algn="ctr"/>
                      <a:r>
                        <a:rPr kumimoji="1" lang="ja-JP" altLang="en-US" sz="1200" dirty="0" smtClean="0"/>
                        <a:t>概要</a:t>
                      </a:r>
                      <a:endParaRPr kumimoji="1" lang="ja-JP" altLang="en-US" sz="1200" dirty="0"/>
                    </a:p>
                  </a:txBody>
                  <a:tcPr/>
                </a:tc>
                <a:tc>
                  <a:txBody>
                    <a:bodyPr/>
                    <a:lstStyle/>
                    <a:p>
                      <a:pPr algn="ctr"/>
                      <a:r>
                        <a:rPr kumimoji="1" lang="ja-JP" altLang="en-US" sz="1200" spc="-70" baseline="0" dirty="0" smtClean="0"/>
                        <a:t>予算額</a:t>
                      </a:r>
                      <a:r>
                        <a:rPr kumimoji="1" lang="en-US" altLang="ja-JP" sz="1200" spc="-70" baseline="0" dirty="0" smtClean="0"/>
                        <a:t>※</a:t>
                      </a:r>
                    </a:p>
                  </a:txBody>
                  <a:tcPr/>
                </a:tc>
                <a:extLst>
                  <a:ext uri="{0D108BD9-81ED-4DB2-BD59-A6C34878D82A}">
                    <a16:rowId xmlns:a16="http://schemas.microsoft.com/office/drawing/2014/main" val="2682215824"/>
                  </a:ext>
                </a:extLst>
              </a:tr>
              <a:tr h="288000">
                <a:tc>
                  <a:txBody>
                    <a:bodyPr/>
                    <a:lstStyle/>
                    <a:p>
                      <a:r>
                        <a:rPr kumimoji="1" lang="ja-JP" altLang="en-US" sz="1200" dirty="0" smtClean="0">
                          <a:latin typeface="+mn-ea"/>
                          <a:ea typeface="+mn-ea"/>
                        </a:rPr>
                        <a:t>ワクチン接種体制の確保</a:t>
                      </a:r>
                      <a:endParaRPr kumimoji="1" lang="ja-JP" altLang="en-US" sz="1200" dirty="0">
                        <a:latin typeface="+mn-ea"/>
                        <a:ea typeface="+mn-ea"/>
                      </a:endParaRPr>
                    </a:p>
                  </a:txBody>
                  <a:tcPr/>
                </a:tc>
                <a:tc>
                  <a:txBody>
                    <a:bodyPr/>
                    <a:lstStyle/>
                    <a:p>
                      <a:r>
                        <a:rPr kumimoji="1" lang="ja-JP" altLang="en-US" sz="1200" dirty="0" smtClean="0">
                          <a:latin typeface="+mn-ea"/>
                          <a:ea typeface="+mn-ea"/>
                        </a:rPr>
                        <a:t>　ワクチン配送センターの整備や医療従事者等への優先接種実施体制の確保　等</a:t>
                      </a:r>
                      <a:endParaRPr kumimoji="1" lang="ja-JP" altLang="en-US" sz="1200" dirty="0">
                        <a:latin typeface="+mn-ea"/>
                        <a:ea typeface="+mn-ea"/>
                      </a:endParaRPr>
                    </a:p>
                  </a:txBody>
                  <a:tcPr/>
                </a:tc>
                <a:tc>
                  <a:txBody>
                    <a:bodyPr/>
                    <a:lstStyle/>
                    <a:p>
                      <a:pPr algn="r"/>
                      <a:r>
                        <a:rPr kumimoji="1" lang="en-US" altLang="ja-JP" sz="1200" dirty="0" smtClean="0">
                          <a:latin typeface="+mn-ea"/>
                          <a:ea typeface="+mn-ea"/>
                        </a:rPr>
                        <a:t>638,954 </a:t>
                      </a:r>
                    </a:p>
                  </a:txBody>
                  <a:tcPr/>
                </a:tc>
                <a:extLst>
                  <a:ext uri="{0D108BD9-81ED-4DB2-BD59-A6C34878D82A}">
                    <a16:rowId xmlns:a16="http://schemas.microsoft.com/office/drawing/2014/main" val="232911098"/>
                  </a:ext>
                </a:extLst>
              </a:tr>
              <a:tr h="82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rgbClr val="000000"/>
                          </a:solidFill>
                          <a:effectLst/>
                          <a:latin typeface="+mj-ea"/>
                          <a:ea typeface="+mn-ea"/>
                          <a:cs typeface="+mn-cs"/>
                        </a:rPr>
                        <a:t>相談・検査体制の整備・充実</a:t>
                      </a:r>
                    </a:p>
                  </a:txBody>
                  <a:tcPr/>
                </a:tc>
                <a:tc>
                  <a:txBody>
                    <a:bodyPr/>
                    <a:lstStyle/>
                    <a:p>
                      <a:r>
                        <a:rPr kumimoji="1" lang="ja-JP" altLang="en-US" sz="1200" dirty="0" smtClean="0">
                          <a:latin typeface="+mn-ea"/>
                          <a:ea typeface="+mn-ea"/>
                        </a:rPr>
                        <a:t>　相談体制の充実強化（受信相談センター、自宅待機</a:t>
                      </a:r>
                      <a:r>
                        <a:rPr kumimoji="1" lang="en-US" altLang="ja-JP" sz="1200" dirty="0" smtClean="0">
                          <a:latin typeface="+mn-ea"/>
                          <a:ea typeface="+mn-ea"/>
                        </a:rPr>
                        <a:t>SOS</a:t>
                      </a:r>
                      <a:r>
                        <a:rPr kumimoji="1" lang="ja-JP" altLang="en-US" sz="1200" dirty="0" err="1" smtClean="0">
                          <a:latin typeface="+mn-ea"/>
                          <a:ea typeface="+mn-ea"/>
                        </a:rPr>
                        <a:t>、</a:t>
                      </a:r>
                      <a:r>
                        <a:rPr kumimoji="1" lang="ja-JP" altLang="en-US" sz="1200" dirty="0" smtClean="0">
                          <a:latin typeface="+mn-ea"/>
                          <a:ea typeface="+mn-ea"/>
                        </a:rPr>
                        <a:t>自殺相談窓口、</a:t>
                      </a:r>
                      <a:r>
                        <a:rPr kumimoji="1" lang="en-US" altLang="ja-JP" sz="1200" dirty="0" smtClean="0">
                          <a:latin typeface="+mn-ea"/>
                          <a:ea typeface="+mn-ea"/>
                        </a:rPr>
                        <a:t>SNS</a:t>
                      </a:r>
                      <a:r>
                        <a:rPr kumimoji="1" lang="ja-JP" altLang="en-US" sz="1200" dirty="0" smtClean="0">
                          <a:latin typeface="+mn-ea"/>
                          <a:ea typeface="+mn-ea"/>
                        </a:rPr>
                        <a:t>相談窓口等）、検査体制の整備（スマホ検査センターの運営、地域外来・検査センターの設置、ドライブスルー検査の実施、医療機関等への</a:t>
                      </a:r>
                      <a:r>
                        <a:rPr kumimoji="1" lang="en-US" altLang="ja-JP" sz="1200" dirty="0" smtClean="0">
                          <a:latin typeface="+mn-ea"/>
                          <a:ea typeface="+mn-ea"/>
                        </a:rPr>
                        <a:t>PCR</a:t>
                      </a:r>
                      <a:r>
                        <a:rPr kumimoji="1" lang="ja-JP" altLang="en-US" sz="1200" dirty="0" smtClean="0">
                          <a:latin typeface="+mn-ea"/>
                          <a:ea typeface="+mn-ea"/>
                        </a:rPr>
                        <a:t>検査機器補助、無料検査事業の実施　等）</a:t>
                      </a:r>
                      <a:endParaRPr kumimoji="1" lang="ja-JP" altLang="en-US" sz="1200" dirty="0">
                        <a:latin typeface="+mn-ea"/>
                        <a:ea typeface="+mn-ea"/>
                      </a:endParaRPr>
                    </a:p>
                  </a:txBody>
                  <a:tcPr/>
                </a:tc>
                <a:tc>
                  <a:txBody>
                    <a:bodyPr/>
                    <a:lstStyle/>
                    <a:p>
                      <a:pPr algn="r"/>
                      <a:r>
                        <a:rPr kumimoji="1" lang="en-US" altLang="ja-JP" sz="1200" dirty="0" smtClean="0">
                          <a:latin typeface="+mn-ea"/>
                          <a:ea typeface="+mn-ea"/>
                        </a:rPr>
                        <a:t>34,372,926</a:t>
                      </a:r>
                    </a:p>
                  </a:txBody>
                  <a:tcPr/>
                </a:tc>
                <a:extLst>
                  <a:ext uri="{0D108BD9-81ED-4DB2-BD59-A6C34878D82A}">
                    <a16:rowId xmlns:a16="http://schemas.microsoft.com/office/drawing/2014/main" val="4116550198"/>
                  </a:ext>
                </a:extLst>
              </a:tr>
              <a:tr h="552727">
                <a:tc>
                  <a:txBody>
                    <a:bodyPr/>
                    <a:lstStyle/>
                    <a:p>
                      <a:r>
                        <a:rPr kumimoji="1" lang="ja-JP" altLang="en-US" sz="1200" dirty="0" smtClean="0">
                          <a:latin typeface="+mn-ea"/>
                          <a:ea typeface="+mn-ea"/>
                        </a:rPr>
                        <a:t>医療・療養体制の確保</a:t>
                      </a:r>
                      <a:endParaRPr kumimoji="1" lang="ja-JP" altLang="en-US" sz="1200" dirty="0">
                        <a:latin typeface="+mn-ea"/>
                        <a:ea typeface="+mn-ea"/>
                      </a:endParaRPr>
                    </a:p>
                  </a:txBody>
                  <a:tcPr/>
                </a:tc>
                <a:tc>
                  <a:txBody>
                    <a:bodyPr/>
                    <a:lstStyle/>
                    <a:p>
                      <a:r>
                        <a:rPr kumimoji="1" lang="ja-JP" altLang="en-US" sz="1200" dirty="0" smtClean="0">
                          <a:latin typeface="+mn-ea"/>
                          <a:ea typeface="+mn-ea"/>
                        </a:rPr>
                        <a:t>　</a:t>
                      </a:r>
                      <a:r>
                        <a:rPr kumimoji="1" lang="ja-JP" altLang="en-US" sz="1200" dirty="0" smtClean="0">
                          <a:solidFill>
                            <a:schemeClr val="tx1"/>
                          </a:solidFill>
                          <a:latin typeface="+mn-ea"/>
                          <a:ea typeface="+mn-ea"/>
                        </a:rPr>
                        <a:t>医療機関への支援（病床確保経費補助、医療機器等の整備補助、医療資器材配付、医療従事者派遣補助、宿泊施設借上げ費用補助　等）、医療従事者への支援（特殊勤務手当の支給、助け合い基金を活用した支援金贈呈　等）、入院・療養体制の確保（宿泊療養施設の健康管理体制確保、軽症者宿泊施設確保、自宅療養者の生活支援　等）、医療施設等の運営（大阪コロナ重症センター　等）</a:t>
                      </a:r>
                      <a:endParaRPr kumimoji="1" lang="ja-JP" altLang="en-US" sz="1200" dirty="0">
                        <a:solidFill>
                          <a:schemeClr val="tx1"/>
                        </a:solidFill>
                        <a:latin typeface="+mn-ea"/>
                        <a:ea typeface="+mn-ea"/>
                      </a:endParaRPr>
                    </a:p>
                  </a:txBody>
                  <a:tcPr/>
                </a:tc>
                <a:tc>
                  <a:txBody>
                    <a:bodyPr/>
                    <a:lstStyle/>
                    <a:p>
                      <a:pPr algn="r"/>
                      <a:r>
                        <a:rPr kumimoji="1" lang="en-US" altLang="ja-JP" sz="1200" dirty="0" smtClean="0">
                          <a:latin typeface="+mn-ea"/>
                          <a:ea typeface="+mn-ea"/>
                        </a:rPr>
                        <a:t>137,889,245</a:t>
                      </a:r>
                    </a:p>
                  </a:txBody>
                  <a:tcPr/>
                </a:tc>
                <a:extLst>
                  <a:ext uri="{0D108BD9-81ED-4DB2-BD59-A6C34878D82A}">
                    <a16:rowId xmlns:a16="http://schemas.microsoft.com/office/drawing/2014/main" val="2622269142"/>
                  </a:ext>
                </a:extLst>
              </a:tr>
            </a:tbl>
          </a:graphicData>
        </a:graphic>
      </p:graphicFrame>
      <p:graphicFrame>
        <p:nvGraphicFramePr>
          <p:cNvPr id="12" name="表 11"/>
          <p:cNvGraphicFramePr>
            <a:graphicFrameLocks noGrp="1"/>
          </p:cNvGraphicFramePr>
          <p:nvPr>
            <p:extLst/>
          </p:nvPr>
        </p:nvGraphicFramePr>
        <p:xfrm>
          <a:off x="206062" y="3142811"/>
          <a:ext cx="8822028" cy="790923"/>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solidFill>
                            <a:schemeClr val="tx1"/>
                          </a:solidFill>
                        </a:rPr>
                        <a:t>■　府民の感染防止対策・リスクコミュニケーション</a:t>
                      </a:r>
                      <a:endParaRPr kumimoji="1" lang="ja-JP" altLang="en-US" sz="1200" dirty="0">
                        <a:solidFill>
                          <a:schemeClr val="tx1"/>
                        </a:solidFill>
                      </a:endParaRP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6923">
                <a:tc>
                  <a:txBody>
                    <a:bodyPr/>
                    <a:lstStyle/>
                    <a:p>
                      <a:r>
                        <a:rPr kumimoji="1" lang="ja-JP" altLang="en-US" sz="1200" dirty="0" smtClean="0">
                          <a:solidFill>
                            <a:schemeClr val="tx1"/>
                          </a:solidFill>
                          <a:latin typeface="+mn-ea"/>
                          <a:ea typeface="+mn-ea"/>
                        </a:rPr>
                        <a:t>飲食店等における感染防止対策</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　感染防止宣言ステッカーシステムや大阪コロナ追跡システムの運営及び実効性確保に向けた</a:t>
                      </a:r>
                      <a:r>
                        <a:rPr kumimoji="1" lang="ja-JP" altLang="en-US" sz="1200" strike="noStrike" dirty="0" smtClean="0">
                          <a:solidFill>
                            <a:schemeClr val="tx1"/>
                          </a:solidFill>
                          <a:latin typeface="+mn-ea"/>
                          <a:ea typeface="+mn-ea"/>
                        </a:rPr>
                        <a:t>飲食店</a:t>
                      </a:r>
                      <a:r>
                        <a:rPr kumimoji="1" lang="ja-JP" altLang="en-US" sz="1200" dirty="0" smtClean="0">
                          <a:solidFill>
                            <a:schemeClr val="tx1"/>
                          </a:solidFill>
                          <a:latin typeface="+mn-ea"/>
                          <a:ea typeface="+mn-ea"/>
                        </a:rPr>
                        <a:t>への現地調査</a:t>
                      </a:r>
                      <a:r>
                        <a:rPr kumimoji="1" lang="ja-JP" altLang="en-US" sz="1200" b="0" dirty="0" smtClean="0">
                          <a:solidFill>
                            <a:schemeClr val="tx1"/>
                          </a:solidFill>
                          <a:latin typeface="+mn-ea"/>
                          <a:ea typeface="+mn-ea"/>
                        </a:rPr>
                        <a:t>等</a:t>
                      </a:r>
                      <a:r>
                        <a:rPr kumimoji="1" lang="ja-JP" altLang="en-US" sz="1200" dirty="0" smtClean="0">
                          <a:solidFill>
                            <a:schemeClr val="tx1"/>
                          </a:solidFill>
                          <a:latin typeface="+mn-ea"/>
                          <a:ea typeface="+mn-ea"/>
                        </a:rPr>
                        <a:t>を実施。</a:t>
                      </a:r>
                      <a:endParaRPr kumimoji="1" lang="ja-JP" altLang="en-US" sz="1200" dirty="0">
                        <a:solidFill>
                          <a:schemeClr val="tx1"/>
                        </a:solidFill>
                        <a:latin typeface="+mn-ea"/>
                        <a:ea typeface="+mn-ea"/>
                      </a:endParaRPr>
                    </a:p>
                  </a:txBody>
                  <a:tcPr/>
                </a:tc>
                <a:tc>
                  <a:txBody>
                    <a:bodyPr/>
                    <a:lstStyle/>
                    <a:p>
                      <a:pPr algn="r"/>
                      <a:r>
                        <a:rPr kumimoji="1" lang="en-US" altLang="ja-JP" sz="1200" dirty="0" smtClean="0">
                          <a:solidFill>
                            <a:schemeClr val="tx1"/>
                          </a:solidFill>
                          <a:latin typeface="+mn-ea"/>
                          <a:ea typeface="+mn-ea"/>
                        </a:rPr>
                        <a:t>55,495</a:t>
                      </a:r>
                    </a:p>
                  </a:txBody>
                  <a:tcPr/>
                </a:tc>
                <a:extLst>
                  <a:ext uri="{0D108BD9-81ED-4DB2-BD59-A6C34878D82A}">
                    <a16:rowId xmlns:a16="http://schemas.microsoft.com/office/drawing/2014/main" val="232911098"/>
                  </a:ext>
                </a:extLst>
              </a:tr>
            </a:tbl>
          </a:graphicData>
        </a:graphic>
      </p:graphicFrame>
      <p:sp>
        <p:nvSpPr>
          <p:cNvPr id="14" name="テキスト ボックス 13"/>
          <p:cNvSpPr txBox="1"/>
          <p:nvPr/>
        </p:nvSpPr>
        <p:spPr>
          <a:xfrm>
            <a:off x="7266525" y="180967"/>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予算額の単位は千円</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5" name="表 14"/>
          <p:cNvGraphicFramePr>
            <a:graphicFrameLocks noGrp="1"/>
          </p:cNvGraphicFramePr>
          <p:nvPr>
            <p:extLst/>
          </p:nvPr>
        </p:nvGraphicFramePr>
        <p:xfrm>
          <a:off x="206062" y="3949949"/>
          <a:ext cx="8822028" cy="2304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solidFill>
                            <a:schemeClr val="tx1"/>
                          </a:solidFill>
                        </a:rPr>
                        <a:t>■　事業継続支援</a:t>
                      </a:r>
                      <a:endParaRPr kumimoji="1" lang="ja-JP" altLang="en-US" sz="1200" dirty="0">
                        <a:solidFill>
                          <a:schemeClr val="tx1"/>
                        </a:solidFill>
                      </a:endParaRP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国内旅行の</a:t>
                      </a:r>
                      <a:r>
                        <a:rPr kumimoji="1" lang="ja-JP" altLang="en-US" sz="1200" strike="noStrike" dirty="0" smtClean="0">
                          <a:solidFill>
                            <a:schemeClr val="tx1"/>
                          </a:solidFill>
                          <a:latin typeface="+mn-ea"/>
                          <a:ea typeface="+mn-ea"/>
                        </a:rPr>
                        <a:t>観光</a:t>
                      </a:r>
                      <a:r>
                        <a:rPr kumimoji="1" lang="ja-JP" altLang="en-US" sz="1200" dirty="0" smtClean="0">
                          <a:solidFill>
                            <a:schemeClr val="tx1"/>
                          </a:solidFill>
                          <a:latin typeface="+mn-ea"/>
                          <a:ea typeface="+mn-ea"/>
                        </a:rPr>
                        <a:t>消費の喚起</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a:t>
                      </a:r>
                      <a:r>
                        <a:rPr kumimoji="1" lang="ja-JP" altLang="en-US" sz="1200" strike="noStrike" dirty="0" smtClean="0">
                          <a:solidFill>
                            <a:schemeClr val="tx1"/>
                          </a:solidFill>
                          <a:latin typeface="+mn-ea"/>
                          <a:ea typeface="+mn-ea"/>
                        </a:rPr>
                        <a:t>対象となるプランの</a:t>
                      </a:r>
                      <a:r>
                        <a:rPr kumimoji="1" lang="ja-JP" altLang="en-US" sz="1200" dirty="0" smtClean="0">
                          <a:solidFill>
                            <a:schemeClr val="tx1"/>
                          </a:solidFill>
                          <a:latin typeface="+mn-ea"/>
                          <a:ea typeface="+mn-ea"/>
                        </a:rPr>
                        <a:t>利用に対してクーポンを配布することにより、観光需要を喚起するキャンペーンを実施。</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550,000</a:t>
                      </a:r>
                    </a:p>
                  </a:txBody>
                  <a:tcPr/>
                </a:tc>
                <a:extLst>
                  <a:ext uri="{0D108BD9-81ED-4DB2-BD59-A6C34878D82A}">
                    <a16:rowId xmlns:a16="http://schemas.microsoft.com/office/drawing/2014/main" val="232911098"/>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商店街の活性化</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商店街において、新しい生活様式に沿った「モデル創出」に取組み、成果を普及　等</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28,805</a:t>
                      </a:r>
                    </a:p>
                  </a:txBody>
                  <a:tcPr/>
                </a:tc>
                <a:extLst>
                  <a:ext uri="{0D108BD9-81ED-4DB2-BD59-A6C34878D82A}">
                    <a16:rowId xmlns:a16="http://schemas.microsoft.com/office/drawing/2014/main" val="422631171"/>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文化芸術活動への支援</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公演・展示にかかる施設使用料補助、公演機会の創出、文化芸術の魅力発信</a:t>
                      </a:r>
                      <a:endParaRPr kumimoji="1" lang="ja-JP" altLang="en-US" sz="1200" strike="sngStrike" dirty="0" smtClean="0">
                        <a:solidFill>
                          <a:schemeClr val="tx1"/>
                        </a:solidFill>
                        <a:latin typeface="+mn-ea"/>
                        <a:ea typeface="+mn-ea"/>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294,000</a:t>
                      </a:r>
                    </a:p>
                  </a:txBody>
                  <a:tcPr/>
                </a:tc>
                <a:extLst>
                  <a:ext uri="{0D108BD9-81ED-4DB2-BD59-A6C34878D82A}">
                    <a16:rowId xmlns:a16="http://schemas.microsoft.com/office/drawing/2014/main" val="646272003"/>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中小企業の</a:t>
                      </a:r>
                      <a:r>
                        <a:rPr kumimoji="1" lang="en-US" altLang="ja-JP" sz="1200" dirty="0" smtClean="0">
                          <a:solidFill>
                            <a:schemeClr val="tx1"/>
                          </a:solidFill>
                          <a:latin typeface="+mn-ea"/>
                          <a:ea typeface="+mn-ea"/>
                        </a:rPr>
                        <a:t>DX</a:t>
                      </a:r>
                      <a:r>
                        <a:rPr kumimoji="1" lang="ja-JP" altLang="en-US" sz="1200" dirty="0" smtClean="0">
                          <a:solidFill>
                            <a:schemeClr val="tx1"/>
                          </a:solidFill>
                          <a:latin typeface="+mn-ea"/>
                          <a:ea typeface="+mn-ea"/>
                        </a:rPr>
                        <a:t>支援</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中小企業の</a:t>
                      </a:r>
                      <a:r>
                        <a:rPr kumimoji="1" lang="en-US" altLang="ja-JP" sz="1200" dirty="0" smtClean="0">
                          <a:solidFill>
                            <a:schemeClr val="tx1"/>
                          </a:solidFill>
                          <a:latin typeface="+mn-ea"/>
                          <a:ea typeface="+mn-ea"/>
                        </a:rPr>
                        <a:t>DX</a:t>
                      </a:r>
                      <a:r>
                        <a:rPr kumimoji="1" lang="ja-JP" altLang="en-US" sz="1200" dirty="0" smtClean="0">
                          <a:solidFill>
                            <a:schemeClr val="tx1"/>
                          </a:solidFill>
                          <a:latin typeface="+mn-ea"/>
                          <a:ea typeface="+mn-ea"/>
                        </a:rPr>
                        <a:t>推進に向けた人材育成講座・専門家派遣の実施、初期の研究開発への助成　等</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60,188</a:t>
                      </a:r>
                    </a:p>
                  </a:txBody>
                  <a:tcPr/>
                </a:tc>
                <a:extLst>
                  <a:ext uri="{0D108BD9-81ED-4DB2-BD59-A6C34878D82A}">
                    <a16:rowId xmlns:a16="http://schemas.microsoft.com/office/drawing/2014/main" val="9462843"/>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中小企業向け制度融資</a:t>
                      </a:r>
                      <a:endParaRPr kumimoji="1" lang="en-US" altLang="ja-JP" sz="120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（コロナ関連）</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制度融資（新型コロナウイルス感染症関連融資）を実施</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891,326,500</a:t>
                      </a:r>
                      <a:r>
                        <a:rPr kumimoji="1" lang="ja-JP" altLang="en-US" sz="1200" dirty="0" smtClean="0">
                          <a:solidFill>
                            <a:schemeClr val="tx1"/>
                          </a:solidFill>
                          <a:latin typeface="+mn-ea"/>
                          <a:ea typeface="+mn-ea"/>
                        </a:rPr>
                        <a:t>の内数</a:t>
                      </a:r>
                      <a:endParaRPr kumimoji="1" lang="en-US" altLang="ja-JP" sz="1200" dirty="0" smtClean="0">
                        <a:solidFill>
                          <a:schemeClr val="tx1"/>
                        </a:solidFill>
                        <a:latin typeface="+mn-ea"/>
                        <a:ea typeface="+mn-ea"/>
                      </a:endParaRPr>
                    </a:p>
                  </a:txBody>
                  <a:tcPr/>
                </a:tc>
                <a:extLst>
                  <a:ext uri="{0D108BD9-81ED-4DB2-BD59-A6C34878D82A}">
                    <a16:rowId xmlns:a16="http://schemas.microsoft.com/office/drawing/2014/main" val="662517920"/>
                  </a:ext>
                </a:extLst>
              </a:tr>
            </a:tbl>
          </a:graphicData>
        </a:graphic>
      </p:graphicFrame>
    </p:spTree>
    <p:extLst>
      <p:ext uri="{BB962C8B-B14F-4D97-AF65-F5344CB8AC3E}">
        <p14:creationId xmlns:p14="http://schemas.microsoft.com/office/powerpoint/2010/main" val="30613864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1" y="0"/>
            <a:ext cx="4320000" cy="31946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令和３年度当初予算の主な取組み（知事重点事業）</a:t>
            </a:r>
            <a:endPar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5" name="表 4"/>
          <p:cNvGraphicFramePr>
            <a:graphicFrameLocks noGrp="1"/>
          </p:cNvGraphicFramePr>
          <p:nvPr>
            <p:extLst/>
          </p:nvPr>
        </p:nvGraphicFramePr>
        <p:xfrm>
          <a:off x="206062" y="437882"/>
          <a:ext cx="8822028" cy="1811520"/>
        </p:xfrm>
        <a:graphic>
          <a:graphicData uri="http://schemas.openxmlformats.org/drawingml/2006/table">
            <a:tbl>
              <a:tblPr firstRow="1">
                <a:tableStyleId>{BDBED569-4797-4DF1-A0F4-6AAB3CD982D8}</a:tableStyleId>
              </a:tblPr>
              <a:tblGrid>
                <a:gridCol w="2189408">
                  <a:extLst>
                    <a:ext uri="{9D8B030D-6E8A-4147-A177-3AD203B41FA5}">
                      <a16:colId xmlns:a16="http://schemas.microsoft.com/office/drawing/2014/main" val="2221269392"/>
                    </a:ext>
                  </a:extLst>
                </a:gridCol>
                <a:gridCol w="5616471">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t>■　学校での対策</a:t>
                      </a:r>
                      <a:endParaRPr kumimoji="1" lang="ja-JP" altLang="en-US" sz="1200" dirty="0"/>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62236">
                <a:tc>
                  <a:txBody>
                    <a:bodyPr/>
                    <a:lstStyle/>
                    <a:p>
                      <a:pPr algn="ctr"/>
                      <a:r>
                        <a:rPr kumimoji="1" lang="ja-JP" altLang="en-US" sz="1200" dirty="0" smtClean="0"/>
                        <a:t>事業名</a:t>
                      </a:r>
                      <a:endParaRPr kumimoji="1" lang="ja-JP" altLang="en-US" sz="1200" dirty="0"/>
                    </a:p>
                  </a:txBody>
                  <a:tcPr/>
                </a:tc>
                <a:tc>
                  <a:txBody>
                    <a:bodyPr/>
                    <a:lstStyle/>
                    <a:p>
                      <a:pPr algn="ctr"/>
                      <a:r>
                        <a:rPr kumimoji="1" lang="ja-JP" altLang="en-US" sz="1200" dirty="0" smtClean="0"/>
                        <a:t>概要</a:t>
                      </a:r>
                      <a:endParaRPr kumimoji="1" lang="ja-JP" altLang="en-US" sz="1200" dirty="0"/>
                    </a:p>
                  </a:txBody>
                  <a:tcPr/>
                </a:tc>
                <a:tc>
                  <a:txBody>
                    <a:bodyPr/>
                    <a:lstStyle/>
                    <a:p>
                      <a:pPr algn="ctr"/>
                      <a:r>
                        <a:rPr kumimoji="1" lang="ja-JP" altLang="en-US" sz="1200" spc="-70" baseline="0" dirty="0" smtClean="0"/>
                        <a:t>予算額</a:t>
                      </a:r>
                      <a:r>
                        <a:rPr kumimoji="1" lang="en-US" altLang="ja-JP" sz="1200" spc="-70" baseline="0" dirty="0" smtClean="0"/>
                        <a:t>※</a:t>
                      </a:r>
                    </a:p>
                  </a:txBody>
                  <a:tcPr/>
                </a:tc>
                <a:extLst>
                  <a:ext uri="{0D108BD9-81ED-4DB2-BD59-A6C34878D82A}">
                    <a16:rowId xmlns:a16="http://schemas.microsoft.com/office/drawing/2014/main" val="2682215824"/>
                  </a:ext>
                </a:extLst>
              </a:tr>
              <a:tr h="288000">
                <a:tc>
                  <a:txBody>
                    <a:bodyPr/>
                    <a:lstStyle/>
                    <a:p>
                      <a:r>
                        <a:rPr kumimoji="1" lang="ja-JP" altLang="en-US" sz="1200" dirty="0" smtClean="0">
                          <a:latin typeface="+mn-ea"/>
                          <a:ea typeface="+mn-ea"/>
                        </a:rPr>
                        <a:t>スマートスクールの推進</a:t>
                      </a:r>
                      <a:endParaRPr kumimoji="1" lang="ja-JP" altLang="en-US" sz="1200" dirty="0">
                        <a:latin typeface="+mn-ea"/>
                        <a:ea typeface="+mn-ea"/>
                      </a:endParaRPr>
                    </a:p>
                  </a:txBody>
                  <a:tcPr/>
                </a:tc>
                <a:tc>
                  <a:txBody>
                    <a:bodyPr/>
                    <a:lstStyle/>
                    <a:p>
                      <a:r>
                        <a:rPr kumimoji="1" lang="ja-JP" altLang="en-US" sz="1200" dirty="0" smtClean="0">
                          <a:latin typeface="+mn-ea"/>
                          <a:ea typeface="+mn-ea"/>
                        </a:rPr>
                        <a:t>　府立高校等に児童生徒１人１台の端末整備、</a:t>
                      </a:r>
                      <a:r>
                        <a:rPr kumimoji="1" lang="en-US" altLang="ja-JP" sz="1200" dirty="0" smtClean="0">
                          <a:latin typeface="+mn-ea"/>
                          <a:ea typeface="+mn-ea"/>
                        </a:rPr>
                        <a:t>ICT</a:t>
                      </a:r>
                      <a:r>
                        <a:rPr kumimoji="1" lang="ja-JP" altLang="en-US" sz="1200" dirty="0" smtClean="0">
                          <a:latin typeface="+mn-ea"/>
                          <a:ea typeface="+mn-ea"/>
                        </a:rPr>
                        <a:t>環境整備　等</a:t>
                      </a:r>
                      <a:endParaRPr kumimoji="1" lang="ja-JP" altLang="en-US" sz="1200" dirty="0">
                        <a:latin typeface="+mn-ea"/>
                        <a:ea typeface="+mn-ea"/>
                      </a:endParaRPr>
                    </a:p>
                  </a:txBody>
                  <a:tcPr/>
                </a:tc>
                <a:tc>
                  <a:txBody>
                    <a:bodyPr/>
                    <a:lstStyle/>
                    <a:p>
                      <a:pPr algn="r"/>
                      <a:r>
                        <a:rPr kumimoji="1" lang="en-US" altLang="ja-JP" sz="1200" dirty="0" smtClean="0">
                          <a:latin typeface="+mn-ea"/>
                          <a:ea typeface="+mn-ea"/>
                        </a:rPr>
                        <a:t>1,973,684 </a:t>
                      </a:r>
                    </a:p>
                  </a:txBody>
                  <a:tcPr/>
                </a:tc>
                <a:extLst>
                  <a:ext uri="{0D108BD9-81ED-4DB2-BD59-A6C34878D82A}">
                    <a16:rowId xmlns:a16="http://schemas.microsoft.com/office/drawing/2014/main" val="232911098"/>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rgbClr val="000000"/>
                          </a:solidFill>
                          <a:effectLst/>
                          <a:latin typeface="+mj-ea"/>
                          <a:ea typeface="+mn-ea"/>
                          <a:cs typeface="+mn-cs"/>
                        </a:rPr>
                        <a:t>スクールカウンセラーの配置</a:t>
                      </a:r>
                    </a:p>
                  </a:txBody>
                  <a:tcPr/>
                </a:tc>
                <a:tc>
                  <a:txBody>
                    <a:bodyPr/>
                    <a:lstStyle/>
                    <a:p>
                      <a:r>
                        <a:rPr kumimoji="1" lang="ja-JP" altLang="en-US" sz="1200" dirty="0" smtClean="0">
                          <a:latin typeface="+mn-ea"/>
                          <a:ea typeface="+mn-ea"/>
                        </a:rPr>
                        <a:t>　児童・生徒の心のケアや保護者等の悩み相談、教職員への助言・援助等を実施するため、スクールカウンセラーを配置</a:t>
                      </a:r>
                      <a:endParaRPr kumimoji="1" lang="ja-JP" altLang="en-US" sz="1200" dirty="0">
                        <a:latin typeface="+mn-ea"/>
                        <a:ea typeface="+mn-ea"/>
                      </a:endParaRPr>
                    </a:p>
                  </a:txBody>
                  <a:tcPr/>
                </a:tc>
                <a:tc>
                  <a:txBody>
                    <a:bodyPr/>
                    <a:lstStyle/>
                    <a:p>
                      <a:pPr algn="r"/>
                      <a:r>
                        <a:rPr kumimoji="1" lang="en-US" altLang="ja-JP" sz="1200" dirty="0" smtClean="0">
                          <a:latin typeface="+mn-ea"/>
                          <a:ea typeface="+mn-ea"/>
                        </a:rPr>
                        <a:t>430,939</a:t>
                      </a:r>
                    </a:p>
                  </a:txBody>
                  <a:tcPr/>
                </a:tc>
                <a:extLst>
                  <a:ext uri="{0D108BD9-81ED-4DB2-BD59-A6C34878D82A}">
                    <a16:rowId xmlns:a16="http://schemas.microsoft.com/office/drawing/2014/main" val="4116550198"/>
                  </a:ext>
                </a:extLst>
              </a:tr>
              <a:tr h="24045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rgbClr val="000000"/>
                          </a:solidFill>
                          <a:effectLst/>
                          <a:latin typeface="+mj-ea"/>
                          <a:ea typeface="+mn-ea"/>
                          <a:cs typeface="+mn-cs"/>
                        </a:rPr>
                        <a:t>スクールサポートスタッフ等の配置</a:t>
                      </a:r>
                    </a:p>
                  </a:txBody>
                  <a:tcPr/>
                </a:tc>
                <a:tc>
                  <a:txBody>
                    <a:bodyPr/>
                    <a:lstStyle/>
                    <a:p>
                      <a:r>
                        <a:rPr kumimoji="1" lang="ja-JP" altLang="en-US" sz="1200" dirty="0" smtClean="0">
                          <a:latin typeface="+mn-ea"/>
                          <a:ea typeface="+mn-ea"/>
                        </a:rPr>
                        <a:t>　臨時休業等による学習の遅れを取り戻すため、スクールサポートスタッフ・学習支援員を配置</a:t>
                      </a:r>
                      <a:endParaRPr kumimoji="1" lang="ja-JP" altLang="en-US" sz="1200" dirty="0">
                        <a:latin typeface="+mn-ea"/>
                        <a:ea typeface="+mn-ea"/>
                      </a:endParaRPr>
                    </a:p>
                  </a:txBody>
                  <a:tcPr/>
                </a:tc>
                <a:tc>
                  <a:txBody>
                    <a:bodyPr/>
                    <a:lstStyle/>
                    <a:p>
                      <a:pPr algn="r"/>
                      <a:r>
                        <a:rPr kumimoji="1" lang="en-US" altLang="ja-JP" sz="1200" dirty="0" smtClean="0">
                          <a:latin typeface="+mn-ea"/>
                          <a:ea typeface="+mn-ea"/>
                        </a:rPr>
                        <a:t>453,079</a:t>
                      </a:r>
                    </a:p>
                  </a:txBody>
                  <a:tcPr/>
                </a:tc>
                <a:extLst>
                  <a:ext uri="{0D108BD9-81ED-4DB2-BD59-A6C34878D82A}">
                    <a16:rowId xmlns:a16="http://schemas.microsoft.com/office/drawing/2014/main" val="2046514836"/>
                  </a:ext>
                </a:extLst>
              </a:tr>
            </a:tbl>
          </a:graphicData>
        </a:graphic>
      </p:graphicFrame>
      <p:graphicFrame>
        <p:nvGraphicFramePr>
          <p:cNvPr id="12" name="表 11"/>
          <p:cNvGraphicFramePr>
            <a:graphicFrameLocks noGrp="1"/>
          </p:cNvGraphicFramePr>
          <p:nvPr>
            <p:extLst/>
          </p:nvPr>
        </p:nvGraphicFramePr>
        <p:xfrm>
          <a:off x="206062" y="2265082"/>
          <a:ext cx="8822028" cy="792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t>■　高齢者施設等での対策</a:t>
                      </a:r>
                      <a:endParaRPr kumimoji="1" lang="ja-JP" altLang="en-US" sz="1200" dirty="0"/>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r>
                        <a:rPr kumimoji="1" lang="ja-JP" altLang="en-US" sz="1200" dirty="0" smtClean="0">
                          <a:solidFill>
                            <a:schemeClr val="tx1"/>
                          </a:solidFill>
                          <a:latin typeface="+mn-ea"/>
                          <a:ea typeface="+mn-ea"/>
                        </a:rPr>
                        <a:t>福祉施設における感染防止策の推進</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　介護施設等の個室化改修、簡易陰圧装置・換気設備の設置、衛生用品購入等かかり増し経費の補助、応援職員派遣体制の整備　等</a:t>
                      </a:r>
                      <a:endParaRPr kumimoji="1" lang="ja-JP" altLang="en-US" sz="1200" dirty="0">
                        <a:solidFill>
                          <a:schemeClr val="tx1"/>
                        </a:solidFill>
                        <a:latin typeface="+mn-ea"/>
                        <a:ea typeface="+mn-ea"/>
                      </a:endParaRPr>
                    </a:p>
                  </a:txBody>
                  <a:tcPr/>
                </a:tc>
                <a:tc>
                  <a:txBody>
                    <a:bodyPr/>
                    <a:lstStyle/>
                    <a:p>
                      <a:pPr algn="r"/>
                      <a:r>
                        <a:rPr kumimoji="1" lang="en-US" altLang="ja-JP" sz="1200" dirty="0" smtClean="0">
                          <a:latin typeface="+mn-ea"/>
                          <a:ea typeface="+mn-ea"/>
                        </a:rPr>
                        <a:t>4,582,833</a:t>
                      </a:r>
                    </a:p>
                  </a:txBody>
                  <a:tcPr/>
                </a:tc>
                <a:extLst>
                  <a:ext uri="{0D108BD9-81ED-4DB2-BD59-A6C34878D82A}">
                    <a16:rowId xmlns:a16="http://schemas.microsoft.com/office/drawing/2014/main" val="232911098"/>
                  </a:ext>
                </a:extLst>
              </a:tr>
            </a:tbl>
          </a:graphicData>
        </a:graphic>
      </p:graphicFrame>
      <p:sp>
        <p:nvSpPr>
          <p:cNvPr id="14" name="テキスト ボックス 13"/>
          <p:cNvSpPr txBox="1"/>
          <p:nvPr/>
        </p:nvSpPr>
        <p:spPr>
          <a:xfrm>
            <a:off x="7306867" y="180967"/>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予算額の単位は千円</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5" name="表 14"/>
          <p:cNvGraphicFramePr>
            <a:graphicFrameLocks noGrp="1"/>
          </p:cNvGraphicFramePr>
          <p:nvPr>
            <p:extLst/>
          </p:nvPr>
        </p:nvGraphicFramePr>
        <p:xfrm>
          <a:off x="206062" y="4335958"/>
          <a:ext cx="8822028" cy="2016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t>■　生活者支援</a:t>
                      </a:r>
                      <a:endParaRPr kumimoji="1" lang="ja-JP" altLang="en-US" sz="1200" dirty="0"/>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88000">
                <a:tc>
                  <a:txBody>
                    <a:bodyPr/>
                    <a:lstStyle/>
                    <a:p>
                      <a:r>
                        <a:rPr kumimoji="1" lang="ja-JP" altLang="en-US" sz="1200" dirty="0" smtClean="0">
                          <a:solidFill>
                            <a:schemeClr val="tx1"/>
                          </a:solidFill>
                          <a:latin typeface="+mn-ea"/>
                          <a:ea typeface="+mn-ea"/>
                        </a:rPr>
                        <a:t>若年者層向け</a:t>
                      </a:r>
                      <a:r>
                        <a:rPr kumimoji="1" lang="en-US" altLang="ja-JP" sz="1200" dirty="0" smtClean="0">
                          <a:solidFill>
                            <a:schemeClr val="tx1"/>
                          </a:solidFill>
                          <a:latin typeface="+mn-ea"/>
                          <a:ea typeface="+mn-ea"/>
                        </a:rPr>
                        <a:t>SNS</a:t>
                      </a:r>
                      <a:r>
                        <a:rPr kumimoji="1" lang="ja-JP" altLang="en-US" sz="1200" dirty="0" smtClean="0">
                          <a:solidFill>
                            <a:schemeClr val="tx1"/>
                          </a:solidFill>
                          <a:latin typeface="+mn-ea"/>
                          <a:ea typeface="+mn-ea"/>
                        </a:rPr>
                        <a:t>相談の実施</a:t>
                      </a:r>
                      <a:endParaRPr kumimoji="1" lang="ja-JP" altLang="en-US" sz="1200" dirty="0">
                        <a:solidFill>
                          <a:schemeClr val="tx1"/>
                        </a:solidFill>
                        <a:latin typeface="+mn-ea"/>
                        <a:ea typeface="+mn-ea"/>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自殺対策を強化するため、</a:t>
                      </a:r>
                      <a:r>
                        <a:rPr kumimoji="1" lang="en-US" altLang="ja-JP" sz="1200" dirty="0" smtClean="0">
                          <a:solidFill>
                            <a:schemeClr val="tx1"/>
                          </a:solidFill>
                          <a:latin typeface="+mn-ea"/>
                          <a:ea typeface="+mn-ea"/>
                        </a:rPr>
                        <a:t>40</a:t>
                      </a:r>
                      <a:r>
                        <a:rPr kumimoji="1" lang="ja-JP" altLang="en-US" sz="1200" dirty="0" smtClean="0">
                          <a:solidFill>
                            <a:schemeClr val="tx1"/>
                          </a:solidFill>
                          <a:latin typeface="+mn-ea"/>
                          <a:ea typeface="+mn-ea"/>
                        </a:rPr>
                        <a:t>歳未満の若年者層に対して、</a:t>
                      </a:r>
                      <a:r>
                        <a:rPr kumimoji="1" lang="en-US" altLang="ja-JP" sz="1200" dirty="0" smtClean="0">
                          <a:solidFill>
                            <a:schemeClr val="tx1"/>
                          </a:solidFill>
                          <a:latin typeface="+mn-ea"/>
                          <a:ea typeface="+mn-ea"/>
                        </a:rPr>
                        <a:t>SNS</a:t>
                      </a:r>
                      <a:r>
                        <a:rPr kumimoji="1" lang="ja-JP" altLang="en-US" sz="1200" dirty="0" smtClean="0">
                          <a:solidFill>
                            <a:schemeClr val="tx1"/>
                          </a:solidFill>
                          <a:latin typeface="+mn-ea"/>
                          <a:ea typeface="+mn-ea"/>
                        </a:rPr>
                        <a:t>相談を実施</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25,638</a:t>
                      </a:r>
                    </a:p>
                  </a:txBody>
                  <a:tcPr/>
                </a:tc>
                <a:extLst>
                  <a:ext uri="{0D108BD9-81ED-4DB2-BD59-A6C34878D82A}">
                    <a16:rowId xmlns:a16="http://schemas.microsoft.com/office/drawing/2014/main" val="232911098"/>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女性のための</a:t>
                      </a:r>
                      <a:r>
                        <a:rPr kumimoji="1" lang="en-US" altLang="ja-JP" sz="1200" dirty="0" smtClean="0">
                          <a:solidFill>
                            <a:schemeClr val="tx1"/>
                          </a:solidFill>
                          <a:latin typeface="+mn-ea"/>
                          <a:ea typeface="+mn-ea"/>
                        </a:rPr>
                        <a:t>SNS</a:t>
                      </a:r>
                      <a:r>
                        <a:rPr kumimoji="1" lang="ja-JP" altLang="en-US" sz="1200" dirty="0" smtClean="0">
                          <a:solidFill>
                            <a:schemeClr val="tx1"/>
                          </a:solidFill>
                          <a:latin typeface="+mn-ea"/>
                          <a:ea typeface="+mn-ea"/>
                        </a:rPr>
                        <a:t>相談窓口の開設</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コロナ禍において課題を抱える女性に対する相談体制の充実</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6,311</a:t>
                      </a:r>
                    </a:p>
                  </a:txBody>
                  <a:tcPr/>
                </a:tc>
                <a:extLst>
                  <a:ext uri="{0D108BD9-81ED-4DB2-BD59-A6C34878D82A}">
                    <a16:rowId xmlns:a16="http://schemas.microsoft.com/office/drawing/2014/main" val="422631171"/>
                  </a:ext>
                </a:extLst>
              </a:tr>
              <a:tr h="468000">
                <a:tc>
                  <a:txBody>
                    <a:bodyPr/>
                    <a:lstStyle/>
                    <a:p>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社会課題解決活動支援</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コロナ禍で顕在化した社会的課題に対し、民間・</a:t>
                      </a:r>
                      <a:r>
                        <a:rPr kumimoji="1" lang="en-US" altLang="ja-JP" sz="1200" dirty="0" smtClean="0">
                          <a:solidFill>
                            <a:schemeClr val="tx1"/>
                          </a:solidFill>
                          <a:latin typeface="+mn-ea"/>
                          <a:ea typeface="+mn-ea"/>
                        </a:rPr>
                        <a:t>NPO</a:t>
                      </a:r>
                      <a:r>
                        <a:rPr kumimoji="1" lang="ja-JP" altLang="en-US" sz="1200" dirty="0" smtClean="0">
                          <a:solidFill>
                            <a:schemeClr val="tx1"/>
                          </a:solidFill>
                          <a:latin typeface="+mn-ea"/>
                          <a:ea typeface="+mn-ea"/>
                        </a:rPr>
                        <a:t>法人などと連携し、早期に解決する取組みを推進</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2,787</a:t>
                      </a:r>
                    </a:p>
                  </a:txBody>
                  <a:tcPr/>
                </a:tc>
                <a:extLst>
                  <a:ext uri="{0D108BD9-81ED-4DB2-BD59-A6C34878D82A}">
                    <a16:rowId xmlns:a16="http://schemas.microsoft.com/office/drawing/2014/main" val="319530735"/>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ウィズコロナ、ポストコロナに対応した地域活動モデルの開発</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aseline="0" dirty="0" smtClean="0">
                          <a:solidFill>
                            <a:schemeClr val="tx1"/>
                          </a:solidFill>
                          <a:latin typeface="+mn-ea"/>
                          <a:ea typeface="+mn-ea"/>
                        </a:rPr>
                        <a:t>　</a:t>
                      </a:r>
                      <a:r>
                        <a:rPr kumimoji="1" lang="ja-JP" altLang="en-US" sz="1200" dirty="0" smtClean="0">
                          <a:solidFill>
                            <a:schemeClr val="tx1"/>
                          </a:solidFill>
                          <a:latin typeface="+mn-ea"/>
                          <a:ea typeface="+mn-ea"/>
                        </a:rPr>
                        <a:t>ウィズコロナに加え、ポストコロナも見据えた府民の孤立や不安解消のための地域活動を</a:t>
                      </a:r>
                      <a:r>
                        <a:rPr kumimoji="1" lang="ja-JP" altLang="en-US" sz="1200" strike="noStrike" dirty="0" smtClean="0">
                          <a:solidFill>
                            <a:schemeClr val="tx1"/>
                          </a:solidFill>
                          <a:latin typeface="+mn-ea"/>
                          <a:ea typeface="+mn-ea"/>
                        </a:rPr>
                        <a:t>行う団体に対して助成</a:t>
                      </a:r>
                      <a:endParaRPr kumimoji="1" lang="ja-JP" altLang="en-US" sz="1200" strike="sngStrike" dirty="0" smtClean="0">
                        <a:solidFill>
                          <a:schemeClr val="tx1"/>
                        </a:solidFill>
                        <a:latin typeface="+mn-ea"/>
                        <a:ea typeface="+mn-ea"/>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40,000</a:t>
                      </a:r>
                    </a:p>
                  </a:txBody>
                  <a:tcPr/>
                </a:tc>
                <a:extLst>
                  <a:ext uri="{0D108BD9-81ED-4DB2-BD59-A6C34878D82A}">
                    <a16:rowId xmlns:a16="http://schemas.microsoft.com/office/drawing/2014/main" val="787293229"/>
                  </a:ext>
                </a:extLst>
              </a:tr>
            </a:tbl>
          </a:graphicData>
        </a:graphic>
      </p:graphicFrame>
      <p:graphicFrame>
        <p:nvGraphicFramePr>
          <p:cNvPr id="8" name="表 7"/>
          <p:cNvGraphicFramePr>
            <a:graphicFrameLocks noGrp="1"/>
          </p:cNvGraphicFramePr>
          <p:nvPr>
            <p:extLst/>
          </p:nvPr>
        </p:nvGraphicFramePr>
        <p:xfrm>
          <a:off x="206062" y="3071916"/>
          <a:ext cx="8822028" cy="1260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t>■　雇用対策</a:t>
                      </a:r>
                      <a:endParaRPr kumimoji="1" lang="ja-JP" altLang="en-US" sz="1200" dirty="0"/>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r>
                        <a:rPr kumimoji="1" lang="ja-JP" altLang="en-US" sz="1200" dirty="0" smtClean="0">
                          <a:solidFill>
                            <a:schemeClr val="tx1"/>
                          </a:solidFill>
                          <a:latin typeface="+mn-ea"/>
                          <a:ea typeface="+mn-ea"/>
                        </a:rPr>
                        <a:t>民間人材サービス事業者と連携した緊急雇用対策</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　緊急雇用対策特設</a:t>
                      </a:r>
                      <a:r>
                        <a:rPr kumimoji="1" lang="en-US" altLang="ja-JP" sz="1200" dirty="0" smtClean="0">
                          <a:solidFill>
                            <a:schemeClr val="tx1"/>
                          </a:solidFill>
                          <a:latin typeface="+mn-ea"/>
                          <a:ea typeface="+mn-ea"/>
                        </a:rPr>
                        <a:t>HP</a:t>
                      </a:r>
                      <a:r>
                        <a:rPr kumimoji="1" lang="ja-JP" altLang="en-US" sz="1200" dirty="0" smtClean="0">
                          <a:solidFill>
                            <a:schemeClr val="tx1"/>
                          </a:solidFill>
                          <a:latin typeface="+mn-ea"/>
                          <a:ea typeface="+mn-ea"/>
                        </a:rPr>
                        <a:t>「にであう」の機能強化、</a:t>
                      </a:r>
                      <a:r>
                        <a:rPr kumimoji="1" lang="ja-JP" altLang="en-US" sz="1200" b="0" dirty="0" smtClean="0">
                          <a:solidFill>
                            <a:schemeClr val="tx1"/>
                          </a:solidFill>
                          <a:latin typeface="+mn-ea"/>
                          <a:ea typeface="+mn-ea"/>
                        </a:rPr>
                        <a:t>事業者の採用意欲向上に資するための支援金支給　等</a:t>
                      </a:r>
                      <a:endParaRPr kumimoji="1" lang="ja-JP" altLang="en-US" sz="1200" b="0" dirty="0">
                        <a:solidFill>
                          <a:schemeClr val="tx1"/>
                        </a:solidFill>
                        <a:latin typeface="+mn-ea"/>
                        <a:ea typeface="+mn-ea"/>
                      </a:endParaRPr>
                    </a:p>
                  </a:txBody>
                  <a:tcPr/>
                </a:tc>
                <a:tc>
                  <a:txBody>
                    <a:bodyPr/>
                    <a:lstStyle/>
                    <a:p>
                      <a:pPr algn="r"/>
                      <a:r>
                        <a:rPr kumimoji="1" lang="en-US" altLang="ja-JP" sz="1200" dirty="0" smtClean="0">
                          <a:solidFill>
                            <a:schemeClr val="tx1"/>
                          </a:solidFill>
                          <a:latin typeface="+mn-ea"/>
                          <a:ea typeface="+mn-ea"/>
                        </a:rPr>
                        <a:t>2,585,676</a:t>
                      </a:r>
                    </a:p>
                  </a:txBody>
                  <a:tcPr/>
                </a:tc>
                <a:extLst>
                  <a:ext uri="{0D108BD9-81ED-4DB2-BD59-A6C34878D82A}">
                    <a16:rowId xmlns:a16="http://schemas.microsoft.com/office/drawing/2014/main" val="232911098"/>
                  </a:ext>
                </a:extLst>
              </a:tr>
              <a:tr h="468000">
                <a:tc>
                  <a:txBody>
                    <a:bodyPr/>
                    <a:lstStyle/>
                    <a:p>
                      <a:r>
                        <a:rPr kumimoji="1" lang="ja-JP" altLang="en-US" sz="1200" dirty="0" smtClean="0">
                          <a:solidFill>
                            <a:schemeClr val="tx1"/>
                          </a:solidFill>
                          <a:latin typeface="+mn-ea"/>
                          <a:ea typeface="+mn-ea"/>
                        </a:rPr>
                        <a:t>就職に向けた支援</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　女性、若者、高年齢者などをターゲットと</a:t>
                      </a:r>
                      <a:r>
                        <a:rPr kumimoji="1" lang="ja-JP" altLang="en-US" sz="1200" b="0" dirty="0" smtClean="0">
                          <a:solidFill>
                            <a:schemeClr val="tx1"/>
                          </a:solidFill>
                          <a:latin typeface="+mn-ea"/>
                          <a:ea typeface="+mn-ea"/>
                        </a:rPr>
                        <a:t>し</a:t>
                      </a:r>
                      <a:r>
                        <a:rPr kumimoji="1" lang="ja-JP" altLang="en-US" sz="1200" b="0" strike="noStrike" dirty="0" smtClean="0">
                          <a:solidFill>
                            <a:schemeClr val="tx1"/>
                          </a:solidFill>
                          <a:latin typeface="+mn-ea"/>
                          <a:ea typeface="+mn-ea"/>
                        </a:rPr>
                        <a:t>た就職</a:t>
                      </a:r>
                      <a:r>
                        <a:rPr kumimoji="1" lang="ja-JP" altLang="en-US" sz="1200" dirty="0" smtClean="0">
                          <a:solidFill>
                            <a:schemeClr val="tx1"/>
                          </a:solidFill>
                          <a:latin typeface="+mn-ea"/>
                          <a:ea typeface="+mn-ea"/>
                        </a:rPr>
                        <a:t>支援、人材不足業界への公共職業訓練を通じた就職支援、企業とのマッチング支援、求職者向けセミナー開催　等</a:t>
                      </a:r>
                      <a:endParaRPr kumimoji="1" lang="ja-JP" altLang="en-US" sz="1200" dirty="0">
                        <a:solidFill>
                          <a:schemeClr val="tx1"/>
                        </a:solidFill>
                        <a:latin typeface="+mn-ea"/>
                        <a:ea typeface="+mn-ea"/>
                      </a:endParaRPr>
                    </a:p>
                  </a:txBody>
                  <a:tcPr/>
                </a:tc>
                <a:tc>
                  <a:txBody>
                    <a:bodyPr/>
                    <a:lstStyle/>
                    <a:p>
                      <a:pPr algn="r"/>
                      <a:r>
                        <a:rPr kumimoji="1" lang="en-US" altLang="ja-JP" sz="1200" dirty="0" smtClean="0">
                          <a:solidFill>
                            <a:schemeClr val="tx1"/>
                          </a:solidFill>
                          <a:latin typeface="+mn-ea"/>
                          <a:ea typeface="+mn-ea"/>
                        </a:rPr>
                        <a:t>2,279,609</a:t>
                      </a:r>
                    </a:p>
                  </a:txBody>
                  <a:tcPr/>
                </a:tc>
                <a:extLst>
                  <a:ext uri="{0D108BD9-81ED-4DB2-BD59-A6C34878D82A}">
                    <a16:rowId xmlns:a16="http://schemas.microsoft.com/office/drawing/2014/main" val="2545796334"/>
                  </a:ext>
                </a:extLst>
              </a:tr>
            </a:tbl>
          </a:graphicData>
        </a:graphic>
      </p:graphicFrame>
    </p:spTree>
    <p:extLst>
      <p:ext uri="{BB962C8B-B14F-4D97-AF65-F5344CB8AC3E}">
        <p14:creationId xmlns:p14="http://schemas.microsoft.com/office/powerpoint/2010/main" val="30583970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1" y="0"/>
            <a:ext cx="4320000" cy="31946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令和３年度当初予算の主な取組み（知事重点事業）</a:t>
            </a:r>
            <a:endPar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テキスト ボックス 13"/>
          <p:cNvSpPr txBox="1"/>
          <p:nvPr/>
        </p:nvSpPr>
        <p:spPr>
          <a:xfrm>
            <a:off x="7306867" y="180967"/>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予算額の単位は千円</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9" name="表 8"/>
          <p:cNvGraphicFramePr>
            <a:graphicFrameLocks noGrp="1"/>
          </p:cNvGraphicFramePr>
          <p:nvPr>
            <p:extLst/>
          </p:nvPr>
        </p:nvGraphicFramePr>
        <p:xfrm>
          <a:off x="206062" y="438575"/>
          <a:ext cx="8822028" cy="164232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t>■　その他の取組み</a:t>
                      </a:r>
                      <a:endParaRPr kumimoji="1" lang="ja-JP" altLang="en-US" sz="1200" dirty="0"/>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137160">
                <a:tc>
                  <a:txBody>
                    <a:bodyPr/>
                    <a:lstStyle/>
                    <a:p>
                      <a:pPr algn="ctr"/>
                      <a:r>
                        <a:rPr kumimoji="1" lang="ja-JP" altLang="en-US" sz="1200" dirty="0" smtClean="0"/>
                        <a:t>事業名</a:t>
                      </a:r>
                      <a:endParaRPr kumimoji="1" lang="ja-JP" altLang="en-US" sz="1200" dirty="0"/>
                    </a:p>
                  </a:txBody>
                  <a:tcPr/>
                </a:tc>
                <a:tc>
                  <a:txBody>
                    <a:bodyPr/>
                    <a:lstStyle/>
                    <a:p>
                      <a:pPr algn="ctr"/>
                      <a:r>
                        <a:rPr kumimoji="1" lang="ja-JP" altLang="en-US" sz="1200" dirty="0" smtClean="0"/>
                        <a:t>概要</a:t>
                      </a:r>
                      <a:endParaRPr kumimoji="1" lang="ja-JP" altLang="en-US" sz="1200" dirty="0"/>
                    </a:p>
                  </a:txBody>
                  <a:tcPr/>
                </a:tc>
                <a:tc>
                  <a:txBody>
                    <a:bodyPr/>
                    <a:lstStyle/>
                    <a:p>
                      <a:pPr algn="ctr"/>
                      <a:r>
                        <a:rPr kumimoji="1" lang="ja-JP" altLang="en-US" sz="1200" spc="-70" baseline="0" dirty="0" smtClean="0"/>
                        <a:t>予算額</a:t>
                      </a:r>
                      <a:r>
                        <a:rPr kumimoji="1" lang="en-US" altLang="ja-JP" sz="1200" spc="-70" baseline="0" dirty="0" smtClean="0"/>
                        <a:t>※</a:t>
                      </a:r>
                    </a:p>
                  </a:txBody>
                  <a:tcPr/>
                </a:tc>
                <a:extLst>
                  <a:ext uri="{0D108BD9-81ED-4DB2-BD59-A6C34878D82A}">
                    <a16:rowId xmlns:a16="http://schemas.microsoft.com/office/drawing/2014/main" val="232911098"/>
                  </a:ext>
                </a:extLst>
              </a:tr>
              <a:tr h="288000">
                <a:tc>
                  <a:txBody>
                    <a:bodyPr/>
                    <a:lstStyle/>
                    <a:p>
                      <a:r>
                        <a:rPr kumimoji="1" lang="zh-TW" altLang="en-US" sz="1200" dirty="0" smtClean="0">
                          <a:latin typeface="ＭＳ Ｐゴシック" panose="020B0600070205080204" pitchFamily="50" charset="-128"/>
                          <a:ea typeface="ＭＳ Ｐゴシック" panose="020B0600070205080204" pitchFamily="50" charset="-128"/>
                        </a:rPr>
                        <a:t>感染症</a:t>
                      </a:r>
                      <a:r>
                        <a:rPr kumimoji="1" lang="ja-JP" altLang="en-US" sz="1200" dirty="0" smtClean="0">
                          <a:latin typeface="ＭＳ Ｐゴシック" panose="020B0600070205080204" pitchFamily="50" charset="-128"/>
                          <a:ea typeface="ＭＳ Ｐゴシック" panose="020B0600070205080204" pitchFamily="50" charset="-128"/>
                        </a:rPr>
                        <a:t>対策</a:t>
                      </a:r>
                      <a:r>
                        <a:rPr kumimoji="1" lang="zh-TW" altLang="en-US" sz="1200" dirty="0" smtClean="0">
                          <a:latin typeface="ＭＳ Ｐゴシック" panose="020B0600070205080204" pitchFamily="50" charset="-128"/>
                          <a:ea typeface="ＭＳ Ｐゴシック" panose="020B0600070205080204" pitchFamily="50" charset="-128"/>
                        </a:rPr>
                        <a:t>研究</a:t>
                      </a:r>
                      <a:r>
                        <a:rPr kumimoji="1" lang="ja-JP" altLang="en-US" sz="1200" dirty="0" smtClean="0">
                          <a:latin typeface="ＭＳ Ｐゴシック" panose="020B0600070205080204" pitchFamily="50" charset="-128"/>
                          <a:ea typeface="ＭＳ Ｐゴシック" panose="020B0600070205080204" pitchFamily="50" charset="-128"/>
                        </a:rPr>
                        <a:t>の</a:t>
                      </a:r>
                      <a:r>
                        <a:rPr kumimoji="1" lang="zh-TW" altLang="en-US" sz="1200" dirty="0" smtClean="0">
                          <a:latin typeface="ＭＳ Ｐゴシック" panose="020B0600070205080204" pitchFamily="50" charset="-128"/>
                          <a:ea typeface="ＭＳ Ｐゴシック" panose="020B0600070205080204" pitchFamily="50" charset="-128"/>
                        </a:rPr>
                        <a:t>推進</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　大阪府立大学・大阪市立大学において、感染症に関する調査研究を実施</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ea"/>
                          <a:ea typeface="+mn-ea"/>
                        </a:rPr>
                        <a:t>34,900</a:t>
                      </a:r>
                    </a:p>
                  </a:txBody>
                  <a:tcPr/>
                </a:tc>
                <a:extLst>
                  <a:ext uri="{0D108BD9-81ED-4DB2-BD59-A6C34878D82A}">
                    <a16:rowId xmlns:a16="http://schemas.microsoft.com/office/drawing/2014/main" val="2016607214"/>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zh-TW" altLang="en-US" sz="1200" dirty="0" smtClean="0">
                          <a:latin typeface="ＭＳ Ｐゴシック" panose="020B0600070205080204" pitchFamily="50" charset="-128"/>
                          <a:ea typeface="ＭＳ Ｐゴシック" panose="020B0600070205080204" pitchFamily="50" charset="-128"/>
                        </a:rPr>
                        <a:t>非常勤職員</a:t>
                      </a:r>
                      <a:r>
                        <a:rPr kumimoji="1" lang="ja-JP" altLang="en-US" sz="1200" dirty="0" smtClean="0">
                          <a:latin typeface="ＭＳ Ｐゴシック" panose="020B0600070205080204" pitchFamily="50" charset="-128"/>
                          <a:ea typeface="ＭＳ Ｐゴシック" panose="020B0600070205080204" pitchFamily="50" charset="-128"/>
                        </a:rPr>
                        <a:t>の</a:t>
                      </a:r>
                      <a:r>
                        <a:rPr kumimoji="1" lang="zh-TW" altLang="en-US" sz="1200" dirty="0" smtClean="0">
                          <a:latin typeface="ＭＳ Ｐゴシック" panose="020B0600070205080204" pitchFamily="50" charset="-128"/>
                          <a:ea typeface="ＭＳ Ｐゴシック" panose="020B0600070205080204" pitchFamily="50" charset="-128"/>
                        </a:rPr>
                        <a:t>緊急雇用</a:t>
                      </a:r>
                      <a:endParaRPr kumimoji="1" lang="ja-JP" altLang="en-US" sz="1200" dirty="0" smtClean="0">
                        <a:latin typeface="ＭＳ Ｐゴシック" panose="020B0600070205080204" pitchFamily="50" charset="-128"/>
                        <a:ea typeface="ＭＳ Ｐゴシック" panose="020B060007020508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　就労機会を失った者に対する支援として、非常勤職員を雇用</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ea"/>
                          <a:ea typeface="+mn-ea"/>
                        </a:rPr>
                        <a:t>64,710</a:t>
                      </a:r>
                    </a:p>
                  </a:txBody>
                  <a:tcPr/>
                </a:tc>
                <a:extLst>
                  <a:ext uri="{0D108BD9-81ED-4DB2-BD59-A6C34878D82A}">
                    <a16:rowId xmlns:a16="http://schemas.microsoft.com/office/drawing/2014/main" val="1563971562"/>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庁内テレワークの推進</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　ニューノーマル時代の新しい生活様式の実践が求められている中、緊急時だけでなく職員が「どこでも職場と同様に働く」ことができるよう、環境整備を実施</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ea"/>
                          <a:ea typeface="+mn-ea"/>
                        </a:rPr>
                        <a:t>175,429</a:t>
                      </a:r>
                    </a:p>
                  </a:txBody>
                  <a:tcPr/>
                </a:tc>
                <a:extLst>
                  <a:ext uri="{0D108BD9-81ED-4DB2-BD59-A6C34878D82A}">
                    <a16:rowId xmlns:a16="http://schemas.microsoft.com/office/drawing/2014/main" val="422631171"/>
                  </a:ext>
                </a:extLst>
              </a:tr>
            </a:tbl>
          </a:graphicData>
        </a:graphic>
      </p:graphicFrame>
    </p:spTree>
    <p:extLst>
      <p:ext uri="{BB962C8B-B14F-4D97-AF65-F5344CB8AC3E}">
        <p14:creationId xmlns:p14="http://schemas.microsoft.com/office/powerpoint/2010/main" val="20033008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77635" y="656433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1" y="0"/>
            <a:ext cx="4320000" cy="31946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令和４年度当初予算の主な取組み（知事重点事業）</a:t>
            </a:r>
            <a:endPar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5" name="表 4"/>
          <p:cNvGraphicFramePr>
            <a:graphicFrameLocks noGrp="1"/>
          </p:cNvGraphicFramePr>
          <p:nvPr>
            <p:extLst/>
          </p:nvPr>
        </p:nvGraphicFramePr>
        <p:xfrm>
          <a:off x="206062" y="437882"/>
          <a:ext cx="8822028" cy="2723040"/>
        </p:xfrm>
        <a:graphic>
          <a:graphicData uri="http://schemas.openxmlformats.org/drawingml/2006/table">
            <a:tbl>
              <a:tblPr firstRow="1">
                <a:tableStyleId>{BDBED569-4797-4DF1-A0F4-6AAB3CD982D8}</a:tableStyleId>
              </a:tblPr>
              <a:tblGrid>
                <a:gridCol w="2189408">
                  <a:extLst>
                    <a:ext uri="{9D8B030D-6E8A-4147-A177-3AD203B41FA5}">
                      <a16:colId xmlns:a16="http://schemas.microsoft.com/office/drawing/2014/main" val="2221269392"/>
                    </a:ext>
                  </a:extLst>
                </a:gridCol>
                <a:gridCol w="5616471">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t>■　医療関連</a:t>
                      </a:r>
                      <a:endParaRPr kumimoji="1" lang="ja-JP" altLang="en-US" sz="1200" dirty="0"/>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53197">
                <a:tc>
                  <a:txBody>
                    <a:bodyPr/>
                    <a:lstStyle/>
                    <a:p>
                      <a:pPr algn="ctr"/>
                      <a:r>
                        <a:rPr kumimoji="1" lang="ja-JP" altLang="en-US" sz="1200" dirty="0" smtClean="0"/>
                        <a:t>事業名</a:t>
                      </a:r>
                      <a:endParaRPr kumimoji="1" lang="ja-JP" altLang="en-US" sz="1200" dirty="0"/>
                    </a:p>
                  </a:txBody>
                  <a:tcPr/>
                </a:tc>
                <a:tc>
                  <a:txBody>
                    <a:bodyPr/>
                    <a:lstStyle/>
                    <a:p>
                      <a:pPr algn="ctr"/>
                      <a:r>
                        <a:rPr kumimoji="1" lang="ja-JP" altLang="en-US" sz="1200" dirty="0" smtClean="0"/>
                        <a:t>概要</a:t>
                      </a:r>
                      <a:endParaRPr kumimoji="1" lang="ja-JP" altLang="en-US" sz="1200" dirty="0"/>
                    </a:p>
                  </a:txBody>
                  <a:tcPr/>
                </a:tc>
                <a:tc>
                  <a:txBody>
                    <a:bodyPr/>
                    <a:lstStyle/>
                    <a:p>
                      <a:pPr algn="ctr"/>
                      <a:r>
                        <a:rPr kumimoji="1" lang="ja-JP" altLang="en-US" sz="1200" spc="-70" baseline="0" dirty="0" smtClean="0"/>
                        <a:t>予算額</a:t>
                      </a:r>
                      <a:r>
                        <a:rPr kumimoji="1" lang="en-US" altLang="ja-JP" sz="1200" spc="-70" baseline="0" dirty="0" smtClean="0"/>
                        <a:t>※</a:t>
                      </a:r>
                    </a:p>
                  </a:txBody>
                  <a:tcPr/>
                </a:tc>
                <a:extLst>
                  <a:ext uri="{0D108BD9-81ED-4DB2-BD59-A6C34878D82A}">
                    <a16:rowId xmlns:a16="http://schemas.microsoft.com/office/drawing/2014/main" val="2682215824"/>
                  </a:ext>
                </a:extLst>
              </a:tr>
              <a:tr h="288000">
                <a:tc>
                  <a:txBody>
                    <a:bodyPr/>
                    <a:lstStyle/>
                    <a:p>
                      <a:r>
                        <a:rPr kumimoji="1" lang="ja-JP" altLang="en-US" sz="1200" dirty="0" smtClean="0">
                          <a:solidFill>
                            <a:schemeClr val="tx1"/>
                          </a:solidFill>
                          <a:latin typeface="+mn-ea"/>
                          <a:ea typeface="+mn-ea"/>
                        </a:rPr>
                        <a:t>ワクチン接種体制の確保</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　府による集団接種会場の運営や個別接種促進等の支援　等</a:t>
                      </a:r>
                      <a:endParaRPr kumimoji="1" lang="ja-JP" altLang="en-US" sz="1200" dirty="0">
                        <a:solidFill>
                          <a:schemeClr val="tx1"/>
                        </a:solidFill>
                        <a:latin typeface="+mn-ea"/>
                        <a:ea typeface="+mn-ea"/>
                      </a:endParaRPr>
                    </a:p>
                  </a:txBody>
                  <a:tcPr/>
                </a:tc>
                <a:tc>
                  <a:txBody>
                    <a:bodyPr/>
                    <a:lstStyle/>
                    <a:p>
                      <a:pPr algn="r"/>
                      <a:r>
                        <a:rPr kumimoji="1" lang="en-US" altLang="ja-JP" sz="1200" dirty="0" smtClean="0">
                          <a:solidFill>
                            <a:schemeClr val="tx1"/>
                          </a:solidFill>
                          <a:latin typeface="+mn-ea"/>
                          <a:ea typeface="+mn-ea"/>
                        </a:rPr>
                        <a:t>20,990,453 </a:t>
                      </a:r>
                    </a:p>
                  </a:txBody>
                  <a:tcPr/>
                </a:tc>
                <a:extLst>
                  <a:ext uri="{0D108BD9-81ED-4DB2-BD59-A6C34878D82A}">
                    <a16:rowId xmlns:a16="http://schemas.microsoft.com/office/drawing/2014/main" val="232911098"/>
                  </a:ext>
                </a:extLst>
              </a:tr>
              <a:tr h="64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effectLst/>
                          <a:latin typeface="+mj-ea"/>
                          <a:ea typeface="+mn-ea"/>
                          <a:cs typeface="+mn-cs"/>
                        </a:rPr>
                        <a:t>相談・検査体制の整備・充実</a:t>
                      </a:r>
                    </a:p>
                  </a:txBody>
                  <a:tcPr/>
                </a:tc>
                <a:tc>
                  <a:txBody>
                    <a:bodyPr/>
                    <a:lstStyle/>
                    <a:p>
                      <a:r>
                        <a:rPr kumimoji="1" lang="ja-JP" altLang="en-US" sz="1200" dirty="0" smtClean="0">
                          <a:solidFill>
                            <a:schemeClr val="tx1"/>
                          </a:solidFill>
                          <a:latin typeface="+mn-ea"/>
                          <a:ea typeface="+mn-ea"/>
                        </a:rPr>
                        <a:t>　相談体制の充実強化（自宅待機</a:t>
                      </a:r>
                      <a:r>
                        <a:rPr kumimoji="1" lang="en-US" altLang="ja-JP" sz="1200" dirty="0" smtClean="0">
                          <a:solidFill>
                            <a:schemeClr val="tx1"/>
                          </a:solidFill>
                          <a:latin typeface="+mn-ea"/>
                          <a:ea typeface="+mn-ea"/>
                        </a:rPr>
                        <a:t>SOS</a:t>
                      </a:r>
                      <a:r>
                        <a:rPr kumimoji="1" lang="ja-JP" altLang="en-US" sz="1200" dirty="0" err="1" smtClean="0">
                          <a:solidFill>
                            <a:schemeClr val="tx1"/>
                          </a:solidFill>
                          <a:latin typeface="+mn-ea"/>
                          <a:ea typeface="+mn-ea"/>
                        </a:rPr>
                        <a:t>、</a:t>
                      </a:r>
                      <a:r>
                        <a:rPr kumimoji="1" lang="ja-JP" altLang="en-US" sz="1200" dirty="0" smtClean="0">
                          <a:solidFill>
                            <a:schemeClr val="tx1"/>
                          </a:solidFill>
                          <a:latin typeface="+mn-ea"/>
                          <a:ea typeface="+mn-ea"/>
                        </a:rPr>
                        <a:t>自殺相談窓口、</a:t>
                      </a:r>
                      <a:r>
                        <a:rPr kumimoji="1" lang="en-US" altLang="ja-JP" sz="1200" dirty="0" smtClean="0">
                          <a:solidFill>
                            <a:schemeClr val="tx1"/>
                          </a:solidFill>
                          <a:latin typeface="+mn-ea"/>
                          <a:ea typeface="+mn-ea"/>
                        </a:rPr>
                        <a:t>SNS</a:t>
                      </a:r>
                      <a:r>
                        <a:rPr kumimoji="1" lang="ja-JP" altLang="en-US" sz="1200" dirty="0" smtClean="0">
                          <a:solidFill>
                            <a:schemeClr val="tx1"/>
                          </a:solidFill>
                          <a:latin typeface="+mn-ea"/>
                          <a:ea typeface="+mn-ea"/>
                        </a:rPr>
                        <a:t>相談窓口等）、検査体制の整備（スマホ検査センターの運営、医療機関等への</a:t>
                      </a:r>
                      <a:r>
                        <a:rPr kumimoji="1" lang="en-US" altLang="ja-JP" sz="1200" dirty="0" smtClean="0">
                          <a:solidFill>
                            <a:schemeClr val="tx1"/>
                          </a:solidFill>
                          <a:latin typeface="+mn-ea"/>
                          <a:ea typeface="+mn-ea"/>
                        </a:rPr>
                        <a:t>PCR</a:t>
                      </a:r>
                      <a:r>
                        <a:rPr kumimoji="1" lang="ja-JP" altLang="en-US" sz="1200" dirty="0" smtClean="0">
                          <a:solidFill>
                            <a:schemeClr val="tx1"/>
                          </a:solidFill>
                          <a:latin typeface="+mn-ea"/>
                          <a:ea typeface="+mn-ea"/>
                        </a:rPr>
                        <a:t>検査機器補助、無料検査事業の実施　等）</a:t>
                      </a:r>
                      <a:endParaRPr kumimoji="1" lang="ja-JP" altLang="en-US" sz="1200" dirty="0">
                        <a:solidFill>
                          <a:schemeClr val="tx1"/>
                        </a:solidFill>
                        <a:latin typeface="+mn-ea"/>
                        <a:ea typeface="+mn-ea"/>
                      </a:endParaRPr>
                    </a:p>
                  </a:txBody>
                  <a:tcPr/>
                </a:tc>
                <a:tc>
                  <a:txBody>
                    <a:bodyPr/>
                    <a:lstStyle/>
                    <a:p>
                      <a:pPr algn="r"/>
                      <a:r>
                        <a:rPr kumimoji="1" lang="en-US" altLang="ja-JP" sz="1200" dirty="0" smtClean="0">
                          <a:solidFill>
                            <a:schemeClr val="tx1"/>
                          </a:solidFill>
                          <a:latin typeface="+mn-ea"/>
                          <a:ea typeface="+mn-ea"/>
                        </a:rPr>
                        <a:t>54,508,703</a:t>
                      </a:r>
                    </a:p>
                  </a:txBody>
                  <a:tcPr/>
                </a:tc>
                <a:extLst>
                  <a:ext uri="{0D108BD9-81ED-4DB2-BD59-A6C34878D82A}">
                    <a16:rowId xmlns:a16="http://schemas.microsoft.com/office/drawing/2014/main" val="4116550198"/>
                  </a:ext>
                </a:extLst>
              </a:tr>
              <a:tr h="552727">
                <a:tc>
                  <a:txBody>
                    <a:bodyPr/>
                    <a:lstStyle/>
                    <a:p>
                      <a:r>
                        <a:rPr kumimoji="1" lang="ja-JP" altLang="en-US" sz="1200" dirty="0" smtClean="0">
                          <a:solidFill>
                            <a:schemeClr val="tx1"/>
                          </a:solidFill>
                          <a:latin typeface="+mn-ea"/>
                          <a:ea typeface="+mn-ea"/>
                        </a:rPr>
                        <a:t>医療・療養体制の確保</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　医療機関への支援（病床確保経費補助、医療機器等の整備補助、クラスターが発生した医療機関への専門家派遣　等）、医療従事者への支援（特殊勤務手当の支給、助け合い基金を活用した支援金贈呈　等）、入院・療養体制の確保（宿泊療養施設の健康管理体制確保、軽症者宿泊施設確保、自宅療養者の生活支援　等）、医療施設等の運営（大阪コロナ重症センター、入院患者待機ステーション、大阪コロナ大規模医療・療養センター）　等</a:t>
                      </a:r>
                      <a:endParaRPr kumimoji="1" lang="ja-JP" altLang="en-US" sz="1200" dirty="0">
                        <a:solidFill>
                          <a:schemeClr val="tx1"/>
                        </a:solidFill>
                        <a:latin typeface="+mn-ea"/>
                        <a:ea typeface="+mn-ea"/>
                      </a:endParaRPr>
                    </a:p>
                  </a:txBody>
                  <a:tcPr/>
                </a:tc>
                <a:tc>
                  <a:txBody>
                    <a:bodyPr/>
                    <a:lstStyle/>
                    <a:p>
                      <a:pPr algn="r"/>
                      <a:r>
                        <a:rPr kumimoji="1" lang="en-US" altLang="ja-JP" sz="1200" dirty="0" smtClean="0">
                          <a:solidFill>
                            <a:schemeClr val="tx1"/>
                          </a:solidFill>
                          <a:latin typeface="+mn-ea"/>
                          <a:ea typeface="+mn-ea"/>
                        </a:rPr>
                        <a:t>292,541,214</a:t>
                      </a:r>
                    </a:p>
                  </a:txBody>
                  <a:tcPr/>
                </a:tc>
                <a:extLst>
                  <a:ext uri="{0D108BD9-81ED-4DB2-BD59-A6C34878D82A}">
                    <a16:rowId xmlns:a16="http://schemas.microsoft.com/office/drawing/2014/main" val="2622269142"/>
                  </a:ext>
                </a:extLst>
              </a:tr>
            </a:tbl>
          </a:graphicData>
        </a:graphic>
      </p:graphicFrame>
      <p:graphicFrame>
        <p:nvGraphicFramePr>
          <p:cNvPr id="12" name="表 11"/>
          <p:cNvGraphicFramePr>
            <a:graphicFrameLocks noGrp="1"/>
          </p:cNvGraphicFramePr>
          <p:nvPr>
            <p:extLst/>
          </p:nvPr>
        </p:nvGraphicFramePr>
        <p:xfrm>
          <a:off x="206062" y="3168583"/>
          <a:ext cx="8822028" cy="7812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t>■　府民の感染防止対策・リスクコミュニケーション</a:t>
                      </a:r>
                      <a:endParaRPr kumimoji="1" lang="ja-JP" altLang="en-US" sz="1200" dirty="0"/>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57200">
                <a:tc>
                  <a:txBody>
                    <a:bodyPr/>
                    <a:lstStyle/>
                    <a:p>
                      <a:r>
                        <a:rPr kumimoji="1" lang="ja-JP" altLang="en-US" sz="1200" dirty="0" smtClean="0">
                          <a:solidFill>
                            <a:schemeClr val="tx1"/>
                          </a:solidFill>
                          <a:latin typeface="+mn-ea"/>
                          <a:ea typeface="+mn-ea"/>
                        </a:rPr>
                        <a:t>飲食店等における感染防止対策</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　感染防止認証ゴールドステッカー等の運営や実効性確保に向けた</a:t>
                      </a:r>
                      <a:r>
                        <a:rPr kumimoji="1" lang="ja-JP" altLang="en-US" sz="1200" strike="noStrike" dirty="0" smtClean="0">
                          <a:solidFill>
                            <a:schemeClr val="tx1"/>
                          </a:solidFill>
                          <a:latin typeface="+mn-ea"/>
                          <a:ea typeface="+mn-ea"/>
                        </a:rPr>
                        <a:t>飲食店</a:t>
                      </a:r>
                      <a:r>
                        <a:rPr kumimoji="1" lang="ja-JP" altLang="en-US" sz="1200" dirty="0" smtClean="0">
                          <a:solidFill>
                            <a:schemeClr val="tx1"/>
                          </a:solidFill>
                          <a:latin typeface="+mn-ea"/>
                          <a:ea typeface="+mn-ea"/>
                        </a:rPr>
                        <a:t>への現地調査等を実施</a:t>
                      </a:r>
                      <a:endParaRPr kumimoji="1" lang="ja-JP" altLang="en-US" sz="1200" dirty="0">
                        <a:solidFill>
                          <a:schemeClr val="tx1"/>
                        </a:solidFill>
                        <a:latin typeface="+mn-ea"/>
                        <a:ea typeface="+mn-ea"/>
                      </a:endParaRPr>
                    </a:p>
                  </a:txBody>
                  <a:tcPr/>
                </a:tc>
                <a:tc>
                  <a:txBody>
                    <a:bodyPr/>
                    <a:lstStyle/>
                    <a:p>
                      <a:pPr algn="r"/>
                      <a:r>
                        <a:rPr kumimoji="1" lang="en-US" altLang="ja-JP" sz="1200" dirty="0" smtClean="0">
                          <a:solidFill>
                            <a:schemeClr val="tx1"/>
                          </a:solidFill>
                          <a:latin typeface="+mn-ea"/>
                          <a:ea typeface="+mn-ea"/>
                        </a:rPr>
                        <a:t>1,079,825</a:t>
                      </a:r>
                    </a:p>
                  </a:txBody>
                  <a:tcPr/>
                </a:tc>
                <a:extLst>
                  <a:ext uri="{0D108BD9-81ED-4DB2-BD59-A6C34878D82A}">
                    <a16:rowId xmlns:a16="http://schemas.microsoft.com/office/drawing/2014/main" val="232911098"/>
                  </a:ext>
                </a:extLst>
              </a:tr>
            </a:tbl>
          </a:graphicData>
        </a:graphic>
      </p:graphicFrame>
      <p:sp>
        <p:nvSpPr>
          <p:cNvPr id="14" name="テキスト ボックス 13"/>
          <p:cNvSpPr txBox="1"/>
          <p:nvPr/>
        </p:nvSpPr>
        <p:spPr>
          <a:xfrm>
            <a:off x="7306867" y="180967"/>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予算額の単位は千円</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5" name="表 14"/>
          <p:cNvGraphicFramePr>
            <a:graphicFrameLocks noGrp="1"/>
          </p:cNvGraphicFramePr>
          <p:nvPr>
            <p:extLst/>
          </p:nvPr>
        </p:nvGraphicFramePr>
        <p:xfrm>
          <a:off x="206062" y="3956990"/>
          <a:ext cx="8822028" cy="288404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t>■　事業継続支援</a:t>
                      </a:r>
                      <a:endParaRPr kumimoji="1" lang="ja-JP" altLang="en-US" sz="1200" dirty="0"/>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国内旅行の</a:t>
                      </a:r>
                      <a:r>
                        <a:rPr kumimoji="1" lang="ja-JP" altLang="en-US" sz="1200" strike="noStrike" dirty="0" smtClean="0">
                          <a:solidFill>
                            <a:schemeClr val="tx1"/>
                          </a:solidFill>
                          <a:latin typeface="+mn-ea"/>
                          <a:ea typeface="+mn-ea"/>
                        </a:rPr>
                        <a:t>観光</a:t>
                      </a:r>
                      <a:r>
                        <a:rPr kumimoji="1" lang="ja-JP" altLang="en-US" sz="1200" dirty="0" smtClean="0">
                          <a:solidFill>
                            <a:schemeClr val="tx1"/>
                          </a:solidFill>
                          <a:latin typeface="+mn-ea"/>
                          <a:ea typeface="+mn-ea"/>
                        </a:rPr>
                        <a:t>消費の喚起</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府内に観光客を呼び込み、府域内を周遊させる仕組みを構築し、府内全域での観光消費を促進</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1,000,000</a:t>
                      </a:r>
                    </a:p>
                  </a:txBody>
                  <a:tcPr/>
                </a:tc>
                <a:extLst>
                  <a:ext uri="{0D108BD9-81ED-4DB2-BD59-A6C34878D82A}">
                    <a16:rowId xmlns:a16="http://schemas.microsoft.com/office/drawing/2014/main" val="232911098"/>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商店街の活性化</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オンラインショップや大阪府商店街ポータルサイトを</a:t>
                      </a:r>
                      <a:r>
                        <a:rPr kumimoji="1" lang="ja-JP" altLang="en-US" sz="1200" strike="noStrike" dirty="0" smtClean="0">
                          <a:solidFill>
                            <a:schemeClr val="tx1"/>
                          </a:solidFill>
                          <a:latin typeface="+mn-ea"/>
                          <a:ea typeface="+mn-ea"/>
                        </a:rPr>
                        <a:t>活用し府内商店街のデジタル化の推進等</a:t>
                      </a:r>
                      <a:r>
                        <a:rPr kumimoji="1" lang="ja-JP" altLang="en-US" sz="1200" dirty="0" smtClean="0">
                          <a:solidFill>
                            <a:schemeClr val="tx1"/>
                          </a:solidFill>
                          <a:latin typeface="+mn-ea"/>
                          <a:ea typeface="+mn-ea"/>
                        </a:rPr>
                        <a:t>、国の「がんばろう！商店街事業」と連動したイベント実施　等</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412,218</a:t>
                      </a:r>
                    </a:p>
                  </a:txBody>
                  <a:tcPr/>
                </a:tc>
                <a:extLst>
                  <a:ext uri="{0D108BD9-81ED-4DB2-BD59-A6C34878D82A}">
                    <a16:rowId xmlns:a16="http://schemas.microsoft.com/office/drawing/2014/main" val="422631171"/>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文化芸術活動への支援</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公演・展示にかかる施設使用料補助、公演機会の創出、文化芸術の魅力発信</a:t>
                      </a:r>
                      <a:endParaRPr kumimoji="1" lang="ja-JP" altLang="en-US" sz="1200" strike="sngStrike" dirty="0" smtClean="0">
                        <a:solidFill>
                          <a:schemeClr val="tx1"/>
                        </a:solidFill>
                        <a:latin typeface="+mn-ea"/>
                        <a:ea typeface="+mn-ea"/>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444,000</a:t>
                      </a:r>
                    </a:p>
                  </a:txBody>
                  <a:tcPr/>
                </a:tc>
                <a:extLst>
                  <a:ext uri="{0D108BD9-81ED-4DB2-BD59-A6C34878D82A}">
                    <a16:rowId xmlns:a16="http://schemas.microsoft.com/office/drawing/2014/main" val="646272003"/>
                  </a:ext>
                </a:extLst>
              </a:tr>
              <a:tr h="4572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新事業展開チャレンジ支援</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中小・小規模事業者の新事業展開を、計画策定から実行段階までの課題解決に向けて伴走支援</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44,000</a:t>
                      </a:r>
                    </a:p>
                  </a:txBody>
                  <a:tcPr/>
                </a:tc>
                <a:extLst>
                  <a:ext uri="{0D108BD9-81ED-4DB2-BD59-A6C34878D82A}">
                    <a16:rowId xmlns:a16="http://schemas.microsoft.com/office/drawing/2014/main" val="9462843"/>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中小企業の</a:t>
                      </a:r>
                      <a:r>
                        <a:rPr kumimoji="1" lang="en-US" altLang="ja-JP" sz="1200" dirty="0" smtClean="0">
                          <a:solidFill>
                            <a:schemeClr val="tx1"/>
                          </a:solidFill>
                          <a:latin typeface="+mn-ea"/>
                          <a:ea typeface="+mn-ea"/>
                        </a:rPr>
                        <a:t>DX</a:t>
                      </a:r>
                      <a:r>
                        <a:rPr kumimoji="1" lang="ja-JP" altLang="en-US" sz="1200" dirty="0" smtClean="0">
                          <a:solidFill>
                            <a:schemeClr val="tx1"/>
                          </a:solidFill>
                          <a:latin typeface="+mn-ea"/>
                          <a:ea typeface="+mn-ea"/>
                        </a:rPr>
                        <a:t>支援</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a:t>
                      </a:r>
                      <a:r>
                        <a:rPr kumimoji="1" lang="ja-JP" altLang="en-US" sz="1200" u="none" dirty="0" smtClean="0">
                          <a:solidFill>
                            <a:schemeClr val="tx1"/>
                          </a:solidFill>
                          <a:latin typeface="+mn-ea"/>
                          <a:ea typeface="+mn-ea"/>
                        </a:rPr>
                        <a:t>中小企業の</a:t>
                      </a:r>
                      <a:r>
                        <a:rPr kumimoji="1" lang="en-US" altLang="ja-JP" sz="1200" u="none" dirty="0" smtClean="0">
                          <a:solidFill>
                            <a:schemeClr val="tx1"/>
                          </a:solidFill>
                          <a:latin typeface="+mn-ea"/>
                          <a:ea typeface="+mn-ea"/>
                        </a:rPr>
                        <a:t>DX</a:t>
                      </a:r>
                      <a:r>
                        <a:rPr kumimoji="1" lang="ja-JP" altLang="en-US" sz="1200" u="none" dirty="0" smtClean="0">
                          <a:solidFill>
                            <a:schemeClr val="tx1"/>
                          </a:solidFill>
                          <a:latin typeface="+mn-ea"/>
                          <a:ea typeface="+mn-ea"/>
                        </a:rPr>
                        <a:t>推進について、課題に応じた</a:t>
                      </a:r>
                      <a:r>
                        <a:rPr kumimoji="1" lang="ja-JP" altLang="en-US" sz="1200" u="none" strike="noStrike" dirty="0" smtClean="0">
                          <a:solidFill>
                            <a:schemeClr val="tx1"/>
                          </a:solidFill>
                          <a:latin typeface="+mn-ea"/>
                          <a:ea typeface="+mn-ea"/>
                        </a:rPr>
                        <a:t>講座・伴走支援の</a:t>
                      </a:r>
                      <a:r>
                        <a:rPr kumimoji="1" lang="ja-JP" altLang="en-US" sz="1200" u="none" dirty="0" smtClean="0">
                          <a:solidFill>
                            <a:schemeClr val="tx1"/>
                          </a:solidFill>
                          <a:latin typeface="+mn-ea"/>
                          <a:ea typeface="+mn-ea"/>
                        </a:rPr>
                        <a:t>実施、初期の技術開発への助成　等</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26,658</a:t>
                      </a:r>
                    </a:p>
                  </a:txBody>
                  <a:tcPr/>
                </a:tc>
                <a:extLst>
                  <a:ext uri="{0D108BD9-81ED-4DB2-BD59-A6C34878D82A}">
                    <a16:rowId xmlns:a16="http://schemas.microsoft.com/office/drawing/2014/main" val="2121034817"/>
                  </a:ext>
                </a:extLst>
              </a:tr>
              <a:tr h="396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kumimoji="1" lang="ja-JP" altLang="en-US" sz="1200" dirty="0" smtClean="0">
                          <a:solidFill>
                            <a:schemeClr val="tx1"/>
                          </a:solidFill>
                          <a:latin typeface="+mn-ea"/>
                          <a:ea typeface="+mn-ea"/>
                        </a:rPr>
                        <a:t>中小企業向け制度融資</a:t>
                      </a:r>
                      <a:endParaRPr kumimoji="1" lang="en-US" altLang="ja-JP" sz="1200" dirty="0" smtClean="0">
                        <a:solidFill>
                          <a:schemeClr val="tx1"/>
                        </a:solidFill>
                        <a:latin typeface="+mn-ea"/>
                        <a:ea typeface="+mn-ea"/>
                      </a:endParaRPr>
                    </a:p>
                    <a:p>
                      <a:pPr marL="0" marR="0" lvl="0" indent="0" algn="l" defTabSz="685800" rtl="0" eaLnBrk="1" fontAlgn="auto" latinLnBrk="0" hangingPunct="1">
                        <a:lnSpc>
                          <a:spcPts val="1300"/>
                        </a:lnSpc>
                        <a:spcBef>
                          <a:spcPts val="0"/>
                        </a:spcBef>
                        <a:spcAft>
                          <a:spcPts val="0"/>
                        </a:spcAft>
                        <a:buClrTx/>
                        <a:buSzTx/>
                        <a:buFontTx/>
                        <a:buNone/>
                        <a:tabLst/>
                        <a:defRPr/>
                      </a:pPr>
                      <a:r>
                        <a:rPr kumimoji="1" lang="ja-JP" altLang="en-US" sz="1200" dirty="0" smtClean="0">
                          <a:solidFill>
                            <a:schemeClr val="tx1"/>
                          </a:solidFill>
                          <a:latin typeface="+mn-ea"/>
                          <a:ea typeface="+mn-ea"/>
                        </a:rPr>
                        <a:t>（コロナ関連）</a:t>
                      </a:r>
                    </a:p>
                  </a:txBody>
                  <a:tcPr/>
                </a:tc>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kumimoji="1" lang="ja-JP" altLang="en-US" sz="1200" dirty="0" smtClean="0">
                          <a:solidFill>
                            <a:schemeClr val="tx1"/>
                          </a:solidFill>
                          <a:latin typeface="+mn-ea"/>
                          <a:ea typeface="+mn-ea"/>
                        </a:rPr>
                        <a:t>　制度融資（新型コロナウイルス感染症関連融資）を実施</a:t>
                      </a:r>
                    </a:p>
                  </a:txBody>
                  <a:tcPr/>
                </a:tc>
                <a:tc>
                  <a:txBody>
                    <a:bodyPr/>
                    <a:lstStyle/>
                    <a:p>
                      <a:pPr marL="0" marR="0" lvl="0" indent="0" algn="r" defTabSz="685800" rtl="0" eaLnBrk="1" fontAlgn="auto" latinLnBrk="0" hangingPunct="1">
                        <a:lnSpc>
                          <a:spcPts val="1300"/>
                        </a:lnSpc>
                        <a:spcBef>
                          <a:spcPts val="0"/>
                        </a:spcBef>
                        <a:spcAft>
                          <a:spcPts val="0"/>
                        </a:spcAft>
                        <a:buClrTx/>
                        <a:buSzTx/>
                        <a:buFontTx/>
                        <a:buNone/>
                        <a:tabLst/>
                        <a:defRPr/>
                      </a:pPr>
                      <a:r>
                        <a:rPr kumimoji="1" lang="en-US" altLang="ja-JP" sz="1200" dirty="0" smtClean="0">
                          <a:solidFill>
                            <a:schemeClr val="tx1"/>
                          </a:solidFill>
                          <a:latin typeface="+mn-ea"/>
                          <a:ea typeface="+mn-ea"/>
                        </a:rPr>
                        <a:t>752,880,500</a:t>
                      </a:r>
                      <a:r>
                        <a:rPr kumimoji="1" lang="ja-JP" altLang="en-US" sz="1200" dirty="0" smtClean="0">
                          <a:solidFill>
                            <a:schemeClr val="tx1"/>
                          </a:solidFill>
                          <a:latin typeface="+mn-ea"/>
                          <a:ea typeface="+mn-ea"/>
                        </a:rPr>
                        <a:t>千円の内数</a:t>
                      </a:r>
                      <a:endParaRPr kumimoji="1" lang="en-US" altLang="ja-JP" sz="1200" dirty="0" smtClean="0">
                        <a:solidFill>
                          <a:schemeClr val="tx1"/>
                        </a:solidFill>
                        <a:latin typeface="+mn-ea"/>
                        <a:ea typeface="+mn-ea"/>
                      </a:endParaRPr>
                    </a:p>
                  </a:txBody>
                  <a:tcPr/>
                </a:tc>
                <a:extLst>
                  <a:ext uri="{0D108BD9-81ED-4DB2-BD59-A6C34878D82A}">
                    <a16:rowId xmlns:a16="http://schemas.microsoft.com/office/drawing/2014/main" val="662517920"/>
                  </a:ext>
                </a:extLst>
              </a:tr>
            </a:tbl>
          </a:graphicData>
        </a:graphic>
      </p:graphicFrame>
    </p:spTree>
    <p:extLst>
      <p:ext uri="{BB962C8B-B14F-4D97-AF65-F5344CB8AC3E}">
        <p14:creationId xmlns:p14="http://schemas.microsoft.com/office/powerpoint/2010/main" val="771931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42043" y="635635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pSp>
        <p:nvGrpSpPr>
          <p:cNvPr id="2" name="グループ化 1"/>
          <p:cNvGrpSpPr/>
          <p:nvPr/>
        </p:nvGrpSpPr>
        <p:grpSpPr>
          <a:xfrm>
            <a:off x="911339" y="740474"/>
            <a:ext cx="7621941" cy="5502603"/>
            <a:chOff x="992021" y="942180"/>
            <a:chExt cx="7621941" cy="5502603"/>
          </a:xfrm>
        </p:grpSpPr>
        <p:sp>
          <p:nvSpPr>
            <p:cNvPr id="17" name="タイトル 1"/>
            <p:cNvSpPr txBox="1">
              <a:spLocks/>
            </p:cNvSpPr>
            <p:nvPr/>
          </p:nvSpPr>
          <p:spPr>
            <a:xfrm>
              <a:off x="6722860" y="1410121"/>
              <a:ext cx="1891102" cy="50346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a:t>
              </a:r>
              <a:r>
                <a:rPr lang="ja-JP" altLang="en-US" sz="1800" b="1" dirty="0">
                  <a:solidFill>
                    <a:prstClr val="black"/>
                  </a:solidFill>
                  <a:latin typeface="ＭＳ Ｐゴシック" panose="020B0600070205080204" pitchFamily="50" charset="-128"/>
                  <a:ea typeface="ＭＳ Ｐゴシック" panose="020B0600070205080204" pitchFamily="50" charset="-128"/>
                </a:rPr>
                <a:t> </a:t>
              </a:r>
              <a:r>
                <a:rPr lang="ja-JP" altLang="en-US" sz="1800" b="1" dirty="0" smtClean="0">
                  <a:solidFill>
                    <a:prstClr val="black"/>
                  </a:solidFill>
                  <a:latin typeface="ＭＳ Ｐゴシック" panose="020B0600070205080204" pitchFamily="50" charset="-128"/>
                  <a:ea typeface="ＭＳ Ｐゴシック" panose="020B0600070205080204" pitchFamily="50" charset="-128"/>
                </a:rPr>
                <a:t>８</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a:t>
              </a:r>
              <a:r>
                <a:rPr lang="en-US" altLang="ja-JP" sz="1800" b="1" dirty="0" smtClean="0">
                  <a:solidFill>
                    <a:prstClr val="black"/>
                  </a:solidFill>
                  <a:latin typeface="ＭＳ Ｐゴシック" panose="020B0600070205080204" pitchFamily="50" charset="-128"/>
                  <a:ea typeface="ＭＳ Ｐゴシック" panose="020B0600070205080204" pitchFamily="50" charset="-128"/>
                </a:rPr>
                <a:t>11</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P.13</a:t>
              </a: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P.16</a:t>
              </a: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P.19</a:t>
              </a: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P.23</a:t>
              </a: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P.28</a:t>
              </a: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P.31</a:t>
              </a:r>
            </a:p>
          </p:txBody>
        </p:sp>
        <p:sp>
          <p:nvSpPr>
            <p:cNvPr id="5" name="タイトル 1"/>
            <p:cNvSpPr txBox="1">
              <a:spLocks/>
            </p:cNvSpPr>
            <p:nvPr/>
          </p:nvSpPr>
          <p:spPr>
            <a:xfrm>
              <a:off x="992021" y="942180"/>
              <a:ext cx="7460576" cy="50346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20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１．第１波</a:t>
              </a:r>
              <a:r>
                <a:rPr kumimoji="1" lang="ja-JP" altLang="en-US" sz="20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～第７波</a:t>
              </a:r>
              <a:r>
                <a:rPr kumimoji="1" lang="ja-JP" altLang="en-US" sz="20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の状況・取組み等</a:t>
              </a:r>
              <a:endParaRPr kumimoji="1" lang="en-US" altLang="ja-JP" sz="20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第１波（</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2020</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年１月</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29</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日～</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2020</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年６月</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13</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日</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第２波（</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2020</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年６月</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14</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日～</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2020</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10</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月９日</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第３波（</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2020</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10</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月</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10</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日～</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年２月</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28</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日</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第４波（</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年３月１日～</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年６月</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日</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第５波（</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年６月</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21</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日～</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12</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月</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16</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日</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第６波（</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12</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月</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17</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日～</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2022</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年６月</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24</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日</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第７波（</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2022</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年６月</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25</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日～</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2022</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年９月</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26</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日</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）以降</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各指標の状況</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grpSp>
    </p:spTree>
    <p:extLst>
      <p:ext uri="{BB962C8B-B14F-4D97-AF65-F5344CB8AC3E}">
        <p14:creationId xmlns:p14="http://schemas.microsoft.com/office/powerpoint/2010/main" val="33275325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77635" y="658269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1" y="0"/>
            <a:ext cx="4320000" cy="31946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令和４年度当初予算の主な取組み（知事重点事業）</a:t>
            </a:r>
            <a:endPar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5" name="表 4"/>
          <p:cNvGraphicFramePr>
            <a:graphicFrameLocks noGrp="1"/>
          </p:cNvGraphicFramePr>
          <p:nvPr>
            <p:extLst/>
          </p:nvPr>
        </p:nvGraphicFramePr>
        <p:xfrm>
          <a:off x="165721" y="410988"/>
          <a:ext cx="8822028" cy="1534320"/>
        </p:xfrm>
        <a:graphic>
          <a:graphicData uri="http://schemas.openxmlformats.org/drawingml/2006/table">
            <a:tbl>
              <a:tblPr firstRow="1">
                <a:tableStyleId>{BDBED569-4797-4DF1-A0F4-6AAB3CD982D8}</a:tableStyleId>
              </a:tblPr>
              <a:tblGrid>
                <a:gridCol w="2189408">
                  <a:extLst>
                    <a:ext uri="{9D8B030D-6E8A-4147-A177-3AD203B41FA5}">
                      <a16:colId xmlns:a16="http://schemas.microsoft.com/office/drawing/2014/main" val="2221269392"/>
                    </a:ext>
                  </a:extLst>
                </a:gridCol>
                <a:gridCol w="5616471">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t>■　学校での対策</a:t>
                      </a:r>
                      <a:endParaRPr kumimoji="1" lang="ja-JP" altLang="en-US" sz="1200" dirty="0"/>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62236">
                <a:tc>
                  <a:txBody>
                    <a:bodyPr/>
                    <a:lstStyle/>
                    <a:p>
                      <a:pPr algn="ctr"/>
                      <a:r>
                        <a:rPr kumimoji="1" lang="ja-JP" altLang="en-US" sz="1200" dirty="0" smtClean="0"/>
                        <a:t>事業名</a:t>
                      </a:r>
                      <a:endParaRPr kumimoji="1" lang="ja-JP" altLang="en-US" sz="1200" dirty="0"/>
                    </a:p>
                  </a:txBody>
                  <a:tcPr/>
                </a:tc>
                <a:tc>
                  <a:txBody>
                    <a:bodyPr/>
                    <a:lstStyle/>
                    <a:p>
                      <a:pPr algn="ctr"/>
                      <a:r>
                        <a:rPr kumimoji="1" lang="ja-JP" altLang="en-US" sz="1200" dirty="0" smtClean="0"/>
                        <a:t>概要</a:t>
                      </a:r>
                      <a:endParaRPr kumimoji="1" lang="ja-JP" altLang="en-US" sz="1200" dirty="0"/>
                    </a:p>
                  </a:txBody>
                  <a:tcPr/>
                </a:tc>
                <a:tc>
                  <a:txBody>
                    <a:bodyPr/>
                    <a:lstStyle/>
                    <a:p>
                      <a:pPr algn="ctr"/>
                      <a:r>
                        <a:rPr kumimoji="1" lang="ja-JP" altLang="en-US" sz="1200" spc="-70" baseline="0" dirty="0" smtClean="0"/>
                        <a:t>予算額</a:t>
                      </a:r>
                      <a:r>
                        <a:rPr kumimoji="1" lang="en-US" altLang="ja-JP" sz="1200" spc="-70" baseline="0" dirty="0" smtClean="0"/>
                        <a:t>※</a:t>
                      </a:r>
                    </a:p>
                  </a:txBody>
                  <a:tcPr/>
                </a:tc>
                <a:extLst>
                  <a:ext uri="{0D108BD9-81ED-4DB2-BD59-A6C34878D82A}">
                    <a16:rowId xmlns:a16="http://schemas.microsoft.com/office/drawing/2014/main" val="2682215824"/>
                  </a:ext>
                </a:extLst>
              </a:tr>
              <a:tr h="468000">
                <a:tc>
                  <a:txBody>
                    <a:bodyPr/>
                    <a:lstStyle/>
                    <a:p>
                      <a:r>
                        <a:rPr kumimoji="1" lang="ja-JP" altLang="en-US" sz="1200" dirty="0" smtClean="0">
                          <a:latin typeface="+mn-ea"/>
                          <a:ea typeface="+mn-ea"/>
                        </a:rPr>
                        <a:t>スマートスクールの推進</a:t>
                      </a:r>
                      <a:endParaRPr kumimoji="1" lang="ja-JP" altLang="en-US" sz="1200" dirty="0">
                        <a:latin typeface="+mn-ea"/>
                        <a:ea typeface="+mn-ea"/>
                      </a:endParaRPr>
                    </a:p>
                  </a:txBody>
                  <a:tcPr/>
                </a:tc>
                <a:tc>
                  <a:txBody>
                    <a:bodyPr/>
                    <a:lstStyle/>
                    <a:p>
                      <a:r>
                        <a:rPr kumimoji="1" lang="ja-JP" altLang="en-US" sz="1200" dirty="0" smtClean="0">
                          <a:latin typeface="+mn-ea"/>
                          <a:ea typeface="+mn-ea"/>
                        </a:rPr>
                        <a:t>　府立高校等に児童生徒１人１台の端末整備、</a:t>
                      </a:r>
                      <a:r>
                        <a:rPr kumimoji="1" lang="en-US" altLang="ja-JP" sz="1200" dirty="0" smtClean="0">
                          <a:latin typeface="+mn-ea"/>
                          <a:ea typeface="+mn-ea"/>
                        </a:rPr>
                        <a:t>GIGA</a:t>
                      </a:r>
                      <a:r>
                        <a:rPr kumimoji="1" lang="ja-JP" altLang="en-US" sz="1200" dirty="0" smtClean="0">
                          <a:latin typeface="+mn-ea"/>
                          <a:ea typeface="+mn-ea"/>
                        </a:rPr>
                        <a:t>スクール運営支援センター設置（ネットワーク障害等の問合せに対応）　等</a:t>
                      </a:r>
                      <a:endParaRPr kumimoji="1" lang="ja-JP" altLang="en-US" sz="1200" dirty="0">
                        <a:latin typeface="+mn-ea"/>
                        <a:ea typeface="+mn-ea"/>
                      </a:endParaRPr>
                    </a:p>
                  </a:txBody>
                  <a:tcPr/>
                </a:tc>
                <a:tc>
                  <a:txBody>
                    <a:bodyPr/>
                    <a:lstStyle/>
                    <a:p>
                      <a:pPr algn="r"/>
                      <a:r>
                        <a:rPr kumimoji="1" lang="en-US" altLang="ja-JP" sz="1200" dirty="0" smtClean="0">
                          <a:latin typeface="+mn-ea"/>
                          <a:ea typeface="+mn-ea"/>
                        </a:rPr>
                        <a:t>3,447,481 </a:t>
                      </a:r>
                    </a:p>
                  </a:txBody>
                  <a:tcPr/>
                </a:tc>
                <a:extLst>
                  <a:ext uri="{0D108BD9-81ED-4DB2-BD59-A6C34878D82A}">
                    <a16:rowId xmlns:a16="http://schemas.microsoft.com/office/drawing/2014/main" val="232911098"/>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rgbClr val="000000"/>
                          </a:solidFill>
                          <a:effectLst/>
                          <a:latin typeface="+mj-ea"/>
                          <a:ea typeface="+mn-ea"/>
                          <a:cs typeface="+mn-cs"/>
                        </a:rPr>
                        <a:t>スクールカウンセラーの配置</a:t>
                      </a:r>
                    </a:p>
                  </a:txBody>
                  <a:tcPr/>
                </a:tc>
                <a:tc>
                  <a:txBody>
                    <a:bodyPr/>
                    <a:lstStyle/>
                    <a:p>
                      <a:r>
                        <a:rPr kumimoji="1" lang="ja-JP" altLang="en-US" sz="1200" dirty="0" smtClean="0">
                          <a:latin typeface="+mn-ea"/>
                          <a:ea typeface="+mn-ea"/>
                        </a:rPr>
                        <a:t>　児童・生徒の心のケアや保護者等の悩み相談、教職員への助言・援助等を実施するため、スクールカウンセラーを配置</a:t>
                      </a:r>
                      <a:endParaRPr kumimoji="1" lang="ja-JP" altLang="en-US" sz="1200" dirty="0">
                        <a:latin typeface="+mn-ea"/>
                        <a:ea typeface="+mn-ea"/>
                      </a:endParaRPr>
                    </a:p>
                  </a:txBody>
                  <a:tcPr/>
                </a:tc>
                <a:tc>
                  <a:txBody>
                    <a:bodyPr/>
                    <a:lstStyle/>
                    <a:p>
                      <a:pPr algn="r"/>
                      <a:r>
                        <a:rPr kumimoji="1" lang="en-US" altLang="ja-JP" sz="1200" dirty="0" smtClean="0">
                          <a:latin typeface="+mn-ea"/>
                          <a:ea typeface="+mn-ea"/>
                        </a:rPr>
                        <a:t>460,155</a:t>
                      </a:r>
                    </a:p>
                  </a:txBody>
                  <a:tcPr/>
                </a:tc>
                <a:extLst>
                  <a:ext uri="{0D108BD9-81ED-4DB2-BD59-A6C34878D82A}">
                    <a16:rowId xmlns:a16="http://schemas.microsoft.com/office/drawing/2014/main" val="4116550198"/>
                  </a:ext>
                </a:extLst>
              </a:tr>
            </a:tbl>
          </a:graphicData>
        </a:graphic>
      </p:graphicFrame>
      <p:graphicFrame>
        <p:nvGraphicFramePr>
          <p:cNvPr id="12" name="表 11"/>
          <p:cNvGraphicFramePr>
            <a:graphicFrameLocks noGrp="1"/>
          </p:cNvGraphicFramePr>
          <p:nvPr>
            <p:extLst/>
          </p:nvPr>
        </p:nvGraphicFramePr>
        <p:xfrm>
          <a:off x="165721" y="1897729"/>
          <a:ext cx="8822028" cy="792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t>■　高齢者施設等での対策</a:t>
                      </a:r>
                      <a:endParaRPr kumimoji="1" lang="ja-JP" altLang="en-US" sz="1200" dirty="0"/>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r>
                        <a:rPr kumimoji="1" lang="ja-JP" altLang="en-US" sz="1200" dirty="0" smtClean="0">
                          <a:solidFill>
                            <a:schemeClr val="tx1"/>
                          </a:solidFill>
                          <a:latin typeface="+mn-ea"/>
                          <a:ea typeface="+mn-ea"/>
                        </a:rPr>
                        <a:t>福祉施設における感染防止策の推進</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　介護施設等の個室化改修、簡易陰圧装置・換気設備の設置、衛生用品購入等かかり増し経費の補助、応援職員派遣体制の整備　等</a:t>
                      </a:r>
                      <a:endParaRPr kumimoji="1" lang="ja-JP" altLang="en-US" sz="1200" dirty="0">
                        <a:solidFill>
                          <a:schemeClr val="tx1"/>
                        </a:solidFill>
                        <a:latin typeface="+mn-ea"/>
                        <a:ea typeface="+mn-ea"/>
                      </a:endParaRPr>
                    </a:p>
                  </a:txBody>
                  <a:tcPr/>
                </a:tc>
                <a:tc>
                  <a:txBody>
                    <a:bodyPr/>
                    <a:lstStyle/>
                    <a:p>
                      <a:pPr algn="r"/>
                      <a:r>
                        <a:rPr kumimoji="1" lang="en-US" altLang="ja-JP" sz="1200" dirty="0" smtClean="0">
                          <a:solidFill>
                            <a:schemeClr val="tx1"/>
                          </a:solidFill>
                          <a:latin typeface="+mn-ea"/>
                          <a:ea typeface="+mn-ea"/>
                        </a:rPr>
                        <a:t>6,601,621</a:t>
                      </a:r>
                    </a:p>
                  </a:txBody>
                  <a:tcPr/>
                </a:tc>
                <a:extLst>
                  <a:ext uri="{0D108BD9-81ED-4DB2-BD59-A6C34878D82A}">
                    <a16:rowId xmlns:a16="http://schemas.microsoft.com/office/drawing/2014/main" val="232911098"/>
                  </a:ext>
                </a:extLst>
              </a:tr>
            </a:tbl>
          </a:graphicData>
        </a:graphic>
      </p:graphicFrame>
      <p:sp>
        <p:nvSpPr>
          <p:cNvPr id="14" name="テキスト ボックス 13"/>
          <p:cNvSpPr txBox="1"/>
          <p:nvPr/>
        </p:nvSpPr>
        <p:spPr>
          <a:xfrm>
            <a:off x="7293419" y="159733"/>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予算額の単位は千円</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5" name="表 14"/>
          <p:cNvGraphicFramePr>
            <a:graphicFrameLocks noGrp="1"/>
          </p:cNvGraphicFramePr>
          <p:nvPr>
            <p:extLst/>
          </p:nvPr>
        </p:nvGraphicFramePr>
        <p:xfrm>
          <a:off x="165721" y="3775783"/>
          <a:ext cx="8822028" cy="2304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t>■　生活者支援</a:t>
                      </a:r>
                      <a:endParaRPr kumimoji="1" lang="ja-JP" altLang="en-US" sz="1200" dirty="0"/>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居住安定確保の促進</a:t>
                      </a:r>
                    </a:p>
                    <a:p>
                      <a:endParaRPr kumimoji="1" lang="ja-JP" altLang="en-US" sz="1200" dirty="0">
                        <a:solidFill>
                          <a:schemeClr val="tx1"/>
                        </a:solidFill>
                        <a:latin typeface="+mn-ea"/>
                        <a:ea typeface="+mn-ea"/>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住宅確保要配慮者（高齢者、障がい者、低額所得者等）が安心して住まいを確保できるよう、市区町村単位の居住支援協議会設立の促進など</a:t>
                      </a:r>
                      <a:r>
                        <a:rPr lang="ja-JP" altLang="en-US" sz="1200" dirty="0" smtClean="0">
                          <a:solidFill>
                            <a:schemeClr val="tx1"/>
                          </a:solidFill>
                        </a:rPr>
                        <a:t>体制構築を支援</a:t>
                      </a:r>
                      <a:endParaRPr kumimoji="1" lang="ja-JP" altLang="en-US" sz="1200" dirty="0" smtClean="0">
                        <a:solidFill>
                          <a:schemeClr val="tx1"/>
                        </a:solidFill>
                        <a:latin typeface="+mn-ea"/>
                        <a:ea typeface="+mn-ea"/>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28,346</a:t>
                      </a:r>
                    </a:p>
                  </a:txBody>
                  <a:tcPr/>
                </a:tc>
                <a:extLst>
                  <a:ext uri="{0D108BD9-81ED-4DB2-BD59-A6C34878D82A}">
                    <a16:rowId xmlns:a16="http://schemas.microsoft.com/office/drawing/2014/main" val="232911098"/>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女性のための相談・支援</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ドーンセンターでの相談窓口や交流の場の提供、</a:t>
                      </a:r>
                      <a:r>
                        <a:rPr kumimoji="1" lang="en-US" altLang="ja-JP" sz="1200" dirty="0" smtClean="0">
                          <a:solidFill>
                            <a:schemeClr val="tx1"/>
                          </a:solidFill>
                          <a:latin typeface="+mn-ea"/>
                          <a:ea typeface="+mn-ea"/>
                        </a:rPr>
                        <a:t>SNS</a:t>
                      </a:r>
                      <a:r>
                        <a:rPr kumimoji="1" lang="ja-JP" altLang="en-US" sz="1200" dirty="0" smtClean="0">
                          <a:solidFill>
                            <a:schemeClr val="tx1"/>
                          </a:solidFill>
                          <a:latin typeface="+mn-ea"/>
                          <a:ea typeface="+mn-ea"/>
                        </a:rPr>
                        <a:t>相談の実施　等</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20,003</a:t>
                      </a:r>
                    </a:p>
                  </a:txBody>
                  <a:tcPr/>
                </a:tc>
                <a:extLst>
                  <a:ext uri="{0D108BD9-81ED-4DB2-BD59-A6C34878D82A}">
                    <a16:rowId xmlns:a16="http://schemas.microsoft.com/office/drawing/2014/main" val="422631171"/>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若年層の自殺対策強化</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若年層向け</a:t>
                      </a:r>
                      <a:r>
                        <a:rPr kumimoji="1" lang="en-US" altLang="ja-JP" sz="1200" dirty="0" smtClean="0">
                          <a:solidFill>
                            <a:schemeClr val="tx1"/>
                          </a:solidFill>
                          <a:latin typeface="+mn-ea"/>
                          <a:ea typeface="+mn-ea"/>
                        </a:rPr>
                        <a:t>SNS</a:t>
                      </a:r>
                      <a:r>
                        <a:rPr kumimoji="1" lang="ja-JP" altLang="en-US" sz="1200" dirty="0" smtClean="0">
                          <a:solidFill>
                            <a:schemeClr val="tx1"/>
                          </a:solidFill>
                          <a:latin typeface="+mn-ea"/>
                          <a:ea typeface="+mn-ea"/>
                        </a:rPr>
                        <a:t>相談の実施、自殺防止の呼びかけと相談窓口周知の広報啓発　等</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58,552</a:t>
                      </a:r>
                    </a:p>
                  </a:txBody>
                  <a:tcPr/>
                </a:tc>
                <a:extLst>
                  <a:ext uri="{0D108BD9-81ED-4DB2-BD59-A6C34878D82A}">
                    <a16:rowId xmlns:a16="http://schemas.microsoft.com/office/drawing/2014/main" val="646272003"/>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ウィズコロナ、ポストコロナに対応した地域活動モデルの開発</a:t>
                      </a:r>
                      <a:endParaRPr kumimoji="1" lang="ja-JP" altLang="en-US" sz="1200" dirty="0">
                        <a:solidFill>
                          <a:schemeClr val="tx1"/>
                        </a:solidFill>
                        <a:latin typeface="+mn-ea"/>
                        <a:ea typeface="+mn-ea"/>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ウィズコロナに加え、ポストコロナも見据えた府民の孤立や不安解消のための地域活動を</a:t>
                      </a:r>
                      <a:r>
                        <a:rPr kumimoji="1" lang="ja-JP" altLang="en-US" sz="1200" strike="noStrike" dirty="0" smtClean="0">
                          <a:solidFill>
                            <a:schemeClr val="tx1"/>
                          </a:solidFill>
                          <a:latin typeface="+mn-ea"/>
                          <a:ea typeface="+mn-ea"/>
                        </a:rPr>
                        <a:t>行う団体に対して助成</a:t>
                      </a:r>
                      <a:endParaRPr kumimoji="1" lang="ja-JP" altLang="en-US" sz="1200" strike="sngStrike" dirty="0">
                        <a:solidFill>
                          <a:schemeClr val="tx1"/>
                        </a:solidFill>
                        <a:latin typeface="+mn-ea"/>
                        <a:ea typeface="+mn-ea"/>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40,000</a:t>
                      </a:r>
                    </a:p>
                  </a:txBody>
                  <a:tcPr/>
                </a:tc>
                <a:extLst>
                  <a:ext uri="{0D108BD9-81ED-4DB2-BD59-A6C34878D82A}">
                    <a16:rowId xmlns:a16="http://schemas.microsoft.com/office/drawing/2014/main" val="2711628879"/>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社会課題解決活動支援</a:t>
                      </a:r>
                      <a:endParaRPr kumimoji="1" lang="ja-JP" altLang="en-US" sz="1200" dirty="0" smtClean="0">
                        <a:solidFill>
                          <a:schemeClr val="tx1"/>
                        </a:solidFill>
                        <a:latin typeface="ＭＳ Ｐゴシック" panose="020B0600070205080204" pitchFamily="50" charset="-128"/>
                        <a:ea typeface="+mn-ea"/>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コロナ禍で顕在化した社会的課題に対し、民間・</a:t>
                      </a:r>
                      <a:r>
                        <a:rPr kumimoji="1" lang="en-US" altLang="ja-JP" sz="1200" dirty="0" smtClean="0">
                          <a:solidFill>
                            <a:schemeClr val="tx1"/>
                          </a:solidFill>
                          <a:latin typeface="+mn-ea"/>
                          <a:ea typeface="+mn-ea"/>
                        </a:rPr>
                        <a:t>NPO</a:t>
                      </a:r>
                      <a:r>
                        <a:rPr kumimoji="1" lang="ja-JP" altLang="en-US" sz="1200" dirty="0" smtClean="0">
                          <a:solidFill>
                            <a:schemeClr val="tx1"/>
                          </a:solidFill>
                          <a:latin typeface="+mn-ea"/>
                          <a:ea typeface="+mn-ea"/>
                        </a:rPr>
                        <a:t>法人などと連携し、早期に解決する取組みを推進</a:t>
                      </a:r>
                      <a:endParaRPr kumimoji="1" lang="ja-JP" altLang="en-US" sz="1200" strike="sngStrike" dirty="0" smtClean="0">
                        <a:solidFill>
                          <a:schemeClr val="tx1"/>
                        </a:solidFill>
                        <a:latin typeface="+mn-ea"/>
                        <a:ea typeface="+mn-ea"/>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2,787</a:t>
                      </a:r>
                    </a:p>
                  </a:txBody>
                  <a:tcPr/>
                </a:tc>
                <a:extLst>
                  <a:ext uri="{0D108BD9-81ED-4DB2-BD59-A6C34878D82A}">
                    <a16:rowId xmlns:a16="http://schemas.microsoft.com/office/drawing/2014/main" val="1668873869"/>
                  </a:ext>
                </a:extLst>
              </a:tr>
            </a:tbl>
          </a:graphicData>
        </a:graphic>
      </p:graphicFrame>
      <p:graphicFrame>
        <p:nvGraphicFramePr>
          <p:cNvPr id="8" name="表 7"/>
          <p:cNvGraphicFramePr>
            <a:graphicFrameLocks noGrp="1"/>
          </p:cNvGraphicFramePr>
          <p:nvPr>
            <p:extLst/>
          </p:nvPr>
        </p:nvGraphicFramePr>
        <p:xfrm>
          <a:off x="165721" y="2694629"/>
          <a:ext cx="8822028" cy="1080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t>■　雇用対策</a:t>
                      </a:r>
                      <a:endParaRPr kumimoji="1" lang="ja-JP" altLang="en-US" sz="1200" dirty="0"/>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r>
                        <a:rPr kumimoji="1" lang="ja-JP" altLang="en-US" sz="1200" dirty="0" smtClean="0">
                          <a:solidFill>
                            <a:schemeClr val="tx1"/>
                          </a:solidFill>
                          <a:latin typeface="+mn-ea"/>
                          <a:ea typeface="+mn-ea"/>
                        </a:rPr>
                        <a:t>民間人材サービス事業者と</a:t>
                      </a:r>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連携した緊急雇用対策</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　緊急雇用対策特設</a:t>
                      </a:r>
                      <a:r>
                        <a:rPr kumimoji="1" lang="en-US" altLang="ja-JP" sz="1200" dirty="0" smtClean="0">
                          <a:solidFill>
                            <a:schemeClr val="tx1"/>
                          </a:solidFill>
                          <a:latin typeface="+mn-ea"/>
                          <a:ea typeface="+mn-ea"/>
                        </a:rPr>
                        <a:t>HP</a:t>
                      </a:r>
                      <a:r>
                        <a:rPr kumimoji="1" lang="ja-JP" altLang="en-US" sz="1200" dirty="0" smtClean="0">
                          <a:solidFill>
                            <a:schemeClr val="tx1"/>
                          </a:solidFill>
                          <a:latin typeface="+mn-ea"/>
                          <a:ea typeface="+mn-ea"/>
                        </a:rPr>
                        <a:t>「にであう」の機能強化、事業者の</a:t>
                      </a:r>
                      <a:r>
                        <a:rPr kumimoji="1" lang="ja-JP" altLang="en-US" sz="1200" b="0" dirty="0" smtClean="0">
                          <a:solidFill>
                            <a:schemeClr val="tx1"/>
                          </a:solidFill>
                          <a:latin typeface="+mn-ea"/>
                          <a:ea typeface="+mn-ea"/>
                        </a:rPr>
                        <a:t>採用意欲向上に資するための</a:t>
                      </a:r>
                      <a:r>
                        <a:rPr kumimoji="1" lang="ja-JP" altLang="en-US" sz="1200" dirty="0" smtClean="0">
                          <a:solidFill>
                            <a:schemeClr val="tx1"/>
                          </a:solidFill>
                          <a:latin typeface="+mn-ea"/>
                          <a:ea typeface="+mn-ea"/>
                        </a:rPr>
                        <a:t>支援金支給　等</a:t>
                      </a:r>
                      <a:endParaRPr kumimoji="1" lang="ja-JP" altLang="en-US" sz="1200" dirty="0">
                        <a:solidFill>
                          <a:schemeClr val="tx1"/>
                        </a:solidFill>
                        <a:latin typeface="+mn-ea"/>
                        <a:ea typeface="+mn-ea"/>
                      </a:endParaRPr>
                    </a:p>
                  </a:txBody>
                  <a:tcPr/>
                </a:tc>
                <a:tc>
                  <a:txBody>
                    <a:bodyPr/>
                    <a:lstStyle/>
                    <a:p>
                      <a:pPr algn="r"/>
                      <a:r>
                        <a:rPr kumimoji="1" lang="en-US" altLang="ja-JP" sz="1200" dirty="0" smtClean="0">
                          <a:solidFill>
                            <a:schemeClr val="tx1"/>
                          </a:solidFill>
                          <a:latin typeface="+mn-ea"/>
                          <a:ea typeface="+mn-ea"/>
                        </a:rPr>
                        <a:t>3,630,158</a:t>
                      </a:r>
                    </a:p>
                  </a:txBody>
                  <a:tcPr/>
                </a:tc>
                <a:extLst>
                  <a:ext uri="{0D108BD9-81ED-4DB2-BD59-A6C34878D82A}">
                    <a16:rowId xmlns:a16="http://schemas.microsoft.com/office/drawing/2014/main" val="232911098"/>
                  </a:ext>
                </a:extLst>
              </a:tr>
              <a:tr h="288000">
                <a:tc>
                  <a:txBody>
                    <a:bodyPr/>
                    <a:lstStyle/>
                    <a:p>
                      <a:r>
                        <a:rPr kumimoji="1" lang="en-US" altLang="ja-JP" sz="1200" dirty="0" smtClean="0">
                          <a:solidFill>
                            <a:schemeClr val="tx1"/>
                          </a:solidFill>
                          <a:latin typeface="+mn-ea"/>
                          <a:ea typeface="+mn-ea"/>
                        </a:rPr>
                        <a:t>DX</a:t>
                      </a:r>
                      <a:r>
                        <a:rPr kumimoji="1" lang="ja-JP" altLang="en-US" sz="1200" dirty="0" smtClean="0">
                          <a:solidFill>
                            <a:schemeClr val="tx1"/>
                          </a:solidFill>
                          <a:latin typeface="+mn-ea"/>
                          <a:ea typeface="+mn-ea"/>
                        </a:rPr>
                        <a:t>人材の活躍推進</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　</a:t>
                      </a:r>
                      <a:r>
                        <a:rPr kumimoji="1" lang="en-US" altLang="ja-JP" sz="1200" dirty="0" smtClean="0">
                          <a:solidFill>
                            <a:schemeClr val="tx1"/>
                          </a:solidFill>
                          <a:latin typeface="+mn-ea"/>
                          <a:ea typeface="+mn-ea"/>
                        </a:rPr>
                        <a:t>DX</a:t>
                      </a:r>
                      <a:r>
                        <a:rPr kumimoji="1" lang="ja-JP" altLang="en-US" sz="1200" dirty="0" smtClean="0">
                          <a:solidFill>
                            <a:schemeClr val="tx1"/>
                          </a:solidFill>
                          <a:latin typeface="+mn-ea"/>
                          <a:ea typeface="+mn-ea"/>
                        </a:rPr>
                        <a:t>スキル習得に関する総合案内窓口「</a:t>
                      </a:r>
                      <a:r>
                        <a:rPr kumimoji="1" lang="en-US" altLang="ja-JP" sz="1200" dirty="0" smtClean="0">
                          <a:solidFill>
                            <a:schemeClr val="tx1"/>
                          </a:solidFill>
                          <a:latin typeface="+mn-ea"/>
                          <a:ea typeface="+mn-ea"/>
                        </a:rPr>
                        <a:t>DX</a:t>
                      </a:r>
                      <a:r>
                        <a:rPr kumimoji="1" lang="ja-JP" altLang="en-US" sz="1200" dirty="0" smtClean="0">
                          <a:solidFill>
                            <a:schemeClr val="tx1"/>
                          </a:solidFill>
                          <a:latin typeface="+mn-ea"/>
                          <a:ea typeface="+mn-ea"/>
                        </a:rPr>
                        <a:t>人材ラボ」の設置</a:t>
                      </a:r>
                      <a:endParaRPr kumimoji="1" lang="ja-JP" altLang="en-US" sz="1200" dirty="0">
                        <a:solidFill>
                          <a:schemeClr val="tx1"/>
                        </a:solidFill>
                        <a:latin typeface="+mn-ea"/>
                        <a:ea typeface="+mn-ea"/>
                      </a:endParaRPr>
                    </a:p>
                  </a:txBody>
                  <a:tcPr/>
                </a:tc>
                <a:tc>
                  <a:txBody>
                    <a:bodyPr/>
                    <a:lstStyle/>
                    <a:p>
                      <a:pPr algn="r"/>
                      <a:r>
                        <a:rPr kumimoji="1" lang="en-US" altLang="ja-JP" sz="1200" dirty="0" smtClean="0">
                          <a:solidFill>
                            <a:schemeClr val="tx1"/>
                          </a:solidFill>
                          <a:latin typeface="+mn-ea"/>
                          <a:ea typeface="+mn-ea"/>
                        </a:rPr>
                        <a:t>10,000</a:t>
                      </a:r>
                    </a:p>
                  </a:txBody>
                  <a:tcPr/>
                </a:tc>
                <a:extLst>
                  <a:ext uri="{0D108BD9-81ED-4DB2-BD59-A6C34878D82A}">
                    <a16:rowId xmlns:a16="http://schemas.microsoft.com/office/drawing/2014/main" val="322997317"/>
                  </a:ext>
                </a:extLst>
              </a:tr>
            </a:tbl>
          </a:graphicData>
        </a:graphic>
      </p:graphicFrame>
      <p:graphicFrame>
        <p:nvGraphicFramePr>
          <p:cNvPr id="9" name="表 8"/>
          <p:cNvGraphicFramePr>
            <a:graphicFrameLocks noGrp="1"/>
          </p:cNvGraphicFramePr>
          <p:nvPr>
            <p:extLst/>
          </p:nvPr>
        </p:nvGraphicFramePr>
        <p:xfrm>
          <a:off x="165721" y="6089626"/>
          <a:ext cx="8822028" cy="612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smtClean="0"/>
                        <a:t>■　その他の取組み</a:t>
                      </a:r>
                      <a:endParaRPr kumimoji="1" lang="ja-JP" altLang="en-US" sz="1200" dirty="0"/>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感染症対策研究の推進</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　大阪公立大学において、感染症に関する調査研究を実施</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ea"/>
                          <a:ea typeface="+mn-ea"/>
                        </a:rPr>
                        <a:t>31,219</a:t>
                      </a:r>
                    </a:p>
                  </a:txBody>
                  <a:tcPr/>
                </a:tc>
                <a:extLst>
                  <a:ext uri="{0D108BD9-81ED-4DB2-BD59-A6C34878D82A}">
                    <a16:rowId xmlns:a16="http://schemas.microsoft.com/office/drawing/2014/main" val="232911098"/>
                  </a:ext>
                </a:extLst>
              </a:tr>
            </a:tbl>
          </a:graphicData>
        </a:graphic>
      </p:graphicFrame>
    </p:spTree>
    <p:extLst>
      <p:ext uri="{BB962C8B-B14F-4D97-AF65-F5344CB8AC3E}">
        <p14:creationId xmlns:p14="http://schemas.microsoft.com/office/powerpoint/2010/main" val="7018372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55520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1" y="0"/>
            <a:ext cx="4320000" cy="31946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これまでの補正予算・予備費対応</a:t>
            </a:r>
          </a:p>
        </p:txBody>
      </p:sp>
      <p:sp>
        <p:nvSpPr>
          <p:cNvPr id="11" name="正方形/長方形 10"/>
          <p:cNvSpPr/>
          <p:nvPr/>
        </p:nvSpPr>
        <p:spPr>
          <a:xfrm>
            <a:off x="443854" y="699956"/>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予備費</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2/21</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3/27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施行）</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○感染症外来協力医療機関向け機器整備、ＰＣＲ装置整備費補助、相談窓口の設置費用　など</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角丸四角形 11"/>
          <p:cNvSpPr/>
          <p:nvPr/>
        </p:nvSpPr>
        <p:spPr>
          <a:xfrm>
            <a:off x="7338261" y="692436"/>
            <a:ext cx="1692000" cy="360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38" tIns="21938" rIns="21938" bIns="21938"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4</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千万円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（府負担７千万円）</a:t>
            </a:r>
          </a:p>
        </p:txBody>
      </p:sp>
      <p:sp>
        <p:nvSpPr>
          <p:cNvPr id="13" name="テキスト ボックス 12"/>
          <p:cNvSpPr txBox="1"/>
          <p:nvPr/>
        </p:nvSpPr>
        <p:spPr>
          <a:xfrm>
            <a:off x="78230" y="687413"/>
            <a:ext cx="298800" cy="1080127"/>
          </a:xfrm>
          <a:prstGeom prst="rect">
            <a:avLst/>
          </a:prstGeom>
          <a:noFill/>
          <a:ln w="19050">
            <a:solidFill>
              <a:srgbClr val="002060"/>
            </a:solidFill>
          </a:ln>
          <a:effectLst/>
        </p:spPr>
        <p:txBody>
          <a:bodyPr vert="eaVert" wrap="square" rtlCol="0" anchor="ctr">
            <a:noAutofit/>
          </a:bodyPr>
          <a:lstStyle/>
          <a:p>
            <a:pPr marL="0" marR="0" lvl="0" indent="0" algn="ctr"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令和</a:t>
            </a:r>
            <a:r>
              <a:rPr kumimoji="0" lang="ja-JP" altLang="en-US" sz="12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元年度</a:t>
            </a:r>
            <a:endParaRPr kumimoji="0"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正方形/長方形 13"/>
          <p:cNvSpPr/>
          <p:nvPr/>
        </p:nvSpPr>
        <p:spPr>
          <a:xfrm>
            <a:off x="443854" y="1163060"/>
            <a:ext cx="6840000" cy="612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3/26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○児童養護施設等への衛生用品の配布、府有施設のキャンセル料補てん、</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緊急小口資金特例貸付（約</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億円増額）、放課後等デイサービス利用者負担軽減　など</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角丸四角形 14"/>
          <p:cNvSpPr/>
          <p:nvPr/>
        </p:nvSpPr>
        <p:spPr>
          <a:xfrm>
            <a:off x="7338261" y="1155540"/>
            <a:ext cx="1692000" cy="612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21938" rIns="21938" bIns="21938"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35</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7</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千万円）</a:t>
            </a:r>
          </a:p>
        </p:txBody>
      </p:sp>
      <p:sp>
        <p:nvSpPr>
          <p:cNvPr id="9" name="正方形/長方形 8"/>
          <p:cNvSpPr/>
          <p:nvPr/>
        </p:nvSpPr>
        <p:spPr>
          <a:xfrm>
            <a:off x="443854" y="2099909"/>
            <a:ext cx="6840000" cy="612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3/26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○空床病床の確保、入院医療費等の公費負担、医療機器等の整備　など</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○府立支援学校等の臨時休業に伴う学校給食費負担　など</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正方形/長方形 9"/>
          <p:cNvSpPr/>
          <p:nvPr/>
        </p:nvSpPr>
        <p:spPr>
          <a:xfrm>
            <a:off x="443854" y="2809240"/>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4/8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○軽症者等の宿泊施設の確保、稼働非稼働病床の確保、 医療機関への衛生用品等の供給　など</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正方形/長方形 15"/>
          <p:cNvSpPr/>
          <p:nvPr/>
        </p:nvSpPr>
        <p:spPr>
          <a:xfrm>
            <a:off x="443854" y="3274374"/>
            <a:ext cx="6840000" cy="612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4/14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専決）</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○デリバリーサービスによる外出自粛促進、児童生徒等への学習支援（図書カード配布）、</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高齢者等見守り支援、「子どもの悩み相談フリーダイヤル」の体制強化　など</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正方形/長方形 16"/>
          <p:cNvSpPr/>
          <p:nvPr/>
        </p:nvSpPr>
        <p:spPr>
          <a:xfrm>
            <a:off x="443854" y="3978978"/>
            <a:ext cx="6840000" cy="72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4/27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○受入れ体制の整備、医療従事者への特殊勤務手当支給、コロナ追跡システムの構築　など</a:t>
            </a: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○休業要請支援金</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府・市町村共同支援金）、中小企業等の資金繰りの支援、</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クラスター対策協力事業者への支援、無観客ライブ配信等に対する支援　など</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正方形/長方形 17"/>
          <p:cNvSpPr/>
          <p:nvPr/>
        </p:nvSpPr>
        <p:spPr>
          <a:xfrm>
            <a:off x="443854" y="4792248"/>
            <a:ext cx="6840000" cy="72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5/26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○軽症者等</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の宿泊施設の</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確保、介護施設等の感染拡大防止対策（多床室の個室化等）</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緊急小口資金特例貸付（約</a:t>
            </a:r>
            <a:r>
              <a:rPr kumimoji="0" lang="en-US" altLang="zh-TW"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0"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億円増額）</a:t>
            </a:r>
            <a:r>
              <a:rPr kumimoji="0" lang="ja-JP" altLang="en-US"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府立学校の</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ICT</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化の推進　など</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○感染収束を見据えた需要喚起に向けた取組み（商店街支援、観光プロモーションなど）</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正方形/長方形 18"/>
          <p:cNvSpPr/>
          <p:nvPr/>
        </p:nvSpPr>
        <p:spPr>
          <a:xfrm>
            <a:off x="443854" y="5607997"/>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5/26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休業要請外支援金</a:t>
            </a:r>
            <a:r>
              <a:rPr kumimoji="0" lang="ja-JP" altLang="en-US"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府立高校等でのオンライン授業の実施</a:t>
            </a:r>
          </a:p>
        </p:txBody>
      </p:sp>
      <p:sp>
        <p:nvSpPr>
          <p:cNvPr id="20" name="正方形/長方形 19"/>
          <p:cNvSpPr/>
          <p:nvPr/>
        </p:nvSpPr>
        <p:spPr>
          <a:xfrm>
            <a:off x="443854" y="6069195"/>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予備費</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6/10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施行）</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○「大阪の人・関西の人いらっしゃい！」キャンペーン</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角丸四角形 20"/>
          <p:cNvSpPr/>
          <p:nvPr/>
        </p:nvSpPr>
        <p:spPr>
          <a:xfrm>
            <a:off x="7338261" y="2092389"/>
            <a:ext cx="1692000" cy="612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39</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22</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22" name="角丸四角形 21"/>
          <p:cNvSpPr/>
          <p:nvPr/>
        </p:nvSpPr>
        <p:spPr>
          <a:xfrm>
            <a:off x="7338261" y="2801720"/>
            <a:ext cx="1692000"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116</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99</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23" name="角丸四角形 22"/>
          <p:cNvSpPr/>
          <p:nvPr/>
        </p:nvSpPr>
        <p:spPr>
          <a:xfrm>
            <a:off x="7338261" y="3262214"/>
            <a:ext cx="1692000" cy="612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26</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26</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24" name="角丸四角形 23"/>
          <p:cNvSpPr/>
          <p:nvPr/>
        </p:nvSpPr>
        <p:spPr>
          <a:xfrm>
            <a:off x="7338261" y="3971390"/>
            <a:ext cx="1692000" cy="72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4,139</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29</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5" name="角丸四角形 24"/>
          <p:cNvSpPr/>
          <p:nvPr/>
        </p:nvSpPr>
        <p:spPr>
          <a:xfrm>
            <a:off x="7338261" y="4784728"/>
            <a:ext cx="1692000" cy="72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130</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26</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26" name="角丸四角形 25"/>
          <p:cNvSpPr/>
          <p:nvPr/>
        </p:nvSpPr>
        <p:spPr>
          <a:xfrm>
            <a:off x="7338261" y="5607997"/>
            <a:ext cx="1692000"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302</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302</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27" name="角丸四角形 26"/>
          <p:cNvSpPr/>
          <p:nvPr/>
        </p:nvSpPr>
        <p:spPr>
          <a:xfrm>
            <a:off x="7338261" y="6071266"/>
            <a:ext cx="1692000"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28" name="テキスト ボックス 27"/>
          <p:cNvSpPr txBox="1"/>
          <p:nvPr/>
        </p:nvSpPr>
        <p:spPr>
          <a:xfrm>
            <a:off x="78229" y="2092389"/>
            <a:ext cx="298801" cy="4336806"/>
          </a:xfrm>
          <a:prstGeom prst="rect">
            <a:avLst/>
          </a:prstGeom>
          <a:noFill/>
          <a:ln w="19050">
            <a:solidFill>
              <a:schemeClr val="accent4">
                <a:lumMod val="50000"/>
              </a:schemeClr>
            </a:solidFill>
          </a:ln>
          <a:effectLst/>
        </p:spPr>
        <p:txBody>
          <a:bodyPr vert="eaVert" wrap="square" tIns="0" bIns="0" rtlCol="0" anchor="ctr">
            <a:noAutofit/>
          </a:bodyPr>
          <a:lstStyle/>
          <a:p>
            <a:pPr marL="0" marR="0" lvl="0" indent="0" algn="ctr"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令和２年度</a:t>
            </a:r>
            <a:endParaRPr kumimoji="0"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テキスト ボックス 3"/>
          <p:cNvSpPr txBox="1"/>
          <p:nvPr/>
        </p:nvSpPr>
        <p:spPr>
          <a:xfrm>
            <a:off x="7784407" y="441192"/>
            <a:ext cx="124585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２月補正予算除く</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9310389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56524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1" y="0"/>
            <a:ext cx="4320000" cy="31946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これまでの補正予算・予備費対応</a:t>
            </a:r>
          </a:p>
        </p:txBody>
      </p:sp>
      <p:sp>
        <p:nvSpPr>
          <p:cNvPr id="29" name="正方形/長方形 28"/>
          <p:cNvSpPr/>
          <p:nvPr/>
        </p:nvSpPr>
        <p:spPr>
          <a:xfrm>
            <a:off x="470117" y="477356"/>
            <a:ext cx="6840000" cy="72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7/1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○大阪コロナ重症センター整備、感染症患者専用病院の整備、地域外来・検査センターの設置</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医療従事者等への慰労金、新型コロナウイルス助け合い基金　軽症者等の宿泊施設の確保　など</a:t>
            </a: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○大阪大会の開催支援、休業要請外支援金の増額・申請期間の延長　など</a:t>
            </a:r>
          </a:p>
        </p:txBody>
      </p:sp>
      <p:sp>
        <p:nvSpPr>
          <p:cNvPr id="30" name="正方形/長方形 29"/>
          <p:cNvSpPr/>
          <p:nvPr/>
        </p:nvSpPr>
        <p:spPr>
          <a:xfrm>
            <a:off x="479375" y="1260790"/>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8/21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営業時間短縮協力金負担金</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（ミナミ地区）、中小企業向け融資資金貸付金</a:t>
            </a:r>
          </a:p>
        </p:txBody>
      </p:sp>
      <p:sp>
        <p:nvSpPr>
          <p:cNvPr id="31" name="正方形/長方形 30"/>
          <p:cNvSpPr/>
          <p:nvPr/>
        </p:nvSpPr>
        <p:spPr>
          <a:xfrm>
            <a:off x="470116" y="1682323"/>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9/3</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専決）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○少人数利用・飲食店応援キャンペーン事業費補助金</a:t>
            </a:r>
          </a:p>
        </p:txBody>
      </p:sp>
      <p:sp>
        <p:nvSpPr>
          <p:cNvPr id="32" name="正方形/長方形 31"/>
          <p:cNvSpPr/>
          <p:nvPr/>
        </p:nvSpPr>
        <p:spPr>
          <a:xfrm>
            <a:off x="470116" y="2103856"/>
            <a:ext cx="6840000" cy="72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１０号補正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9/30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○インフルエンザワクチン接種の</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無償化、軽症者</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等の宿泊施設の確保　など</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○民間人材</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サービス事業者と</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連携した緊急雇用対策、飲食店等高機能換気設備等の導入など</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○社会課題解決のためのＮＰＯ等活動支援、府民への相談体制の強化、修学旅行キャンセル負担　など</a:t>
            </a:r>
          </a:p>
        </p:txBody>
      </p:sp>
      <p:sp>
        <p:nvSpPr>
          <p:cNvPr id="33" name="正方形/長方形 32"/>
          <p:cNvSpPr/>
          <p:nvPr/>
        </p:nvSpPr>
        <p:spPr>
          <a:xfrm>
            <a:off x="470116" y="3311891"/>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１２号補正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12/4</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営業時間短縮協力金負担金</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（北区・中央区）</a:t>
            </a:r>
          </a:p>
        </p:txBody>
      </p:sp>
      <p:sp>
        <p:nvSpPr>
          <p:cNvPr id="34" name="正方形/長方形 33"/>
          <p:cNvSpPr/>
          <p:nvPr/>
        </p:nvSpPr>
        <p:spPr>
          <a:xfrm>
            <a:off x="479375" y="3741607"/>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１３号補正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12/21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営業時間短縮協力金負担金</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（大阪市内全域）</a:t>
            </a:r>
          </a:p>
        </p:txBody>
      </p:sp>
      <p:sp>
        <p:nvSpPr>
          <p:cNvPr id="35" name="正方形/長方形 34"/>
          <p:cNvSpPr/>
          <p:nvPr/>
        </p:nvSpPr>
        <p:spPr>
          <a:xfrm>
            <a:off x="470116" y="2887528"/>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１１号補正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12/21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○少人数利用・飲食店応援キャンペーン事業費補助</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金</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正方形/長方形 35"/>
          <p:cNvSpPr/>
          <p:nvPr/>
        </p:nvSpPr>
        <p:spPr>
          <a:xfrm>
            <a:off x="479375" y="4172819"/>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１４号補正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営業時間短縮協力金負担金</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（大阪市内全域延長分）　</a:t>
            </a:r>
          </a:p>
        </p:txBody>
      </p:sp>
      <p:sp>
        <p:nvSpPr>
          <p:cNvPr id="37" name="正方形/長方形 36"/>
          <p:cNvSpPr/>
          <p:nvPr/>
        </p:nvSpPr>
        <p:spPr>
          <a:xfrm>
            <a:off x="470116" y="4599329"/>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１５号補正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1/20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大阪府営業時間短縮協力</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金（大阪府域）</a:t>
            </a:r>
          </a:p>
        </p:txBody>
      </p:sp>
      <p:sp>
        <p:nvSpPr>
          <p:cNvPr id="38" name="正方形/長方形 37"/>
          <p:cNvSpPr/>
          <p:nvPr/>
        </p:nvSpPr>
        <p:spPr>
          <a:xfrm>
            <a:off x="470116" y="5886767"/>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１６号補正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3/9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○国第三次補正予算（経済対策）に伴う対応（感染拡大防止策</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、生活福祉資金貸付）</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9" name="正方形/長方形 38"/>
          <p:cNvSpPr/>
          <p:nvPr/>
        </p:nvSpPr>
        <p:spPr>
          <a:xfrm>
            <a:off x="470116" y="6314880"/>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１８号補正</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3/24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zh-TW"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大阪府営業時間短縮協力</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金（大阪府域延長分）</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0" name="角丸四角形 39"/>
          <p:cNvSpPr/>
          <p:nvPr/>
        </p:nvSpPr>
        <p:spPr>
          <a:xfrm>
            <a:off x="7379847" y="477356"/>
            <a:ext cx="1699200" cy="72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4,314</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16</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41" name="角丸四角形 40"/>
          <p:cNvSpPr/>
          <p:nvPr/>
        </p:nvSpPr>
        <p:spPr>
          <a:xfrm>
            <a:off x="7379847" y="1259510"/>
            <a:ext cx="1699200"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421</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負担</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なし</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2" name="角丸四角形 41"/>
          <p:cNvSpPr/>
          <p:nvPr/>
        </p:nvSpPr>
        <p:spPr>
          <a:xfrm>
            <a:off x="7379847" y="1682393"/>
            <a:ext cx="1699200"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14</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負担なし）</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3" name="角丸四角形 42"/>
          <p:cNvSpPr/>
          <p:nvPr/>
        </p:nvSpPr>
        <p:spPr>
          <a:xfrm>
            <a:off x="7379847" y="2098248"/>
            <a:ext cx="1699200" cy="72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3,162</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48</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44" name="角丸四角形 43"/>
          <p:cNvSpPr/>
          <p:nvPr/>
        </p:nvSpPr>
        <p:spPr>
          <a:xfrm>
            <a:off x="7379847" y="3305655"/>
            <a:ext cx="1699200"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88</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45" name="角丸四角形 44"/>
          <p:cNvSpPr/>
          <p:nvPr/>
        </p:nvSpPr>
        <p:spPr>
          <a:xfrm>
            <a:off x="7379847" y="3741607"/>
            <a:ext cx="1699200"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278</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36</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46" name="角丸四角形 45"/>
          <p:cNvSpPr/>
          <p:nvPr/>
        </p:nvSpPr>
        <p:spPr>
          <a:xfrm>
            <a:off x="7379847" y="2884615"/>
            <a:ext cx="1699200"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負担なし）</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7" name="角丸四角形 46"/>
          <p:cNvSpPr/>
          <p:nvPr/>
        </p:nvSpPr>
        <p:spPr>
          <a:xfrm>
            <a:off x="7379847" y="4172776"/>
            <a:ext cx="1699200"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253</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28</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48" name="角丸四角形 47"/>
          <p:cNvSpPr/>
          <p:nvPr/>
        </p:nvSpPr>
        <p:spPr>
          <a:xfrm>
            <a:off x="7379847" y="4599329"/>
            <a:ext cx="1699200"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1,655</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負担なし）</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9" name="角丸四角形 48"/>
          <p:cNvSpPr/>
          <p:nvPr/>
        </p:nvSpPr>
        <p:spPr>
          <a:xfrm>
            <a:off x="7379847" y="5886767"/>
            <a:ext cx="1699200"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765</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府負担なし）</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0" name="角丸四角形 49"/>
          <p:cNvSpPr/>
          <p:nvPr/>
        </p:nvSpPr>
        <p:spPr>
          <a:xfrm>
            <a:off x="7379847" y="6314880"/>
            <a:ext cx="1699200"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470</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負担なし）</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1" name="正方形/長方形 50"/>
          <p:cNvSpPr/>
          <p:nvPr/>
        </p:nvSpPr>
        <p:spPr>
          <a:xfrm>
            <a:off x="470116" y="5025839"/>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予備費</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1/26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施行）</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○軽症者等の宿泊施設の確保</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2" name="正方形/長方形 51"/>
          <p:cNvSpPr/>
          <p:nvPr/>
        </p:nvSpPr>
        <p:spPr>
          <a:xfrm>
            <a:off x="470116" y="5451849"/>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予備費</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2/16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施行）</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○健康医療部人件費</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3" name="角丸四角形 52"/>
          <p:cNvSpPr/>
          <p:nvPr/>
        </p:nvSpPr>
        <p:spPr>
          <a:xfrm>
            <a:off x="7379847" y="5027048"/>
            <a:ext cx="1699200"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7</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7</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54" name="角丸四角形 53"/>
          <p:cNvSpPr/>
          <p:nvPr/>
        </p:nvSpPr>
        <p:spPr>
          <a:xfrm>
            <a:off x="7379847" y="5448126"/>
            <a:ext cx="1699200"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57" name="テキスト ボックス 56"/>
          <p:cNvSpPr txBox="1"/>
          <p:nvPr/>
        </p:nvSpPr>
        <p:spPr>
          <a:xfrm>
            <a:off x="96988" y="477356"/>
            <a:ext cx="298800" cy="6197524"/>
          </a:xfrm>
          <a:prstGeom prst="rect">
            <a:avLst/>
          </a:prstGeom>
          <a:noFill/>
          <a:ln w="19050">
            <a:solidFill>
              <a:schemeClr val="accent4">
                <a:lumMod val="50000"/>
              </a:schemeClr>
            </a:solidFill>
          </a:ln>
          <a:effectLst/>
        </p:spPr>
        <p:txBody>
          <a:bodyPr vert="eaVert" wrap="square" tIns="0" bIns="0" rtlCol="0" anchor="ctr">
            <a:noAutofit/>
          </a:bodyPr>
          <a:lstStyle/>
          <a:p>
            <a:pPr marL="0" marR="0" lvl="0" indent="0" algn="ctr"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令和</a:t>
            </a:r>
            <a:r>
              <a:rPr kumimoji="0" lang="ja-JP" altLang="en-US" sz="12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２年度</a:t>
            </a:r>
            <a:endParaRPr kumimoji="0"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9278240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92875"/>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1" y="0"/>
            <a:ext cx="4320000" cy="31946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これまでの補正予算・予備費対応</a:t>
            </a:r>
          </a:p>
        </p:txBody>
      </p:sp>
      <p:sp>
        <p:nvSpPr>
          <p:cNvPr id="55" name="正方形/長方形 54">
            <a:extLst>
              <a:ext uri="{FF2B5EF4-FFF2-40B4-BE49-F238E27FC236}">
                <a16:creationId xmlns:a16="http://schemas.microsoft.com/office/drawing/2014/main" id="{80049327-1E5E-4B6D-962D-E378011F8CF4}"/>
              </a:ext>
            </a:extLst>
          </p:cNvPr>
          <p:cNvSpPr/>
          <p:nvPr/>
        </p:nvSpPr>
        <p:spPr>
          <a:xfrm>
            <a:off x="415068" y="1202298"/>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予備費</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4/30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施行）</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○飲食店見回り調査</a:t>
            </a:r>
            <a:endParaRPr kumimoji="0" lang="ja-JP" altLang="en-US" sz="12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6" name="正方形/長方形 55">
            <a:extLst>
              <a:ext uri="{FF2B5EF4-FFF2-40B4-BE49-F238E27FC236}">
                <a16:creationId xmlns:a16="http://schemas.microsoft.com/office/drawing/2014/main" id="{2C5C3868-DF32-4026-9A33-F39AE1C615EC}"/>
              </a:ext>
            </a:extLst>
          </p:cNvPr>
          <p:cNvSpPr/>
          <p:nvPr/>
        </p:nvSpPr>
        <p:spPr>
          <a:xfrm>
            <a:off x="415068" y="1611866"/>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３号</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補正</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6/9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大阪府営業時間短縮協力</a:t>
            </a:r>
            <a:r>
              <a:rPr kumimoji="0" lang="zh-TW"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金</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zh-TW"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大阪府域</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大規模施設等協力金、軽症者等の宿泊施設の確保　など</a:t>
            </a:r>
            <a:endParaRPr kumimoji="0" lang="ja-JP" altLang="en-US" sz="12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 name="正方形/長方形 57">
            <a:extLst>
              <a:ext uri="{FF2B5EF4-FFF2-40B4-BE49-F238E27FC236}">
                <a16:creationId xmlns:a16="http://schemas.microsoft.com/office/drawing/2014/main" id="{25A7B988-A8FA-415D-B419-0E99B0BEAC83}"/>
              </a:ext>
            </a:extLst>
          </p:cNvPr>
          <p:cNvSpPr/>
          <p:nvPr/>
        </p:nvSpPr>
        <p:spPr>
          <a:xfrm>
            <a:off x="415068" y="2024965"/>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４号</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6/9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○飲食店第三者認証制度、宿泊事業者による感染防止対策等への支援</a:t>
            </a:r>
            <a:endParaRPr kumimoji="0" lang="ja-JP" altLang="en-US" sz="12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 name="角丸四角形 57">
            <a:extLst>
              <a:ext uri="{FF2B5EF4-FFF2-40B4-BE49-F238E27FC236}">
                <a16:creationId xmlns:a16="http://schemas.microsoft.com/office/drawing/2014/main" id="{9CC8E0BA-9639-4D4E-B04C-1BC582D78F72}"/>
              </a:ext>
            </a:extLst>
          </p:cNvPr>
          <p:cNvSpPr/>
          <p:nvPr/>
        </p:nvSpPr>
        <p:spPr>
          <a:xfrm>
            <a:off x="7333732" y="1196088"/>
            <a:ext cx="1555429"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60" name="角丸四角形 57">
            <a:extLst>
              <a:ext uri="{FF2B5EF4-FFF2-40B4-BE49-F238E27FC236}">
                <a16:creationId xmlns:a16="http://schemas.microsoft.com/office/drawing/2014/main" id="{E3AE1375-3FB2-4C0D-8D8F-657377E75247}"/>
              </a:ext>
            </a:extLst>
          </p:cNvPr>
          <p:cNvSpPr/>
          <p:nvPr/>
        </p:nvSpPr>
        <p:spPr>
          <a:xfrm>
            <a:off x="7333730" y="2026540"/>
            <a:ext cx="1555429"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34</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負担なし）</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1" name="角丸四角形 57">
            <a:extLst>
              <a:ext uri="{FF2B5EF4-FFF2-40B4-BE49-F238E27FC236}">
                <a16:creationId xmlns:a16="http://schemas.microsoft.com/office/drawing/2014/main" id="{161A9197-ECDC-46CE-8AEF-D66489D1962A}"/>
              </a:ext>
            </a:extLst>
          </p:cNvPr>
          <p:cNvSpPr/>
          <p:nvPr/>
        </p:nvSpPr>
        <p:spPr>
          <a:xfrm>
            <a:off x="7333731" y="1611866"/>
            <a:ext cx="1555429"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2,968</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30</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62" name="正方形/長方形 61">
            <a:extLst>
              <a:ext uri="{FF2B5EF4-FFF2-40B4-BE49-F238E27FC236}">
                <a16:creationId xmlns:a16="http://schemas.microsoft.com/office/drawing/2014/main" id="{25A7B988-A8FA-415D-B419-0E99B0BEAC83}"/>
              </a:ext>
            </a:extLst>
          </p:cNvPr>
          <p:cNvSpPr/>
          <p:nvPr/>
        </p:nvSpPr>
        <p:spPr>
          <a:xfrm>
            <a:off x="426498" y="3260757"/>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号補正</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9/14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○大阪コロナ大規模医療・療養センター（仮称</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）設置</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・運営</a:t>
            </a:r>
          </a:p>
        </p:txBody>
      </p:sp>
      <p:sp>
        <p:nvSpPr>
          <p:cNvPr id="63" name="角丸四角形 57">
            <a:extLst>
              <a:ext uri="{FF2B5EF4-FFF2-40B4-BE49-F238E27FC236}">
                <a16:creationId xmlns:a16="http://schemas.microsoft.com/office/drawing/2014/main" id="{E3AE1375-3FB2-4C0D-8D8F-657377E75247}"/>
              </a:ext>
            </a:extLst>
          </p:cNvPr>
          <p:cNvSpPr/>
          <p:nvPr/>
        </p:nvSpPr>
        <p:spPr>
          <a:xfrm>
            <a:off x="7333727" y="3262684"/>
            <a:ext cx="1555429"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府負担なし）</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4" name="正方形/長方形 63"/>
          <p:cNvSpPr/>
          <p:nvPr/>
        </p:nvSpPr>
        <p:spPr>
          <a:xfrm>
            <a:off x="417248" y="385677"/>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3/24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大阪府営業時間短縮協力</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金（大阪市内全域）</a:t>
            </a:r>
            <a:endParaRPr kumimoji="0" lang="ja-JP" altLang="en-US" sz="12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5" name="角丸四角形 64"/>
          <p:cNvSpPr/>
          <p:nvPr/>
        </p:nvSpPr>
        <p:spPr>
          <a:xfrm>
            <a:off x="7333733" y="397690"/>
            <a:ext cx="1555429"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537</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負担なし）</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6" name="テキスト ボックス 65"/>
          <p:cNvSpPr txBox="1"/>
          <p:nvPr/>
        </p:nvSpPr>
        <p:spPr>
          <a:xfrm>
            <a:off x="67234" y="385677"/>
            <a:ext cx="298800" cy="6408000"/>
          </a:xfrm>
          <a:prstGeom prst="rect">
            <a:avLst/>
          </a:prstGeom>
          <a:noFill/>
          <a:ln w="19050">
            <a:solidFill>
              <a:schemeClr val="accent4">
                <a:lumMod val="50000"/>
              </a:schemeClr>
            </a:solidFill>
          </a:ln>
          <a:effectLst/>
        </p:spPr>
        <p:txBody>
          <a:bodyPr vert="eaVert" wrap="square" rtlCol="0" anchor="ctr">
            <a:noAutofit/>
          </a:bodyPr>
          <a:lstStyle/>
          <a:p>
            <a:pPr marL="0" marR="0" lvl="0" indent="0" algn="ctr"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令和３年度</a:t>
            </a:r>
            <a:endParaRPr kumimoji="0"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7" name="正方形/長方形 66">
            <a:extLst>
              <a:ext uri="{FF2B5EF4-FFF2-40B4-BE49-F238E27FC236}">
                <a16:creationId xmlns:a16="http://schemas.microsoft.com/office/drawing/2014/main" id="{F1D70BE5-0E68-4EF6-8D31-65AF09BC23FC}"/>
              </a:ext>
            </a:extLst>
          </p:cNvPr>
          <p:cNvSpPr/>
          <p:nvPr/>
        </p:nvSpPr>
        <p:spPr>
          <a:xfrm>
            <a:off x="415068" y="791101"/>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２号補正</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4/20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○感染拡大防止対策、大阪府営業時間短縮協力金（大阪府域） 、女性への支援の強化　など</a:t>
            </a:r>
            <a:endParaRPr kumimoji="0" lang="ja-JP" altLang="en-US" sz="12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8" name="角丸四角形 57">
            <a:extLst>
              <a:ext uri="{FF2B5EF4-FFF2-40B4-BE49-F238E27FC236}">
                <a16:creationId xmlns:a16="http://schemas.microsoft.com/office/drawing/2014/main" id="{105D592E-E9CB-46CE-8B8B-5F7B7123FAC0}"/>
              </a:ext>
            </a:extLst>
          </p:cNvPr>
          <p:cNvSpPr/>
          <p:nvPr/>
        </p:nvSpPr>
        <p:spPr>
          <a:xfrm>
            <a:off x="7333733" y="793972"/>
            <a:ext cx="1555429"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1,653</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89</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69" name="正方形/長方形 68">
            <a:extLst>
              <a:ext uri="{FF2B5EF4-FFF2-40B4-BE49-F238E27FC236}">
                <a16:creationId xmlns:a16="http://schemas.microsoft.com/office/drawing/2014/main" id="{25A7B988-A8FA-415D-B419-0E99B0BEAC83}"/>
              </a:ext>
            </a:extLst>
          </p:cNvPr>
          <p:cNvSpPr/>
          <p:nvPr/>
        </p:nvSpPr>
        <p:spPr>
          <a:xfrm>
            <a:off x="415068" y="2437549"/>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号補正</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7/9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○大阪府営業時間短縮協力金（大阪府域）、大規模施設等協力金</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、ワクチン接種促進支援</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など</a:t>
            </a:r>
          </a:p>
        </p:txBody>
      </p:sp>
      <p:sp>
        <p:nvSpPr>
          <p:cNvPr id="70" name="角丸四角形 57">
            <a:extLst>
              <a:ext uri="{FF2B5EF4-FFF2-40B4-BE49-F238E27FC236}">
                <a16:creationId xmlns:a16="http://schemas.microsoft.com/office/drawing/2014/main" id="{E3AE1375-3FB2-4C0D-8D8F-657377E75247}"/>
              </a:ext>
            </a:extLst>
          </p:cNvPr>
          <p:cNvSpPr/>
          <p:nvPr/>
        </p:nvSpPr>
        <p:spPr>
          <a:xfrm>
            <a:off x="7333729" y="2437549"/>
            <a:ext cx="1555429"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2,692</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7</a:t>
            </a: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5</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1" name="正方形/長方形 70">
            <a:extLst>
              <a:ext uri="{FF2B5EF4-FFF2-40B4-BE49-F238E27FC236}">
                <a16:creationId xmlns:a16="http://schemas.microsoft.com/office/drawing/2014/main" id="{25A7B988-A8FA-415D-B419-0E99B0BEAC83}"/>
              </a:ext>
            </a:extLst>
          </p:cNvPr>
          <p:cNvSpPr/>
          <p:nvPr/>
        </p:nvSpPr>
        <p:spPr>
          <a:xfrm>
            <a:off x="415068" y="2851616"/>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予備費</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8/3</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0</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施行）</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飲食店第三者認証制度</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2" name="角丸四角形 57">
            <a:extLst>
              <a:ext uri="{FF2B5EF4-FFF2-40B4-BE49-F238E27FC236}">
                <a16:creationId xmlns:a16="http://schemas.microsoft.com/office/drawing/2014/main" id="{E3AE1375-3FB2-4C0D-8D8F-657377E75247}"/>
              </a:ext>
            </a:extLst>
          </p:cNvPr>
          <p:cNvSpPr/>
          <p:nvPr/>
        </p:nvSpPr>
        <p:spPr>
          <a:xfrm>
            <a:off x="7333728" y="2848641"/>
            <a:ext cx="1555429"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6</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6</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3" name="正方形/長方形 72">
            <a:extLst>
              <a:ext uri="{FF2B5EF4-FFF2-40B4-BE49-F238E27FC236}">
                <a16:creationId xmlns:a16="http://schemas.microsoft.com/office/drawing/2014/main" id="{25A7B988-A8FA-415D-B419-0E99B0BEAC83}"/>
              </a:ext>
            </a:extLst>
          </p:cNvPr>
          <p:cNvSpPr/>
          <p:nvPr/>
        </p:nvSpPr>
        <p:spPr>
          <a:xfrm>
            <a:off x="426498" y="3669898"/>
            <a:ext cx="6840000" cy="684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７号補正</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10/11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○空床病床・宿泊施設の確保、大阪</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コロナ大規模医療・療養センター（仮称）設置・運営、</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zh-TW"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a:t>
            </a:r>
            <a:r>
              <a:rPr kumimoji="0"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営業時間短縮協力</a:t>
            </a:r>
            <a:r>
              <a:rPr kumimoji="0" lang="zh-TW"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金</a:t>
            </a:r>
            <a:r>
              <a:rPr kumimoji="0" lang="ja-JP" altLang="en-US" sz="12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zh-TW"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a:t>
            </a:r>
            <a:r>
              <a:rPr kumimoji="0"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小企業等一時支援</a:t>
            </a:r>
            <a:r>
              <a:rPr kumimoji="0" lang="zh-TW"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金</a:t>
            </a:r>
            <a:r>
              <a:rPr kumimoji="0" lang="ja-JP" altLang="en-US" sz="12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おおさか</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観光支援</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a:t>
            </a:r>
            <a:endPar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ゴールドステッカー</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認証施設利用促進、交通事業者の感染防止対策</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支援など</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4" name="角丸四角形 57">
            <a:extLst>
              <a:ext uri="{FF2B5EF4-FFF2-40B4-BE49-F238E27FC236}">
                <a16:creationId xmlns:a16="http://schemas.microsoft.com/office/drawing/2014/main" id="{E3AE1375-3FB2-4C0D-8D8F-657377E75247}"/>
              </a:ext>
            </a:extLst>
          </p:cNvPr>
          <p:cNvSpPr/>
          <p:nvPr/>
        </p:nvSpPr>
        <p:spPr>
          <a:xfrm>
            <a:off x="7333726" y="3664800"/>
            <a:ext cx="1555429" cy="684000"/>
          </a:xfrm>
          <a:prstGeom prst="roundRect">
            <a:avLst>
              <a:gd name="adj" fmla="val 12517"/>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3,556</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5</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0</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5" name="正方形/長方形 74">
            <a:extLst>
              <a:ext uri="{FF2B5EF4-FFF2-40B4-BE49-F238E27FC236}">
                <a16:creationId xmlns:a16="http://schemas.microsoft.com/office/drawing/2014/main" id="{25A7B988-A8FA-415D-B419-0E99B0BEAC83}"/>
              </a:ext>
            </a:extLst>
          </p:cNvPr>
          <p:cNvSpPr/>
          <p:nvPr/>
        </p:nvSpPr>
        <p:spPr>
          <a:xfrm>
            <a:off x="426498" y="4396009"/>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８号補正</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/17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○民間人材サービス事業者と連携した</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緊急雇用対策</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6" name="角丸四角形 57">
            <a:extLst>
              <a:ext uri="{FF2B5EF4-FFF2-40B4-BE49-F238E27FC236}">
                <a16:creationId xmlns:a16="http://schemas.microsoft.com/office/drawing/2014/main" id="{E3AE1375-3FB2-4C0D-8D8F-657377E75247}"/>
              </a:ext>
            </a:extLst>
          </p:cNvPr>
          <p:cNvSpPr/>
          <p:nvPr/>
        </p:nvSpPr>
        <p:spPr>
          <a:xfrm>
            <a:off x="7333725" y="4395682"/>
            <a:ext cx="1555429"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府負担なし）</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7" name="正方形/長方形 76">
            <a:extLst>
              <a:ext uri="{FF2B5EF4-FFF2-40B4-BE49-F238E27FC236}">
                <a16:creationId xmlns:a16="http://schemas.microsoft.com/office/drawing/2014/main" id="{25A7B988-A8FA-415D-B419-0E99B0BEAC83}"/>
              </a:ext>
            </a:extLst>
          </p:cNvPr>
          <p:cNvSpPr/>
          <p:nvPr/>
        </p:nvSpPr>
        <p:spPr>
          <a:xfrm>
            <a:off x="426498" y="4812728"/>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９号補正</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12/17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○ワクチン・検査パッケージ制度等に基づく無料検査事業</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8" name="角丸四角形 57">
            <a:extLst>
              <a:ext uri="{FF2B5EF4-FFF2-40B4-BE49-F238E27FC236}">
                <a16:creationId xmlns:a16="http://schemas.microsoft.com/office/drawing/2014/main" id="{E3AE1375-3FB2-4C0D-8D8F-657377E75247}"/>
              </a:ext>
            </a:extLst>
          </p:cNvPr>
          <p:cNvSpPr/>
          <p:nvPr/>
        </p:nvSpPr>
        <p:spPr>
          <a:xfrm>
            <a:off x="7333725" y="4812183"/>
            <a:ext cx="1555429"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80</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なし</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9" name="正方形/長方形 78">
            <a:extLst>
              <a:ext uri="{FF2B5EF4-FFF2-40B4-BE49-F238E27FC236}">
                <a16:creationId xmlns:a16="http://schemas.microsoft.com/office/drawing/2014/main" id="{25A7B988-A8FA-415D-B419-0E99B0BEAC83}"/>
              </a:ext>
            </a:extLst>
          </p:cNvPr>
          <p:cNvSpPr/>
          <p:nvPr/>
        </p:nvSpPr>
        <p:spPr>
          <a:xfrm>
            <a:off x="426498" y="5219600"/>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１０</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号補正</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3/8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国第一次</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補正予算（経済対策）に伴う対応（感染拡大</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防止策、経済活動の再開と危機への備え）</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0" name="角丸四角形 57">
            <a:extLst>
              <a:ext uri="{FF2B5EF4-FFF2-40B4-BE49-F238E27FC236}">
                <a16:creationId xmlns:a16="http://schemas.microsoft.com/office/drawing/2014/main" id="{E3AE1375-3FB2-4C0D-8D8F-657377E75247}"/>
              </a:ext>
            </a:extLst>
          </p:cNvPr>
          <p:cNvSpPr/>
          <p:nvPr/>
        </p:nvSpPr>
        <p:spPr>
          <a:xfrm>
            <a:off x="7333724" y="5214467"/>
            <a:ext cx="1555429"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449</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1" name="正方形/長方形 80">
            <a:extLst>
              <a:ext uri="{FF2B5EF4-FFF2-40B4-BE49-F238E27FC236}">
                <a16:creationId xmlns:a16="http://schemas.microsoft.com/office/drawing/2014/main" id="{25A7B988-A8FA-415D-B419-0E99B0BEAC83}"/>
              </a:ext>
            </a:extLst>
          </p:cNvPr>
          <p:cNvSpPr/>
          <p:nvPr/>
        </p:nvSpPr>
        <p:spPr>
          <a:xfrm>
            <a:off x="426498" y="5625049"/>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１２号補正</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3/8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○施設内療養を行う高齢者施設への支援</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2" name="角丸四角形 57">
            <a:extLst>
              <a:ext uri="{FF2B5EF4-FFF2-40B4-BE49-F238E27FC236}">
                <a16:creationId xmlns:a16="http://schemas.microsoft.com/office/drawing/2014/main" id="{E3AE1375-3FB2-4C0D-8D8F-657377E75247}"/>
              </a:ext>
            </a:extLst>
          </p:cNvPr>
          <p:cNvSpPr/>
          <p:nvPr/>
        </p:nvSpPr>
        <p:spPr>
          <a:xfrm>
            <a:off x="7333724" y="5616583"/>
            <a:ext cx="1555429"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77</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24</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3" name="正方形/長方形 82">
            <a:extLst>
              <a:ext uri="{FF2B5EF4-FFF2-40B4-BE49-F238E27FC236}">
                <a16:creationId xmlns:a16="http://schemas.microsoft.com/office/drawing/2014/main" id="{25A7B988-A8FA-415D-B419-0E99B0BEAC83}"/>
              </a:ext>
            </a:extLst>
          </p:cNvPr>
          <p:cNvSpPr/>
          <p:nvPr/>
        </p:nvSpPr>
        <p:spPr>
          <a:xfrm>
            <a:off x="426498" y="6030917"/>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予備費</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3/29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施行</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○大阪マラソン一般部門中止に伴う返金等対応</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4" name="角丸四角形 57">
            <a:extLst>
              <a:ext uri="{FF2B5EF4-FFF2-40B4-BE49-F238E27FC236}">
                <a16:creationId xmlns:a16="http://schemas.microsoft.com/office/drawing/2014/main" id="{E3AE1375-3FB2-4C0D-8D8F-657377E75247}"/>
              </a:ext>
            </a:extLst>
          </p:cNvPr>
          <p:cNvSpPr/>
          <p:nvPr/>
        </p:nvSpPr>
        <p:spPr>
          <a:xfrm>
            <a:off x="7333724" y="6025334"/>
            <a:ext cx="1555429"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5" name="正方形/長方形 84">
            <a:extLst>
              <a:ext uri="{FF2B5EF4-FFF2-40B4-BE49-F238E27FC236}">
                <a16:creationId xmlns:a16="http://schemas.microsoft.com/office/drawing/2014/main" id="{25A7B988-A8FA-415D-B419-0E99B0BEAC83}"/>
              </a:ext>
            </a:extLst>
          </p:cNvPr>
          <p:cNvSpPr/>
          <p:nvPr/>
        </p:nvSpPr>
        <p:spPr>
          <a:xfrm>
            <a:off x="415068" y="6435824"/>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予備費</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3/30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施行</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○商工労働部人件費</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6" name="角丸四角形 57">
            <a:extLst>
              <a:ext uri="{FF2B5EF4-FFF2-40B4-BE49-F238E27FC236}">
                <a16:creationId xmlns:a16="http://schemas.microsoft.com/office/drawing/2014/main" id="{E3AE1375-3FB2-4C0D-8D8F-657377E75247}"/>
              </a:ext>
            </a:extLst>
          </p:cNvPr>
          <p:cNvSpPr/>
          <p:nvPr/>
        </p:nvSpPr>
        <p:spPr>
          <a:xfrm>
            <a:off x="7319469" y="6433125"/>
            <a:ext cx="1555429" cy="360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25</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百万円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25</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百万円）</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4429771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1" y="0"/>
            <a:ext cx="4320000" cy="31946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これまでの補正予算・予備費対応</a:t>
            </a:r>
          </a:p>
        </p:txBody>
      </p:sp>
      <p:sp>
        <p:nvSpPr>
          <p:cNvPr id="35" name="テキスト ボックス 34"/>
          <p:cNvSpPr txBox="1"/>
          <p:nvPr/>
        </p:nvSpPr>
        <p:spPr>
          <a:xfrm>
            <a:off x="189077" y="616532"/>
            <a:ext cx="298800" cy="3121749"/>
          </a:xfrm>
          <a:prstGeom prst="rect">
            <a:avLst/>
          </a:prstGeom>
          <a:noFill/>
          <a:ln w="19050">
            <a:solidFill>
              <a:schemeClr val="accent4">
                <a:lumMod val="50000"/>
              </a:schemeClr>
            </a:solidFill>
          </a:ln>
          <a:effectLst/>
        </p:spPr>
        <p:txBody>
          <a:bodyPr vert="eaVert" wrap="square" rtlCol="0" anchor="ctr">
            <a:noAutofit/>
          </a:bodyPr>
          <a:lstStyle/>
          <a:p>
            <a:pPr marL="0" marR="0" lvl="0" indent="0" algn="ctr"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令和</a:t>
            </a:r>
            <a:r>
              <a:rPr kumimoji="0" lang="ja-JP" altLang="en-US" sz="12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４年度</a:t>
            </a:r>
            <a:endParaRPr kumimoji="0"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25A7B988-A8FA-415D-B419-0E99B0BEAC83}"/>
              </a:ext>
            </a:extLst>
          </p:cNvPr>
          <p:cNvSpPr/>
          <p:nvPr/>
        </p:nvSpPr>
        <p:spPr>
          <a:xfrm>
            <a:off x="538927" y="624045"/>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１号補正（</a:t>
            </a:r>
            <a:r>
              <a:rPr kumimoji="0"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3/31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専決</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○施設内療養を行う高齢者施設への支援</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角丸四角形 57">
            <a:extLst>
              <a:ext uri="{FF2B5EF4-FFF2-40B4-BE49-F238E27FC236}">
                <a16:creationId xmlns:a16="http://schemas.microsoft.com/office/drawing/2014/main" id="{E3AE1375-3FB2-4C0D-8D8F-657377E75247}"/>
              </a:ext>
            </a:extLst>
          </p:cNvPr>
          <p:cNvSpPr/>
          <p:nvPr/>
        </p:nvSpPr>
        <p:spPr>
          <a:xfrm>
            <a:off x="7461742" y="621096"/>
            <a:ext cx="1555200" cy="359918"/>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67</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22</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角丸四角形 57">
            <a:extLst>
              <a:ext uri="{FF2B5EF4-FFF2-40B4-BE49-F238E27FC236}">
                <a16:creationId xmlns:a16="http://schemas.microsoft.com/office/drawing/2014/main" id="{E3AE1375-3FB2-4C0D-8D8F-657377E75247}"/>
              </a:ext>
            </a:extLst>
          </p:cNvPr>
          <p:cNvSpPr/>
          <p:nvPr/>
        </p:nvSpPr>
        <p:spPr>
          <a:xfrm>
            <a:off x="7461742" y="1025318"/>
            <a:ext cx="1555200" cy="339304"/>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府負担なし）</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9" name="正方形/長方形 38">
            <a:extLst>
              <a:ext uri="{FF2B5EF4-FFF2-40B4-BE49-F238E27FC236}">
                <a16:creationId xmlns:a16="http://schemas.microsoft.com/office/drawing/2014/main" id="{25A7B988-A8FA-415D-B419-0E99B0BEAC83}"/>
              </a:ext>
            </a:extLst>
          </p:cNvPr>
          <p:cNvSpPr/>
          <p:nvPr/>
        </p:nvSpPr>
        <p:spPr>
          <a:xfrm>
            <a:off x="538927" y="1023444"/>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２号補正（</a:t>
            </a:r>
            <a:r>
              <a:rPr kumimoji="0"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6/9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○ひとり親</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家庭への臨時</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特別</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給付金</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0" name="角丸四角形 57">
            <a:extLst>
              <a:ext uri="{FF2B5EF4-FFF2-40B4-BE49-F238E27FC236}">
                <a16:creationId xmlns:a16="http://schemas.microsoft.com/office/drawing/2014/main" id="{E3AE1375-3FB2-4C0D-8D8F-657377E75247}"/>
              </a:ext>
            </a:extLst>
          </p:cNvPr>
          <p:cNvSpPr/>
          <p:nvPr/>
        </p:nvSpPr>
        <p:spPr>
          <a:xfrm>
            <a:off x="7461742" y="1424189"/>
            <a:ext cx="1555200" cy="344437"/>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7</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なし</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25A7B988-A8FA-415D-B419-0E99B0BEAC83}"/>
              </a:ext>
            </a:extLst>
          </p:cNvPr>
          <p:cNvSpPr/>
          <p:nvPr/>
        </p:nvSpPr>
        <p:spPr>
          <a:xfrm>
            <a:off x="554736" y="1426253"/>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号補正（</a:t>
            </a:r>
            <a:r>
              <a:rPr kumimoji="0"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6/9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○府立学校における感染症対策</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4" name="正方形/長方形 43">
            <a:extLst>
              <a:ext uri="{FF2B5EF4-FFF2-40B4-BE49-F238E27FC236}">
                <a16:creationId xmlns:a16="http://schemas.microsoft.com/office/drawing/2014/main" id="{25A7B988-A8FA-415D-B419-0E99B0BEAC83}"/>
              </a:ext>
            </a:extLst>
          </p:cNvPr>
          <p:cNvSpPr/>
          <p:nvPr/>
        </p:nvSpPr>
        <p:spPr>
          <a:xfrm>
            <a:off x="554736" y="1848947"/>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号補正（</a:t>
            </a:r>
            <a:r>
              <a:rPr kumimoji="0"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8/24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専決</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○観光産業の早期回復に向けた大阪の魅力発信</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5" name="角丸四角形 57">
            <a:extLst>
              <a:ext uri="{FF2B5EF4-FFF2-40B4-BE49-F238E27FC236}">
                <a16:creationId xmlns:a16="http://schemas.microsoft.com/office/drawing/2014/main" id="{E3AE1375-3FB2-4C0D-8D8F-657377E75247}"/>
              </a:ext>
            </a:extLst>
          </p:cNvPr>
          <p:cNvSpPr/>
          <p:nvPr/>
        </p:nvSpPr>
        <p:spPr>
          <a:xfrm>
            <a:off x="7461742" y="1845633"/>
            <a:ext cx="1555200" cy="344094"/>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なし</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6" name="正方形/長方形 45">
            <a:extLst>
              <a:ext uri="{FF2B5EF4-FFF2-40B4-BE49-F238E27FC236}">
                <a16:creationId xmlns:a16="http://schemas.microsoft.com/office/drawing/2014/main" id="{25A7B988-A8FA-415D-B419-0E99B0BEAC83}"/>
              </a:ext>
            </a:extLst>
          </p:cNvPr>
          <p:cNvSpPr/>
          <p:nvPr/>
        </p:nvSpPr>
        <p:spPr>
          <a:xfrm>
            <a:off x="538927" y="2250211"/>
            <a:ext cx="6840000" cy="648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６号補正（</a:t>
            </a:r>
            <a:r>
              <a:rPr kumimoji="0"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10/26</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○インフルエンザワクチンの</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無償化、抗原定性検査</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キットの確保、休日等の診療・検査体制の整備、</a:t>
            </a:r>
            <a:endPar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オンライン診療体制の整備　など</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7" name="角丸四角形 57">
            <a:extLst>
              <a:ext uri="{FF2B5EF4-FFF2-40B4-BE49-F238E27FC236}">
                <a16:creationId xmlns:a16="http://schemas.microsoft.com/office/drawing/2014/main" id="{E3AE1375-3FB2-4C0D-8D8F-657377E75247}"/>
              </a:ext>
            </a:extLst>
          </p:cNvPr>
          <p:cNvSpPr/>
          <p:nvPr/>
        </p:nvSpPr>
        <p:spPr>
          <a:xfrm>
            <a:off x="7461742" y="2250211"/>
            <a:ext cx="1555200" cy="648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1,203</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255</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8" name="正方形/長方形 47">
            <a:extLst>
              <a:ext uri="{FF2B5EF4-FFF2-40B4-BE49-F238E27FC236}">
                <a16:creationId xmlns:a16="http://schemas.microsoft.com/office/drawing/2014/main" id="{25A7B988-A8FA-415D-B419-0E99B0BEAC83}"/>
              </a:ext>
            </a:extLst>
          </p:cNvPr>
          <p:cNvSpPr/>
          <p:nvPr/>
        </p:nvSpPr>
        <p:spPr>
          <a:xfrm>
            <a:off x="538927" y="2939475"/>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８号補正（</a:t>
            </a:r>
            <a:r>
              <a:rPr kumimoji="0"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○観光関連事業者への支援</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9" name="角丸四角形 57">
            <a:extLst>
              <a:ext uri="{FF2B5EF4-FFF2-40B4-BE49-F238E27FC236}">
                <a16:creationId xmlns:a16="http://schemas.microsoft.com/office/drawing/2014/main" id="{E3AE1375-3FB2-4C0D-8D8F-657377E75247}"/>
              </a:ext>
            </a:extLst>
          </p:cNvPr>
          <p:cNvSpPr/>
          <p:nvPr/>
        </p:nvSpPr>
        <p:spPr>
          <a:xfrm>
            <a:off x="7461742" y="2939475"/>
            <a:ext cx="1555200" cy="370122"/>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37</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なし</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0" name="正方形/長方形 49">
            <a:extLst>
              <a:ext uri="{FF2B5EF4-FFF2-40B4-BE49-F238E27FC236}">
                <a16:creationId xmlns:a16="http://schemas.microsoft.com/office/drawing/2014/main" id="{25A7B988-A8FA-415D-B419-0E99B0BEAC83}"/>
              </a:ext>
            </a:extLst>
          </p:cNvPr>
          <p:cNvSpPr/>
          <p:nvPr/>
        </p:nvSpPr>
        <p:spPr>
          <a:xfrm>
            <a:off x="546160" y="3359959"/>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号補正（</a:t>
            </a:r>
            <a:r>
              <a:rPr kumimoji="0"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12/20</a:t>
            </a:r>
            <a:r>
              <a:rPr kumimoji="0"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○施設内療養を行う高齢者施設への</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支援、観光関連事業者への支援　など</a:t>
            </a:r>
            <a:endPar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1" name="角丸四角形 57">
            <a:extLst>
              <a:ext uri="{FF2B5EF4-FFF2-40B4-BE49-F238E27FC236}">
                <a16:creationId xmlns:a16="http://schemas.microsoft.com/office/drawing/2014/main" id="{E3AE1375-3FB2-4C0D-8D8F-657377E75247}"/>
              </a:ext>
            </a:extLst>
          </p:cNvPr>
          <p:cNvSpPr/>
          <p:nvPr/>
        </p:nvSpPr>
        <p:spPr>
          <a:xfrm>
            <a:off x="7461742" y="3359959"/>
            <a:ext cx="1555200" cy="370122"/>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292</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45</a:t>
            </a:r>
            <a:r>
              <a:rPr kumimoji="0" lang="ja-JP" altLang="en-US" sz="12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5606851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107503" y="476672"/>
          <a:ext cx="8902353" cy="6271260"/>
        </p:xfrm>
        <a:graphic>
          <a:graphicData uri="http://schemas.openxmlformats.org/drawingml/2006/table">
            <a:tbl>
              <a:tblPr firstRow="1" bandRow="1">
                <a:tableStyleId>{5940675A-B579-460E-94D1-54222C63F5DA}</a:tableStyleId>
              </a:tblPr>
              <a:tblGrid>
                <a:gridCol w="1080121">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3672408">
                  <a:extLst>
                    <a:ext uri="{9D8B030D-6E8A-4147-A177-3AD203B41FA5}">
                      <a16:colId xmlns:a16="http://schemas.microsoft.com/office/drawing/2014/main" val="20002"/>
                    </a:ext>
                  </a:extLst>
                </a:gridCol>
                <a:gridCol w="2925688">
                  <a:extLst>
                    <a:ext uri="{9D8B030D-6E8A-4147-A177-3AD203B41FA5}">
                      <a16:colId xmlns:a16="http://schemas.microsoft.com/office/drawing/2014/main" val="20003"/>
                    </a:ext>
                  </a:extLst>
                </a:gridCol>
              </a:tblGrid>
              <a:tr h="288032">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Why</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Vision</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What</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Outcome</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kumimoji="1" lang="ja-JP" altLang="en-US" sz="1050" dirty="0" smtClean="0">
                          <a:solidFill>
                            <a:schemeClr val="tx1"/>
                          </a:solidFill>
                          <a:latin typeface="Meiryo UI" panose="020B0604030504040204" pitchFamily="50" charset="-128"/>
                          <a:ea typeface="Meiryo UI" panose="020B0604030504040204" pitchFamily="50" charset="-128"/>
                        </a:rPr>
                        <a:t>・ライフサイエンス分野での大学・研究機関、産業が集積に強み</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・グローバリゼーションの中での競争激化</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世界の医薬品市場シェアにおける日本シェアの減少</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・他地域への製薬企業の流出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製薬企業本社機能、研究機能の圏外流出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・バイオベンチャーによる研究成果の産業化が未成熟</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・今後の成長市場として、裾野の広い健康・医療関連産業について注力</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marB="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戦略目標の明確化等</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－産学官のオール大阪での戦略目標の明確化と推進体制の構築</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－各機関が主体的にプロジェクトに取組む共通の戦略（アクションプラン）の策定</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・戦略的な司令塔機能と、事業推進や情報発信を総合的に行う仕組みづくり</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en-US" altLang="ja-JP" sz="1050" dirty="0" smtClean="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ヘッドクオーター体制の構築</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indent="0"/>
                      <a:endParaRPr kumimoji="1" lang="ja-JP" altLang="en-US" sz="1050" dirty="0" smtClean="0">
                        <a:latin typeface="Meiryo UI" panose="020B0604030504040204" pitchFamily="50" charset="-128"/>
                        <a:ea typeface="Meiryo UI" panose="020B0604030504040204" pitchFamily="50" charset="-128"/>
                      </a:endParaRPr>
                    </a:p>
                  </a:txBody>
                  <a:tcPr marB="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大阪バイオ戦略推進会議の設立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知事・大阪商工会議所会頭・千里ライフサイエンス振興財団理事長の呼びかけで産学官トップが参画する「大阪バイオ戦略推進会議」（</a:t>
                      </a:r>
                      <a:r>
                        <a:rPr kumimoji="1" lang="en-US" altLang="ja-JP" sz="1050" dirty="0" smtClean="0">
                          <a:solidFill>
                            <a:schemeClr val="tx1"/>
                          </a:solidFill>
                          <a:latin typeface="Meiryo UI" panose="020B0604030504040204" pitchFamily="50" charset="-128"/>
                          <a:ea typeface="Meiryo UI" panose="020B0604030504040204" pitchFamily="50" charset="-128"/>
                        </a:rPr>
                        <a:t>2008</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9</a:t>
                      </a:r>
                      <a:r>
                        <a:rPr kumimoji="1" lang="ja-JP" altLang="en-US" sz="1050" dirty="0" smtClean="0">
                          <a:solidFill>
                            <a:schemeClr val="tx1"/>
                          </a:solidFill>
                          <a:latin typeface="Meiryo UI" panose="020B0604030504040204" pitchFamily="50" charset="-128"/>
                          <a:ea typeface="Meiryo UI" panose="020B0604030504040204" pitchFamily="50" charset="-128"/>
                        </a:rPr>
                        <a:t>月設置）を設立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・「大阪バイオ戦略」策定</a:t>
                      </a:r>
                      <a:endParaRPr kumimoji="1" lang="en-US" altLang="ja-JP" sz="1050" strike="sngStrike" dirty="0" smtClean="0">
                        <a:solidFill>
                          <a:srgbClr val="FF0000"/>
                        </a:solidFill>
                        <a:latin typeface="Meiryo UI" panose="020B0604030504040204" pitchFamily="50" charset="-128"/>
                        <a:ea typeface="Meiryo UI" panose="020B0604030504040204" pitchFamily="50" charset="-128"/>
                      </a:endParaRPr>
                    </a:p>
                    <a:p>
                      <a:pPr algn="l"/>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世界トップクラスのバイオクラスター形成を目標に、構成機関の具体的な取組をアクションプラン（大阪バイオ戦略）として合意形成し、実行（</a:t>
                      </a:r>
                      <a:r>
                        <a:rPr kumimoji="1" lang="en-US" altLang="ja-JP" sz="1050" dirty="0" smtClean="0">
                          <a:solidFill>
                            <a:schemeClr val="tx1"/>
                          </a:solidFill>
                          <a:latin typeface="Meiryo UI" panose="020B0604030504040204" pitchFamily="50" charset="-128"/>
                          <a:ea typeface="Meiryo UI" panose="020B0604030504040204" pitchFamily="50" charset="-128"/>
                        </a:rPr>
                        <a:t>2008</a:t>
                      </a:r>
                      <a:r>
                        <a:rPr kumimoji="1" lang="ja-JP" altLang="en-US" sz="1050" dirty="0" smtClean="0">
                          <a:solidFill>
                            <a:schemeClr val="tx1"/>
                          </a:solidFill>
                          <a:latin typeface="Meiryo UI" panose="020B0604030504040204" pitchFamily="50" charset="-128"/>
                          <a:ea typeface="Meiryo UI" panose="020B0604030504040204" pitchFamily="50" charset="-128"/>
                        </a:rPr>
                        <a:t>年に策定、以後</a:t>
                      </a:r>
                      <a:r>
                        <a:rPr kumimoji="1" lang="ja-JP" altLang="en-US" sz="1050" spc="-150" dirty="0" smtClean="0">
                          <a:solidFill>
                            <a:schemeClr val="tx1"/>
                          </a:solidFill>
                          <a:latin typeface="Meiryo UI" panose="020B0604030504040204" pitchFamily="50" charset="-128"/>
                          <a:ea typeface="Meiryo UI" panose="020B0604030504040204" pitchFamily="50" charset="-128"/>
                        </a:rPr>
                        <a:t>毎年度改訂⇒</a:t>
                      </a:r>
                      <a:r>
                        <a:rPr kumimoji="1" lang="en-US" altLang="ja-JP" sz="1050" spc="-150" dirty="0" smtClean="0">
                          <a:solidFill>
                            <a:schemeClr val="tx1"/>
                          </a:solidFill>
                          <a:latin typeface="Meiryo UI" panose="020B0604030504040204" pitchFamily="50" charset="-128"/>
                          <a:ea typeface="Meiryo UI" panose="020B0604030504040204" pitchFamily="50" charset="-128"/>
                        </a:rPr>
                        <a:t>2018</a:t>
                      </a:r>
                      <a:r>
                        <a:rPr kumimoji="1" lang="ja-JP" altLang="en-US" sz="1050" spc="-150" dirty="0" smtClean="0">
                          <a:solidFill>
                            <a:schemeClr val="tx1"/>
                          </a:solidFill>
                          <a:latin typeface="Meiryo UI" panose="020B0604030504040204" pitchFamily="50" charset="-128"/>
                          <a:ea typeface="Meiryo UI" panose="020B0604030504040204" pitchFamily="50" charset="-128"/>
                        </a:rPr>
                        <a:t>年</a:t>
                      </a:r>
                      <a:r>
                        <a:rPr kumimoji="1" lang="en-US" altLang="ja-JP" sz="1050" spc="-150" dirty="0" smtClean="0">
                          <a:solidFill>
                            <a:schemeClr val="tx1"/>
                          </a:solidFill>
                          <a:latin typeface="Meiryo UI" panose="020B0604030504040204" pitchFamily="50" charset="-128"/>
                          <a:ea typeface="Meiryo UI" panose="020B0604030504040204" pitchFamily="50" charset="-128"/>
                        </a:rPr>
                        <a:t>3</a:t>
                      </a:r>
                      <a:r>
                        <a:rPr kumimoji="1" lang="ja-JP" altLang="en-US" sz="1050" spc="-150" dirty="0" smtClean="0">
                          <a:solidFill>
                            <a:schemeClr val="tx1"/>
                          </a:solidFill>
                          <a:latin typeface="Meiryo UI" panose="020B0604030504040204" pitchFamily="50" charset="-128"/>
                          <a:ea typeface="Meiryo UI" panose="020B0604030504040204" pitchFamily="50" charset="-128"/>
                        </a:rPr>
                        <a:t>月に総括を行い終了）</a:t>
                      </a:r>
                      <a:endParaRPr kumimoji="1" lang="en-US" altLang="ja-JP" sz="1050" spc="-150" dirty="0" smtClean="0">
                        <a:solidFill>
                          <a:schemeClr val="tx1"/>
                        </a:solidFill>
                        <a:latin typeface="Meiryo UI" panose="020B0604030504040204" pitchFamily="50" charset="-128"/>
                        <a:ea typeface="Meiryo UI" panose="020B0604030504040204" pitchFamily="50" charset="-128"/>
                      </a:endParaRPr>
                    </a:p>
                    <a:p>
                      <a:pPr algn="l"/>
                      <a:endParaRPr kumimoji="1" lang="en-US" altLang="ja-JP" sz="1050" spc="-15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050" spc="-150" dirty="0" smtClean="0">
                          <a:solidFill>
                            <a:schemeClr val="tx1"/>
                          </a:solidFill>
                          <a:latin typeface="Meiryo UI" panose="020B0604030504040204" pitchFamily="50" charset="-128"/>
                          <a:ea typeface="Meiryo UI" panose="020B0604030504040204" pitchFamily="50" charset="-128"/>
                        </a:rPr>
                        <a:t>・特区指定</a:t>
                      </a:r>
                      <a:endParaRPr kumimoji="1" lang="en-US" altLang="ja-JP" sz="1050" spc="-150" dirty="0" smtClean="0">
                        <a:solidFill>
                          <a:schemeClr val="tx1"/>
                        </a:solidFill>
                        <a:latin typeface="Meiryo UI" panose="020B0604030504040204" pitchFamily="50" charset="-128"/>
                        <a:ea typeface="Meiryo UI" panose="020B0604030504040204" pitchFamily="50" charset="-128"/>
                      </a:endParaRPr>
                    </a:p>
                    <a:p>
                      <a:pPr algn="l"/>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国際戦略総合特区地域指定</a:t>
                      </a:r>
                      <a:r>
                        <a:rPr kumimoji="1" lang="en-US" altLang="ja-JP" sz="1050" dirty="0" smtClean="0">
                          <a:solidFill>
                            <a:schemeClr val="tx1"/>
                          </a:solidFill>
                          <a:latin typeface="Meiryo UI" panose="020B0604030504040204" pitchFamily="50" charset="-128"/>
                          <a:ea typeface="Meiryo UI" panose="020B0604030504040204" pitchFamily="50" charset="-128"/>
                        </a:rPr>
                        <a:t>(2011</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a:t>
                      </a:r>
                    </a:p>
                    <a:p>
                      <a:pPr algn="l"/>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関西圏国家戦略特別区域指定</a:t>
                      </a:r>
                      <a:r>
                        <a:rPr kumimoji="1" lang="en-US" altLang="ja-JP" sz="1050" dirty="0" smtClean="0">
                          <a:solidFill>
                            <a:schemeClr val="tx1"/>
                          </a:solidFill>
                          <a:latin typeface="Meiryo UI" panose="020B0604030504040204" pitchFamily="50" charset="-128"/>
                          <a:ea typeface="Meiryo UI" panose="020B0604030504040204" pitchFamily="50" charset="-128"/>
                        </a:rPr>
                        <a:t>(2014</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a:t>
                      </a:r>
                      <a:endParaRPr kumimoji="1" lang="en-US" altLang="ja-JP" sz="1050" spc="-150" dirty="0" smtClean="0">
                        <a:solidFill>
                          <a:schemeClr val="tx1"/>
                        </a:solidFill>
                        <a:latin typeface="Meiryo UI" panose="020B0604030504040204" pitchFamily="50" charset="-128"/>
                        <a:ea typeface="Meiryo UI" panose="020B0604030504040204" pitchFamily="50" charset="-128"/>
                      </a:endParaRPr>
                    </a:p>
                    <a:p>
                      <a:pPr algn="l"/>
                      <a:endParaRPr kumimoji="1" lang="en-US" altLang="ja-JP" sz="1050" spc="-15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050" spc="-150" dirty="0" smtClean="0">
                          <a:solidFill>
                            <a:schemeClr val="tx1"/>
                          </a:solidFill>
                          <a:latin typeface="Meiryo UI" panose="020B0604030504040204" pitchFamily="50" charset="-128"/>
                          <a:ea typeface="Meiryo UI" panose="020B0604030504040204" pitchFamily="50" charset="-128"/>
                        </a:rPr>
                        <a:t>・大阪バイオ・ヘッドクオーター体制の構築</a:t>
                      </a:r>
                      <a:endParaRPr kumimoji="1" lang="en-US" altLang="ja-JP" sz="1050" spc="-150" dirty="0" smtClean="0">
                        <a:solidFill>
                          <a:schemeClr val="tx1"/>
                        </a:solidFill>
                        <a:latin typeface="Meiryo UI" panose="020B0604030504040204" pitchFamily="50" charset="-128"/>
                        <a:ea typeface="Meiryo UI" panose="020B0604030504040204" pitchFamily="50" charset="-128"/>
                      </a:endParaRPr>
                    </a:p>
                    <a:p>
                      <a:pPr algn="l"/>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府担当課が大阪バイオ・ヘッドクオーターの事務局として、研究機関等が集積する北大阪地域に本拠を置き、現地性を高め戦略の立案・フォローアップ・ワンストップ窓口・総合調整機関として活動</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・「大阪の成長戦略（</a:t>
                      </a:r>
                      <a:r>
                        <a:rPr kumimoji="1" lang="en-US" altLang="ja-JP" sz="1050" dirty="0" smtClean="0">
                          <a:solidFill>
                            <a:schemeClr val="tx1"/>
                          </a:solidFill>
                          <a:latin typeface="Meiryo UI" panose="020B0604030504040204" pitchFamily="50" charset="-128"/>
                          <a:ea typeface="Meiryo UI" panose="020B0604030504040204" pitchFamily="50" charset="-128"/>
                        </a:rPr>
                        <a:t>2018</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rPr>
                        <a:t>月改訂版）」の重点化を図る分野に位置付け</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「健康・医療関連産業の世界的クラスター形成」</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・大阪健康・医療関係機関実務責任者会議の設置</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大阪バイオ戦略推進会議構成機関の実務責任者がより密な意見交換・情報提供を行う場として「大阪健康・医療実務責任者会議」を設置</a:t>
                      </a:r>
                      <a:r>
                        <a:rPr kumimoji="1" lang="en-US" altLang="ja-JP" sz="1050" dirty="0" smtClean="0">
                          <a:solidFill>
                            <a:schemeClr val="tx1"/>
                          </a:solidFill>
                          <a:latin typeface="Meiryo UI" panose="020B0604030504040204" pitchFamily="50" charset="-128"/>
                          <a:ea typeface="Meiryo UI" panose="020B0604030504040204" pitchFamily="50" charset="-128"/>
                        </a:rPr>
                        <a:t>(2018</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4</a:t>
                      </a:r>
                      <a:r>
                        <a:rPr kumimoji="1" lang="ja-JP" altLang="en-US" sz="1050" dirty="0" smtClean="0">
                          <a:solidFill>
                            <a:schemeClr val="tx1"/>
                          </a:solidFill>
                          <a:latin typeface="Meiryo UI" panose="020B0604030504040204" pitchFamily="50" charset="-128"/>
                          <a:ea typeface="Meiryo UI" panose="020B0604030504040204" pitchFamily="50" charset="-128"/>
                        </a:rPr>
                        <a:t>月</a:t>
                      </a:r>
                      <a:r>
                        <a:rPr kumimoji="1" lang="en-US" altLang="ja-JP" sz="1050" dirty="0" smtClean="0">
                          <a:solidFill>
                            <a:schemeClr val="tx1"/>
                          </a:solidFill>
                          <a:latin typeface="Meiryo UI" panose="020B0604030504040204" pitchFamily="50" charset="-128"/>
                          <a:ea typeface="Meiryo UI" panose="020B0604030504040204" pitchFamily="50" charset="-128"/>
                        </a:rPr>
                        <a:t>)</a:t>
                      </a:r>
                    </a:p>
                    <a:p>
                      <a:pPr algn="l"/>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・新たな拠点の形成</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北大阪健康医療都市</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「循環器疾患分野の予防・医療・研究で世界をリードする地域に」</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未来医療国際拠点</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中之島</a:t>
                      </a:r>
                      <a:r>
                        <a:rPr kumimoji="1" lang="en-US" altLang="ja-JP" sz="1050" dirty="0" smtClean="0">
                          <a:solidFill>
                            <a:schemeClr val="tx1"/>
                          </a:solidFill>
                          <a:latin typeface="Meiryo UI" panose="020B0604030504040204" pitchFamily="50" charset="-128"/>
                          <a:ea typeface="Meiryo UI" panose="020B0604030504040204" pitchFamily="50" charset="-128"/>
                        </a:rPr>
                        <a:t>)</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「未来医療の臨床研究から実用化・産業化までを一貫して推進する世界に開かれた国際拠点」</a:t>
                      </a:r>
                    </a:p>
                  </a:txBody>
                  <a:tcPr marT="36000" marB="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・関西イノベーション国際戦略総合特区で重点分野の一つとして提案し、地域採択</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88900" indent="-88900" algn="l"/>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医薬品・医療機器総合機構（</a:t>
                      </a:r>
                      <a:r>
                        <a:rPr kumimoji="1" lang="en-US" altLang="ja-JP" sz="1050" dirty="0" smtClean="0">
                          <a:solidFill>
                            <a:schemeClr val="tx1"/>
                          </a:solidFill>
                          <a:latin typeface="Meiryo UI" panose="020B0604030504040204" pitchFamily="50" charset="-128"/>
                          <a:ea typeface="Meiryo UI" panose="020B0604030504040204" pitchFamily="50" charset="-128"/>
                        </a:rPr>
                        <a:t>PMDA</a:t>
                      </a:r>
                      <a:r>
                        <a:rPr kumimoji="1" lang="ja-JP" altLang="en-US" sz="1050" dirty="0" smtClean="0">
                          <a:solidFill>
                            <a:schemeClr val="tx1"/>
                          </a:solidFill>
                          <a:latin typeface="Meiryo UI" panose="020B0604030504040204" pitchFamily="50" charset="-128"/>
                          <a:ea typeface="Meiryo UI" panose="020B0604030504040204" pitchFamily="50" charset="-128"/>
                        </a:rPr>
                        <a:t>）関西支部の設置（</a:t>
                      </a:r>
                      <a:r>
                        <a:rPr kumimoji="1" lang="en-US" altLang="ja-JP" sz="1050" dirty="0" smtClean="0">
                          <a:solidFill>
                            <a:schemeClr val="tx1"/>
                          </a:solidFill>
                          <a:latin typeface="Meiryo UI" panose="020B0604030504040204" pitchFamily="50" charset="-128"/>
                          <a:ea typeface="Meiryo UI" panose="020B0604030504040204" pitchFamily="50" charset="-128"/>
                        </a:rPr>
                        <a:t>2013</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10</a:t>
                      </a:r>
                      <a:r>
                        <a:rPr kumimoji="1" lang="ja-JP" altLang="en-US" sz="1050" dirty="0" smtClean="0">
                          <a:solidFill>
                            <a:schemeClr val="tx1"/>
                          </a:solidFill>
                          <a:latin typeface="Meiryo UI" panose="020B0604030504040204" pitchFamily="50" charset="-128"/>
                          <a:ea typeface="Meiryo UI" panose="020B0604030504040204" pitchFamily="50" charset="-128"/>
                        </a:rPr>
                        <a:t>月</a:t>
                      </a:r>
                      <a:r>
                        <a:rPr kumimoji="1" lang="en-US" altLang="ja-JP" sz="1050" dirty="0" smtClean="0">
                          <a:solidFill>
                            <a:schemeClr val="tx1"/>
                          </a:solidFill>
                          <a:latin typeface="Meiryo UI" panose="020B0604030504040204" pitchFamily="50" charset="-128"/>
                          <a:ea typeface="Meiryo UI" panose="020B0604030504040204" pitchFamily="50" charset="-128"/>
                        </a:rPr>
                        <a:t>)</a:t>
                      </a:r>
                    </a:p>
                    <a:p>
                      <a:pPr marL="88900" indent="-88900" algn="l"/>
                      <a:r>
                        <a:rPr kumimoji="1" lang="ja-JP" altLang="en-US" sz="1050" dirty="0" smtClean="0">
                          <a:solidFill>
                            <a:schemeClr val="tx1"/>
                          </a:solidFill>
                          <a:latin typeface="Meiryo UI" panose="020B0604030504040204" pitchFamily="50" charset="-128"/>
                          <a:ea typeface="Meiryo UI" panose="020B0604030504040204" pitchFamily="50" charset="-128"/>
                        </a:rPr>
                        <a:t>　テレビ会議システムによる対面助言開始（</a:t>
                      </a:r>
                      <a:r>
                        <a:rPr kumimoji="1" lang="en-US" altLang="ja-JP" sz="1050" dirty="0" smtClean="0">
                          <a:solidFill>
                            <a:schemeClr val="tx1"/>
                          </a:solidFill>
                          <a:latin typeface="Meiryo UI" panose="020B0604030504040204" pitchFamily="50" charset="-128"/>
                          <a:ea typeface="Meiryo UI" panose="020B0604030504040204" pitchFamily="50" charset="-128"/>
                        </a:rPr>
                        <a:t>2016</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6</a:t>
                      </a:r>
                      <a:r>
                        <a:rPr kumimoji="1" lang="ja-JP" altLang="en-US" sz="1050" dirty="0" smtClean="0">
                          <a:solidFill>
                            <a:schemeClr val="tx1"/>
                          </a:solidFill>
                          <a:latin typeface="Meiryo UI" panose="020B0604030504040204" pitchFamily="50" charset="-128"/>
                          <a:ea typeface="Meiryo UI" panose="020B0604030504040204" pitchFamily="50" charset="-128"/>
                        </a:rPr>
                        <a:t>月）</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88900" indent="-88900" algn="l"/>
                      <a:r>
                        <a:rPr kumimoji="1" lang="ja-JP" altLang="en-US" sz="1050" dirty="0" smtClean="0">
                          <a:solidFill>
                            <a:schemeClr val="tx1"/>
                          </a:solidFill>
                          <a:latin typeface="Meiryo UI" panose="020B0604030504040204" pitchFamily="50" charset="-128"/>
                          <a:ea typeface="Meiryo UI" panose="020B0604030504040204" pitchFamily="50" charset="-128"/>
                        </a:rPr>
                        <a:t>　テレビ会議システムの機能拡充</a:t>
                      </a:r>
                      <a:r>
                        <a:rPr kumimoji="1" lang="en-US" altLang="ja-JP" sz="1050" dirty="0" smtClean="0">
                          <a:solidFill>
                            <a:schemeClr val="tx1"/>
                          </a:solidFill>
                          <a:latin typeface="Meiryo UI" panose="020B0604030504040204" pitchFamily="50" charset="-128"/>
                          <a:ea typeface="Meiryo UI" panose="020B0604030504040204" pitchFamily="50" charset="-128"/>
                        </a:rPr>
                        <a:t>(2017</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11</a:t>
                      </a:r>
                      <a:r>
                        <a:rPr kumimoji="1" lang="ja-JP" altLang="en-US" sz="1050" dirty="0" smtClean="0">
                          <a:solidFill>
                            <a:schemeClr val="tx1"/>
                          </a:solidFill>
                          <a:latin typeface="Meiryo UI" panose="020B0604030504040204" pitchFamily="50" charset="-128"/>
                          <a:ea typeface="Meiryo UI" panose="020B0604030504040204" pitchFamily="50" charset="-128"/>
                        </a:rPr>
                        <a:t>月・</a:t>
                      </a:r>
                      <a:r>
                        <a:rPr kumimoji="1" lang="en-US" altLang="ja-JP" sz="1050" dirty="0" smtClean="0">
                          <a:solidFill>
                            <a:schemeClr val="tx1"/>
                          </a:solidFill>
                          <a:latin typeface="Meiryo UI" panose="020B0604030504040204" pitchFamily="50" charset="-128"/>
                          <a:ea typeface="Meiryo UI" panose="020B0604030504040204" pitchFamily="50" charset="-128"/>
                        </a:rPr>
                        <a:t>2019</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7</a:t>
                      </a:r>
                      <a:r>
                        <a:rPr kumimoji="1" lang="ja-JP" altLang="en-US" sz="1050" dirty="0" smtClean="0">
                          <a:solidFill>
                            <a:schemeClr val="tx1"/>
                          </a:solidFill>
                          <a:latin typeface="Meiryo UI" panose="020B0604030504040204" pitchFamily="50" charset="-128"/>
                          <a:ea typeface="Meiryo UI" panose="020B0604030504040204" pitchFamily="50" charset="-128"/>
                        </a:rPr>
                        <a:t>月</a:t>
                      </a:r>
                      <a:r>
                        <a:rPr kumimoji="1" lang="en-US" altLang="ja-JP" sz="1050" dirty="0" smtClean="0">
                          <a:solidFill>
                            <a:schemeClr val="tx1"/>
                          </a:solidFill>
                          <a:latin typeface="Meiryo UI" panose="020B0604030504040204" pitchFamily="50" charset="-128"/>
                          <a:ea typeface="Meiryo UI" panose="020B0604030504040204" pitchFamily="50" charset="-128"/>
                        </a:rPr>
                        <a:t>)</a:t>
                      </a:r>
                    </a:p>
                    <a:p>
                      <a:pPr marL="88900" indent="-88900" algn="l"/>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彩都ライフサイエンスパークへの企業誘致（</a:t>
                      </a:r>
                      <a:r>
                        <a:rPr kumimoji="1" lang="en-US" altLang="ja-JP" sz="1050" dirty="0" smtClean="0">
                          <a:solidFill>
                            <a:schemeClr val="tx1"/>
                          </a:solidFill>
                          <a:latin typeface="Meiryo UI" panose="020B0604030504040204" pitchFamily="50" charset="-128"/>
                          <a:ea typeface="Meiryo UI" panose="020B0604030504040204" pitchFamily="50" charset="-128"/>
                        </a:rPr>
                        <a:t>20/20</a:t>
                      </a:r>
                      <a:r>
                        <a:rPr kumimoji="1" lang="ja-JP" altLang="en-US" sz="1050" dirty="0" smtClean="0">
                          <a:solidFill>
                            <a:schemeClr val="tx1"/>
                          </a:solidFill>
                          <a:latin typeface="Meiryo UI" panose="020B0604030504040204" pitchFamily="50" charset="-128"/>
                          <a:ea typeface="Meiryo UI" panose="020B0604030504040204" pitchFamily="50" charset="-128"/>
                        </a:rPr>
                        <a:t>区画）</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88900" indent="-88900" algn="l"/>
                      <a:r>
                        <a:rPr kumimoji="1" lang="ja-JP" altLang="en-US" sz="1050" strike="noStrike" baseline="0" dirty="0" smtClean="0">
                          <a:solidFill>
                            <a:schemeClr val="tx1"/>
                          </a:solidFill>
                          <a:latin typeface="Meiryo UI" panose="020B0604030504040204" pitchFamily="50" charset="-128"/>
                          <a:ea typeface="Meiryo UI" panose="020B0604030504040204" pitchFamily="50" charset="-128"/>
                        </a:rPr>
                        <a:t>・オールジャパンの創薬支援ネットワークの本部機能の（独）医薬基盤研究所（彩都）への設置</a:t>
                      </a:r>
                      <a:endParaRPr kumimoji="1" lang="en-US" altLang="ja-JP" sz="1050" strike="noStrike" baseline="0" dirty="0" smtClean="0">
                        <a:solidFill>
                          <a:schemeClr val="tx1"/>
                        </a:solidFill>
                        <a:latin typeface="Meiryo UI" panose="020B0604030504040204" pitchFamily="50" charset="-128"/>
                        <a:ea typeface="Meiryo UI" panose="020B0604030504040204" pitchFamily="50" charset="-128"/>
                      </a:endParaRPr>
                    </a:p>
                    <a:p>
                      <a:pPr marL="88900" indent="-88900" algn="l"/>
                      <a:r>
                        <a:rPr kumimoji="1" lang="ja-JP" altLang="en-US" sz="1050" strike="noStrike" baseline="0" dirty="0" smtClean="0">
                          <a:solidFill>
                            <a:schemeClr val="tx1"/>
                          </a:solidFill>
                          <a:latin typeface="Meiryo UI" panose="020B0604030504040204" pitchFamily="50" charset="-128"/>
                          <a:ea typeface="Meiryo UI" panose="020B0604030504040204" pitchFamily="50" charset="-128"/>
                        </a:rPr>
                        <a:t>　⇒日本医療研究開発機構（</a:t>
                      </a:r>
                      <a:r>
                        <a:rPr kumimoji="1" lang="en-US" altLang="ja-JP" sz="1050" strike="noStrike" baseline="0" dirty="0" smtClean="0">
                          <a:solidFill>
                            <a:schemeClr val="tx1"/>
                          </a:solidFill>
                          <a:latin typeface="Meiryo UI" panose="020B0604030504040204" pitchFamily="50" charset="-128"/>
                          <a:ea typeface="Meiryo UI" panose="020B0604030504040204" pitchFamily="50" charset="-128"/>
                        </a:rPr>
                        <a:t>AMED</a:t>
                      </a:r>
                      <a:r>
                        <a:rPr kumimoji="1" lang="ja-JP" altLang="en-US" sz="1050" strike="noStrike" baseline="0" dirty="0" smtClean="0">
                          <a:solidFill>
                            <a:schemeClr val="tx1"/>
                          </a:solidFill>
                          <a:latin typeface="Meiryo UI" panose="020B0604030504040204" pitchFamily="50" charset="-128"/>
                          <a:ea typeface="Meiryo UI" panose="020B0604030504040204" pitchFamily="50" charset="-128"/>
                        </a:rPr>
                        <a:t>）が設立され、うめきたに設置された創薬支援戦略部（現、創薬戦略部）西日本統括部が、創薬支援ネットワークの本部機能を担う（</a:t>
                      </a:r>
                      <a:r>
                        <a:rPr kumimoji="1" lang="en-US" altLang="ja-JP" sz="1050" strike="noStrike" baseline="0" dirty="0" smtClean="0">
                          <a:solidFill>
                            <a:schemeClr val="tx1"/>
                          </a:solidFill>
                          <a:latin typeface="Meiryo UI" panose="020B0604030504040204" pitchFamily="50" charset="-128"/>
                          <a:ea typeface="Meiryo UI" panose="020B0604030504040204" pitchFamily="50" charset="-128"/>
                        </a:rPr>
                        <a:t>2015</a:t>
                      </a:r>
                      <a:r>
                        <a:rPr kumimoji="1" lang="ja-JP" altLang="en-US" sz="1050" strike="noStrike" baseline="0" dirty="0" smtClean="0">
                          <a:solidFill>
                            <a:schemeClr val="tx1"/>
                          </a:solidFill>
                          <a:latin typeface="Meiryo UI" panose="020B0604030504040204" pitchFamily="50" charset="-128"/>
                          <a:ea typeface="Meiryo UI" panose="020B0604030504040204" pitchFamily="50" charset="-128"/>
                        </a:rPr>
                        <a:t>年</a:t>
                      </a:r>
                      <a:r>
                        <a:rPr kumimoji="1" lang="en-US" altLang="ja-JP" sz="1050" strike="noStrike" baseline="0" dirty="0" smtClean="0">
                          <a:solidFill>
                            <a:schemeClr val="tx1"/>
                          </a:solidFill>
                          <a:latin typeface="Meiryo UI" panose="020B0604030504040204" pitchFamily="50" charset="-128"/>
                          <a:ea typeface="Meiryo UI" panose="020B0604030504040204" pitchFamily="50" charset="-128"/>
                        </a:rPr>
                        <a:t>4</a:t>
                      </a:r>
                      <a:r>
                        <a:rPr kumimoji="1" lang="ja-JP" altLang="en-US" sz="1050" strike="noStrike" baseline="0" dirty="0" smtClean="0">
                          <a:solidFill>
                            <a:schemeClr val="tx1"/>
                          </a:solidFill>
                          <a:latin typeface="Meiryo UI" panose="020B0604030504040204" pitchFamily="50" charset="-128"/>
                          <a:ea typeface="Meiryo UI" panose="020B0604030504040204" pitchFamily="50" charset="-128"/>
                        </a:rPr>
                        <a:t>月）</a:t>
                      </a:r>
                      <a:endParaRPr kumimoji="1" lang="en-US" altLang="ja-JP" sz="1050" strike="noStrike" baseline="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・「大阪バイオファンド」創設（</a:t>
                      </a:r>
                      <a:r>
                        <a:rPr kumimoji="1" lang="en-US" altLang="ja-JP" sz="1050" dirty="0" smtClean="0">
                          <a:solidFill>
                            <a:schemeClr val="tx1"/>
                          </a:solidFill>
                          <a:latin typeface="Meiryo UI" panose="020B0604030504040204" pitchFamily="50" charset="-128"/>
                          <a:ea typeface="Meiryo UI" panose="020B0604030504040204" pitchFamily="50" charset="-128"/>
                        </a:rPr>
                        <a:t>2010</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rPr>
                        <a:t>月）</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組成金額</a:t>
                      </a:r>
                      <a:r>
                        <a:rPr kumimoji="1" lang="en-US" altLang="ja-JP" sz="1050" dirty="0" smtClean="0">
                          <a:solidFill>
                            <a:schemeClr val="tx1"/>
                          </a:solidFill>
                          <a:latin typeface="Meiryo UI" panose="020B0604030504040204" pitchFamily="50" charset="-128"/>
                          <a:ea typeface="Meiryo UI" panose="020B0604030504040204" pitchFamily="50" charset="-128"/>
                        </a:rPr>
                        <a:t>11.2</a:t>
                      </a:r>
                      <a:r>
                        <a:rPr kumimoji="1" lang="ja-JP" altLang="en-US" sz="1050" dirty="0" smtClean="0">
                          <a:solidFill>
                            <a:schemeClr val="tx1"/>
                          </a:solidFill>
                          <a:latin typeface="Meiryo UI" panose="020B0604030504040204" pitchFamily="50" charset="-128"/>
                          <a:ea typeface="Meiryo UI" panose="020B0604030504040204" pitchFamily="50" charset="-128"/>
                        </a:rPr>
                        <a:t>億円</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88900" indent="-88900" algn="l"/>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自治体と製薬企業等が一体となり組成した全国初のバイオファンド</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実績：</a:t>
                      </a:r>
                      <a:r>
                        <a:rPr kumimoji="1" lang="en-US" altLang="ja-JP" sz="1050" dirty="0" smtClean="0">
                          <a:solidFill>
                            <a:schemeClr val="tx1"/>
                          </a:solidFill>
                          <a:latin typeface="Meiryo UI" panose="020B0604030504040204" pitchFamily="50" charset="-128"/>
                          <a:ea typeface="Meiryo UI" panose="020B0604030504040204" pitchFamily="50" charset="-128"/>
                        </a:rPr>
                        <a:t>9</a:t>
                      </a:r>
                      <a:r>
                        <a:rPr kumimoji="1" lang="ja-JP" altLang="en-US" sz="1050" dirty="0" smtClean="0">
                          <a:solidFill>
                            <a:schemeClr val="tx1"/>
                          </a:solidFill>
                          <a:latin typeface="Meiryo UI" panose="020B0604030504040204" pitchFamily="50" charset="-128"/>
                          <a:ea typeface="Meiryo UI" panose="020B0604030504040204" pitchFamily="50" charset="-128"/>
                        </a:rPr>
                        <a:t>社</a:t>
                      </a:r>
                      <a:r>
                        <a:rPr kumimoji="1" lang="en-US" altLang="ja-JP" sz="1050" dirty="0" smtClean="0">
                          <a:solidFill>
                            <a:schemeClr val="tx1"/>
                          </a:solidFill>
                          <a:latin typeface="Meiryo UI" panose="020B0604030504040204" pitchFamily="50" charset="-128"/>
                          <a:ea typeface="Meiryo UI" panose="020B0604030504040204" pitchFamily="50" charset="-128"/>
                        </a:rPr>
                        <a:t>11</a:t>
                      </a:r>
                      <a:r>
                        <a:rPr kumimoji="1" lang="ja-JP" altLang="en-US" sz="1050" dirty="0" smtClean="0">
                          <a:solidFill>
                            <a:schemeClr val="tx1"/>
                          </a:solidFill>
                          <a:latin typeface="Meiryo UI" panose="020B0604030504040204" pitchFamily="50" charset="-128"/>
                          <a:ea typeface="Meiryo UI" panose="020B0604030504040204" pitchFamily="50" charset="-128"/>
                        </a:rPr>
                        <a:t>件／総額約</a:t>
                      </a:r>
                      <a:r>
                        <a:rPr kumimoji="1" lang="en-US" altLang="ja-JP" sz="1050" dirty="0" smtClean="0">
                          <a:solidFill>
                            <a:schemeClr val="tx1"/>
                          </a:solidFill>
                          <a:latin typeface="Meiryo UI" panose="020B0604030504040204" pitchFamily="50" charset="-128"/>
                          <a:ea typeface="Meiryo UI" panose="020B0604030504040204" pitchFamily="50" charset="-128"/>
                        </a:rPr>
                        <a:t>8.4</a:t>
                      </a:r>
                      <a:r>
                        <a:rPr kumimoji="1" lang="ja-JP" altLang="en-US" sz="1050" dirty="0" smtClean="0">
                          <a:solidFill>
                            <a:schemeClr val="tx1"/>
                          </a:solidFill>
                          <a:latin typeface="Meiryo UI" panose="020B0604030504040204" pitchFamily="50" charset="-128"/>
                          <a:ea typeface="Meiryo UI" panose="020B0604030504040204" pitchFamily="50" charset="-128"/>
                        </a:rPr>
                        <a:t>億円を投資</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　うち、</a:t>
                      </a:r>
                      <a:r>
                        <a:rPr kumimoji="1" lang="en-US" altLang="ja-JP" sz="1050" dirty="0" smtClean="0">
                          <a:solidFill>
                            <a:schemeClr val="tx1"/>
                          </a:solidFill>
                          <a:latin typeface="Meiryo UI" panose="020B0604030504040204" pitchFamily="50" charset="-128"/>
                          <a:ea typeface="Meiryo UI" panose="020B0604030504040204" pitchFamily="50" charset="-128"/>
                        </a:rPr>
                        <a:t>7</a:t>
                      </a:r>
                      <a:r>
                        <a:rPr kumimoji="1" lang="ja-JP" altLang="en-US" sz="1050" dirty="0" smtClean="0">
                          <a:solidFill>
                            <a:schemeClr val="tx1"/>
                          </a:solidFill>
                          <a:latin typeface="Meiryo UI" panose="020B0604030504040204" pitchFamily="50" charset="-128"/>
                          <a:ea typeface="Meiryo UI" panose="020B0604030504040204" pitchFamily="50" charset="-128"/>
                        </a:rPr>
                        <a:t>社</a:t>
                      </a:r>
                      <a:r>
                        <a:rPr kumimoji="1" lang="en-US" altLang="ja-JP" sz="1050" dirty="0" smtClean="0">
                          <a:solidFill>
                            <a:schemeClr val="tx1"/>
                          </a:solidFill>
                          <a:latin typeface="Meiryo UI" panose="020B0604030504040204" pitchFamily="50" charset="-128"/>
                          <a:ea typeface="Meiryo UI" panose="020B0604030504040204" pitchFamily="50" charset="-128"/>
                        </a:rPr>
                        <a:t>9</a:t>
                      </a:r>
                      <a:r>
                        <a:rPr kumimoji="1" lang="ja-JP" altLang="en-US" sz="1050" dirty="0" smtClean="0">
                          <a:solidFill>
                            <a:schemeClr val="tx1"/>
                          </a:solidFill>
                          <a:latin typeface="Meiryo UI" panose="020B0604030504040204" pitchFamily="50" charset="-128"/>
                          <a:ea typeface="Meiryo UI" panose="020B0604030504040204" pitchFamily="50" charset="-128"/>
                        </a:rPr>
                        <a:t>件売却（総額約</a:t>
                      </a:r>
                      <a:r>
                        <a:rPr kumimoji="1" lang="en-US" altLang="ja-JP" sz="1050" dirty="0" smtClean="0">
                          <a:solidFill>
                            <a:schemeClr val="tx1"/>
                          </a:solidFill>
                          <a:latin typeface="Meiryo UI" panose="020B0604030504040204" pitchFamily="50" charset="-128"/>
                          <a:ea typeface="Meiryo UI" panose="020B0604030504040204" pitchFamily="50" charset="-128"/>
                        </a:rPr>
                        <a:t>21.3</a:t>
                      </a:r>
                      <a:r>
                        <a:rPr kumimoji="1" lang="ja-JP" altLang="en-US" sz="1050" dirty="0" smtClean="0">
                          <a:solidFill>
                            <a:schemeClr val="tx1"/>
                          </a:solidFill>
                          <a:latin typeface="Meiryo UI" panose="020B0604030504040204" pitchFamily="50" charset="-128"/>
                          <a:ea typeface="Meiryo UI" panose="020B0604030504040204" pitchFamily="50" charset="-128"/>
                        </a:rPr>
                        <a:t>億円）</a:t>
                      </a:r>
                      <a:r>
                        <a:rPr kumimoji="1" lang="en-US" altLang="ja-JP" sz="1050" dirty="0" smtClean="0">
                          <a:solidFill>
                            <a:schemeClr val="tx1"/>
                          </a:solidFill>
                          <a:latin typeface="Meiryo UI" panose="020B0604030504040204" pitchFamily="50" charset="-128"/>
                          <a:ea typeface="Meiryo UI" panose="020B0604030504040204" pitchFamily="50" charset="-128"/>
                        </a:rPr>
                        <a:t>(2022</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rPr>
                        <a:t>月末時点</a:t>
                      </a:r>
                      <a:r>
                        <a:rPr kumimoji="1" lang="en-US" altLang="ja-JP" sz="1050" dirty="0" smtClean="0">
                          <a:solidFill>
                            <a:schemeClr val="tx1"/>
                          </a:solidFill>
                          <a:latin typeface="Meiryo UI" panose="020B0604030504040204" pitchFamily="50" charset="-128"/>
                          <a:ea typeface="Meiryo UI" panose="020B0604030504040204" pitchFamily="50" charset="-128"/>
                        </a:rPr>
                        <a:t>)</a:t>
                      </a:r>
                    </a:p>
                    <a:p>
                      <a:pPr marL="88900" indent="-88900" algn="l"/>
                      <a:r>
                        <a:rPr kumimoji="1" lang="ja-JP" altLang="en-US" sz="1050" dirty="0" smtClean="0">
                          <a:solidFill>
                            <a:schemeClr val="tx1"/>
                          </a:solidFill>
                          <a:latin typeface="Meiryo UI" panose="020B0604030504040204" pitchFamily="50" charset="-128"/>
                          <a:ea typeface="Meiryo UI" panose="020B0604030504040204" pitchFamily="50" charset="-128"/>
                        </a:rPr>
                        <a:t>・「国立健康･栄養研究所の大阪府への移転に関する方針」を厚生労働省、（国研）医薬基盤･健康･栄養研究所、府で取りまとめ（</a:t>
                      </a:r>
                      <a:r>
                        <a:rPr kumimoji="1" lang="en-US" altLang="ja-JP" sz="1050" dirty="0" smtClean="0">
                          <a:solidFill>
                            <a:schemeClr val="tx1"/>
                          </a:solidFill>
                          <a:latin typeface="Meiryo UI" panose="020B0604030504040204" pitchFamily="50" charset="-128"/>
                          <a:ea typeface="Meiryo UI" panose="020B0604030504040204" pitchFamily="50" charset="-128"/>
                        </a:rPr>
                        <a:t>2017</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rPr>
                        <a:t>月）</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88900" indent="-88900" algn="l"/>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2023</a:t>
                      </a:r>
                      <a:r>
                        <a:rPr kumimoji="1" lang="ja-JP" altLang="en-US" sz="1050" dirty="0" smtClean="0">
                          <a:solidFill>
                            <a:schemeClr val="tx1"/>
                          </a:solidFill>
                          <a:latin typeface="Meiryo UI" panose="020B0604030504040204" pitchFamily="50" charset="-128"/>
                          <a:ea typeface="Meiryo UI" panose="020B0604030504040204" pitchFamily="50" charset="-128"/>
                        </a:rPr>
                        <a:t>年３月に健都イノベーションパーク内に開所予定。</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88900" indent="-88900" algn="l"/>
                      <a:r>
                        <a:rPr kumimoji="1" lang="ja-JP" altLang="en-US" sz="1050" dirty="0" smtClean="0">
                          <a:solidFill>
                            <a:schemeClr val="tx1"/>
                          </a:solidFill>
                          <a:latin typeface="Meiryo UI" panose="020B0604030504040204" pitchFamily="50" charset="-128"/>
                          <a:ea typeface="Meiryo UI" panose="020B0604030504040204" pitchFamily="50" charset="-128"/>
                        </a:rPr>
                        <a:t>・未来医療国際拠点基本計画（案）の策定（</a:t>
                      </a:r>
                      <a:r>
                        <a:rPr kumimoji="1" lang="en-US" altLang="ja-JP" sz="1050" dirty="0" smtClean="0">
                          <a:solidFill>
                            <a:schemeClr val="tx1"/>
                          </a:solidFill>
                          <a:latin typeface="Meiryo UI" panose="020B0604030504040204" pitchFamily="50" charset="-128"/>
                          <a:ea typeface="Meiryo UI" panose="020B0604030504040204" pitchFamily="50" charset="-128"/>
                        </a:rPr>
                        <a:t>2018</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rPr>
                        <a:t>月）</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88900" indent="-88900" algn="l"/>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大阪府と民間企業等</a:t>
                      </a:r>
                      <a:r>
                        <a:rPr kumimoji="1" lang="en-US" altLang="ja-JP" sz="1050" dirty="0" smtClean="0">
                          <a:solidFill>
                            <a:schemeClr val="tx1"/>
                          </a:solidFill>
                          <a:latin typeface="Meiryo UI" panose="020B0604030504040204" pitchFamily="50" charset="-128"/>
                          <a:ea typeface="Meiryo UI" panose="020B0604030504040204" pitchFamily="50" charset="-128"/>
                        </a:rPr>
                        <a:t>21</a:t>
                      </a:r>
                      <a:r>
                        <a:rPr kumimoji="1" lang="ja-JP" altLang="en-US" sz="1050" dirty="0" smtClean="0">
                          <a:solidFill>
                            <a:schemeClr val="tx1"/>
                          </a:solidFill>
                          <a:latin typeface="Meiryo UI" panose="020B0604030504040204" pitchFamily="50" charset="-128"/>
                          <a:ea typeface="Meiryo UI" panose="020B0604030504040204" pitchFamily="50" charset="-128"/>
                        </a:rPr>
                        <a:t>者により（一財）未来医療推進機構設立</a:t>
                      </a:r>
                      <a:r>
                        <a:rPr kumimoji="1" lang="en-US" altLang="ja-JP" sz="1050" dirty="0" smtClean="0">
                          <a:solidFill>
                            <a:schemeClr val="tx1"/>
                          </a:solidFill>
                          <a:latin typeface="Meiryo UI" panose="020B0604030504040204" pitchFamily="50" charset="-128"/>
                          <a:ea typeface="Meiryo UI" panose="020B0604030504040204" pitchFamily="50" charset="-128"/>
                        </a:rPr>
                        <a:t>(2019</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11</a:t>
                      </a:r>
                      <a:r>
                        <a:rPr kumimoji="1" lang="ja-JP" altLang="en-US" sz="1050" dirty="0" smtClean="0">
                          <a:solidFill>
                            <a:schemeClr val="tx1"/>
                          </a:solidFill>
                          <a:latin typeface="Meiryo UI" panose="020B0604030504040204" pitchFamily="50" charset="-128"/>
                          <a:ea typeface="Meiryo UI" panose="020B0604030504040204" pitchFamily="50" charset="-128"/>
                        </a:rPr>
                        <a:t>月</a:t>
                      </a:r>
                      <a:r>
                        <a:rPr kumimoji="1" lang="en-US" altLang="ja-JP" sz="1050" dirty="0" smtClean="0">
                          <a:solidFill>
                            <a:schemeClr val="tx1"/>
                          </a:solidFill>
                          <a:latin typeface="Meiryo UI" panose="020B0604030504040204" pitchFamily="50" charset="-128"/>
                          <a:ea typeface="Meiryo UI" panose="020B0604030504040204" pitchFamily="50" charset="-128"/>
                        </a:rPr>
                        <a:t>)</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京都大学</a:t>
                      </a:r>
                      <a:r>
                        <a:rPr kumimoji="1" lang="en-US" altLang="ja-JP" sz="1050" dirty="0" err="1" smtClean="0">
                          <a:solidFill>
                            <a:schemeClr val="tx1"/>
                          </a:solidFill>
                          <a:latin typeface="Meiryo UI" panose="020B0604030504040204" pitchFamily="50" charset="-128"/>
                          <a:ea typeface="Meiryo UI" panose="020B0604030504040204" pitchFamily="50" charset="-128"/>
                        </a:rPr>
                        <a:t>iPS</a:t>
                      </a:r>
                      <a:r>
                        <a:rPr kumimoji="1" lang="ja-JP" altLang="en-US" sz="1050" dirty="0" smtClean="0">
                          <a:solidFill>
                            <a:schemeClr val="tx1"/>
                          </a:solidFill>
                          <a:latin typeface="Meiryo UI" panose="020B0604030504040204" pitchFamily="50" charset="-128"/>
                          <a:ea typeface="Meiryo UI" panose="020B0604030504040204" pitchFamily="50" charset="-128"/>
                        </a:rPr>
                        <a:t>細胞研究財団の進出決定（</a:t>
                      </a:r>
                      <a:r>
                        <a:rPr kumimoji="1" lang="en-US" altLang="ja-JP" sz="1050" dirty="0" smtClean="0">
                          <a:solidFill>
                            <a:schemeClr val="tx1"/>
                          </a:solidFill>
                          <a:latin typeface="Meiryo UI" panose="020B0604030504040204" pitchFamily="50" charset="-128"/>
                          <a:ea typeface="Meiryo UI" panose="020B0604030504040204" pitchFamily="50" charset="-128"/>
                        </a:rPr>
                        <a:t>2021</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6</a:t>
                      </a:r>
                      <a:r>
                        <a:rPr kumimoji="1" lang="ja-JP" altLang="en-US" sz="1050" dirty="0" smtClean="0">
                          <a:solidFill>
                            <a:schemeClr val="tx1"/>
                          </a:solidFill>
                          <a:latin typeface="Meiryo UI" panose="020B0604030504040204" pitchFamily="50" charset="-128"/>
                          <a:ea typeface="Meiryo UI" panose="020B0604030504040204" pitchFamily="50" charset="-128"/>
                        </a:rPr>
                        <a:t>月）</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88900" indent="-88900" algn="l"/>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開発事業者において未来医療国際拠点建設工事着手</a:t>
                      </a:r>
                      <a:r>
                        <a:rPr kumimoji="1" lang="en-US" altLang="ja-JP" sz="1050" dirty="0" smtClean="0">
                          <a:solidFill>
                            <a:schemeClr val="tx1"/>
                          </a:solidFill>
                          <a:latin typeface="Meiryo UI" panose="020B0604030504040204" pitchFamily="50" charset="-128"/>
                          <a:ea typeface="Meiryo UI" panose="020B0604030504040204" pitchFamily="50" charset="-128"/>
                        </a:rPr>
                        <a:t>(2021</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11</a:t>
                      </a:r>
                      <a:r>
                        <a:rPr kumimoji="1" lang="ja-JP" altLang="en-US" sz="1050" dirty="0" smtClean="0">
                          <a:solidFill>
                            <a:schemeClr val="tx1"/>
                          </a:solidFill>
                          <a:latin typeface="Meiryo UI" panose="020B0604030504040204" pitchFamily="50" charset="-128"/>
                          <a:ea typeface="Meiryo UI" panose="020B0604030504040204" pitchFamily="50" charset="-128"/>
                        </a:rPr>
                        <a:t>月</a:t>
                      </a:r>
                      <a:r>
                        <a:rPr kumimoji="1" lang="en-US" altLang="ja-JP"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smtClean="0">
                        <a:solidFill>
                          <a:schemeClr val="tx1"/>
                        </a:solidFill>
                        <a:latin typeface="Meiryo UI" panose="020B0604030504040204" pitchFamily="50" charset="-128"/>
                        <a:ea typeface="Meiryo UI" panose="020B0604030504040204" pitchFamily="50" charset="-128"/>
                      </a:endParaRPr>
                    </a:p>
                  </a:txBody>
                  <a:tcPr marB="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テキスト ボックス 6"/>
          <p:cNvSpPr txBox="1"/>
          <p:nvPr/>
        </p:nvSpPr>
        <p:spPr>
          <a:xfrm>
            <a:off x="105080" y="44624"/>
            <a:ext cx="7467004" cy="338554"/>
          </a:xfrm>
          <a:prstGeom prst="rect">
            <a:avLst/>
          </a:prstGeom>
          <a:solidFill>
            <a:srgbClr val="002060"/>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２</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）成長産業の振興等（ライフサイエンス）</a:t>
            </a:r>
            <a:endPar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スライド番号プレースホルダー 1"/>
          <p:cNvSpPr>
            <a:spLocks noGrp="1"/>
          </p:cNvSpPr>
          <p:nvPr>
            <p:ph type="sldNum" sz="quarter" idx="12"/>
          </p:nvPr>
        </p:nvSpPr>
        <p:spPr>
          <a:xfrm>
            <a:off x="7092280" y="6592267"/>
            <a:ext cx="2133600" cy="365125"/>
          </a:xfrm>
        </p:spPr>
        <p:txBody>
          <a:bodyPr/>
          <a:lstStyle/>
          <a:p>
            <a:fld id="{63BC356D-1576-478B-8647-1361C6E9DFF7}" type="slidenum">
              <a:rPr lang="ja-JP" altLang="en-US" smtClean="0"/>
              <a:pPr/>
              <a:t>84</a:t>
            </a:fld>
            <a:endParaRPr lang="ja-JP" altLang="en-US"/>
          </a:p>
        </p:txBody>
      </p:sp>
    </p:spTree>
    <p:extLst>
      <p:ext uri="{BB962C8B-B14F-4D97-AF65-F5344CB8AC3E}">
        <p14:creationId xmlns:p14="http://schemas.microsoft.com/office/powerpoint/2010/main" val="1906734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56186" y="722"/>
            <a:ext cx="1035861"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■経過</a:t>
            </a:r>
            <a:endPar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80" name="表 79"/>
          <p:cNvGraphicFramePr>
            <a:graphicFrameLocks noGrp="1"/>
          </p:cNvGraphicFramePr>
          <p:nvPr>
            <p:extLst/>
          </p:nvPr>
        </p:nvGraphicFramePr>
        <p:xfrm>
          <a:off x="56183" y="575112"/>
          <a:ext cx="8937688" cy="6251885"/>
        </p:xfrm>
        <a:graphic>
          <a:graphicData uri="http://schemas.openxmlformats.org/drawingml/2006/table">
            <a:tbl>
              <a:tblPr firstRow="1" bandRow="1">
                <a:tableStyleId>{5940675A-B579-460E-94D1-54222C63F5DA}</a:tableStyleId>
              </a:tblPr>
              <a:tblGrid>
                <a:gridCol w="312696">
                  <a:extLst>
                    <a:ext uri="{9D8B030D-6E8A-4147-A177-3AD203B41FA5}">
                      <a16:colId xmlns:a16="http://schemas.microsoft.com/office/drawing/2014/main" val="20000"/>
                    </a:ext>
                  </a:extLst>
                </a:gridCol>
                <a:gridCol w="1322801">
                  <a:extLst>
                    <a:ext uri="{9D8B030D-6E8A-4147-A177-3AD203B41FA5}">
                      <a16:colId xmlns:a16="http://schemas.microsoft.com/office/drawing/2014/main" val="20001"/>
                    </a:ext>
                  </a:extLst>
                </a:gridCol>
                <a:gridCol w="504056">
                  <a:extLst>
                    <a:ext uri="{9D8B030D-6E8A-4147-A177-3AD203B41FA5}">
                      <a16:colId xmlns:a16="http://schemas.microsoft.com/office/drawing/2014/main" val="1012950229"/>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72701067"/>
                    </a:ext>
                  </a:extLst>
                </a:gridCol>
                <a:gridCol w="504056">
                  <a:extLst>
                    <a:ext uri="{9D8B030D-6E8A-4147-A177-3AD203B41FA5}">
                      <a16:colId xmlns:a16="http://schemas.microsoft.com/office/drawing/2014/main" val="4096191756"/>
                    </a:ext>
                  </a:extLst>
                </a:gridCol>
                <a:gridCol w="720080">
                  <a:extLst>
                    <a:ext uri="{9D8B030D-6E8A-4147-A177-3AD203B41FA5}">
                      <a16:colId xmlns:a16="http://schemas.microsoft.com/office/drawing/2014/main" val="20007"/>
                    </a:ext>
                  </a:extLst>
                </a:gridCol>
                <a:gridCol w="576064">
                  <a:extLst>
                    <a:ext uri="{9D8B030D-6E8A-4147-A177-3AD203B41FA5}">
                      <a16:colId xmlns:a16="http://schemas.microsoft.com/office/drawing/2014/main" val="1102297831"/>
                    </a:ext>
                  </a:extLst>
                </a:gridCol>
                <a:gridCol w="1080120">
                  <a:extLst>
                    <a:ext uri="{9D8B030D-6E8A-4147-A177-3AD203B41FA5}">
                      <a16:colId xmlns:a16="http://schemas.microsoft.com/office/drawing/2014/main" val="3847654753"/>
                    </a:ext>
                  </a:extLst>
                </a:gridCol>
                <a:gridCol w="2549663">
                  <a:extLst>
                    <a:ext uri="{9D8B030D-6E8A-4147-A177-3AD203B41FA5}">
                      <a16:colId xmlns:a16="http://schemas.microsoft.com/office/drawing/2014/main" val="94336548"/>
                    </a:ext>
                  </a:extLst>
                </a:gridCol>
              </a:tblGrid>
              <a:tr h="303564">
                <a:tc>
                  <a:txBody>
                    <a:bodyPr/>
                    <a:lstStyle/>
                    <a:p>
                      <a:pPr algn="ctr"/>
                      <a:endParaRPr kumimoji="1" lang="ja-JP" altLang="en-US" sz="1400" dirty="0">
                        <a:ea typeface="Meiryo UI" panose="020B0604030504040204" pitchFamily="50" charset="-128"/>
                      </a:endParaRPr>
                    </a:p>
                  </a:txBody>
                  <a:tcPr marT="38957" marB="38957" vert="eaVert"/>
                </a:tc>
                <a:tc>
                  <a:txBody>
                    <a:bodyPr/>
                    <a:lstStyle/>
                    <a:p>
                      <a:pPr algn="ctr"/>
                      <a:r>
                        <a:rPr kumimoji="1" lang="ja-JP" altLang="en-US" sz="1000" dirty="0" smtClean="0">
                          <a:solidFill>
                            <a:schemeClr val="bg1"/>
                          </a:solidFill>
                          <a:ea typeface="Meiryo UI" panose="020B0604030504040204" pitchFamily="50" charset="-128"/>
                        </a:rPr>
                        <a:t>～</a:t>
                      </a:r>
                      <a:r>
                        <a:rPr kumimoji="1" lang="en-US" altLang="ja-JP" sz="1000" dirty="0" smtClean="0">
                          <a:solidFill>
                            <a:schemeClr val="bg1"/>
                          </a:solidFill>
                          <a:ea typeface="Meiryo UI" panose="020B0604030504040204" pitchFamily="50" charset="-128"/>
                        </a:rPr>
                        <a:t>2014</a:t>
                      </a:r>
                      <a:endParaRPr kumimoji="1" lang="ja-JP" altLang="en-US" sz="10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000" dirty="0" smtClean="0">
                          <a:solidFill>
                            <a:schemeClr val="bg1"/>
                          </a:solidFill>
                          <a:ea typeface="Meiryo UI" panose="020B0604030504040204" pitchFamily="50" charset="-128"/>
                        </a:rPr>
                        <a:t>2015</a:t>
                      </a:r>
                      <a:endParaRPr kumimoji="1" lang="ja-JP" altLang="en-US" sz="10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000" dirty="0" smtClean="0">
                          <a:solidFill>
                            <a:schemeClr val="bg1"/>
                          </a:solidFill>
                          <a:ea typeface="Meiryo UI" panose="020B0604030504040204" pitchFamily="50" charset="-128"/>
                        </a:rPr>
                        <a:t>2016</a:t>
                      </a:r>
                      <a:endParaRPr kumimoji="1" lang="ja-JP" altLang="en-US" sz="10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000" dirty="0" smtClean="0">
                          <a:solidFill>
                            <a:schemeClr val="bg1"/>
                          </a:solidFill>
                          <a:ea typeface="Meiryo UI" panose="020B0604030504040204" pitchFamily="50" charset="-128"/>
                        </a:rPr>
                        <a:t>2017</a:t>
                      </a:r>
                      <a:endParaRPr kumimoji="1" lang="ja-JP" altLang="en-US" sz="10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000" dirty="0" smtClean="0">
                          <a:solidFill>
                            <a:schemeClr val="bg1"/>
                          </a:solidFill>
                          <a:ea typeface="Meiryo UI" panose="020B0604030504040204" pitchFamily="50" charset="-128"/>
                        </a:rPr>
                        <a:t>2018</a:t>
                      </a:r>
                      <a:endParaRPr kumimoji="1" lang="ja-JP" altLang="en-US" sz="10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000" dirty="0" smtClean="0">
                          <a:solidFill>
                            <a:schemeClr val="bg1"/>
                          </a:solidFill>
                          <a:ea typeface="Meiryo UI" panose="020B0604030504040204" pitchFamily="50" charset="-128"/>
                        </a:rPr>
                        <a:t>2019</a:t>
                      </a:r>
                      <a:endParaRPr kumimoji="1" lang="ja-JP" altLang="en-US" sz="10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000" dirty="0" smtClean="0">
                          <a:solidFill>
                            <a:schemeClr val="bg1"/>
                          </a:solidFill>
                          <a:ea typeface="Meiryo UI" panose="020B0604030504040204" pitchFamily="50" charset="-128"/>
                        </a:rPr>
                        <a:t>2020</a:t>
                      </a:r>
                      <a:endParaRPr kumimoji="1" lang="ja-JP" altLang="en-US" sz="10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000" dirty="0" smtClean="0">
                          <a:solidFill>
                            <a:schemeClr val="bg1"/>
                          </a:solidFill>
                          <a:ea typeface="Meiryo UI" panose="020B0604030504040204" pitchFamily="50" charset="-128"/>
                        </a:rPr>
                        <a:t>2021</a:t>
                      </a:r>
                      <a:endParaRPr kumimoji="1" lang="ja-JP" altLang="en-US" sz="10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000" dirty="0" smtClean="0">
                          <a:solidFill>
                            <a:schemeClr val="bg1"/>
                          </a:solidFill>
                          <a:ea typeface="Meiryo UI" panose="020B0604030504040204" pitchFamily="50" charset="-128"/>
                        </a:rPr>
                        <a:t>2022</a:t>
                      </a:r>
                      <a:r>
                        <a:rPr kumimoji="1" lang="ja-JP" altLang="en-US" sz="1000" dirty="0" smtClean="0">
                          <a:solidFill>
                            <a:schemeClr val="bg1"/>
                          </a:solidFill>
                          <a:ea typeface="Meiryo UI" panose="020B0604030504040204" pitchFamily="50" charset="-128"/>
                        </a:rPr>
                        <a:t>～</a:t>
                      </a:r>
                      <a:endParaRPr kumimoji="1" lang="ja-JP" altLang="en-US" sz="1000" dirty="0">
                        <a:solidFill>
                          <a:schemeClr val="bg1"/>
                        </a:solidFill>
                        <a:ea typeface="Meiryo UI" panose="020B0604030504040204" pitchFamily="50" charset="-128"/>
                      </a:endParaRPr>
                    </a:p>
                  </a:txBody>
                  <a:tcPr marT="38957" marB="38957">
                    <a:solidFill>
                      <a:schemeClr val="accent6"/>
                    </a:solidFill>
                  </a:tcPr>
                </a:tc>
                <a:extLst>
                  <a:ext uri="{0D108BD9-81ED-4DB2-BD59-A6C34878D82A}">
                    <a16:rowId xmlns:a16="http://schemas.microsoft.com/office/drawing/2014/main" val="10000"/>
                  </a:ext>
                </a:extLst>
              </a:tr>
              <a:tr h="1807673">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彩都ライフサイエンスパーク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10001"/>
                  </a:ext>
                </a:extLst>
              </a:tr>
              <a:tr h="2070324">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北大阪健康医療都市（健都）</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1322472741"/>
                  </a:ext>
                </a:extLst>
              </a:tr>
              <a:tr h="2070324">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中之島未来医療国際拠点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725325860"/>
                  </a:ext>
                </a:extLst>
              </a:tr>
            </a:tbl>
          </a:graphicData>
        </a:graphic>
      </p:graphicFrame>
      <p:sp>
        <p:nvSpPr>
          <p:cNvPr id="2" name="スライド番号プレースホルダー 1"/>
          <p:cNvSpPr>
            <a:spLocks noGrp="1"/>
          </p:cNvSpPr>
          <p:nvPr>
            <p:ph type="sldNum" sz="quarter" idx="12"/>
          </p:nvPr>
        </p:nvSpPr>
        <p:spPr>
          <a:xfrm>
            <a:off x="7092280" y="652025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436045" y="980728"/>
            <a:ext cx="282053" cy="1584176"/>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04</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　</a:t>
            </a:r>
            <a:r>
              <a:rPr kumimoji="1" lang="ja-JP" altLang="en-US" sz="9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ま</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ちびらき</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 name="正方形/長方形 6"/>
          <p:cNvSpPr/>
          <p:nvPr/>
        </p:nvSpPr>
        <p:spPr>
          <a:xfrm>
            <a:off x="1281160" y="980728"/>
            <a:ext cx="373335" cy="1584176"/>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14</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　全区画進出</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事業者決定</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cxnSp>
        <p:nvCxnSpPr>
          <p:cNvPr id="5" name="直線矢印コネクタ 4"/>
          <p:cNvCxnSpPr/>
          <p:nvPr/>
        </p:nvCxnSpPr>
        <p:spPr>
          <a:xfrm>
            <a:off x="742043" y="992147"/>
            <a:ext cx="514389"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287691" y="2763882"/>
            <a:ext cx="268245" cy="1933938"/>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16</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8</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月　進出企業募集開始</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1" name="正方形/長方形 10"/>
          <p:cNvSpPr/>
          <p:nvPr/>
        </p:nvSpPr>
        <p:spPr>
          <a:xfrm>
            <a:off x="1790697" y="2773793"/>
            <a:ext cx="203833" cy="1933938"/>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3</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月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基本</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計画策定</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cxnSp>
        <p:nvCxnSpPr>
          <p:cNvPr id="12" name="直線矢印コネクタ 11"/>
          <p:cNvCxnSpPr/>
          <p:nvPr/>
        </p:nvCxnSpPr>
        <p:spPr>
          <a:xfrm>
            <a:off x="2760295" y="2780928"/>
            <a:ext cx="6150889" cy="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760295" y="2900054"/>
            <a:ext cx="348897" cy="1797766"/>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17</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3</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月</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国立健康</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・栄養</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研究</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所進出決定</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4" name="正方形/長方形 13"/>
          <p:cNvSpPr/>
          <p:nvPr/>
        </p:nvSpPr>
        <p:spPr>
          <a:xfrm>
            <a:off x="6577269" y="2884868"/>
            <a:ext cx="493163" cy="1815921"/>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22</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4</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月　</a:t>
            </a:r>
            <a:r>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健都イノベーション</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パーク</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NK</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ビル開業</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9" name="正方形/長方形 18"/>
          <p:cNvSpPr/>
          <p:nvPr/>
        </p:nvSpPr>
        <p:spPr>
          <a:xfrm>
            <a:off x="3166879" y="2899734"/>
            <a:ext cx="324682" cy="1797766"/>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17</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3</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月</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ニプロ進出決定</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0" name="正方形/長方形 19"/>
          <p:cNvSpPr/>
          <p:nvPr/>
        </p:nvSpPr>
        <p:spPr>
          <a:xfrm>
            <a:off x="5427395" y="2918010"/>
            <a:ext cx="393366" cy="1779811"/>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1</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月</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エア・</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ウォーター</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進出決定</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1" name="正方形/長方形 20"/>
          <p:cNvSpPr/>
          <p:nvPr/>
        </p:nvSpPr>
        <p:spPr>
          <a:xfrm>
            <a:off x="4142690" y="2898515"/>
            <a:ext cx="377883" cy="1799305"/>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19</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7</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月</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国立循環器病研究</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センターオープン</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2" name="正方形/長方形 21"/>
          <p:cNvSpPr/>
          <p:nvPr/>
        </p:nvSpPr>
        <p:spPr>
          <a:xfrm>
            <a:off x="3668175" y="4877313"/>
            <a:ext cx="207890" cy="1864055"/>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3</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月</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基本</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計画策定</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3" name="正方形/長方形 22"/>
          <p:cNvSpPr/>
          <p:nvPr/>
        </p:nvSpPr>
        <p:spPr>
          <a:xfrm>
            <a:off x="4425435" y="4877313"/>
            <a:ext cx="278132" cy="1864055"/>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19</a:t>
            </a:r>
            <a:r>
              <a:rPr kumimoji="1" lang="ja-JP" altLang="en-US" sz="900" b="0" i="0" u="none" strike="noStrike" kern="1200" cap="none" spc="-3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9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12</a:t>
            </a:r>
            <a:r>
              <a:rPr kumimoji="1" lang="ja-JP" altLang="en-US" sz="900" b="0" i="0" u="none" strike="noStrike" kern="1200" cap="none" spc="-3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月</a:t>
            </a:r>
            <a:r>
              <a:rPr kumimoji="1" lang="ja-JP" altLang="en-US" sz="9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3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基本合意書締結</a:t>
            </a:r>
            <a:endParaRPr kumimoji="1" lang="en-US" altLang="ja-JP" sz="900" b="0" i="0" u="none" strike="noStrike" kern="1200" cap="none" spc="-3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4" name="正方形/長方形 23"/>
          <p:cNvSpPr/>
          <p:nvPr/>
        </p:nvSpPr>
        <p:spPr>
          <a:xfrm>
            <a:off x="8676456" y="4877313"/>
            <a:ext cx="234728" cy="1864055"/>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24</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年春</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開業予定</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cxnSp>
        <p:nvCxnSpPr>
          <p:cNvPr id="25" name="直線矢印コネクタ 24"/>
          <p:cNvCxnSpPr/>
          <p:nvPr/>
        </p:nvCxnSpPr>
        <p:spPr>
          <a:xfrm>
            <a:off x="4860032" y="4974539"/>
            <a:ext cx="3749645" cy="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790697" y="1117205"/>
            <a:ext cx="7120487" cy="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5591084" y="5077557"/>
            <a:ext cx="442474" cy="1641345"/>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9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9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6</a:t>
            </a:r>
            <a:r>
              <a:rPr kumimoji="1" lang="ja-JP" altLang="en-US" sz="9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月　京都大学</a:t>
            </a:r>
            <a:r>
              <a:rPr kumimoji="1" lang="en-US" altLang="ja-JP" sz="900" b="0" i="0" u="none" strike="noStrike" kern="1200" cap="none" spc="-3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iPS</a:t>
            </a:r>
            <a:r>
              <a:rPr kumimoji="1" lang="ja-JP" altLang="en-US" sz="9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細胞</a:t>
            </a:r>
            <a:r>
              <a:rPr kumimoji="1" lang="ja-JP" altLang="en-US" sz="900" b="0" i="0" u="none" strike="noStrike" kern="1200" cap="none" spc="-3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研</a:t>
            </a:r>
            <a:endParaRPr kumimoji="1" lang="en-US" altLang="ja-JP" sz="900" b="0" i="0" u="none" strike="noStrike" kern="1200" cap="none" spc="-3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3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究</a:t>
            </a:r>
            <a:r>
              <a:rPr kumimoji="1" lang="ja-JP" altLang="en-US" sz="9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財団の進出決定</a:t>
            </a:r>
            <a:endParaRPr kumimoji="1" lang="en-US" altLang="ja-JP" sz="9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8" name="正方形/長方形 27"/>
          <p:cNvSpPr/>
          <p:nvPr/>
        </p:nvSpPr>
        <p:spPr>
          <a:xfrm>
            <a:off x="6139968" y="5077558"/>
            <a:ext cx="229655" cy="1651900"/>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3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900" b="0" i="0" u="none" strike="noStrike" kern="1200" cap="none" spc="-3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9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900" b="0" i="0" u="none" strike="noStrike" kern="1200" cap="none" spc="-3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月</a:t>
            </a:r>
            <a:r>
              <a:rPr kumimoji="1" lang="ja-JP" altLang="en-US" sz="9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3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建設工事着手</a:t>
            </a:r>
            <a:endParaRPr kumimoji="1" lang="en-US" altLang="ja-JP" sz="900" b="0" i="0" u="none" strike="noStrike" kern="1200" cap="none" spc="-3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9" name="正方形/長方形 28"/>
          <p:cNvSpPr/>
          <p:nvPr/>
        </p:nvSpPr>
        <p:spPr>
          <a:xfrm>
            <a:off x="7392032" y="2881579"/>
            <a:ext cx="408769" cy="1815921"/>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23</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3</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月　国立健康</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・栄養</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研究</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所 開所予定</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1" name="正方形/長方形 30">
            <a:extLst>
              <a:ext uri="{FF2B5EF4-FFF2-40B4-BE49-F238E27FC236}">
                <a16:creationId xmlns:a16="http://schemas.microsoft.com/office/drawing/2014/main" id="{F1D0CC83-3622-40F8-A80C-92BAE5EAA24C}"/>
              </a:ext>
            </a:extLst>
          </p:cNvPr>
          <p:cNvSpPr/>
          <p:nvPr/>
        </p:nvSpPr>
        <p:spPr>
          <a:xfrm>
            <a:off x="4233721" y="1180738"/>
            <a:ext cx="236044" cy="1420698"/>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19</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　ステムリム上場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2" name="正方形/長方形 31">
            <a:extLst>
              <a:ext uri="{FF2B5EF4-FFF2-40B4-BE49-F238E27FC236}">
                <a16:creationId xmlns:a16="http://schemas.microsoft.com/office/drawing/2014/main" id="{10DF05EC-3E36-43DB-8951-4A62BC111CB4}"/>
              </a:ext>
            </a:extLst>
          </p:cNvPr>
          <p:cNvSpPr/>
          <p:nvPr/>
        </p:nvSpPr>
        <p:spPr>
          <a:xfrm>
            <a:off x="3628340" y="1180738"/>
            <a:ext cx="373335" cy="1420698"/>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　ジェイテックコー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ポレーション上場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3" name="正方形/長方形 32">
            <a:extLst>
              <a:ext uri="{FF2B5EF4-FFF2-40B4-BE49-F238E27FC236}">
                <a16:creationId xmlns:a16="http://schemas.microsoft.com/office/drawing/2014/main" id="{065C28D3-3560-476B-B06B-EA66019B5DB7}"/>
              </a:ext>
            </a:extLst>
          </p:cNvPr>
          <p:cNvSpPr/>
          <p:nvPr/>
        </p:nvSpPr>
        <p:spPr>
          <a:xfrm>
            <a:off x="4820127" y="1180738"/>
            <a:ext cx="504055" cy="1420698"/>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20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　ファンペップ、</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クリングルファー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マ上場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4" name="正方形/長方形 33"/>
          <p:cNvSpPr/>
          <p:nvPr/>
        </p:nvSpPr>
        <p:spPr>
          <a:xfrm>
            <a:off x="811048" y="1084677"/>
            <a:ext cx="377162" cy="1573463"/>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08</a:t>
            </a: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バイオイノベーションセンター開設</a:t>
            </a:r>
            <a:endPar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06</a:t>
            </a: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バイオヒルズセンター</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開設</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04</a:t>
            </a: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　バイオインキュベータ開設</a:t>
            </a: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5" name="正方形/長方形 34">
            <a:extLst>
              <a:ext uri="{FF2B5EF4-FFF2-40B4-BE49-F238E27FC236}">
                <a16:creationId xmlns:a16="http://schemas.microsoft.com/office/drawing/2014/main" id="{065C28D3-3560-476B-B06B-EA66019B5DB7}"/>
              </a:ext>
            </a:extLst>
          </p:cNvPr>
          <p:cNvSpPr/>
          <p:nvPr/>
        </p:nvSpPr>
        <p:spPr>
          <a:xfrm>
            <a:off x="5427395" y="1177237"/>
            <a:ext cx="393366" cy="1424199"/>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マイクロ波化学</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上場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27915679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0" y="32040"/>
            <a:ext cx="1603324"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■拠点一覧</a:t>
            </a:r>
            <a:endPar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スライド番号プレースホルダー 1"/>
          <p:cNvSpPr txBox="1">
            <a:spLocks/>
          </p:cNvSpPr>
          <p:nvPr/>
        </p:nvSpPr>
        <p:spPr>
          <a:xfrm>
            <a:off x="8676456" y="6165212"/>
            <a:ext cx="467544" cy="26064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grpSp>
        <p:nvGrpSpPr>
          <p:cNvPr id="8" name="グループ化 7"/>
          <p:cNvGrpSpPr/>
          <p:nvPr/>
        </p:nvGrpSpPr>
        <p:grpSpPr>
          <a:xfrm>
            <a:off x="1207246" y="946960"/>
            <a:ext cx="4896544" cy="4896544"/>
            <a:chOff x="1528169" y="2276872"/>
            <a:chExt cx="4896544" cy="4896544"/>
          </a:xfrm>
        </p:grpSpPr>
        <p:pic>
          <p:nvPicPr>
            <p:cNvPr id="10" name="Picture 2" descr="クリックすると新しいウィンドウで開きます"/>
            <p:cNvPicPr>
              <a:picLocks noChangeAspect="1" noChangeArrowheads="1"/>
            </p:cNvPicPr>
            <p:nvPr/>
          </p:nvPicPr>
          <p:blipFill>
            <a:blip r:embed="rId2" cstate="email">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1528169" y="2276872"/>
              <a:ext cx="4896544" cy="4896544"/>
            </a:xfrm>
            <a:prstGeom prst="rect">
              <a:avLst/>
            </a:prstGeom>
            <a:noFill/>
            <a:extLst>
              <a:ext uri="{909E8E84-426E-40DD-AFC4-6F175D3DCCD1}">
                <a14:hiddenFill xmlns:a14="http://schemas.microsoft.com/office/drawing/2010/main">
                  <a:solidFill>
                    <a:srgbClr val="FFFFFF"/>
                  </a:solidFill>
                </a14:hiddenFill>
              </a:ext>
            </a:extLst>
          </p:spPr>
        </p:pic>
        <p:sp>
          <p:nvSpPr>
            <p:cNvPr id="11" name="円/楕円 5"/>
            <p:cNvSpPr/>
            <p:nvPr/>
          </p:nvSpPr>
          <p:spPr>
            <a:xfrm>
              <a:off x="4331548" y="3392898"/>
              <a:ext cx="28800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9"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円/楕円 9"/>
            <p:cNvSpPr/>
            <p:nvPr/>
          </p:nvSpPr>
          <p:spPr>
            <a:xfrm>
              <a:off x="4493710" y="4022386"/>
              <a:ext cx="180000" cy="18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9"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円/楕円 11"/>
            <p:cNvSpPr/>
            <p:nvPr/>
          </p:nvSpPr>
          <p:spPr>
            <a:xfrm>
              <a:off x="4248682" y="4405297"/>
              <a:ext cx="180000" cy="18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9"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4" name="角丸四角形 13"/>
          <p:cNvSpPr/>
          <p:nvPr/>
        </p:nvSpPr>
        <p:spPr>
          <a:xfrm>
            <a:off x="119541" y="1685324"/>
            <a:ext cx="3240000" cy="2157520"/>
          </a:xfrm>
          <a:prstGeom prst="roundRect">
            <a:avLst>
              <a:gd name="adj" fmla="val 3353"/>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Ins="0" rtlCol="0" anchor="t" anchorCtr="0"/>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中之島</a:t>
            </a:r>
            <a:r>
              <a:rPr kumimoji="1"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未来医療国際拠点</a:t>
            </a:r>
            <a:r>
              <a:rPr kumimoji="1"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年春拠点オープンをめざす</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69"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大阪市北区</a:t>
            </a:r>
            <a:r>
              <a:rPr kumimoji="1" lang="zh-CN"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zh-CN"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69"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◆再生医療をベースに、ゲノム医療や</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人工知能・</a:t>
            </a:r>
            <a:r>
              <a:rPr kumimoji="1" lang="en-US" altLang="ja-JP" sz="16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IoT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の活用等、</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今後の医療技術の進歩に即応した</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最先端の「未来医療」の産業化を</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推進する拠点</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69"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5" name="直線矢印コネクタ 14"/>
          <p:cNvCxnSpPr>
            <a:stCxn id="14" idx="3"/>
            <a:endCxn id="13" idx="2"/>
          </p:cNvCxnSpPr>
          <p:nvPr/>
        </p:nvCxnSpPr>
        <p:spPr>
          <a:xfrm>
            <a:off x="3359541" y="2764084"/>
            <a:ext cx="568218" cy="4013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5208088" y="612646"/>
            <a:ext cx="3871622" cy="2934784"/>
          </a:xfrm>
          <a:prstGeom prst="roundRect">
            <a:avLst>
              <a:gd name="adj" fmla="val 3469"/>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彩　</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都</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2004</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年彩都ﾗｲﾌｻｲｴﾝｽﾊﾟｰｸが</a:t>
            </a:r>
            <a:r>
              <a:rPr kumimoji="1" lang="ja-JP" altLang="en-US" sz="12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ま</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ちびらき</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6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（茨木市、箕面市）</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457200" algn="l" defTabSz="914269"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◆創薬等の研究開発の拠点　　　　</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457200" algn="l" defTabSz="914269"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◆医薬品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関連</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企業やﾊﾞｲｵﾍﾞﾝﾁｬ</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の集積</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69"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69"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69"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69"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中核機関等</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269"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大阪大学</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同大学医</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学部附属病院</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69"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・医薬</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基盤</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研究所</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7" name="直線矢印コネクタ 16"/>
          <p:cNvCxnSpPr>
            <a:stCxn id="16" idx="1"/>
            <a:endCxn id="11" idx="6"/>
          </p:cNvCxnSpPr>
          <p:nvPr/>
        </p:nvCxnSpPr>
        <p:spPr>
          <a:xfrm flipH="1">
            <a:off x="4298625" y="2080038"/>
            <a:ext cx="909463" cy="1269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18147" y="6039290"/>
            <a:ext cx="4807215" cy="707886"/>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今後、各拠点の形成を進めつつ、京阪神の拠点を含めた連携を推進</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矢印コネクタ 19"/>
          <p:cNvCxnSpPr>
            <a:endCxn id="12" idx="5"/>
          </p:cNvCxnSpPr>
          <p:nvPr/>
        </p:nvCxnSpPr>
        <p:spPr>
          <a:xfrm flipH="1" flipV="1">
            <a:off x="4326427" y="2846114"/>
            <a:ext cx="1018305" cy="2468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8867" y="5534943"/>
            <a:ext cx="19928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提供：中之島４丁目用地における</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未来医療国際拠点開発事業者</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p:cNvSpPr txBox="1"/>
          <p:nvPr/>
        </p:nvSpPr>
        <p:spPr>
          <a:xfrm>
            <a:off x="5284059" y="1916832"/>
            <a:ext cx="3795651" cy="738664"/>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〇バイオベンチャーの成果 </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1588"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年度１社、</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年度２社</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年度１社が</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上場</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角丸四角形 26"/>
          <p:cNvSpPr/>
          <p:nvPr/>
        </p:nvSpPr>
        <p:spPr>
          <a:xfrm>
            <a:off x="5344732" y="3834045"/>
            <a:ext cx="3720059" cy="2658830"/>
          </a:xfrm>
          <a:prstGeom prst="roundRect">
            <a:avLst>
              <a:gd name="adj" fmla="val 3491"/>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　</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都</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26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（吹田市、摂津市）</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457200" algn="l" defTabSz="914269"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◆循環器</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疾患</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分野の予防</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研究で世界をリードする拠点</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457200" algn="l" defTabSz="914269"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◆「健康・医療」に関連する企業等の集積</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457200" algn="l" defTabSz="914269" rtl="0" eaLnBrk="1" fontAlgn="auto" latinLnBrk="0" hangingPunct="1">
              <a:lnSpc>
                <a:spcPct val="100000"/>
              </a:lnSpc>
              <a:spcBef>
                <a:spcPts val="0"/>
              </a:spcBef>
              <a:spcAft>
                <a:spcPts val="60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中核機関等</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269"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・国立循環器病研究センター</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69"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・国立健康・栄養</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研究所</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月末移転</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6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完了予定）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p:cNvPicPr>
            <a:picLocks noChangeAspect="1"/>
          </p:cNvPicPr>
          <p:nvPr/>
        </p:nvPicPr>
        <p:blipFill>
          <a:blip r:embed="rId3"/>
          <a:stretch>
            <a:fillRect/>
          </a:stretch>
        </p:blipFill>
        <p:spPr>
          <a:xfrm>
            <a:off x="2507326" y="4080381"/>
            <a:ext cx="2700762" cy="1853345"/>
          </a:xfrm>
          <a:prstGeom prst="rect">
            <a:avLst/>
          </a:prstGeom>
        </p:spPr>
      </p:pic>
      <p:pic>
        <p:nvPicPr>
          <p:cNvPr id="3" name="図 2"/>
          <p:cNvPicPr>
            <a:picLocks noChangeAspect="1"/>
          </p:cNvPicPr>
          <p:nvPr/>
        </p:nvPicPr>
        <p:blipFill>
          <a:blip r:embed="rId4"/>
          <a:stretch>
            <a:fillRect/>
          </a:stretch>
        </p:blipFill>
        <p:spPr>
          <a:xfrm>
            <a:off x="170319" y="3593570"/>
            <a:ext cx="2206943" cy="1975275"/>
          </a:xfrm>
          <a:prstGeom prst="rect">
            <a:avLst/>
          </a:prstGeom>
        </p:spPr>
      </p:pic>
      <p:pic>
        <p:nvPicPr>
          <p:cNvPr id="6" name="図 5"/>
          <p:cNvPicPr>
            <a:picLocks noChangeAspect="1"/>
          </p:cNvPicPr>
          <p:nvPr/>
        </p:nvPicPr>
        <p:blipFill>
          <a:blip r:embed="rId5"/>
          <a:stretch>
            <a:fillRect/>
          </a:stretch>
        </p:blipFill>
        <p:spPr>
          <a:xfrm>
            <a:off x="2258496" y="300178"/>
            <a:ext cx="2853175" cy="1408298"/>
          </a:xfrm>
          <a:prstGeom prst="rect">
            <a:avLst/>
          </a:prstGeom>
        </p:spPr>
      </p:pic>
    </p:spTree>
    <p:extLst>
      <p:ext uri="{BB962C8B-B14F-4D97-AF65-F5344CB8AC3E}">
        <p14:creationId xmlns:p14="http://schemas.microsoft.com/office/powerpoint/2010/main" val="13202476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3509"/>
            <a:ext cx="6226384"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■各拠点の取組み（①彩都ライフサイエンスパーク）</a:t>
            </a:r>
            <a:endPar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正方形/長方形 44"/>
          <p:cNvSpPr/>
          <p:nvPr/>
        </p:nvSpPr>
        <p:spPr>
          <a:xfrm>
            <a:off x="233883" y="524057"/>
            <a:ext cx="8659723" cy="715581"/>
          </a:xfrm>
          <a:prstGeom prst="rect">
            <a:avLst/>
          </a:prstGeom>
          <a:solidFill>
            <a:schemeClr val="accent1">
              <a:lumMod val="5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医薬</a:t>
            </a:r>
            <a:r>
              <a:rPr kumimoji="1" lang="ja-JP" altLang="en-US" sz="13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基盤研究所の開設を契機に、約</a:t>
            </a:r>
            <a:r>
              <a:rPr kumimoji="1" lang="en-US" altLang="ja-JP" sz="13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3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年間をかけて、ライフサイエンス分野の企業等が集積するとともに</a:t>
            </a:r>
            <a:r>
              <a:rPr kumimoji="1" lang="ja-JP" altLang="en-US" sz="13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、３棟の</a:t>
            </a:r>
            <a:endParaRPr kumimoji="1" lang="en-US" altLang="ja-JP" sz="13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ｲﾝｷｭﾍﾞｰｼｮﾝ</a:t>
            </a:r>
            <a:r>
              <a:rPr kumimoji="1" lang="ja-JP" altLang="en-US" sz="13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施設が整備され、重要な産業拠点に</a:t>
            </a:r>
            <a:r>
              <a:rPr kumimoji="1" lang="ja-JP" altLang="en-US" sz="13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成長。</a:t>
            </a:r>
            <a:endParaRPr kumimoji="1" lang="en-US" altLang="ja-JP" sz="13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創薬等」をコンセプトと</a:t>
            </a:r>
            <a:r>
              <a:rPr kumimoji="1" lang="ja-JP" altLang="en-US" sz="13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した医薬</a:t>
            </a:r>
            <a:r>
              <a:rPr kumimoji="1" lang="ja-JP" altLang="en-US" sz="13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基盤研究所など研究開発施設等（全</a:t>
            </a:r>
            <a:r>
              <a:rPr kumimoji="1" lang="en-US" altLang="ja-JP" sz="13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3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区画）が</a:t>
            </a:r>
            <a:r>
              <a:rPr kumimoji="1" lang="ja-JP" altLang="en-US" sz="13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集積</a:t>
            </a:r>
            <a:r>
              <a:rPr kumimoji="1" lang="ja-JP" altLang="en-US" sz="13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55" name="Group 40"/>
          <p:cNvGraphicFramePr>
            <a:graphicFrameLocks noGrp="1"/>
          </p:cNvGraphicFramePr>
          <p:nvPr>
            <p:extLst/>
          </p:nvPr>
        </p:nvGraphicFramePr>
        <p:xfrm>
          <a:off x="381886" y="1316990"/>
          <a:ext cx="8511720" cy="5534738"/>
        </p:xfrm>
        <a:graphic>
          <a:graphicData uri="http://schemas.openxmlformats.org/drawingml/2006/table">
            <a:tbl>
              <a:tblPr>
                <a:tableStyleId>{616DA210-FB5B-4158-B5E0-FEB733F419BA}</a:tableStyleId>
              </a:tblPr>
              <a:tblGrid>
                <a:gridCol w="2837240">
                  <a:extLst>
                    <a:ext uri="{9D8B030D-6E8A-4147-A177-3AD203B41FA5}">
                      <a16:colId xmlns:a16="http://schemas.microsoft.com/office/drawing/2014/main" val="20000"/>
                    </a:ext>
                  </a:extLst>
                </a:gridCol>
                <a:gridCol w="2837240">
                  <a:extLst>
                    <a:ext uri="{9D8B030D-6E8A-4147-A177-3AD203B41FA5}">
                      <a16:colId xmlns:a16="http://schemas.microsoft.com/office/drawing/2014/main" val="20002"/>
                    </a:ext>
                  </a:extLst>
                </a:gridCol>
                <a:gridCol w="2837240">
                  <a:extLst>
                    <a:ext uri="{9D8B030D-6E8A-4147-A177-3AD203B41FA5}">
                      <a16:colId xmlns:a16="http://schemas.microsoft.com/office/drawing/2014/main" val="1940286481"/>
                    </a:ext>
                  </a:extLst>
                </a:gridCol>
              </a:tblGrid>
              <a:tr h="504403">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ja-JP" altLang="en-US" sz="1200" b="1" u="none" strike="noStrike" cap="none" normalizeH="0" baseline="0" dirty="0">
                          <a:ln>
                            <a:noFill/>
                          </a:ln>
                          <a:effectLst/>
                          <a:latin typeface="Meiryo UI" panose="020B0604030504040204" pitchFamily="50" charset="-128"/>
                          <a:ea typeface="Meiryo UI" panose="020B0604030504040204" pitchFamily="50" charset="-128"/>
                        </a:rPr>
                        <a:t>彩都バイオインキュベータ</a:t>
                      </a:r>
                      <a:endParaRPr kumimoji="1" lang="en-US" altLang="ja-JP" sz="1200" b="1"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ts val="0"/>
                        </a:spcBef>
                        <a:spcAft>
                          <a:spcPts val="0"/>
                        </a:spcAft>
                        <a:buClrTx/>
                        <a:buSzTx/>
                        <a:buFontTx/>
                        <a:buNone/>
                        <a:tabLst/>
                      </a:pP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期棟）</a:t>
                      </a:r>
                    </a:p>
                  </a:txBody>
                  <a:tcPr marL="54000" marR="54000" marT="54000" marB="54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ja-JP" altLang="en-US" sz="1200" b="1" u="none" strike="noStrike" cap="none" normalizeH="0" baseline="0" dirty="0">
                          <a:ln>
                            <a:noFill/>
                          </a:ln>
                          <a:effectLst/>
                          <a:latin typeface="Meiryo UI" panose="020B0604030504040204" pitchFamily="50" charset="-128"/>
                          <a:ea typeface="Meiryo UI" panose="020B0604030504040204" pitchFamily="50" charset="-128"/>
                        </a:rPr>
                        <a:t>彩都バイオイノベーション</a:t>
                      </a:r>
                      <a:endParaRPr kumimoji="1" lang="en-US" altLang="ja-JP" sz="1200" b="1"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ts val="0"/>
                        </a:spcBef>
                        <a:spcAft>
                          <a:spcPts val="0"/>
                        </a:spcAft>
                        <a:buClrTx/>
                        <a:buSzTx/>
                        <a:buFontTx/>
                        <a:buNone/>
                        <a:tabLst/>
                      </a:pPr>
                      <a:r>
                        <a:rPr kumimoji="1" lang="ja-JP" altLang="en-US" sz="1200" b="1" u="none" strike="noStrike" cap="none" normalizeH="0" baseline="0" dirty="0">
                          <a:ln>
                            <a:noFill/>
                          </a:ln>
                          <a:effectLst/>
                          <a:latin typeface="Meiryo UI" panose="020B0604030504040204" pitchFamily="50" charset="-128"/>
                          <a:ea typeface="Meiryo UI" panose="020B0604030504040204" pitchFamily="50" charset="-128"/>
                        </a:rPr>
                        <a:t>センター（</a:t>
                      </a:r>
                      <a:r>
                        <a:rPr kumimoji="1" lang="en-US" altLang="ja-JP" sz="1200" b="1" u="none" strike="noStrike" cap="none" normalizeH="0" baseline="0" dirty="0">
                          <a:ln>
                            <a:noFill/>
                          </a:ln>
                          <a:effectLst/>
                          <a:latin typeface="Meiryo UI" panose="020B0604030504040204" pitchFamily="50" charset="-128"/>
                          <a:ea typeface="Meiryo UI" panose="020B0604030504040204" pitchFamily="50" charset="-128"/>
                        </a:rPr>
                        <a:t>Ⅱ</a:t>
                      </a:r>
                      <a:r>
                        <a:rPr kumimoji="1" lang="ja-JP" altLang="en-US" sz="1200" b="1" u="none" strike="noStrike" cap="none" normalizeH="0" baseline="0" dirty="0">
                          <a:ln>
                            <a:noFill/>
                          </a:ln>
                          <a:effectLst/>
                          <a:latin typeface="Meiryo UI" panose="020B0604030504040204" pitchFamily="50" charset="-128"/>
                          <a:ea typeface="Meiryo UI" panose="020B0604030504040204" pitchFamily="50" charset="-128"/>
                        </a:rPr>
                        <a:t>期棟）</a:t>
                      </a:r>
                      <a:endPar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000" marR="54000" marT="54000" marB="5400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200" u="none" strike="noStrike" cap="none" normalizeH="0" baseline="0" dirty="0">
                          <a:ln>
                            <a:noFill/>
                          </a:ln>
                          <a:effectLst/>
                          <a:latin typeface="Meiryo UI" panose="020B0604030504040204" pitchFamily="50" charset="-128"/>
                          <a:ea typeface="Meiryo UI" panose="020B0604030504040204" pitchFamily="50" charset="-128"/>
                        </a:rPr>
                        <a:t>（参考）</a:t>
                      </a:r>
                      <a:endParaRPr kumimoji="1" lang="en-US" altLang="ja-JP" sz="120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ts val="0"/>
                        </a:spcBef>
                        <a:spcAft>
                          <a:spcPts val="0"/>
                        </a:spcAft>
                        <a:buClrTx/>
                        <a:buSzTx/>
                        <a:buFontTx/>
                        <a:buNone/>
                        <a:tabLst/>
                      </a:pPr>
                      <a:r>
                        <a:rPr kumimoji="1" lang="ja-JP" altLang="en-US" sz="1200" u="none" strike="noStrike" cap="none" normalizeH="0" baseline="0" dirty="0">
                          <a:ln>
                            <a:noFill/>
                          </a:ln>
                          <a:effectLst/>
                          <a:latin typeface="Meiryo UI" panose="020B0604030504040204" pitchFamily="50" charset="-128"/>
                          <a:ea typeface="Meiryo UI" panose="020B0604030504040204" pitchFamily="50" charset="-128"/>
                        </a:rPr>
                        <a:t>彩都バイオヒルズセンター</a:t>
                      </a:r>
                      <a:endPar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000" marR="54000" marT="54000" marB="54000" anchor="ctr" horzOverflow="overflow"/>
                </a:tc>
                <a:extLst>
                  <a:ext uri="{0D108BD9-81ED-4DB2-BD59-A6C34878D82A}">
                    <a16:rowId xmlns:a16="http://schemas.microsoft.com/office/drawing/2014/main" val="10000"/>
                  </a:ext>
                </a:extLst>
              </a:tr>
              <a:tr h="922015">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1" lang="ja-JP" altLang="ja-JP" sz="2100" b="0"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000" marR="54000" marT="54000" marB="5400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1" lang="ja-JP" altLang="ja-JP" sz="2100" b="0"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000" marR="54000" marT="54000" marB="5400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1" lang="ja-JP" altLang="ja-JP" sz="2100" b="0"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000" marR="54000" marT="54000" marB="54000" anchor="ctr" horzOverflow="overflow"/>
                </a:tc>
                <a:extLst>
                  <a:ext uri="{0D108BD9-81ED-4DB2-BD59-A6C34878D82A}">
                    <a16:rowId xmlns:a16="http://schemas.microsoft.com/office/drawing/2014/main" val="10001"/>
                  </a:ext>
                </a:extLst>
              </a:tr>
              <a:tr h="303769">
                <a:tc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公設民営レンタルラボ</a:t>
                      </a:r>
                    </a:p>
                  </a:txBody>
                  <a:tcPr marL="67500" marR="67500" marT="67500" marB="67500"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1"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00" marR="90000" marT="90000" marB="90000"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民設民営（公認）レンタルラボ</a:t>
                      </a:r>
                    </a:p>
                  </a:txBody>
                  <a:tcPr marL="67500" marR="67500" marT="67500" marB="67500" anchor="ctr" horzOverflow="overflow"/>
                </a:tc>
                <a:extLst>
                  <a:ext uri="{0D108BD9-81ED-4DB2-BD59-A6C34878D82A}">
                    <a16:rowId xmlns:a16="http://schemas.microsoft.com/office/drawing/2014/main" val="3038702289"/>
                  </a:ext>
                </a:extLst>
              </a:tr>
              <a:tr h="893591">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cap="none" normalizeH="0" baseline="0" dirty="0">
                          <a:ln>
                            <a:noFill/>
                          </a:ln>
                          <a:effectLst/>
                          <a:latin typeface="Meiryo UI" panose="020B0604030504040204" pitchFamily="50" charset="-128"/>
                          <a:ea typeface="Meiryo UI" panose="020B0604030504040204" pitchFamily="50" charset="-128"/>
                        </a:rPr>
                        <a:t>整備：中小</a:t>
                      </a:r>
                      <a:r>
                        <a:rPr kumimoji="1" lang="ja-JP" altLang="en-US" sz="1050" u="none" strike="noStrike" cap="none" normalizeH="0" baseline="0" dirty="0" smtClean="0">
                          <a:ln>
                            <a:noFill/>
                          </a:ln>
                          <a:effectLst/>
                          <a:latin typeface="Meiryo UI" panose="020B0604030504040204" pitchFamily="50" charset="-128"/>
                          <a:ea typeface="Meiryo UI" panose="020B0604030504040204" pitchFamily="50" charset="-128"/>
                        </a:rPr>
                        <a:t>企業基盤整備機構</a:t>
                      </a:r>
                      <a:endParaRPr kumimoji="1" lang="ja-JP" altLang="en-US" sz="105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cap="none" normalizeH="0" baseline="0" dirty="0">
                          <a:ln>
                            <a:noFill/>
                          </a:ln>
                          <a:effectLst/>
                          <a:latin typeface="Meiryo UI" panose="020B0604030504040204" pitchFamily="50" charset="-128"/>
                          <a:ea typeface="Meiryo UI" panose="020B0604030504040204" pitchFamily="50" charset="-128"/>
                        </a:rPr>
                        <a:t>運営：バイオ・サイト・キャピタル㈱</a:t>
                      </a: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cap="none" normalizeH="0" baseline="0" dirty="0">
                          <a:ln>
                            <a:noFill/>
                          </a:ln>
                          <a:effectLst/>
                          <a:latin typeface="Meiryo UI" panose="020B0604030504040204" pitchFamily="50" charset="-128"/>
                          <a:ea typeface="Meiryo UI" panose="020B0604030504040204" pitchFamily="50" charset="-128"/>
                        </a:rPr>
                        <a:t>開設：</a:t>
                      </a:r>
                      <a:r>
                        <a:rPr kumimoji="1" lang="en-US" altLang="ja-JP" sz="1050" u="none" strike="noStrike" cap="none" normalizeH="0" baseline="0" dirty="0" smtClean="0">
                          <a:ln>
                            <a:noFill/>
                          </a:ln>
                          <a:effectLst/>
                          <a:latin typeface="Meiryo UI" panose="020B0604030504040204" pitchFamily="50" charset="-128"/>
                          <a:ea typeface="Meiryo UI" panose="020B0604030504040204" pitchFamily="50" charset="-128"/>
                        </a:rPr>
                        <a:t>2004.7</a:t>
                      </a: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ラボ：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室</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その他：</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階部分に動物実験施設</a:t>
                      </a:r>
                      <a:endParaRPr kumimoji="1" lang="ja-JP" altLang="en-US" sz="1050" b="1" i="0" u="none" strike="noStrike" kern="1200" cap="none" spc="0" normalizeH="0" baseline="0" noProof="0" dirty="0" smtClean="0">
                        <a:ln>
                          <a:noFill/>
                        </a:ln>
                        <a:solidFill>
                          <a:srgbClr val="66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7500" marR="67500" marT="67500" marB="6750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cap="none" normalizeH="0" baseline="0" dirty="0">
                          <a:ln>
                            <a:noFill/>
                          </a:ln>
                          <a:effectLst/>
                          <a:latin typeface="Meiryo UI" panose="020B0604030504040204" pitchFamily="50" charset="-128"/>
                          <a:ea typeface="Meiryo UI" panose="020B0604030504040204" pitchFamily="50" charset="-128"/>
                        </a:rPr>
                        <a:t>整備：中小</a:t>
                      </a:r>
                      <a:r>
                        <a:rPr kumimoji="1" lang="ja-JP" altLang="en-US" sz="1050" u="none" strike="noStrike" cap="none" normalizeH="0" baseline="0" dirty="0" smtClean="0">
                          <a:ln>
                            <a:noFill/>
                          </a:ln>
                          <a:effectLst/>
                          <a:latin typeface="Meiryo UI" panose="020B0604030504040204" pitchFamily="50" charset="-128"/>
                          <a:ea typeface="Meiryo UI" panose="020B0604030504040204" pitchFamily="50" charset="-128"/>
                        </a:rPr>
                        <a:t>企業基盤整備機構</a:t>
                      </a:r>
                      <a:endParaRPr kumimoji="1" lang="ja-JP" altLang="en-US" sz="105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cap="none" normalizeH="0" baseline="0" dirty="0">
                          <a:ln>
                            <a:noFill/>
                          </a:ln>
                          <a:effectLst/>
                          <a:latin typeface="Meiryo UI" panose="020B0604030504040204" pitchFamily="50" charset="-128"/>
                          <a:ea typeface="Meiryo UI" panose="020B0604030504040204" pitchFamily="50" charset="-128"/>
                        </a:rPr>
                        <a:t>運営：バイオ・サイト・キャピタル㈱</a:t>
                      </a: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cap="none" normalizeH="0" baseline="0" dirty="0">
                          <a:ln>
                            <a:noFill/>
                          </a:ln>
                          <a:effectLst/>
                          <a:latin typeface="Meiryo UI" panose="020B0604030504040204" pitchFamily="50" charset="-128"/>
                          <a:ea typeface="Meiryo UI" panose="020B0604030504040204" pitchFamily="50" charset="-128"/>
                        </a:rPr>
                        <a:t>開設：</a:t>
                      </a:r>
                      <a:r>
                        <a:rPr kumimoji="1" lang="en-US" altLang="ja-JP" sz="1050" u="none" strike="noStrike" cap="none" normalizeH="0" baseline="0" dirty="0" smtClean="0">
                          <a:ln>
                            <a:noFill/>
                          </a:ln>
                          <a:effectLst/>
                          <a:latin typeface="Meiryo UI" panose="020B0604030504040204" pitchFamily="50" charset="-128"/>
                          <a:ea typeface="Meiryo UI" panose="020B0604030504040204" pitchFamily="50" charset="-128"/>
                        </a:rPr>
                        <a:t>2008.10</a:t>
                      </a: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ラボ：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室＋</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フロアー</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その他：</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階部分に治験薬製造施設</a:t>
                      </a:r>
                      <a:endParaRPr kumimoji="1" lang="ja-JP" altLang="en-US" sz="1050" b="1" i="0" u="none" strike="noStrike" kern="1200" cap="none" spc="0" normalizeH="0" baseline="0" noProof="0" dirty="0" smtClean="0">
                        <a:ln>
                          <a:noFill/>
                        </a:ln>
                        <a:solidFill>
                          <a:srgbClr val="66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7500" marR="67500" marT="67500" marB="6750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cap="none" normalizeH="0" baseline="0" dirty="0">
                          <a:ln>
                            <a:noFill/>
                          </a:ln>
                          <a:effectLst/>
                          <a:latin typeface="Meiryo UI" panose="020B0604030504040204" pitchFamily="50" charset="-128"/>
                          <a:ea typeface="Meiryo UI" panose="020B0604030504040204" pitchFamily="50" charset="-128"/>
                        </a:rPr>
                        <a:t>整備：八洲薬品㈱</a:t>
                      </a: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cap="none" normalizeH="0" baseline="0" dirty="0">
                          <a:ln>
                            <a:noFill/>
                          </a:ln>
                          <a:effectLst/>
                          <a:latin typeface="Meiryo UI" panose="020B0604030504040204" pitchFamily="50" charset="-128"/>
                          <a:ea typeface="Meiryo UI" panose="020B0604030504040204" pitchFamily="50" charset="-128"/>
                        </a:rPr>
                        <a:t>運営：バイオ・サイト・キャピタル㈱</a:t>
                      </a: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cap="none" normalizeH="0" baseline="0" dirty="0">
                          <a:ln>
                            <a:noFill/>
                          </a:ln>
                          <a:effectLst/>
                          <a:latin typeface="Meiryo UI" panose="020B0604030504040204" pitchFamily="50" charset="-128"/>
                          <a:ea typeface="Meiryo UI" panose="020B0604030504040204" pitchFamily="50" charset="-128"/>
                        </a:rPr>
                        <a:t>開設：</a:t>
                      </a:r>
                      <a:r>
                        <a:rPr kumimoji="1" lang="en-US" altLang="ja-JP" sz="1050" u="none" strike="noStrike" cap="none" normalizeH="0" baseline="0" dirty="0" smtClean="0">
                          <a:ln>
                            <a:noFill/>
                          </a:ln>
                          <a:effectLst/>
                          <a:latin typeface="Meiryo UI" panose="020B0604030504040204" pitchFamily="50" charset="-128"/>
                          <a:ea typeface="Meiryo UI" panose="020B0604030504040204" pitchFamily="50" charset="-128"/>
                        </a:rPr>
                        <a:t>2006.4</a:t>
                      </a: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ラボ：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室</a:t>
                      </a:r>
                      <a:endParaRPr kumimoji="1" lang="ja-JP" altLang="en-US" sz="1050" b="1" i="0" u="none" strike="noStrike" kern="1200" cap="none" spc="0" normalizeH="0" baseline="0" noProof="0" dirty="0" smtClean="0">
                        <a:ln>
                          <a:noFill/>
                        </a:ln>
                        <a:solidFill>
                          <a:srgbClr val="66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0"/>
                        </a:spcBef>
                        <a:spcAft>
                          <a:spcPts val="0"/>
                        </a:spcAft>
                        <a:buClrTx/>
                        <a:buSzTx/>
                        <a:buFontTx/>
                        <a:buNone/>
                        <a:tabLst/>
                      </a:pPr>
                      <a:endParaRPr kumimoji="1" lang="ja-JP" altLang="en-US" sz="1050" b="0" i="0" u="none" strike="noStrike" cap="none" normalizeH="0" baseline="0" dirty="0">
                        <a:ln>
                          <a:noFill/>
                        </a:ln>
                        <a:solidFill>
                          <a:srgbClr val="6633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7500" marR="67500" marT="67500" marB="67500" anchor="ctr" horzOverflow="overflow"/>
                </a:tc>
                <a:extLst>
                  <a:ext uri="{0D108BD9-81ED-4DB2-BD59-A6C34878D82A}">
                    <a16:rowId xmlns:a16="http://schemas.microsoft.com/office/drawing/2014/main" val="10003"/>
                  </a:ext>
                </a:extLst>
              </a:tr>
              <a:tr h="2728592">
                <a:tc>
                  <a:txBody>
                    <a:bodyPr/>
                    <a:lstStyle/>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入居</a:t>
                      </a:r>
                      <a:r>
                        <a:rPr kumimoji="1" lang="ja-JP"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企業（</a:t>
                      </a:r>
                      <a:r>
                        <a:rPr kumimoji="1" lang="en-US" altLang="zh-TW"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2021</a:t>
                      </a:r>
                      <a:r>
                        <a:rPr kumimoji="1" lang="zh-TW"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年</a:t>
                      </a:r>
                      <a:r>
                        <a:rPr kumimoji="1" lang="en-US" altLang="zh-TW"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8</a:t>
                      </a:r>
                      <a:r>
                        <a:rPr kumimoji="1" lang="zh-TW"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月</a:t>
                      </a:r>
                      <a:r>
                        <a:rPr kumimoji="1" lang="en-US" altLang="zh-TW"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1</a:t>
                      </a:r>
                      <a:r>
                        <a:rPr kumimoji="1" lang="zh-TW"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日現在</a:t>
                      </a:r>
                      <a:r>
                        <a:rPr kumimoji="1" lang="ja-JP"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en-US" altLang="ja-JP"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16</a:t>
                      </a:r>
                      <a:r>
                        <a:rPr kumimoji="1" lang="ja-JP"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社</a:t>
                      </a:r>
                      <a:endParaRPr kumimoji="1" lang="en-US" altLang="ja-JP"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・アルファメッドサイエンティフィック株式会社</a:t>
                      </a:r>
                      <a:endParaRPr kumimoji="1" lang="en-US" altLang="ja-JP"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・アンジェス株式会社</a:t>
                      </a:r>
                      <a:endParaRPr kumimoji="1" lang="en-US" altLang="ja-JP"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en-US" altLang="ja-JP"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KAGAMI</a:t>
                      </a:r>
                      <a:r>
                        <a:rPr kumimoji="1" lang="ja-JP"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株式会社</a:t>
                      </a:r>
                      <a:endParaRPr kumimoji="1" lang="en-US" altLang="ja-JP"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・株式会社キャンサーステムテック</a:t>
                      </a:r>
                    </a:p>
                    <a:p>
                      <a:pPr>
                        <a:lnSpc>
                          <a:spcPct val="100000"/>
                        </a:lnSpc>
                        <a:spcBef>
                          <a:spcPts val="0"/>
                        </a:spcBef>
                        <a:spcAft>
                          <a:spcPts val="0"/>
                        </a:spcAft>
                      </a:pPr>
                      <a:r>
                        <a:rPr kumimoji="1" lang="ja-JP"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・クリングルファーマ株式会社</a:t>
                      </a:r>
                      <a:endParaRPr kumimoji="1" lang="en-US" altLang="ja-JP"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en-US" altLang="ja-JP"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GLOVACC</a:t>
                      </a:r>
                      <a:r>
                        <a:rPr kumimoji="1" lang="ja-JP" altLang="en-US" sz="1050" u="none" strike="noStrike" kern="1200" cap="none" normalizeH="0" baseline="0" smtClean="0">
                          <a:ln>
                            <a:noFill/>
                          </a:ln>
                          <a:solidFill>
                            <a:schemeClr val="tx1"/>
                          </a:solidFill>
                          <a:effectLst/>
                          <a:latin typeface="Meiryo UI" panose="020B0604030504040204" pitchFamily="50" charset="-128"/>
                          <a:ea typeface="Meiryo UI" panose="020B0604030504040204" pitchFamily="50" charset="-128"/>
                        </a:rPr>
                        <a:t>株式会社</a:t>
                      </a:r>
                      <a:endParaRPr kumimoji="1" lang="en-US" altLang="ja-JP"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・サラヤ株式会社</a:t>
                      </a:r>
                      <a:endParaRPr kumimoji="1" lang="en-US" altLang="ja-JP"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・株式会社ジーンデザイン</a:t>
                      </a:r>
                      <a:endParaRPr kumimoji="1" lang="en-US" altLang="ja-JP"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rPr>
                        <a:t>・有限会社新成化学</a:t>
                      </a:r>
                      <a:endParaRPr kumimoji="1" lang="en-US" altLang="ja-JP" sz="105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・株式会社ステムリム</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・ナノブリッジ合同会社</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・脳科学香料株式会社	</a:t>
                      </a: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・バイオメディカ・ソリューション株式会社</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a:t>
                      </a:r>
                      <a:r>
                        <a:rPr kumimoji="1" lang="en-US" altLang="ja-JP" sz="1050" u="none" strike="noStrike" kern="1200" cap="none" normalizeH="0" baseline="0" dirty="0" err="1" smtClean="0">
                          <a:ln>
                            <a:noFill/>
                          </a:ln>
                          <a:effectLst/>
                          <a:latin typeface="Meiryo UI" panose="020B0604030504040204" pitchFamily="50" charset="-128"/>
                          <a:ea typeface="Meiryo UI" panose="020B0604030504040204" pitchFamily="50" charset="-128"/>
                        </a:rPr>
                        <a:t>BioLegend</a:t>
                      </a:r>
                      <a:r>
                        <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rPr>
                        <a:t> Japan </a:t>
                      </a: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・ルクサナバイオテク株式会社</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a:t>
                      </a:r>
                      <a:r>
                        <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rPr>
                        <a:t>Repertoire Genesis</a:t>
                      </a: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txBody>
                  <a:tcPr marL="67500" marR="67500" marT="67500" marB="67500" horzOverflow="overflow"/>
                </a:tc>
                <a:tc>
                  <a:txBody>
                    <a:bodyPr/>
                    <a:lstStyle/>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入居企業（</a:t>
                      </a:r>
                      <a:r>
                        <a:rPr kumimoji="1" lang="en-US" altLang="zh-TW" sz="1050" u="none" strike="noStrike" kern="1200" cap="none" normalizeH="0" baseline="0" dirty="0" smtClean="0">
                          <a:ln>
                            <a:noFill/>
                          </a:ln>
                          <a:effectLst/>
                          <a:latin typeface="Meiryo UI" panose="020B0604030504040204" pitchFamily="50" charset="-128"/>
                          <a:ea typeface="Meiryo UI" panose="020B0604030504040204" pitchFamily="50" charset="-128"/>
                        </a:rPr>
                        <a:t>2022</a:t>
                      </a:r>
                      <a:r>
                        <a:rPr kumimoji="1" lang="zh-TW"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年</a:t>
                      </a:r>
                      <a:r>
                        <a:rPr kumimoji="1" lang="en-US" altLang="zh-TW" sz="1050" u="none" strike="noStrike" kern="1200" cap="none" normalizeH="0" baseline="0" dirty="0" smtClean="0">
                          <a:ln>
                            <a:noFill/>
                          </a:ln>
                          <a:effectLst/>
                          <a:latin typeface="Meiryo UI" panose="020B0604030504040204" pitchFamily="50" charset="-128"/>
                          <a:ea typeface="Meiryo UI" panose="020B0604030504040204" pitchFamily="50" charset="-128"/>
                        </a:rPr>
                        <a:t>12</a:t>
                      </a:r>
                      <a:r>
                        <a:rPr kumimoji="1" lang="zh-TW"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月</a:t>
                      </a:r>
                      <a:r>
                        <a:rPr kumimoji="1" lang="en-US" altLang="zh-TW" sz="1050" u="none" strike="noStrike" kern="1200" cap="none" normalizeH="0" baseline="0" dirty="0" smtClean="0">
                          <a:ln>
                            <a:noFill/>
                          </a:ln>
                          <a:effectLst/>
                          <a:latin typeface="Meiryo UI" panose="020B0604030504040204" pitchFamily="50" charset="-128"/>
                          <a:ea typeface="Meiryo UI" panose="020B0604030504040204" pitchFamily="50" charset="-128"/>
                        </a:rPr>
                        <a:t>1</a:t>
                      </a:r>
                      <a:r>
                        <a:rPr kumimoji="1" lang="zh-TW"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日現在</a:t>
                      </a: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a:t>
                      </a:r>
                      <a:r>
                        <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rPr>
                        <a:t>10</a:t>
                      </a: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社</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・株式会社アイビー	 </a:t>
                      </a: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・株式会社エピトープサイエンス</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a:t>
                      </a:r>
                      <a:r>
                        <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rPr>
                        <a:t>Office NC	</a:t>
                      </a: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・株式会社ジーンデザイン</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・株式会社ソフセラ</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・ナガノサイエンス株式会社</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・日本バリデーション・テクノロジーズ株式会社</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・株式会社理研ジェネシス </a:t>
                      </a:r>
                      <a:r>
                        <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rPr>
                        <a:t>BNA</a:t>
                      </a: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部</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・ピップ株式会社</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・株式会社ミルイオン</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txBody>
                  <a:tcPr marL="67500" marR="67500" marT="67500" marB="6750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入居企業（</a:t>
                      </a:r>
                      <a:r>
                        <a:rPr kumimoji="1" lang="en-US" altLang="zh-TW" sz="1050" u="none" strike="noStrike" kern="1200" cap="none" normalizeH="0" baseline="0" dirty="0" smtClean="0">
                          <a:ln>
                            <a:noFill/>
                          </a:ln>
                          <a:effectLst/>
                          <a:latin typeface="Meiryo UI" panose="020B0604030504040204" pitchFamily="50" charset="-128"/>
                          <a:ea typeface="Meiryo UI" panose="020B0604030504040204" pitchFamily="50" charset="-128"/>
                        </a:rPr>
                        <a:t>2022</a:t>
                      </a:r>
                      <a:r>
                        <a:rPr kumimoji="1" lang="zh-TW"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年</a:t>
                      </a:r>
                      <a:r>
                        <a:rPr kumimoji="1" lang="en-US" altLang="zh-TW" sz="1050" u="none" strike="noStrike" kern="1200" cap="none" normalizeH="0" baseline="0" dirty="0" smtClean="0">
                          <a:ln>
                            <a:noFill/>
                          </a:ln>
                          <a:effectLst/>
                          <a:latin typeface="Meiryo UI" panose="020B0604030504040204" pitchFamily="50" charset="-128"/>
                          <a:ea typeface="Meiryo UI" panose="020B0604030504040204" pitchFamily="50" charset="-128"/>
                        </a:rPr>
                        <a:t>6</a:t>
                      </a:r>
                      <a:r>
                        <a:rPr kumimoji="1" lang="zh-TW"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月</a:t>
                      </a:r>
                      <a:r>
                        <a:rPr kumimoji="1" lang="en-US" altLang="zh-TW" sz="1050" u="none" strike="noStrike" kern="1200" cap="none" normalizeH="0" baseline="0" dirty="0" smtClean="0">
                          <a:ln>
                            <a:noFill/>
                          </a:ln>
                          <a:effectLst/>
                          <a:latin typeface="Meiryo UI" panose="020B0604030504040204" pitchFamily="50" charset="-128"/>
                          <a:ea typeface="Meiryo UI" panose="020B0604030504040204" pitchFamily="50" charset="-128"/>
                        </a:rPr>
                        <a:t>1</a:t>
                      </a:r>
                      <a:r>
                        <a:rPr kumimoji="1" lang="zh-TW"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日現在</a:t>
                      </a: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a:t>
                      </a:r>
                      <a:r>
                        <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rPr>
                        <a:t>8</a:t>
                      </a: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社</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・イクエイターセラピューティクスジャパン合同会社</a:t>
                      </a: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a:t>
                      </a:r>
                      <a:r>
                        <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rPr>
                        <a:t>KAGAMI</a:t>
                      </a: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	</a:t>
                      </a: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・株式会社京都創薬研究所</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・住友ファーマ株式会社</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・株式会社ハカレル</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・ピップ株式会社</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・株式会社プロテオバイオロジクス</a:t>
                      </a:r>
                      <a:endPar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rPr>
                        <a:t>・株式会社毛髪クリニックリーブ</a:t>
                      </a:r>
                      <a:r>
                        <a:rPr kumimoji="1" lang="en-US" altLang="ja-JP" sz="1050" u="none" strike="noStrike" kern="1200" cap="none" normalizeH="0" baseline="0" dirty="0" smtClean="0">
                          <a:ln>
                            <a:noFill/>
                          </a:ln>
                          <a:effectLst/>
                          <a:latin typeface="Meiryo UI" panose="020B0604030504040204" pitchFamily="50" charset="-128"/>
                          <a:ea typeface="Meiryo UI" panose="020B0604030504040204" pitchFamily="50" charset="-128"/>
                        </a:rPr>
                        <a:t>21</a:t>
                      </a:r>
                      <a:endParaRPr kumimoji="1" lang="ja-JP" altLang="en-US" sz="1050" u="none" strike="noStrike" kern="1200" cap="none" normalizeH="0" baseline="0" dirty="0" smtClean="0">
                        <a:ln>
                          <a:noFill/>
                        </a:ln>
                        <a:effectLst/>
                        <a:latin typeface="Meiryo UI" panose="020B0604030504040204" pitchFamily="50" charset="-128"/>
                        <a:ea typeface="Meiryo UI" panose="020B0604030504040204" pitchFamily="50" charset="-128"/>
                      </a:endParaRPr>
                    </a:p>
                  </a:txBody>
                  <a:tcPr marL="67500" marR="67500" marT="67500" marB="67500" horzOverflow="overflow"/>
                </a:tc>
                <a:extLst>
                  <a:ext uri="{0D108BD9-81ED-4DB2-BD59-A6C34878D82A}">
                    <a16:rowId xmlns:a16="http://schemas.microsoft.com/office/drawing/2014/main" val="755278632"/>
                  </a:ext>
                </a:extLst>
              </a:tr>
            </a:tbl>
          </a:graphicData>
        </a:graphic>
      </p:graphicFrame>
      <p:pic>
        <p:nvPicPr>
          <p:cNvPr id="56" name="Picture 5" descr="彩都バイオヒルズセンター"/>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0861" y="1916832"/>
            <a:ext cx="1864952" cy="790444"/>
          </a:xfrm>
          <a:prstGeom prst="rect">
            <a:avLst/>
          </a:prstGeom>
          <a:noFill/>
          <a:ln w="317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57" name="Picture 6" descr="バイオインキュベータ"/>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6084" y="1925432"/>
            <a:ext cx="1864952" cy="807658"/>
          </a:xfrm>
          <a:prstGeom prst="rect">
            <a:avLst/>
          </a:prstGeom>
          <a:noFill/>
          <a:ln w="317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58" name="Picture 7" descr="図1修正"/>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25447" y="1907880"/>
            <a:ext cx="1864952" cy="791133"/>
          </a:xfrm>
          <a:prstGeom prst="rect">
            <a:avLst/>
          </a:prstGeom>
          <a:noFill/>
          <a:ln w="317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87</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530064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0" y="0"/>
            <a:ext cx="5864106"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■各拠点の取組み（②</a:t>
            </a: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a:t>
            </a:r>
            <a:r>
              <a:rPr kumimoji="1" lang="ja-JP" altLang="en-US" sz="22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大阪健康医療都市）</a:t>
            </a:r>
            <a:endPar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p:cNvSpPr/>
          <p:nvPr/>
        </p:nvSpPr>
        <p:spPr>
          <a:xfrm>
            <a:off x="270458" y="691619"/>
            <a:ext cx="8681794" cy="772924"/>
          </a:xfrm>
          <a:prstGeom prst="rect">
            <a:avLst/>
          </a:prstGeom>
          <a:noFill/>
          <a:ln w="12700" cap="flat" cmpd="sng" algn="ctr">
            <a:solidFill>
              <a:sysClr val="windowText" lastClr="000000"/>
            </a:solidFill>
            <a:prstDash val="sysDash"/>
          </a:ln>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北大阪健康医療都市（健都）では、国立循環器病研究センターや、健都イノベーションパーク内</a:t>
            </a:r>
            <a:r>
              <a:rPr kumimoji="0" lang="ja-JP" altLang="en-US" sz="16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a:t>
            </a:r>
            <a:endParaRPr kumimoji="0" lang="en-US" altLang="ja-JP" sz="16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移転</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が決まった国立健康・栄養研究所を中心とした、健康・医療のクラスター形成を推進。</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10"/>
          <p:cNvSpPr>
            <a:spLocks noChangeArrowheads="1"/>
          </p:cNvSpPr>
          <p:nvPr/>
        </p:nvSpPr>
        <p:spPr bwMode="auto">
          <a:xfrm>
            <a:off x="31172" y="6354375"/>
            <a:ext cx="8712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出典：北大阪健康医療都市（健都）</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a:stretch>
            <a:fillRect/>
          </a:stretch>
        </p:blipFill>
        <p:spPr>
          <a:xfrm>
            <a:off x="608416" y="1630308"/>
            <a:ext cx="8064896" cy="4599812"/>
          </a:xfrm>
          <a:prstGeom prst="rect">
            <a:avLst/>
          </a:prstGeom>
        </p:spPr>
      </p:pic>
    </p:spTree>
    <p:extLst>
      <p:ext uri="{BB962C8B-B14F-4D97-AF65-F5344CB8AC3E}">
        <p14:creationId xmlns:p14="http://schemas.microsoft.com/office/powerpoint/2010/main" val="1330508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99457" y="2416832"/>
            <a:ext cx="3448319" cy="376965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FC024533-669C-48B1-82E7-C27042384F7F}"/>
              </a:ext>
            </a:extLst>
          </p:cNvPr>
          <p:cNvSpPr/>
          <p:nvPr/>
        </p:nvSpPr>
        <p:spPr>
          <a:xfrm>
            <a:off x="0" y="348152"/>
            <a:ext cx="9144000" cy="13346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29</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日に府内で初の感染者確認</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月下</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旬～３月上旬、ライブハウス関係のクラスターが発生。</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３月に入り、感染経路が明らかではない患者が散発的に発生。</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春</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休みに伴う海外往来が増加し、３月中旬から下旬にかけて海外由来の感染拡大が増加。３月中下旬から、接待</a:t>
            </a:r>
            <a:r>
              <a:rPr kumimoji="0"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を伴う飲食店</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の関係者・滞在歴の陽性者が複数確認。</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◆４月には、初めての緊急事態宣言が発出され、外出自粛要請や休業要請等の強い措置を実施。　</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◆５月には、府民とのリスクコミュニケーションのため、「大阪モデル」を策定。</a:t>
            </a:r>
          </a:p>
        </p:txBody>
      </p:sp>
      <p:sp>
        <p:nvSpPr>
          <p:cNvPr id="32" name="正方形/長方形 31"/>
          <p:cNvSpPr/>
          <p:nvPr/>
        </p:nvSpPr>
        <p:spPr>
          <a:xfrm>
            <a:off x="0" y="-1"/>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第１波（</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年１</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29</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13</a:t>
            </a:r>
            <a:r>
              <a:rPr kumimoji="0" lang="ja-JP" altLang="en-US" sz="1600" b="1"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状況</a:t>
            </a:r>
          </a:p>
        </p:txBody>
      </p:sp>
      <p:sp>
        <p:nvSpPr>
          <p:cNvPr id="26" name="スライド番号プレースホルダー 4"/>
          <p:cNvSpPr>
            <a:spLocks noGrp="1"/>
          </p:cNvSpPr>
          <p:nvPr>
            <p:ph type="sldNum" sz="quarter" idx="12"/>
          </p:nvPr>
        </p:nvSpPr>
        <p:spPr>
          <a:xfrm>
            <a:off x="6978548" y="6443776"/>
            <a:ext cx="20574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16AE56-EAD3-4706-B860-3EC2C2952B40}"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14288" y="2464944"/>
            <a:ext cx="396026" cy="1962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p>
        </p:txBody>
      </p:sp>
      <p:cxnSp>
        <p:nvCxnSpPr>
          <p:cNvPr id="6" name="直線矢印コネクタ 5"/>
          <p:cNvCxnSpPr/>
          <p:nvPr/>
        </p:nvCxnSpPr>
        <p:spPr>
          <a:xfrm>
            <a:off x="3715431" y="6025249"/>
            <a:ext cx="3375798" cy="10886"/>
          </a:xfrm>
          <a:prstGeom prst="straightConnector1">
            <a:avLst/>
          </a:prstGeom>
          <a:ln w="44450">
            <a:headEnd type="triangle"/>
            <a:tailEnd type="triangle"/>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4097849" y="5928886"/>
            <a:ext cx="2470828" cy="17415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5/21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緊急事態措置</a:t>
            </a:r>
          </a:p>
        </p:txBody>
      </p:sp>
      <p:pic>
        <p:nvPicPr>
          <p:cNvPr id="5" name="図 4"/>
          <p:cNvPicPr>
            <a:picLocks noChangeAspect="1"/>
          </p:cNvPicPr>
          <p:nvPr/>
        </p:nvPicPr>
        <p:blipFill>
          <a:blip r:embed="rId3"/>
          <a:stretch>
            <a:fillRect/>
          </a:stretch>
        </p:blipFill>
        <p:spPr>
          <a:xfrm>
            <a:off x="51760" y="2563048"/>
            <a:ext cx="8998476" cy="3877392"/>
          </a:xfrm>
          <a:prstGeom prst="rect">
            <a:avLst/>
          </a:prstGeom>
        </p:spPr>
      </p:pic>
    </p:spTree>
    <p:extLst>
      <p:ext uri="{BB962C8B-B14F-4D97-AF65-F5344CB8AC3E}">
        <p14:creationId xmlns:p14="http://schemas.microsoft.com/office/powerpoint/2010/main" val="29189185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0" y="-12157"/>
            <a:ext cx="5775940"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■各拠点の取組み（</a:t>
            </a: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②北大阪健康医療都市）</a:t>
            </a:r>
          </a:p>
        </p:txBody>
      </p:sp>
      <p:sp>
        <p:nvSpPr>
          <p:cNvPr id="5" name="正方形/長方形 10"/>
          <p:cNvSpPr>
            <a:spLocks noChangeArrowheads="1"/>
          </p:cNvSpPr>
          <p:nvPr/>
        </p:nvSpPr>
        <p:spPr bwMode="auto">
          <a:xfrm>
            <a:off x="0" y="6526225"/>
            <a:ext cx="8712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出典：北大阪健康医療都市（健都）</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72" y="480331"/>
            <a:ext cx="8732011" cy="6045894"/>
          </a:xfrm>
          <a:prstGeom prst="rect">
            <a:avLst/>
          </a:prstGeom>
        </p:spPr>
      </p:pic>
    </p:spTree>
    <p:extLst>
      <p:ext uri="{BB962C8B-B14F-4D97-AF65-F5344CB8AC3E}">
        <p14:creationId xmlns:p14="http://schemas.microsoft.com/office/powerpoint/2010/main" val="19569493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4376" y="27308"/>
            <a:ext cx="6545382"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■各拠点の取組み（③中之島未来医療国際拠点）</a:t>
            </a:r>
            <a:endPar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p:cNvSpPr/>
          <p:nvPr/>
        </p:nvSpPr>
        <p:spPr>
          <a:xfrm>
            <a:off x="79677" y="495900"/>
            <a:ext cx="9009191" cy="137247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月、未来</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医療国際拠点基本計画（案）を策定。（</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月変更）</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月、拠点</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運営の核となる</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「（一財）未来</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医療推進機構」</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を設立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月、市と未来</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医療国際拠点の整備を担う開発事</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業者</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定期</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借地権設定契約を締結</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（一財）未来医療推進機構において、入居する事業者の募集を進め、順次、入居事業者が決定。</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月、建築確認が完了、</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から</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建設</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工事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着手。</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832690" y="6007593"/>
            <a:ext cx="1152000" cy="24319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外観パース</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スライド番号プレースホルダー 1"/>
          <p:cNvSpPr>
            <a:spLocks noGrp="1"/>
          </p:cNvSpPr>
          <p:nvPr>
            <p:ph type="sldNum" sz="quarter" idx="12"/>
          </p:nvPr>
        </p:nvSpPr>
        <p:spPr>
          <a:xfrm>
            <a:off x="7004222"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pic>
        <p:nvPicPr>
          <p:cNvPr id="8" name="図 7"/>
          <p:cNvPicPr>
            <a:picLocks noChangeAspect="1"/>
          </p:cNvPicPr>
          <p:nvPr/>
        </p:nvPicPr>
        <p:blipFill>
          <a:blip r:embed="rId2"/>
          <a:stretch>
            <a:fillRect/>
          </a:stretch>
        </p:blipFill>
        <p:spPr>
          <a:xfrm>
            <a:off x="3958726" y="2492896"/>
            <a:ext cx="5185274" cy="3603901"/>
          </a:xfrm>
          <a:prstGeom prst="rect">
            <a:avLst/>
          </a:prstGeom>
        </p:spPr>
      </p:pic>
      <p:pic>
        <p:nvPicPr>
          <p:cNvPr id="2" name="図 1"/>
          <p:cNvPicPr>
            <a:picLocks noChangeAspect="1"/>
          </p:cNvPicPr>
          <p:nvPr/>
        </p:nvPicPr>
        <p:blipFill>
          <a:blip r:embed="rId3"/>
          <a:stretch>
            <a:fillRect/>
          </a:stretch>
        </p:blipFill>
        <p:spPr>
          <a:xfrm>
            <a:off x="294712" y="2067830"/>
            <a:ext cx="3664014" cy="3895682"/>
          </a:xfrm>
          <a:prstGeom prst="rect">
            <a:avLst/>
          </a:prstGeom>
        </p:spPr>
      </p:pic>
    </p:spTree>
    <p:extLst>
      <p:ext uri="{BB962C8B-B14F-4D97-AF65-F5344CB8AC3E}">
        <p14:creationId xmlns:p14="http://schemas.microsoft.com/office/powerpoint/2010/main" val="28587759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359" y="1639"/>
            <a:ext cx="6343403"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■各拠点の取組み（③中之島未来医療国際拠点）</a:t>
            </a:r>
            <a:endPar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8" name="表 17">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480911153"/>
              </p:ext>
            </p:extLst>
          </p:nvPr>
        </p:nvGraphicFramePr>
        <p:xfrm>
          <a:off x="212952" y="4158819"/>
          <a:ext cx="8807154" cy="2412000"/>
        </p:xfrm>
        <a:graphic>
          <a:graphicData uri="http://schemas.openxmlformats.org/drawingml/2006/table">
            <a:tbl>
              <a:tblPr/>
              <a:tblGrid>
                <a:gridCol w="4403577">
                  <a:extLst>
                    <a:ext uri="{9D8B030D-6E8A-4147-A177-3AD203B41FA5}">
                      <a16:colId xmlns:a16="http://schemas.microsoft.com/office/drawing/2014/main" val="2895380761"/>
                    </a:ext>
                  </a:extLst>
                </a:gridCol>
                <a:gridCol w="4403577">
                  <a:extLst>
                    <a:ext uri="{9D8B030D-6E8A-4147-A177-3AD203B41FA5}">
                      <a16:colId xmlns:a16="http://schemas.microsoft.com/office/drawing/2014/main" val="925580270"/>
                    </a:ext>
                  </a:extLst>
                </a:gridCol>
              </a:tblGrid>
              <a:tr h="2412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indent="0" defTabSz="443194">
                        <a:lnSpc>
                          <a:spcPct val="100000"/>
                        </a:lnSpc>
                        <a:spcBef>
                          <a:spcPts val="0"/>
                        </a:spcBef>
                        <a:spcAft>
                          <a:spcPts val="0"/>
                        </a:spcAft>
                        <a:defRPr/>
                      </a:pPr>
                      <a:r>
                        <a:rPr lang="ja-JP" altLang="en-US" sz="1300" b="1" dirty="0" smtClean="0">
                          <a:latin typeface="Meiryo UI" panose="020B0604030504040204" pitchFamily="50" charset="-128"/>
                          <a:ea typeface="Meiryo UI" panose="020B0604030504040204" pitchFamily="50" charset="-128"/>
                        </a:rPr>
                        <a:t>□再生医療の実用化がスタート</a:t>
                      </a:r>
                      <a:endParaRPr lang="en-US" altLang="ja-JP" sz="1300" b="1" dirty="0" smtClean="0">
                        <a:latin typeface="Meiryo UI" panose="020B0604030504040204" pitchFamily="50" charset="-128"/>
                        <a:ea typeface="Meiryo UI" panose="020B0604030504040204" pitchFamily="50" charset="-128"/>
                      </a:endParaRPr>
                    </a:p>
                    <a:p>
                      <a:pPr marL="0" indent="0" defTabSz="443194">
                        <a:lnSpc>
                          <a:spcPct val="100000"/>
                        </a:lnSpc>
                        <a:spcBef>
                          <a:spcPts val="0"/>
                        </a:spcBef>
                        <a:spcAft>
                          <a:spcPts val="0"/>
                        </a:spcAft>
                        <a:defRPr/>
                      </a:pPr>
                      <a:endParaRPr lang="en-US" altLang="ja-JP" sz="400" b="1" dirty="0" smtClean="0">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defRPr/>
                      </a:pPr>
                      <a:r>
                        <a:rPr lang="ja-JP" altLang="en-US" sz="1100" dirty="0" smtClean="0">
                          <a:latin typeface="Meiryo UI" panose="020B0604030504040204" pitchFamily="50" charset="-128"/>
                          <a:ea typeface="Meiryo UI" panose="020B0604030504040204" pitchFamily="50" charset="-128"/>
                        </a:rPr>
                        <a:t>・未来医療国際拠点における「</a:t>
                      </a:r>
                      <a:r>
                        <a:rPr lang="en-US" altLang="ja-JP" sz="1100" dirty="0" smtClean="0">
                          <a:latin typeface="Meiryo UI" panose="020B0604030504040204" pitchFamily="50" charset="-128"/>
                          <a:ea typeface="Meiryo UI" panose="020B0604030504040204" pitchFamily="50" charset="-128"/>
                        </a:rPr>
                        <a:t>my </a:t>
                      </a:r>
                      <a:r>
                        <a:rPr lang="en-US" altLang="ja-JP" sz="1100" dirty="0" err="1" smtClean="0">
                          <a:latin typeface="Meiryo UI" panose="020B0604030504040204" pitchFamily="50" charset="-128"/>
                          <a:ea typeface="Meiryo UI" panose="020B0604030504040204" pitchFamily="50" charset="-128"/>
                        </a:rPr>
                        <a:t>iPS</a:t>
                      </a:r>
                      <a:r>
                        <a:rPr lang="ja-JP" altLang="en-US" sz="1100" dirty="0" smtClean="0">
                          <a:latin typeface="Meiryo UI" panose="020B0604030504040204" pitchFamily="50" charset="-128"/>
                          <a:ea typeface="Meiryo UI" panose="020B0604030504040204" pitchFamily="50" charset="-128"/>
                        </a:rPr>
                        <a:t>細胞」の開発製造、供給開始</a:t>
                      </a:r>
                      <a:endParaRPr lang="en-US" altLang="ja-JP" sz="1100" dirty="0" smtClean="0">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defRPr/>
                      </a:pPr>
                      <a:endParaRPr lang="ja-JP" altLang="en-US" sz="400" dirty="0" smtClean="0">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defRPr/>
                      </a:pPr>
                      <a:r>
                        <a:rPr lang="ja-JP" altLang="en-US" sz="1100" dirty="0" smtClean="0">
                          <a:latin typeface="Meiryo UI" panose="020B0604030504040204" pitchFamily="50" charset="-128"/>
                          <a:ea typeface="Meiryo UI" panose="020B0604030504040204" pitchFamily="50" charset="-128"/>
                        </a:rPr>
                        <a:t>・細胞・組織の安定供給システム構築</a:t>
                      </a:r>
                      <a:endParaRPr lang="en-US" altLang="ja-JP" sz="1100" dirty="0" smtClean="0">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defRPr/>
                      </a:pPr>
                      <a:r>
                        <a:rPr lang="ja-JP" altLang="en-US" sz="1100" dirty="0" smtClean="0">
                          <a:latin typeface="Meiryo UI" panose="020B0604030504040204" pitchFamily="50" charset="-128"/>
                          <a:ea typeface="Meiryo UI" panose="020B0604030504040204" pitchFamily="50" charset="-128"/>
                        </a:rPr>
                        <a:t>（組織採取→培養製造→輸送→治療）</a:t>
                      </a:r>
                      <a:endParaRPr lang="en-US" altLang="ja-JP" sz="1100" dirty="0" smtClean="0">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defRPr/>
                      </a:pPr>
                      <a:endParaRPr lang="en-US" altLang="ja-JP" sz="400" dirty="0" smtClean="0">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defRPr/>
                      </a:pPr>
                      <a:r>
                        <a:rPr lang="ja-JP" altLang="en-US" sz="1100" dirty="0" smtClean="0">
                          <a:latin typeface="Meiryo UI" panose="020B0604030504040204" pitchFamily="50" charset="-128"/>
                          <a:ea typeface="Meiryo UI" panose="020B0604030504040204" pitchFamily="50" charset="-128"/>
                        </a:rPr>
                        <a:t>・再生医療に携わる企業等を支援するプラットフォームの構築</a:t>
                      </a:r>
                    </a:p>
                    <a:p>
                      <a:pPr marL="0" indent="0">
                        <a:lnSpc>
                          <a:spcPct val="100000"/>
                        </a:lnSpc>
                        <a:spcBef>
                          <a:spcPts val="0"/>
                        </a:spcBef>
                        <a:spcAft>
                          <a:spcPts val="0"/>
                        </a:spcAft>
                      </a:pP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indent="0">
                        <a:lnSpc>
                          <a:spcPct val="100000"/>
                        </a:lnSpc>
                        <a:spcBef>
                          <a:spcPts val="0"/>
                        </a:spcBef>
                        <a:spcAft>
                          <a:spcPts val="0"/>
                        </a:spcAft>
                      </a:pPr>
                      <a:r>
                        <a:rPr kumimoji="1" lang="ja-JP" altLang="en-US" sz="1300" b="1" dirty="0" smtClean="0">
                          <a:solidFill>
                            <a:schemeClr val="tx1"/>
                          </a:solidFill>
                          <a:latin typeface="Meiryo UI" panose="020B0604030504040204" pitchFamily="50" charset="-128"/>
                          <a:ea typeface="Meiryo UI" panose="020B0604030504040204" pitchFamily="50" charset="-128"/>
                        </a:rPr>
                        <a:t>□再生医療の普及と産業化の進展</a:t>
                      </a:r>
                      <a:endParaRPr kumimoji="1" lang="en-US" altLang="ja-JP" sz="1300" b="1" dirty="0" smtClean="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pPr>
                      <a:endParaRPr kumimoji="1" lang="en-US" altLang="ja-JP" sz="400" b="1" dirty="0" smtClean="0">
                        <a:solidFill>
                          <a:schemeClr val="tx1"/>
                        </a:solidFill>
                        <a:latin typeface="Meiryo UI" panose="020B0604030504040204" pitchFamily="50" charset="-128"/>
                        <a:ea typeface="Meiryo UI" panose="020B0604030504040204" pitchFamily="50" charset="-128"/>
                      </a:endParaRPr>
                    </a:p>
                    <a:p>
                      <a:pPr marL="72000" indent="-457200">
                        <a:lnSpc>
                          <a:spcPct val="100000"/>
                        </a:lnSpc>
                        <a:spcBef>
                          <a:spcPts val="0"/>
                        </a:spcBef>
                        <a:spcAft>
                          <a:spcPts val="0"/>
                        </a:spcAft>
                      </a:pPr>
                      <a:r>
                        <a:rPr kumimoji="1" lang="ja-JP" altLang="en-US" sz="1100" dirty="0" smtClean="0">
                          <a:solidFill>
                            <a:schemeClr val="tx1"/>
                          </a:solidFill>
                          <a:latin typeface="Meiryo UI" panose="020B0604030504040204" pitchFamily="50" charset="-128"/>
                          <a:ea typeface="Meiryo UI" panose="020B0604030504040204" pitchFamily="50" charset="-128"/>
                        </a:rPr>
                        <a:t>・再生医療技術を核とした先端医療の普及と産業化モデルの確立</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72000" indent="-457200">
                        <a:lnSpc>
                          <a:spcPct val="100000"/>
                        </a:lnSpc>
                        <a:spcBef>
                          <a:spcPts val="0"/>
                        </a:spcBef>
                        <a:spcAft>
                          <a:spcPts val="0"/>
                        </a:spcAft>
                      </a:pPr>
                      <a:endParaRPr kumimoji="1" lang="ja-JP" altLang="en-US" sz="400" dirty="0" smtClean="0">
                        <a:solidFill>
                          <a:schemeClr val="tx1"/>
                        </a:solidFill>
                        <a:latin typeface="Meiryo UI" panose="020B0604030504040204" pitchFamily="50" charset="-128"/>
                        <a:ea typeface="Meiryo UI" panose="020B0604030504040204" pitchFamily="50" charset="-128"/>
                      </a:endParaRPr>
                    </a:p>
                    <a:p>
                      <a:pPr marL="72000" indent="-457200">
                        <a:lnSpc>
                          <a:spcPct val="100000"/>
                        </a:lnSpc>
                        <a:spcBef>
                          <a:spcPts val="0"/>
                        </a:spcBef>
                        <a:spcAft>
                          <a:spcPts val="0"/>
                        </a:spcAft>
                      </a:pPr>
                      <a:r>
                        <a:rPr kumimoji="1" lang="ja-JP" altLang="en-US" sz="1100" dirty="0" smtClean="0">
                          <a:solidFill>
                            <a:schemeClr val="tx1"/>
                          </a:solidFill>
                          <a:latin typeface="Meiryo UI" panose="020B0604030504040204" pitchFamily="50" charset="-128"/>
                          <a:ea typeface="Meiryo UI" panose="020B0604030504040204" pitchFamily="50" charset="-128"/>
                        </a:rPr>
                        <a:t>・再生医療技術に関して、世界からの認知を受け、大阪へ投資が向かうグローバル産業として成長</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pPr>
                      <a:endParaRPr kumimoji="1" lang="ja-JP" altLang="en-US" sz="800" dirty="0" smtClean="0">
                        <a:solidFill>
                          <a:schemeClr val="tx1"/>
                        </a:solidFill>
                        <a:latin typeface="Meiryo UI" panose="020B0604030504040204" pitchFamily="50" charset="-128"/>
                        <a:ea typeface="Meiryo UI" panose="020B0604030504040204"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Meiryo UI" panose="020B0604030504040204" pitchFamily="50" charset="-128"/>
                          <a:ea typeface="Meiryo UI" panose="020B0604030504040204" pitchFamily="50" charset="-128"/>
                        </a:rPr>
                        <a:t>□再生医療の提供による国際貢献</a:t>
                      </a:r>
                      <a:endParaRPr lang="en-US" altLang="ja-JP" sz="1300" b="1" dirty="0" smtClean="0">
                        <a:solidFill>
                          <a:prstClr val="black"/>
                        </a:solidFill>
                        <a:latin typeface="Meiryo UI" panose="020B0604030504040204" pitchFamily="50" charset="-128"/>
                        <a:ea typeface="Meiryo UI" panose="020B0604030504040204"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ja-JP" altLang="en-US" sz="400" b="1" dirty="0" smtClean="0">
                        <a:solidFill>
                          <a:prstClr val="black"/>
                        </a:solidFill>
                        <a:latin typeface="Meiryo UI" panose="020B0604030504040204" pitchFamily="50" charset="-128"/>
                        <a:ea typeface="Meiryo UI" panose="020B0604030504040204" pitchFamily="50" charset="-128"/>
                      </a:endParaRPr>
                    </a:p>
                    <a:p>
                      <a:pPr marL="72000" indent="-457200" defTabSz="443194">
                        <a:lnSpc>
                          <a:spcPct val="100000"/>
                        </a:lnSpc>
                        <a:spcBef>
                          <a:spcPts val="0"/>
                        </a:spcBef>
                        <a:spcAft>
                          <a:spcPts val="0"/>
                        </a:spcAft>
                        <a:defRPr/>
                      </a:pPr>
                      <a:r>
                        <a:rPr lang="ja-JP" altLang="en-US" sz="1100" dirty="0" smtClean="0">
                          <a:latin typeface="Meiryo UI" panose="020B0604030504040204" pitchFamily="50" charset="-128"/>
                          <a:ea typeface="Meiryo UI" panose="020B0604030504040204" pitchFamily="50" charset="-128"/>
                        </a:rPr>
                        <a:t>・国内外の患者が、再生医療に容易にアクセスできる環境整備</a:t>
                      </a:r>
                      <a:endParaRPr lang="en-US" altLang="ja-JP" sz="1100" dirty="0" smtClean="0">
                        <a:latin typeface="Meiryo UI" panose="020B0604030504040204" pitchFamily="50" charset="-128"/>
                        <a:ea typeface="Meiryo UI" panose="020B0604030504040204" pitchFamily="50" charset="-128"/>
                      </a:endParaRPr>
                    </a:p>
                    <a:p>
                      <a:pPr marL="72000" indent="-457200" defTabSz="443194">
                        <a:lnSpc>
                          <a:spcPct val="100000"/>
                        </a:lnSpc>
                        <a:spcBef>
                          <a:spcPts val="0"/>
                        </a:spcBef>
                        <a:spcAft>
                          <a:spcPts val="0"/>
                        </a:spcAft>
                        <a:defRPr/>
                      </a:pPr>
                      <a:endParaRPr lang="ja-JP" altLang="en-US" sz="400" dirty="0" smtClean="0">
                        <a:latin typeface="Meiryo UI" panose="020B0604030504040204" pitchFamily="50" charset="-128"/>
                        <a:ea typeface="Meiryo UI" panose="020B0604030504040204" pitchFamily="50" charset="-128"/>
                      </a:endParaRPr>
                    </a:p>
                    <a:p>
                      <a:pPr marL="72000" indent="-457200" defTabSz="443194">
                        <a:lnSpc>
                          <a:spcPct val="100000"/>
                        </a:lnSpc>
                        <a:spcBef>
                          <a:spcPts val="0"/>
                        </a:spcBef>
                        <a:spcAft>
                          <a:spcPts val="0"/>
                        </a:spcAft>
                        <a:defRPr/>
                      </a:pPr>
                      <a:r>
                        <a:rPr lang="ja-JP" altLang="en-US" sz="1100" dirty="0" smtClean="0">
                          <a:latin typeface="Meiryo UI" panose="020B0604030504040204" pitchFamily="50" charset="-128"/>
                          <a:ea typeface="Meiryo UI" panose="020B0604030504040204" pitchFamily="50" charset="-128"/>
                        </a:rPr>
                        <a:t>・外資系企業・研究所、専門人材等の集積</a:t>
                      </a: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8179187"/>
                  </a:ext>
                </a:extLst>
              </a:tr>
            </a:tbl>
          </a:graphicData>
        </a:graphic>
      </p:graphicFrame>
      <p:sp>
        <p:nvSpPr>
          <p:cNvPr id="59" name="正方形/長方形 58"/>
          <p:cNvSpPr/>
          <p:nvPr/>
        </p:nvSpPr>
        <p:spPr>
          <a:xfrm>
            <a:off x="212952" y="3747752"/>
            <a:ext cx="4397685" cy="30343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2025</a:t>
            </a:r>
            <a:r>
              <a:rPr kumimoji="0" lang="ja-JP" altLang="en-US" sz="1800" b="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a:t>
            </a:r>
            <a:endParaRPr kumimoji="0" lang="en-US" altLang="ja-JP" sz="1800" b="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0" name="正方形/長方形 59"/>
          <p:cNvSpPr/>
          <p:nvPr/>
        </p:nvSpPr>
        <p:spPr>
          <a:xfrm>
            <a:off x="4627076" y="3744695"/>
            <a:ext cx="4431056" cy="30649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2030</a:t>
            </a:r>
            <a:r>
              <a:rPr kumimoji="0" lang="ja-JP" altLang="en-US" sz="1800" b="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a:t>
            </a:r>
            <a:endParaRPr kumimoji="0" lang="en-US" altLang="ja-JP" sz="1800" b="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26" name="グループ化 25"/>
          <p:cNvGrpSpPr/>
          <p:nvPr/>
        </p:nvGrpSpPr>
        <p:grpSpPr>
          <a:xfrm>
            <a:off x="203802" y="404664"/>
            <a:ext cx="8734928" cy="3312369"/>
            <a:chOff x="914264" y="831538"/>
            <a:chExt cx="7103072" cy="4155555"/>
          </a:xfrm>
        </p:grpSpPr>
        <p:grpSp>
          <p:nvGrpSpPr>
            <p:cNvPr id="27" name="グループ化 26"/>
            <p:cNvGrpSpPr/>
            <p:nvPr/>
          </p:nvGrpSpPr>
          <p:grpSpPr>
            <a:xfrm>
              <a:off x="914264" y="1102552"/>
              <a:ext cx="5914959" cy="3884541"/>
              <a:chOff x="914264" y="1102552"/>
              <a:chExt cx="5914959" cy="3884541"/>
            </a:xfrm>
          </p:grpSpPr>
          <p:sp>
            <p:nvSpPr>
              <p:cNvPr id="32" name="山形 13">
                <a:extLst>
                  <a:ext uri="{FF2B5EF4-FFF2-40B4-BE49-F238E27FC236}">
                    <a16:creationId xmlns:a16="http://schemas.microsoft.com/office/drawing/2014/main" id="{4BAC592C-3174-4361-95FB-2DD8BD6506C5}"/>
                  </a:ext>
                </a:extLst>
              </p:cNvPr>
              <p:cNvSpPr/>
              <p:nvPr/>
            </p:nvSpPr>
            <p:spPr>
              <a:xfrm>
                <a:off x="1373029" y="1304257"/>
                <a:ext cx="5062075" cy="434284"/>
              </a:xfrm>
              <a:prstGeom prst="chevron">
                <a:avLst>
                  <a:gd name="adj" fmla="val 2705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拠点の実現、安定的な拠点運営に向けた環境整備</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914264" y="1263766"/>
                <a:ext cx="292745" cy="11938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大阪府</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33"/>
              <p:cNvSpPr/>
              <p:nvPr/>
            </p:nvSpPr>
            <p:spPr>
              <a:xfrm>
                <a:off x="914265" y="2499088"/>
                <a:ext cx="292745" cy="1181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機構</a:t>
                </a:r>
              </a:p>
            </p:txBody>
          </p:sp>
          <p:sp>
            <p:nvSpPr>
              <p:cNvPr id="35" name="正方形/長方形 34"/>
              <p:cNvSpPr/>
              <p:nvPr/>
            </p:nvSpPr>
            <p:spPr>
              <a:xfrm>
                <a:off x="914264" y="3722359"/>
                <a:ext cx="292745" cy="1264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開発事業者</a:t>
                </a:r>
              </a:p>
            </p:txBody>
          </p:sp>
          <p:sp>
            <p:nvSpPr>
              <p:cNvPr id="36" name="正方形/長方形 35"/>
              <p:cNvSpPr/>
              <p:nvPr/>
            </p:nvSpPr>
            <p:spPr>
              <a:xfrm>
                <a:off x="6502833" y="1463905"/>
                <a:ext cx="326390" cy="3078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　施設オープン　　　　　</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p>
            </p:txBody>
          </p:sp>
          <p:sp>
            <p:nvSpPr>
              <p:cNvPr id="37" name="テキスト ボックス 36"/>
              <p:cNvSpPr txBox="1"/>
              <p:nvPr/>
            </p:nvSpPr>
            <p:spPr>
              <a:xfrm>
                <a:off x="6515839" y="1102552"/>
                <a:ext cx="290506" cy="361831"/>
              </a:xfrm>
              <a:prstGeom prst="rect">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春</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山形 37"/>
              <p:cNvSpPr/>
              <p:nvPr/>
            </p:nvSpPr>
            <p:spPr>
              <a:xfrm>
                <a:off x="2431145" y="3903035"/>
                <a:ext cx="3492000" cy="720000"/>
              </a:xfrm>
              <a:prstGeom prst="chevron">
                <a:avLst>
                  <a:gd name="adj" fmla="val 2705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施設整備工事</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1" name="山形 60"/>
              <p:cNvSpPr/>
              <p:nvPr/>
            </p:nvSpPr>
            <p:spPr>
              <a:xfrm>
                <a:off x="1389834" y="3903035"/>
                <a:ext cx="1152000" cy="720000"/>
              </a:xfrm>
              <a:prstGeom prst="chevron">
                <a:avLst>
                  <a:gd name="adj" fmla="val 2705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設計</a:t>
                </a:r>
              </a:p>
            </p:txBody>
          </p:sp>
          <p:sp>
            <p:nvSpPr>
              <p:cNvPr id="62" name="テキスト ボックス 61">
                <a:extLst>
                  <a:ext uri="{FF2B5EF4-FFF2-40B4-BE49-F238E27FC236}">
                    <a16:creationId xmlns:a16="http://schemas.microsoft.com/office/drawing/2014/main" id="{4E7F4B67-F7CA-480C-9B6A-1C809B2781A5}"/>
                  </a:ext>
                </a:extLst>
              </p:cNvPr>
              <p:cNvSpPr txBox="1"/>
              <p:nvPr/>
            </p:nvSpPr>
            <p:spPr>
              <a:xfrm>
                <a:off x="2431145" y="4670390"/>
                <a:ext cx="1440000" cy="216000"/>
              </a:xfrm>
              <a:prstGeom prst="rect">
                <a:avLst/>
              </a:prstGeom>
              <a:noFill/>
            </p:spPr>
            <p:txBody>
              <a:bodyPr wrap="square"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504D"/>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着工</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杭打ち</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63" name="山形 62"/>
              <p:cNvSpPr/>
              <p:nvPr/>
            </p:nvSpPr>
            <p:spPr>
              <a:xfrm>
                <a:off x="1509493" y="2595230"/>
                <a:ext cx="148343" cy="361312"/>
              </a:xfrm>
              <a:prstGeom prst="chevron">
                <a:avLst>
                  <a:gd name="adj" fmla="val 53074"/>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山形 63"/>
              <p:cNvSpPr/>
              <p:nvPr/>
            </p:nvSpPr>
            <p:spPr>
              <a:xfrm>
                <a:off x="1651252" y="2589427"/>
                <a:ext cx="3043577" cy="361265"/>
              </a:xfrm>
              <a:prstGeom prst="chevron">
                <a:avLst>
                  <a:gd name="adj" fmla="val 2705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リエゾンオフィス募集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 name="テキスト ボックス 64"/>
              <p:cNvSpPr txBox="1"/>
              <p:nvPr/>
            </p:nvSpPr>
            <p:spPr>
              <a:xfrm>
                <a:off x="5704631" y="4625740"/>
                <a:ext cx="720000" cy="216000"/>
              </a:xfrm>
              <a:prstGeom prst="rect">
                <a:avLst/>
              </a:prstGeom>
              <a:noFill/>
            </p:spPr>
            <p:txBody>
              <a:bodyPr wrap="square"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504D"/>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竣工</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山形 13">
                <a:extLst>
                  <a:ext uri="{FF2B5EF4-FFF2-40B4-BE49-F238E27FC236}">
                    <a16:creationId xmlns:a16="http://schemas.microsoft.com/office/drawing/2014/main" id="{4BAC592C-3174-4361-95FB-2DD8BD6506C5}"/>
                  </a:ext>
                </a:extLst>
              </p:cNvPr>
              <p:cNvSpPr/>
              <p:nvPr/>
            </p:nvSpPr>
            <p:spPr>
              <a:xfrm>
                <a:off x="3020266" y="1825257"/>
                <a:ext cx="1674563" cy="510465"/>
              </a:xfrm>
              <a:prstGeom prst="chevron">
                <a:avLst>
                  <a:gd name="adj" fmla="val 2705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p:cNvSpPr txBox="1"/>
              <p:nvPr/>
            </p:nvSpPr>
            <p:spPr>
              <a:xfrm>
                <a:off x="2943954" y="1825257"/>
                <a:ext cx="1771640" cy="6950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再生医療産業化推進事業</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（情報</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発信等のあり方の</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検討</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8" name="山形 67"/>
              <p:cNvSpPr/>
              <p:nvPr/>
            </p:nvSpPr>
            <p:spPr>
              <a:xfrm>
                <a:off x="1623957" y="3048040"/>
                <a:ext cx="4773379" cy="568272"/>
              </a:xfrm>
              <a:prstGeom prst="chevron">
                <a:avLst>
                  <a:gd name="adj" fmla="val 2705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未来医療の産業化推進に必要な機能の検討</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企業等を支援するワンストップサービス、交流・共創・発信の仕組み、</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産学医連携ベンチャーエコシステム、医療連携（拠点内外）　等</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大かっこ 68"/>
              <p:cNvSpPr/>
              <p:nvPr/>
            </p:nvSpPr>
            <p:spPr>
              <a:xfrm>
                <a:off x="2651177" y="3325953"/>
                <a:ext cx="2693552" cy="28024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0" name="山形 69"/>
              <p:cNvSpPr/>
              <p:nvPr/>
            </p:nvSpPr>
            <p:spPr>
              <a:xfrm>
                <a:off x="1488268" y="3048040"/>
                <a:ext cx="180039" cy="569067"/>
              </a:xfrm>
              <a:prstGeom prst="chevron">
                <a:avLst>
                  <a:gd name="adj" fmla="val 53074"/>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8" name="正方形/長方形 27"/>
            <p:cNvSpPr/>
            <p:nvPr/>
          </p:nvSpPr>
          <p:spPr>
            <a:xfrm>
              <a:off x="1392227" y="831538"/>
              <a:ext cx="1620000" cy="311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2021</a:t>
              </a: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年度</a:t>
              </a:r>
            </a:p>
          </p:txBody>
        </p:sp>
        <p:sp>
          <p:nvSpPr>
            <p:cNvPr id="29" name="正方形/長方形 28"/>
            <p:cNvSpPr/>
            <p:nvPr/>
          </p:nvSpPr>
          <p:spPr>
            <a:xfrm>
              <a:off x="3068739" y="831538"/>
              <a:ext cx="1620000" cy="311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2022</a:t>
              </a:r>
              <a:r>
                <a:rPr kumimoji="1" lang="ja-JP" altLang="en-US"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年度</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4729209" y="831538"/>
              <a:ext cx="1620000" cy="311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2023</a:t>
              </a:r>
              <a:r>
                <a:rPr kumimoji="1" lang="ja-JP" altLang="en-US"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年度</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1" name="正方形/長方形 30"/>
            <p:cNvSpPr/>
            <p:nvPr/>
          </p:nvSpPr>
          <p:spPr>
            <a:xfrm>
              <a:off x="6397336" y="831538"/>
              <a:ext cx="1620000" cy="311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2024</a:t>
              </a:r>
              <a:r>
                <a:rPr kumimoji="1" lang="ja-JP" altLang="en-US"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年度</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latin typeface="BIZ UDゴシック" panose="020B0400000000000000" pitchFamily="49" charset="-128"/>
                <a:ea typeface="BIZ UDゴシック" panose="020B0400000000000000" pitchFamily="49" charset="-128"/>
              </a:rPr>
              <a:t>91</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464926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86075" y="649648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0" y="-12879"/>
            <a:ext cx="1603324"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■関連指標</a:t>
            </a:r>
            <a:endPar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 name="図 6"/>
          <p:cNvPicPr>
            <a:picLocks noChangeAspect="1"/>
          </p:cNvPicPr>
          <p:nvPr/>
        </p:nvPicPr>
        <p:blipFill>
          <a:blip r:embed="rId2"/>
          <a:stretch>
            <a:fillRect/>
          </a:stretch>
        </p:blipFill>
        <p:spPr>
          <a:xfrm>
            <a:off x="179512" y="3898981"/>
            <a:ext cx="4346825" cy="2402032"/>
          </a:xfrm>
          <a:prstGeom prst="rect">
            <a:avLst/>
          </a:prstGeom>
        </p:spPr>
      </p:pic>
      <p:pic>
        <p:nvPicPr>
          <p:cNvPr id="8" name="図 7"/>
          <p:cNvPicPr>
            <a:picLocks noChangeAspect="1"/>
          </p:cNvPicPr>
          <p:nvPr/>
        </p:nvPicPr>
        <p:blipFill>
          <a:blip r:embed="rId3"/>
          <a:stretch>
            <a:fillRect/>
          </a:stretch>
        </p:blipFill>
        <p:spPr>
          <a:xfrm>
            <a:off x="4619683" y="3898981"/>
            <a:ext cx="4389500" cy="2402032"/>
          </a:xfrm>
          <a:prstGeom prst="rect">
            <a:avLst/>
          </a:prstGeom>
        </p:spPr>
      </p:pic>
      <p:sp>
        <p:nvSpPr>
          <p:cNvPr id="10" name="テキスト ボックス 9"/>
          <p:cNvSpPr txBox="1"/>
          <p:nvPr/>
        </p:nvSpPr>
        <p:spPr>
          <a:xfrm>
            <a:off x="179512" y="3628829"/>
            <a:ext cx="43468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■大阪府の医薬品生産額・全国シェアの推移</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19683" y="3628828"/>
            <a:ext cx="43468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■大阪府の医療機器生産額・全国シェアの推移</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nvPr>
        </p:nvGraphicFramePr>
        <p:xfrm>
          <a:off x="179512" y="898429"/>
          <a:ext cx="4346825" cy="2116455"/>
        </p:xfrm>
        <a:graphic>
          <a:graphicData uri="http://schemas.openxmlformats.org/drawingml/2006/table">
            <a:tbl>
              <a:tblPr/>
              <a:tblGrid>
                <a:gridCol w="1991899">
                  <a:extLst>
                    <a:ext uri="{9D8B030D-6E8A-4147-A177-3AD203B41FA5}">
                      <a16:colId xmlns:a16="http://schemas.microsoft.com/office/drawing/2014/main" val="3962116447"/>
                    </a:ext>
                  </a:extLst>
                </a:gridCol>
                <a:gridCol w="2354926">
                  <a:extLst>
                    <a:ext uri="{9D8B030D-6E8A-4147-A177-3AD203B41FA5}">
                      <a16:colId xmlns:a16="http://schemas.microsoft.com/office/drawing/2014/main" val="3377539241"/>
                    </a:ext>
                  </a:extLst>
                </a:gridCol>
              </a:tblGrid>
              <a:tr h="171450">
                <a:tc>
                  <a:txBody>
                    <a:bodyPr/>
                    <a:lstStyle/>
                    <a:p>
                      <a:pPr algn="ct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医薬品製造業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744269"/>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東京都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029402"/>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28858556"/>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富山県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392154"/>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埼玉県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75433"/>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兵庫県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900074"/>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奈良県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8394950"/>
                  </a:ext>
                </a:extLst>
              </a:tr>
              <a:tr h="171450">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愛知県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495497"/>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神奈川県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4923876"/>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静岡県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327225"/>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滋賀県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9030892"/>
                  </a:ext>
                </a:extLst>
              </a:tr>
            </a:tbl>
          </a:graphicData>
        </a:graphic>
      </p:graphicFrame>
      <p:sp>
        <p:nvSpPr>
          <p:cNvPr id="14" name="テキスト ボックス 13"/>
          <p:cNvSpPr txBox="1"/>
          <p:nvPr/>
        </p:nvSpPr>
        <p:spPr>
          <a:xfrm>
            <a:off x="179512" y="620688"/>
            <a:ext cx="43468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■府県別医薬品製造業事業所数</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nvPr>
        </p:nvGraphicFramePr>
        <p:xfrm>
          <a:off x="4619682" y="898428"/>
          <a:ext cx="4346825" cy="2116455"/>
        </p:xfrm>
        <a:graphic>
          <a:graphicData uri="http://schemas.openxmlformats.org/drawingml/2006/table">
            <a:tbl>
              <a:tblPr/>
              <a:tblGrid>
                <a:gridCol w="1884318">
                  <a:extLst>
                    <a:ext uri="{9D8B030D-6E8A-4147-A177-3AD203B41FA5}">
                      <a16:colId xmlns:a16="http://schemas.microsoft.com/office/drawing/2014/main" val="3143463698"/>
                    </a:ext>
                  </a:extLst>
                </a:gridCol>
                <a:gridCol w="2462507">
                  <a:extLst>
                    <a:ext uri="{9D8B030D-6E8A-4147-A177-3AD203B41FA5}">
                      <a16:colId xmlns:a16="http://schemas.microsoft.com/office/drawing/2014/main" val="2839446557"/>
                    </a:ext>
                  </a:extLst>
                </a:gridCol>
              </a:tblGrid>
              <a:tr h="171450">
                <a:tc>
                  <a:txBody>
                    <a:bodyPr/>
                    <a:lstStyle/>
                    <a:p>
                      <a:pPr algn="ctr" fontAlgn="ct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医療用機械器具・医療用品製造業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217959"/>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東京都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517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63181"/>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埼玉県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385423"/>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35525822"/>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愛知県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418720"/>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神奈川県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911431"/>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長野県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378972"/>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静岡県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21497"/>
                  </a:ext>
                </a:extLst>
              </a:tr>
              <a:tr h="171450">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千葉県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3552506"/>
                  </a:ext>
                </a:extLst>
              </a:tr>
              <a:tr h="171450">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兵庫県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5642365"/>
                  </a:ext>
                </a:extLst>
              </a:tr>
              <a:tr h="171450">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栃木県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610688"/>
                  </a:ext>
                </a:extLst>
              </a:tr>
            </a:tbl>
          </a:graphicData>
        </a:graphic>
      </p:graphicFrame>
      <p:sp>
        <p:nvSpPr>
          <p:cNvPr id="16" name="テキスト ボックス 15"/>
          <p:cNvSpPr txBox="1"/>
          <p:nvPr/>
        </p:nvSpPr>
        <p:spPr>
          <a:xfrm>
            <a:off x="4619682" y="635297"/>
            <a:ext cx="43468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■府県別医療機器関連事業所数</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0"/>
          <p:cNvSpPr>
            <a:spLocks noChangeArrowheads="1"/>
          </p:cNvSpPr>
          <p:nvPr/>
        </p:nvSpPr>
        <p:spPr bwMode="auto">
          <a:xfrm>
            <a:off x="4458884" y="3024362"/>
            <a:ext cx="4550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出典</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経済センサス</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0"/>
          <p:cNvSpPr>
            <a:spLocks noChangeArrowheads="1"/>
          </p:cNvSpPr>
          <p:nvPr/>
        </p:nvSpPr>
        <p:spPr bwMode="auto">
          <a:xfrm>
            <a:off x="4710744" y="6327444"/>
            <a:ext cx="4550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出典</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：薬事工業生産動態統計調査（</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H28-R2</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79513" y="6327444"/>
            <a:ext cx="43468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注）</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月分の調査より、調査客体から製造業者が除外</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されたため、</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旧調査</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と比較して生産金額</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が大幅</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に増減する都道府県が生じている</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9889332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62812" y="764704"/>
          <a:ext cx="9026596" cy="5744461"/>
        </p:xfrm>
        <a:graphic>
          <a:graphicData uri="http://schemas.openxmlformats.org/drawingml/2006/table">
            <a:tbl>
              <a:tblPr firstRow="1" firstCol="1" bandRow="1"/>
              <a:tblGrid>
                <a:gridCol w="2256649">
                  <a:extLst>
                    <a:ext uri="{9D8B030D-6E8A-4147-A177-3AD203B41FA5}">
                      <a16:colId xmlns:a16="http://schemas.microsoft.com/office/drawing/2014/main" val="838138467"/>
                    </a:ext>
                  </a:extLst>
                </a:gridCol>
                <a:gridCol w="2256649">
                  <a:extLst>
                    <a:ext uri="{9D8B030D-6E8A-4147-A177-3AD203B41FA5}">
                      <a16:colId xmlns:a16="http://schemas.microsoft.com/office/drawing/2014/main" val="1867253675"/>
                    </a:ext>
                  </a:extLst>
                </a:gridCol>
                <a:gridCol w="2134179">
                  <a:extLst>
                    <a:ext uri="{9D8B030D-6E8A-4147-A177-3AD203B41FA5}">
                      <a16:colId xmlns:a16="http://schemas.microsoft.com/office/drawing/2014/main" val="665385018"/>
                    </a:ext>
                  </a:extLst>
                </a:gridCol>
                <a:gridCol w="2379119">
                  <a:extLst>
                    <a:ext uri="{9D8B030D-6E8A-4147-A177-3AD203B41FA5}">
                      <a16:colId xmlns:a16="http://schemas.microsoft.com/office/drawing/2014/main" val="1580010884"/>
                    </a:ext>
                  </a:extLst>
                </a:gridCol>
              </a:tblGrid>
              <a:tr h="286603">
                <a:tc>
                  <a:txBody>
                    <a:bodyPr/>
                    <a:lstStyle/>
                    <a:p>
                      <a:pPr algn="ctr"/>
                      <a:r>
                        <a:rPr kumimoji="1" lang="ja-JP" altLang="en-US" sz="1200" dirty="0" smtClean="0">
                          <a:solidFill>
                            <a:schemeClr val="tx1"/>
                          </a:solidFill>
                        </a:rPr>
                        <a:t>＜</a:t>
                      </a:r>
                      <a:r>
                        <a:rPr kumimoji="1" lang="en-US" altLang="ja-JP" sz="1200" dirty="0" smtClean="0">
                          <a:solidFill>
                            <a:schemeClr val="tx1"/>
                          </a:solidFill>
                        </a:rPr>
                        <a:t>Why</a:t>
                      </a:r>
                      <a:r>
                        <a:rPr kumimoji="1" lang="ja-JP" altLang="en-US" sz="1200" dirty="0" smtClean="0">
                          <a:solidFill>
                            <a:schemeClr val="tx1"/>
                          </a:solidFill>
                        </a:rPr>
                        <a:t>＞</a:t>
                      </a:r>
                      <a:endParaRPr kumimoji="1" lang="ja-JP" alt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ja-JP" altLang="en-US" sz="1200" dirty="0" smtClean="0">
                          <a:solidFill>
                            <a:schemeClr val="tx1"/>
                          </a:solidFill>
                        </a:rPr>
                        <a:t>＜</a:t>
                      </a:r>
                      <a:r>
                        <a:rPr kumimoji="1" lang="en-US" altLang="ja-JP" sz="1200" dirty="0" smtClean="0">
                          <a:solidFill>
                            <a:schemeClr val="tx1"/>
                          </a:solidFill>
                        </a:rPr>
                        <a:t>Vision</a:t>
                      </a:r>
                      <a:r>
                        <a:rPr kumimoji="1" lang="ja-JP" altLang="en-US" sz="1200" dirty="0" smtClean="0">
                          <a:solidFill>
                            <a:schemeClr val="tx1"/>
                          </a:solidFill>
                        </a:rPr>
                        <a:t>＞</a:t>
                      </a:r>
                      <a:endParaRPr kumimoji="1" lang="ja-JP" alt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ja-JP" altLang="en-US" sz="1200" dirty="0" smtClean="0">
                          <a:solidFill>
                            <a:schemeClr val="tx1"/>
                          </a:solidFill>
                        </a:rPr>
                        <a:t>＜</a:t>
                      </a:r>
                      <a:r>
                        <a:rPr kumimoji="1" lang="en-US" altLang="ja-JP" sz="1200" dirty="0" smtClean="0">
                          <a:solidFill>
                            <a:schemeClr val="tx1"/>
                          </a:solidFill>
                        </a:rPr>
                        <a:t>What</a:t>
                      </a:r>
                      <a:r>
                        <a:rPr kumimoji="1" lang="ja-JP" altLang="en-US" sz="1200" dirty="0" smtClean="0">
                          <a:solidFill>
                            <a:schemeClr val="tx1"/>
                          </a:solidFill>
                        </a:rPr>
                        <a:t>＞</a:t>
                      </a:r>
                      <a:endParaRPr kumimoji="1" lang="ja-JP" alt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ja-JP" altLang="en-US" sz="1200" dirty="0" smtClean="0">
                          <a:solidFill>
                            <a:schemeClr val="tx1"/>
                          </a:solidFill>
                        </a:rPr>
                        <a:t>＜</a:t>
                      </a:r>
                      <a:r>
                        <a:rPr kumimoji="1" lang="en-US" altLang="ja-JP" sz="1200" dirty="0" smtClean="0">
                          <a:solidFill>
                            <a:schemeClr val="tx1"/>
                          </a:solidFill>
                        </a:rPr>
                        <a:t>Outcome</a:t>
                      </a:r>
                      <a:r>
                        <a:rPr kumimoji="1" lang="ja-JP" altLang="en-US" sz="1200" dirty="0" smtClean="0">
                          <a:solidFill>
                            <a:schemeClr val="tx1"/>
                          </a:solidFill>
                        </a:rPr>
                        <a:t>＞</a:t>
                      </a:r>
                      <a:endParaRPr kumimoji="1" lang="ja-JP" alt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5457858">
                <a:tc>
                  <a:txBody>
                    <a:bodyPr/>
                    <a:lstStyle/>
                    <a:p>
                      <a:pPr marL="0" marR="0" lvl="0" indent="0" algn="just" defTabSz="914400" rtl="0" eaLnBrk="1" fontAlgn="auto" latinLnBrk="0" hangingPunct="1">
                        <a:lnSpc>
                          <a:spcPts val="1200"/>
                        </a:lnSpc>
                        <a:spcBef>
                          <a:spcPts val="240"/>
                        </a:spcBef>
                        <a:spcAft>
                          <a:spcPts val="24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・空飛ぶクルマは、都市交通、観光、医療や災害対策などでの活用が見込まれるとともに、イノベーションの創出など、大阪の産業・経済の起爆剤としても期待されている。</a:t>
                      </a:r>
                    </a:p>
                    <a:p>
                      <a:pPr algn="just">
                        <a:lnSpc>
                          <a:spcPts val="1200"/>
                        </a:lnSpc>
                        <a:spcBef>
                          <a:spcPts val="240"/>
                        </a:spcBef>
                        <a:spcAft>
                          <a:spcPts val="24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・国のロードマップ（</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2018</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月策定）が示す</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2030</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年代以降の空飛ぶクルマの「実用化の拡大」に向け、</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年に開催される大阪・関西万博は、官民共通の格好のマイルストーンであり、多くの人々に空飛ぶクルマを体験してもらう絶好の機会。</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・万博でのレガシーを承継し、空飛ぶクルマのさらなる普及・拡大による大阪・関西の発展をめざす。</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ビジョンとして「空飛ぶクルマ都市型ビジネス創造都市」を掲げ、</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新たなモビリティを活用したビジネスモデルを創造する都市として着実に発展していく</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というイメージを事業者と共有し、事業展開・発展のステップを「立ち上げ期」「拡大期」「成熟期」の３段階を設定。</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①「立ち上げ期」（</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年頃）</a:t>
                      </a: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万博を当面の共通目標に据え、パイロット搭乗による定期路線の商業運航を実現し、多くの人が空飛ぶクルマを身近に体験し、その姿の世界への発信をめざす。</a:t>
                      </a: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②「拡大期」（</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2030</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年頃）</a:t>
                      </a: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自動・自律による無人飛行やオンデマンド運航へ都心部も含め移行し、日常における利用拡大とともに、サービスを支える関連ビジネスやイノベーションが進展することをめざす。</a:t>
                      </a: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③「成熟期」（</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2035</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年頃）</a:t>
                      </a: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機体の大型化・多様化・量産化、サービスの広域化により、日常的な移動での利用が浸透し、府民生活の</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QOL</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Quality of Life</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：生活の質）の向上、大阪の産業経済の発展につなげていくことをめざす。</a:t>
                      </a:r>
                    </a:p>
                    <a:p>
                      <a:pPr algn="just">
                        <a:lnSpc>
                          <a:spcPts val="1200"/>
                        </a:lnSpc>
                        <a:spcBef>
                          <a:spcPts val="240"/>
                        </a:spcBef>
                        <a:spcAft>
                          <a:spcPts val="240"/>
                        </a:spcAft>
                      </a:pP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・国における制度設計・ルール作りに資する、実務的協議や実証実験等を精力的に進め、具体的かつ現実的な課題の抽出や提案を行う場として、「空の移動革命社会実装大阪ラウンドテーブル」設立（</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2020</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・「大阪での空飛ぶクルマの実現に向けた実証実験補助金」設立（</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・経済産業省、博覧会協会による「万博タスクフォース」に参加（</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・大阪市、㈱</a:t>
                      </a:r>
                      <a:r>
                        <a:rPr lang="en-US" altLang="ja-JP" sz="1050" kern="100" dirty="0" err="1"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SKyDrive</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と連携協定締結（</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・空の移動革命社会実装に向けた「大阪版ロードマップ／アクションプラン」策定（</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・国の「離着陸場ワーキンググループ」に参画（</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・補助金の補助対象事業の範囲を拡大（</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・社会受容性向上に向けた取り組み（絵画コンクール、シンポジウム、動画コンテンツの作成、等）を実施（</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・大阪ラウンドテーブルに</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78</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社の事業者が参画（</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月現在）</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・補助金による事業者支援</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件採択（計</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15</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社参画）</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件採択（計</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34</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社参画）</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Bef>
                          <a:spcPts val="240"/>
                        </a:spcBef>
                        <a:spcAft>
                          <a:spcPts val="24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・政府の「万博アクションプラン</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Ver.2</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」に万博までの具体的な工程が掲載</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11" name="テキスト ボックス 6"/>
          <p:cNvSpPr txBox="1"/>
          <p:nvPr/>
        </p:nvSpPr>
        <p:spPr>
          <a:xfrm>
            <a:off x="62812" y="188977"/>
            <a:ext cx="7467004" cy="338554"/>
          </a:xfrm>
          <a:prstGeom prst="rect">
            <a:avLst/>
          </a:prstGeom>
          <a:solidFill>
            <a:srgbClr val="002060"/>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smtClean="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1" i="0" u="sng" strike="noStrike" kern="1200" cap="none" spc="0" normalizeH="0" baseline="0" noProof="0" dirty="0" smtClean="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sng" strike="noStrike" kern="1200" cap="none" spc="0" normalizeH="0" baseline="0" noProof="0" dirty="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rPr>
              <a:t>２</a:t>
            </a:r>
            <a:r>
              <a:rPr kumimoji="1" lang="ja-JP" altLang="en-US" sz="1600" b="1" i="0" u="sng" strike="noStrike" kern="1200" cap="none" spc="0" normalizeH="0" baseline="0" noProof="0" dirty="0" smtClean="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rPr>
              <a:t>）成長産業の振興等（空飛ぶクルマ）</a:t>
            </a:r>
            <a:endParaRPr kumimoji="1" lang="ja-JP" altLang="en-US" sz="1600" b="1" i="0" u="sng" strike="noStrike" kern="1200" cap="none" spc="0" normalizeH="0" baseline="0" noProof="0" dirty="0">
              <a:ln>
                <a:noFill/>
              </a:ln>
              <a:solidFill>
                <a:sysClr val="window" lastClr="FFFFFF"/>
              </a:solidFill>
              <a:effectLst/>
              <a:uLnTx/>
              <a:uFillTx/>
              <a:latin typeface="BIZ UDゴシック" panose="020B0400000000000000" pitchFamily="49" charset="-128"/>
              <a:ea typeface="BIZ UDゴシック" panose="020B0400000000000000" pitchFamily="49" charset="-128"/>
              <a:cs typeface="+mn-cs"/>
            </a:endParaRPr>
          </a:p>
        </p:txBody>
      </p:sp>
      <p:sp>
        <p:nvSpPr>
          <p:cNvPr id="3" name="スライド番号プレースホルダー 2"/>
          <p:cNvSpPr>
            <a:spLocks noGrp="1"/>
          </p:cNvSpPr>
          <p:nvPr>
            <p:ph type="sldNum" sz="quarter" idx="12"/>
          </p:nvPr>
        </p:nvSpPr>
        <p:spPr>
          <a:xfrm>
            <a:off x="7092280" y="6492875"/>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93</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743162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53248" y="3179742"/>
            <a:ext cx="833976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nvPr>
        </p:nvGraphicFramePr>
        <p:xfrm>
          <a:off x="448694" y="351069"/>
          <a:ext cx="8510792" cy="254614"/>
        </p:xfrm>
        <a:graphic>
          <a:graphicData uri="http://schemas.openxmlformats.org/drawingml/2006/table">
            <a:tbl>
              <a:tblPr firstRow="1" bandRow="1">
                <a:tableStyleId>{5C22544A-7EE6-4342-B048-85BDC9FD1C3A}</a:tableStyleId>
              </a:tblPr>
              <a:tblGrid>
                <a:gridCol w="1520783">
                  <a:extLst>
                    <a:ext uri="{9D8B030D-6E8A-4147-A177-3AD203B41FA5}">
                      <a16:colId xmlns:a16="http://schemas.microsoft.com/office/drawing/2014/main" val="2720820681"/>
                    </a:ext>
                  </a:extLst>
                </a:gridCol>
                <a:gridCol w="984738">
                  <a:extLst>
                    <a:ext uri="{9D8B030D-6E8A-4147-A177-3AD203B41FA5}">
                      <a16:colId xmlns:a16="http://schemas.microsoft.com/office/drawing/2014/main" val="20005"/>
                    </a:ext>
                  </a:extLst>
                </a:gridCol>
                <a:gridCol w="1111348">
                  <a:extLst>
                    <a:ext uri="{9D8B030D-6E8A-4147-A177-3AD203B41FA5}">
                      <a16:colId xmlns:a16="http://schemas.microsoft.com/office/drawing/2014/main" val="20006"/>
                    </a:ext>
                  </a:extLst>
                </a:gridCol>
                <a:gridCol w="1491175">
                  <a:extLst>
                    <a:ext uri="{9D8B030D-6E8A-4147-A177-3AD203B41FA5}">
                      <a16:colId xmlns:a16="http://schemas.microsoft.com/office/drawing/2014/main" val="20007"/>
                    </a:ext>
                  </a:extLst>
                </a:gridCol>
                <a:gridCol w="3402748">
                  <a:extLst>
                    <a:ext uri="{9D8B030D-6E8A-4147-A177-3AD203B41FA5}">
                      <a16:colId xmlns:a16="http://schemas.microsoft.com/office/drawing/2014/main" val="20008"/>
                    </a:ext>
                  </a:extLst>
                </a:gridCol>
              </a:tblGrid>
              <a:tr h="254614">
                <a:tc>
                  <a:txBody>
                    <a:bodyPr/>
                    <a:lstStyle/>
                    <a:p>
                      <a:pPr algn="ctr"/>
                      <a:r>
                        <a:rPr kumimoji="1" lang="en-US" altLang="ja-JP" sz="1050" dirty="0" smtClean="0">
                          <a:solidFill>
                            <a:schemeClr val="bg1"/>
                          </a:solidFill>
                          <a:latin typeface="Meiryo UI" panose="020B0604030504040204" pitchFamily="50" charset="-128"/>
                          <a:ea typeface="Meiryo UI" panose="020B0604030504040204" pitchFamily="50" charset="-128"/>
                        </a:rPr>
                        <a:t>2018</a:t>
                      </a:r>
                      <a:r>
                        <a:rPr kumimoji="1" lang="ja-JP" altLang="en-US" sz="1050" dirty="0" smtClean="0">
                          <a:solidFill>
                            <a:schemeClr val="bg1"/>
                          </a:solidFill>
                          <a:latin typeface="Meiryo UI" panose="020B0604030504040204" pitchFamily="50" charset="-128"/>
                          <a:ea typeface="Meiryo UI" panose="020B0604030504040204" pitchFamily="50" charset="-128"/>
                        </a:rPr>
                        <a:t>年</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solidFill>
                            <a:schemeClr val="bg1"/>
                          </a:solidFill>
                          <a:latin typeface="Meiryo UI" panose="020B0604030504040204" pitchFamily="50" charset="-128"/>
                          <a:ea typeface="Meiryo UI" panose="020B0604030504040204" pitchFamily="50" charset="-128"/>
                        </a:rPr>
                        <a:t>2019</a:t>
                      </a:r>
                      <a:r>
                        <a:rPr kumimoji="1" lang="ja-JP" altLang="en-US" sz="1050" dirty="0" smtClean="0">
                          <a:solidFill>
                            <a:schemeClr val="bg1"/>
                          </a:solidFill>
                          <a:latin typeface="Meiryo UI" panose="020B0604030504040204" pitchFamily="50" charset="-128"/>
                          <a:ea typeface="Meiryo UI" panose="020B0604030504040204" pitchFamily="50" charset="-128"/>
                        </a:rPr>
                        <a:t>年</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solidFill>
                            <a:schemeClr val="bg1"/>
                          </a:solidFill>
                          <a:latin typeface="Meiryo UI" panose="020B0604030504040204" pitchFamily="50" charset="-128"/>
                          <a:ea typeface="Meiryo UI" panose="020B0604030504040204" pitchFamily="50" charset="-128"/>
                        </a:rPr>
                        <a:t>2020</a:t>
                      </a:r>
                      <a:r>
                        <a:rPr kumimoji="1" lang="ja-JP" altLang="en-US" sz="1050" dirty="0" smtClean="0">
                          <a:solidFill>
                            <a:schemeClr val="bg1"/>
                          </a:solidFill>
                          <a:latin typeface="Meiryo UI" panose="020B0604030504040204" pitchFamily="50" charset="-128"/>
                          <a:ea typeface="Meiryo UI" panose="020B0604030504040204" pitchFamily="50" charset="-128"/>
                        </a:rPr>
                        <a:t>年</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solidFill>
                            <a:schemeClr val="bg1"/>
                          </a:solidFill>
                          <a:latin typeface="Meiryo UI" panose="020B0604030504040204" pitchFamily="50" charset="-128"/>
                          <a:ea typeface="Meiryo UI" panose="020B0604030504040204" pitchFamily="50" charset="-128"/>
                        </a:rPr>
                        <a:t>2021</a:t>
                      </a:r>
                      <a:r>
                        <a:rPr kumimoji="1" lang="ja-JP" altLang="en-US" sz="1050" dirty="0" smtClean="0">
                          <a:solidFill>
                            <a:schemeClr val="bg1"/>
                          </a:solidFill>
                          <a:latin typeface="Meiryo UI" panose="020B0604030504040204" pitchFamily="50" charset="-128"/>
                          <a:ea typeface="Meiryo UI" panose="020B0604030504040204" pitchFamily="50" charset="-128"/>
                        </a:rPr>
                        <a:t>年</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solidFill>
                            <a:schemeClr val="bg1"/>
                          </a:solidFill>
                          <a:latin typeface="Meiryo UI" panose="020B0604030504040204" pitchFamily="50" charset="-128"/>
                          <a:ea typeface="Meiryo UI" panose="020B0604030504040204" pitchFamily="50" charset="-128"/>
                        </a:rPr>
                        <a:t>2022</a:t>
                      </a:r>
                      <a:r>
                        <a:rPr kumimoji="1" lang="ja-JP" altLang="en-US" sz="1050" dirty="0" smtClean="0">
                          <a:solidFill>
                            <a:schemeClr val="bg1"/>
                          </a:solidFill>
                          <a:latin typeface="Meiryo UI" panose="020B0604030504040204" pitchFamily="50" charset="-128"/>
                          <a:ea typeface="Meiryo UI" panose="020B0604030504040204" pitchFamily="50" charset="-128"/>
                        </a:rPr>
                        <a:t>年～</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10000"/>
                  </a:ext>
                </a:extLst>
              </a:tr>
            </a:tbl>
          </a:graphicData>
        </a:graphic>
      </p:graphicFrame>
      <p:sp>
        <p:nvSpPr>
          <p:cNvPr id="5" name="テキスト ボックス 4"/>
          <p:cNvSpPr txBox="1"/>
          <p:nvPr/>
        </p:nvSpPr>
        <p:spPr>
          <a:xfrm>
            <a:off x="15573" y="12515"/>
            <a:ext cx="283561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経過</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37846" y="1504223"/>
            <a:ext cx="430887" cy="1446663"/>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国　</a:t>
            </a:r>
            <a:r>
              <a:rPr kumimoji="0"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2998" y="4613269"/>
            <a:ext cx="430887" cy="1446663"/>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府　</a:t>
            </a:r>
            <a:r>
              <a:rPr kumimoji="0"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1195052" y="623265"/>
            <a:ext cx="631235" cy="249220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空の移動革命に向けたロード</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マップ２０１８</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策定</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3185947" y="3256891"/>
            <a:ext cx="497636" cy="3626869"/>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「空の移動革命社会実装大阪ラウンドテーブル」設立</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4231091" y="623265"/>
            <a:ext cx="406197" cy="406569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経産省・博覧会協会「万博タスクフォース」に大阪府が参加</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2154889" y="623265"/>
            <a:ext cx="502514" cy="452567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年８月</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経産省「空</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の移動革命に向けた構想発表会</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」の開催（大阪府参加）</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p:cNvSpPr/>
          <p:nvPr/>
        </p:nvSpPr>
        <p:spPr>
          <a:xfrm>
            <a:off x="424584" y="623265"/>
            <a:ext cx="612478" cy="249220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年８月</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空の移動革命に向けた官民協議会の</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設立</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p:cNvSpPr/>
          <p:nvPr/>
        </p:nvSpPr>
        <p:spPr>
          <a:xfrm>
            <a:off x="5639889" y="623265"/>
            <a:ext cx="566447" cy="249220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年３月</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空の移動革命に向けたロード</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マップ２０２２</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改訂</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4763624" y="3244010"/>
            <a:ext cx="636720" cy="3456253"/>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年６月</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空飛ぶクルマの実現に向けた実証実験補助制度の　　</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設置</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7089658" y="623265"/>
            <a:ext cx="554899" cy="393984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国交省・経産省「離着陸場ワーキンググループ」に大阪府</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が参加</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5639891" y="4772171"/>
            <a:ext cx="566446" cy="1928093"/>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大阪版ロードマップ／</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アクションプラン</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策定</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8173101" y="3256891"/>
            <a:ext cx="839831" cy="3492000"/>
          </a:xfrm>
          <a:prstGeom prst="rect">
            <a:avLst/>
          </a:prstGeom>
          <a:solidFill>
            <a:srgbClr val="0070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a:t>
            </a:r>
            <a:r>
              <a:rPr kumimoji="1" lang="ja-JP" altLang="en-US"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０２５～２０３５</a:t>
            </a:r>
            <a:endParaRPr kumimoji="1" lang="en-US" altLang="ja-JP"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　 ➀立ち上げ期</a:t>
            </a:r>
            <a:r>
              <a:rPr kumimoji="1" lang="en-US" altLang="ja-JP"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【25</a:t>
            </a:r>
            <a:r>
              <a:rPr kumimoji="1" lang="ja-JP" altLang="en-US"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年頃</a:t>
            </a:r>
            <a:r>
              <a:rPr kumimoji="1" lang="en-US" altLang="ja-JP"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⇒②</a:t>
            </a:r>
            <a:r>
              <a:rPr kumimoji="1" lang="ja-JP" altLang="en-US"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拡大期</a:t>
            </a:r>
            <a:r>
              <a:rPr kumimoji="1" lang="en-US" altLang="ja-JP"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【30</a:t>
            </a:r>
            <a:r>
              <a:rPr kumimoji="1" lang="ja-JP" altLang="en-US"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年頃</a:t>
            </a:r>
            <a:r>
              <a:rPr kumimoji="1" lang="en-US" altLang="ja-JP"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 ⇒ </a:t>
            </a:r>
            <a:endParaRPr kumimoji="1" lang="en-US" altLang="ja-JP"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③成熟期</a:t>
            </a:r>
            <a:r>
              <a:rPr kumimoji="1" lang="en-US" altLang="ja-JP"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【35</a:t>
            </a:r>
            <a:r>
              <a:rPr kumimoji="1" lang="ja-JP" altLang="en-US"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年頃</a:t>
            </a:r>
            <a:r>
              <a:rPr kumimoji="1" lang="en-US" altLang="ja-JP"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の展開・発展ステップで</a:t>
            </a:r>
            <a:endParaRPr kumimoji="1" lang="en-US" altLang="ja-JP"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取組を進める（大阪版ロードマップに記載）</a:t>
            </a:r>
            <a:endParaRPr kumimoji="1" lang="en-US" altLang="ja-JP" sz="11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6356285" y="3244011"/>
            <a:ext cx="593155" cy="345625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年６月</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空飛ぶクルマの実現に向けた実証実験補助制度の　　</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拡大</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8261762" y="623265"/>
            <a:ext cx="566446" cy="2492207"/>
          </a:xfrm>
          <a:prstGeom prst="rect">
            <a:avLst/>
          </a:prstGeom>
          <a:solidFill>
            <a:schemeClr val="bg1"/>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離着陸場整備の基準・ルール等の</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方向性を示す</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7" name="直線矢印コネクタ 26"/>
          <p:cNvCxnSpPr/>
          <p:nvPr/>
        </p:nvCxnSpPr>
        <p:spPr>
          <a:xfrm>
            <a:off x="4671635" y="1184577"/>
            <a:ext cx="9682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p:cNvCxnSpPr/>
          <p:nvPr/>
        </p:nvCxnSpPr>
        <p:spPr>
          <a:xfrm>
            <a:off x="7644557" y="1184577"/>
            <a:ext cx="6172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a:xfrm>
            <a:off x="7164288" y="6587655"/>
            <a:ext cx="2057400" cy="365125"/>
          </a:xfrm>
        </p:spPr>
        <p:txBody>
          <a:bodyPr/>
          <a:lstStyle/>
          <a:p>
            <a:fld id="{77594F6A-A54B-438B-8D6E-C0576E169278}" type="slidenum">
              <a:rPr kumimoji="1" lang="ja-JP" altLang="en-US" sz="1000" smtClean="0">
                <a:latin typeface="BIZ UDゴシック" panose="020B0400000000000000" pitchFamily="49" charset="-128"/>
                <a:ea typeface="BIZ UDゴシック" panose="020B0400000000000000" pitchFamily="49" charset="-128"/>
              </a:rPr>
              <a:t>94</a:t>
            </a:fld>
            <a:endParaRPr kumimoji="1" lang="ja-JP" altLang="en-US" sz="1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97760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9840" y="1709033"/>
            <a:ext cx="4351450" cy="2747701"/>
            <a:chOff x="34453" y="2170891"/>
            <a:chExt cx="5801933" cy="3663601"/>
          </a:xfrm>
        </p:grpSpPr>
        <p:sp>
          <p:nvSpPr>
            <p:cNvPr id="5" name="楕円 4">
              <a:extLst>
                <a:ext uri="{FF2B5EF4-FFF2-40B4-BE49-F238E27FC236}">
                  <a16:creationId xmlns:a16="http://schemas.microsoft.com/office/drawing/2014/main" id="{01026DA3-3663-419A-A187-BA0562875CC6}"/>
                </a:ext>
              </a:extLst>
            </p:cNvPr>
            <p:cNvSpPr>
              <a:spLocks noChangeAspect="1"/>
            </p:cNvSpPr>
            <p:nvPr/>
          </p:nvSpPr>
          <p:spPr>
            <a:xfrm>
              <a:off x="47210" y="2392907"/>
              <a:ext cx="5789176" cy="3441585"/>
            </a:xfrm>
            <a:prstGeom prst="ellipse">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 name="テキスト ボックス 5">
              <a:extLst>
                <a:ext uri="{FF2B5EF4-FFF2-40B4-BE49-F238E27FC236}">
                  <a16:creationId xmlns:a16="http://schemas.microsoft.com/office/drawing/2014/main" id="{FD0651BF-44AB-4324-9FD6-ABABF0E089AE}"/>
                </a:ext>
              </a:extLst>
            </p:cNvPr>
            <p:cNvSpPr txBox="1"/>
            <p:nvPr/>
          </p:nvSpPr>
          <p:spPr>
            <a:xfrm>
              <a:off x="2276728" y="2460574"/>
              <a:ext cx="1479751" cy="46046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22"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Segoe UI Semibold" panose="020B0702040204020203" pitchFamily="34" charset="0"/>
                </a:rPr>
                <a:t>ー　</a:t>
              </a:r>
              <a:r>
                <a:rPr kumimoji="1" lang="en-US" altLang="ja-JP" sz="822"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Segoe UI Semibold" panose="020B0702040204020203" pitchFamily="34" charset="0"/>
                </a:rPr>
                <a:t>Mission Ⅲ</a:t>
              </a:r>
              <a:r>
                <a:rPr kumimoji="1" lang="ja-JP" altLang="en-US" sz="822"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Segoe UI Semibold" panose="020B0702040204020203" pitchFamily="34" charset="0"/>
                </a:rPr>
                <a:t>　－</a:t>
              </a:r>
              <a:endParaRPr kumimoji="1" lang="en-US" altLang="ja-JP" sz="1233"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Segoe UI Semibold" panose="020B0702040204020203" pitchFamily="34" charset="0"/>
              </a:endParaRPr>
            </a:p>
          </p:txBody>
        </p:sp>
        <p:sp>
          <p:nvSpPr>
            <p:cNvPr id="8" name="楕円 7">
              <a:extLst>
                <a:ext uri="{FF2B5EF4-FFF2-40B4-BE49-F238E27FC236}">
                  <a16:creationId xmlns:a16="http://schemas.microsoft.com/office/drawing/2014/main" id="{FC669438-31F5-4B95-8ABE-5B259DE104AF}"/>
                </a:ext>
              </a:extLst>
            </p:cNvPr>
            <p:cNvSpPr>
              <a:spLocks noChangeAspect="1"/>
            </p:cNvSpPr>
            <p:nvPr/>
          </p:nvSpPr>
          <p:spPr>
            <a:xfrm>
              <a:off x="636605" y="2935535"/>
              <a:ext cx="4523016" cy="2337334"/>
            </a:xfrm>
            <a:prstGeom prst="ellipse">
              <a:avLst/>
            </a:prstGeom>
            <a:solidFill>
              <a:schemeClr val="accent6">
                <a:lumMod val="40000"/>
                <a:lumOff val="6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9" name="テキスト ボックス 8">
              <a:extLst>
                <a:ext uri="{FF2B5EF4-FFF2-40B4-BE49-F238E27FC236}">
                  <a16:creationId xmlns:a16="http://schemas.microsoft.com/office/drawing/2014/main" id="{48FA301B-82F0-452A-8566-0D58B15C215E}"/>
                </a:ext>
              </a:extLst>
            </p:cNvPr>
            <p:cNvSpPr txBox="1"/>
            <p:nvPr/>
          </p:nvSpPr>
          <p:spPr>
            <a:xfrm>
              <a:off x="2259196" y="3032618"/>
              <a:ext cx="1479751" cy="46046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22"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Segoe UI Semibold" panose="020B0702040204020203" pitchFamily="34" charset="0"/>
                </a:rPr>
                <a:t>ー　</a:t>
              </a:r>
              <a:r>
                <a:rPr kumimoji="1" lang="en-US" altLang="ja-JP" sz="822"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Segoe UI Semibold" panose="020B0702040204020203" pitchFamily="34" charset="0"/>
                </a:rPr>
                <a:t>Mission Ⅱ</a:t>
              </a:r>
              <a:r>
                <a:rPr kumimoji="1" lang="ja-JP" altLang="en-US" sz="822"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Segoe UI Semibold" panose="020B0702040204020203" pitchFamily="34" charset="0"/>
                </a:rPr>
                <a:t>　－</a:t>
              </a:r>
              <a:endParaRPr kumimoji="1" lang="en-US" altLang="ja-JP" sz="1233"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Segoe UI Semibold" panose="020B0702040204020203" pitchFamily="34" charset="0"/>
              </a:endParaRPr>
            </a:p>
          </p:txBody>
        </p:sp>
        <p:sp>
          <p:nvSpPr>
            <p:cNvPr id="11" name="楕円 10">
              <a:extLst>
                <a:ext uri="{FF2B5EF4-FFF2-40B4-BE49-F238E27FC236}">
                  <a16:creationId xmlns:a16="http://schemas.microsoft.com/office/drawing/2014/main" id="{F93B9F64-B260-472D-868F-474918D5865B}"/>
                </a:ext>
              </a:extLst>
            </p:cNvPr>
            <p:cNvSpPr/>
            <p:nvPr/>
          </p:nvSpPr>
          <p:spPr>
            <a:xfrm>
              <a:off x="1236596" y="3422264"/>
              <a:ext cx="3330990" cy="1338725"/>
            </a:xfrm>
            <a:prstGeom prst="ellipse">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2" name="テキスト ボックス 11">
              <a:extLst>
                <a:ext uri="{FF2B5EF4-FFF2-40B4-BE49-F238E27FC236}">
                  <a16:creationId xmlns:a16="http://schemas.microsoft.com/office/drawing/2014/main" id="{F2A25BFC-7DBD-4ED4-994C-31CB0E02225B}"/>
                </a:ext>
              </a:extLst>
            </p:cNvPr>
            <p:cNvSpPr txBox="1"/>
            <p:nvPr/>
          </p:nvSpPr>
          <p:spPr>
            <a:xfrm>
              <a:off x="1624720" y="3972546"/>
              <a:ext cx="2802005"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大阪での空飛ぶクルマ関連ビジネスプラン実現をめざす実務的な協議体</a:t>
              </a:r>
            </a:p>
          </p:txBody>
        </p:sp>
        <p:sp>
          <p:nvSpPr>
            <p:cNvPr id="14" name="テキスト ボックス 13">
              <a:extLst>
                <a:ext uri="{FF2B5EF4-FFF2-40B4-BE49-F238E27FC236}">
                  <a16:creationId xmlns:a16="http://schemas.microsoft.com/office/drawing/2014/main" id="{184A5EE9-C672-4B25-BA38-A65552644767}"/>
                </a:ext>
              </a:extLst>
            </p:cNvPr>
            <p:cNvSpPr txBox="1"/>
            <p:nvPr/>
          </p:nvSpPr>
          <p:spPr>
            <a:xfrm>
              <a:off x="2285848" y="3642535"/>
              <a:ext cx="1479751" cy="46046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22"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Segoe UI Semibold" panose="020B0702040204020203" pitchFamily="34" charset="0"/>
                </a:rPr>
                <a:t>ー　</a:t>
              </a:r>
              <a:r>
                <a:rPr kumimoji="1" lang="en-US" altLang="ja-JP" sz="822"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Segoe UI Semibold" panose="020B0702040204020203" pitchFamily="34" charset="0"/>
                </a:rPr>
                <a:t>Mission Ⅰ</a:t>
              </a:r>
              <a:r>
                <a:rPr kumimoji="1" lang="ja-JP" altLang="en-US" sz="822"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Segoe UI Semibold" panose="020B0702040204020203" pitchFamily="34" charset="0"/>
                </a:rPr>
                <a:t>　－</a:t>
              </a:r>
              <a:endParaRPr kumimoji="1" lang="en-US" altLang="ja-JP" sz="1233"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Segoe UI Semibold" panose="020B0702040204020203" pitchFamily="34" charset="0"/>
              </a:endParaRPr>
            </a:p>
          </p:txBody>
        </p:sp>
        <p:sp>
          <p:nvSpPr>
            <p:cNvPr id="15" name="テキスト ボックス 14">
              <a:extLst>
                <a:ext uri="{FF2B5EF4-FFF2-40B4-BE49-F238E27FC236}">
                  <a16:creationId xmlns:a16="http://schemas.microsoft.com/office/drawing/2014/main" id="{05139BDA-6198-42A7-AFFC-06C1E9CC8125}"/>
                </a:ext>
              </a:extLst>
            </p:cNvPr>
            <p:cNvSpPr txBox="1"/>
            <p:nvPr/>
          </p:nvSpPr>
          <p:spPr>
            <a:xfrm>
              <a:off x="2448952" y="2778120"/>
              <a:ext cx="1100240" cy="220818"/>
            </a:xfrm>
            <a:prstGeom prst="rect">
              <a:avLst/>
            </a:prstGeom>
            <a:solidFill>
              <a:schemeClr val="accent6"/>
            </a:solidFill>
            <a:ln w="28575">
              <a:solidFill>
                <a:schemeClr val="accent6"/>
              </a:solidFill>
            </a:ln>
            <a:effectLst>
              <a:outerShdw blurRad="50800" dist="38100" dir="5400000" algn="t" rotWithShape="0">
                <a:prstClr val="black">
                  <a:alpha val="40000"/>
                </a:prstClr>
              </a:outerShdw>
            </a:effectLst>
          </p:spPr>
          <p:txBody>
            <a:bodyPr wrap="square" lIns="27000" tIns="27000" rIns="27000" bIns="27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crosoft YaHei UI" panose="020B0503020204020204" pitchFamily="34" charset="-122"/>
                  <a:ea typeface="Microsoft YaHei UI" panose="020B0503020204020204" pitchFamily="34" charset="-122"/>
                  <a:cs typeface="Segoe UI Semibold" panose="020B0702040204020203" pitchFamily="34" charset="0"/>
                </a:rPr>
                <a:t>Green Table</a:t>
              </a:r>
              <a:endParaRPr kumimoji="1" lang="ja-JP" alt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crosoft YaHei UI" panose="020B0503020204020204" pitchFamily="34" charset="-122"/>
                <a:ea typeface="Microsoft YaHei UI" panose="020B0503020204020204" pitchFamily="34" charset="-122"/>
                <a:cs typeface="Segoe UI Semibold" panose="020B0702040204020203" pitchFamily="34" charset="0"/>
              </a:endParaRPr>
            </a:p>
          </p:txBody>
        </p:sp>
        <p:sp>
          <p:nvSpPr>
            <p:cNvPr id="16" name="テキスト ボックス 15">
              <a:extLst>
                <a:ext uri="{FF2B5EF4-FFF2-40B4-BE49-F238E27FC236}">
                  <a16:creationId xmlns:a16="http://schemas.microsoft.com/office/drawing/2014/main" id="{0031F42C-6D71-40F6-9D3C-81473A60BE59}"/>
                </a:ext>
              </a:extLst>
            </p:cNvPr>
            <p:cNvSpPr txBox="1"/>
            <p:nvPr/>
          </p:nvSpPr>
          <p:spPr>
            <a:xfrm>
              <a:off x="2450632" y="2170891"/>
              <a:ext cx="1098560" cy="257369"/>
            </a:xfrm>
            <a:prstGeom prst="rect">
              <a:avLst/>
            </a:prstGeom>
            <a:solidFill>
              <a:schemeClr val="accent2"/>
            </a:solidFill>
            <a:ln w="28575">
              <a:solidFill>
                <a:schemeClr val="accent2"/>
              </a:solidFill>
            </a:ln>
            <a:effectLst>
              <a:outerShdw blurRad="50800" dist="38100" dir="5400000" algn="t" rotWithShape="0">
                <a:prstClr val="black">
                  <a:alpha val="40000"/>
                </a:prstClr>
              </a:outerShdw>
            </a:effectLst>
          </p:spPr>
          <p:txBody>
            <a:bodyPr wrap="none" lIns="27000" tIns="27000" rIns="27000" bIns="27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crosoft YaHei UI" panose="020B0503020204020204" pitchFamily="34" charset="-122"/>
                  <a:ea typeface="Microsoft YaHei UI" panose="020B0503020204020204" pitchFamily="34" charset="-122"/>
                  <a:cs typeface="Segoe UI Semibold" panose="020B0702040204020203" pitchFamily="34" charset="0"/>
                </a:rPr>
                <a:t>Orange Table</a:t>
              </a:r>
              <a:endParaRPr kumimoji="1" lang="ja-JP" alt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crosoft YaHei UI" panose="020B0503020204020204" pitchFamily="34" charset="-122"/>
                <a:ea typeface="Microsoft YaHei UI" panose="020B0503020204020204" pitchFamily="34" charset="-122"/>
                <a:cs typeface="Segoe UI Semibold" panose="020B0702040204020203" pitchFamily="34" charset="0"/>
              </a:endParaRPr>
            </a:p>
          </p:txBody>
        </p:sp>
        <p:sp>
          <p:nvSpPr>
            <p:cNvPr id="17" name="テキスト ボックス 16">
              <a:extLst>
                <a:ext uri="{FF2B5EF4-FFF2-40B4-BE49-F238E27FC236}">
                  <a16:creationId xmlns:a16="http://schemas.microsoft.com/office/drawing/2014/main" id="{CDDAB349-CAD1-47E2-BAEA-9A4450650D82}"/>
                </a:ext>
              </a:extLst>
            </p:cNvPr>
            <p:cNvSpPr txBox="1"/>
            <p:nvPr/>
          </p:nvSpPr>
          <p:spPr>
            <a:xfrm>
              <a:off x="1939284" y="4736627"/>
              <a:ext cx="2152527"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空飛ぶクルマをキーにした共創・協業プラットフォーム</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endParaRPr>
            </a:p>
          </p:txBody>
        </p:sp>
        <p:sp>
          <p:nvSpPr>
            <p:cNvPr id="18" name="テキスト ボックス 17">
              <a:extLst>
                <a:ext uri="{FF2B5EF4-FFF2-40B4-BE49-F238E27FC236}">
                  <a16:creationId xmlns:a16="http://schemas.microsoft.com/office/drawing/2014/main" id="{AB677AFD-E9DA-4FE0-9F0C-26C33E360795}"/>
                </a:ext>
              </a:extLst>
            </p:cNvPr>
            <p:cNvSpPr txBox="1"/>
            <p:nvPr/>
          </p:nvSpPr>
          <p:spPr>
            <a:xfrm>
              <a:off x="2448953" y="3353222"/>
              <a:ext cx="1100240" cy="233760"/>
            </a:xfrm>
            <a:prstGeom prst="rect">
              <a:avLst/>
            </a:prstGeom>
            <a:solidFill>
              <a:schemeClr val="accent1"/>
            </a:solidFill>
            <a:ln w="28575">
              <a:solidFill>
                <a:schemeClr val="accent1"/>
              </a:solidFill>
            </a:ln>
            <a:effectLst>
              <a:outerShdw blurRad="50800" dist="38100" dir="5400000" algn="t" rotWithShape="0">
                <a:prstClr val="black">
                  <a:alpha val="40000"/>
                </a:prstClr>
              </a:outerShdw>
            </a:effectLst>
          </p:spPr>
          <p:txBody>
            <a:bodyPr wrap="square" lIns="27000" tIns="27000" rIns="27000" bIns="27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crosoft YaHei UI" panose="020B0503020204020204" pitchFamily="34" charset="-122"/>
                  <a:ea typeface="Microsoft YaHei UI" panose="020B0503020204020204" pitchFamily="34" charset="-122"/>
                  <a:cs typeface="Segoe UI Semibold" panose="020B0702040204020203" pitchFamily="34" charset="0"/>
                </a:rPr>
                <a:t>Blue Table</a:t>
              </a:r>
              <a:endParaRPr kumimoji="1" lang="ja-JP" alt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crosoft YaHei UI" panose="020B0503020204020204" pitchFamily="34" charset="-122"/>
                <a:ea typeface="Microsoft YaHei UI" panose="020B0503020204020204" pitchFamily="34" charset="-122"/>
                <a:cs typeface="Segoe UI Semibold" panose="020B0702040204020203" pitchFamily="34" charset="0"/>
              </a:endParaRPr>
            </a:p>
          </p:txBody>
        </p:sp>
        <p:sp>
          <p:nvSpPr>
            <p:cNvPr id="19" name="テキスト ボックス 18">
              <a:extLst>
                <a:ext uri="{FF2B5EF4-FFF2-40B4-BE49-F238E27FC236}">
                  <a16:creationId xmlns:a16="http://schemas.microsoft.com/office/drawing/2014/main" id="{02F1F53D-0168-4BED-AB9F-45BEBF281D0C}"/>
                </a:ext>
              </a:extLst>
            </p:cNvPr>
            <p:cNvSpPr txBox="1"/>
            <p:nvPr/>
          </p:nvSpPr>
          <p:spPr>
            <a:xfrm>
              <a:off x="1920549" y="5323172"/>
              <a:ext cx="2145897"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広くオープンな意見交換の場</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（フォーラム・ワークショップ）</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endParaRPr>
            </a:p>
          </p:txBody>
        </p:sp>
        <p:sp>
          <p:nvSpPr>
            <p:cNvPr id="21" name="楕円 20">
              <a:extLst>
                <a:ext uri="{FF2B5EF4-FFF2-40B4-BE49-F238E27FC236}">
                  <a16:creationId xmlns:a16="http://schemas.microsoft.com/office/drawing/2014/main" id="{14270162-015D-4019-8B88-B57ADEE35167}"/>
                </a:ext>
              </a:extLst>
            </p:cNvPr>
            <p:cNvSpPr/>
            <p:nvPr/>
          </p:nvSpPr>
          <p:spPr>
            <a:xfrm>
              <a:off x="254628" y="3762083"/>
              <a:ext cx="763792" cy="709725"/>
            </a:xfrm>
            <a:prstGeom prst="ellipse">
              <a:avLst/>
            </a:prstGeom>
            <a:solidFill>
              <a:schemeClr val="bg1">
                <a:alpha val="50000"/>
              </a:schemeClr>
            </a:solidFill>
            <a:ln w="28575">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2" name="テキスト ボックス 21">
              <a:extLst>
                <a:ext uri="{FF2B5EF4-FFF2-40B4-BE49-F238E27FC236}">
                  <a16:creationId xmlns:a16="http://schemas.microsoft.com/office/drawing/2014/main" id="{D38F50A8-A2D3-43B8-A69C-4C7020713406}"/>
                </a:ext>
              </a:extLst>
            </p:cNvPr>
            <p:cNvSpPr txBox="1"/>
            <p:nvPr/>
          </p:nvSpPr>
          <p:spPr>
            <a:xfrm>
              <a:off x="34453" y="4175937"/>
              <a:ext cx="1165531"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「子育て」</a:t>
              </a:r>
            </a:p>
          </p:txBody>
        </p:sp>
        <p:pic>
          <p:nvPicPr>
            <p:cNvPr id="23" name="図 22" descr="黒い背景と白い文字&#10;&#10;自動的に生成された説明">
              <a:extLst>
                <a:ext uri="{FF2B5EF4-FFF2-40B4-BE49-F238E27FC236}">
                  <a16:creationId xmlns:a16="http://schemas.microsoft.com/office/drawing/2014/main" id="{697A9DE4-DA9B-48FB-B862-3D4CB301F22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139" y="3856710"/>
              <a:ext cx="256770" cy="338170"/>
            </a:xfrm>
            <a:prstGeom prst="rect">
              <a:avLst/>
            </a:prstGeom>
          </p:spPr>
        </p:pic>
        <p:sp>
          <p:nvSpPr>
            <p:cNvPr id="25" name="楕円 24">
              <a:extLst>
                <a:ext uri="{FF2B5EF4-FFF2-40B4-BE49-F238E27FC236}">
                  <a16:creationId xmlns:a16="http://schemas.microsoft.com/office/drawing/2014/main" id="{8EB8DD51-F855-465A-8ED8-2C0DF6EC9A10}"/>
                </a:ext>
              </a:extLst>
            </p:cNvPr>
            <p:cNvSpPr/>
            <p:nvPr/>
          </p:nvSpPr>
          <p:spPr>
            <a:xfrm>
              <a:off x="4559791" y="3117477"/>
              <a:ext cx="702192" cy="684075"/>
            </a:xfrm>
            <a:prstGeom prst="ellipse">
              <a:avLst/>
            </a:prstGeom>
            <a:solidFill>
              <a:schemeClr val="bg1">
                <a:alpha val="50000"/>
              </a:schemeClr>
            </a:solidFill>
            <a:ln w="28575">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6" name="テキスト ボックス 25">
              <a:extLst>
                <a:ext uri="{FF2B5EF4-FFF2-40B4-BE49-F238E27FC236}">
                  <a16:creationId xmlns:a16="http://schemas.microsoft.com/office/drawing/2014/main" id="{464613BE-CA18-4CE4-AB2C-2D4C3E675BA6}"/>
                </a:ext>
              </a:extLst>
            </p:cNvPr>
            <p:cNvSpPr txBox="1"/>
            <p:nvPr/>
          </p:nvSpPr>
          <p:spPr>
            <a:xfrm>
              <a:off x="4461339" y="3500382"/>
              <a:ext cx="91039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「観光」</a:t>
              </a:r>
            </a:p>
          </p:txBody>
        </p:sp>
        <p:pic>
          <p:nvPicPr>
            <p:cNvPr id="27" name="図 26" descr="挿絵 が含まれている画像&#10;&#10;自動的に生成された説明">
              <a:extLst>
                <a:ext uri="{FF2B5EF4-FFF2-40B4-BE49-F238E27FC236}">
                  <a16:creationId xmlns:a16="http://schemas.microsoft.com/office/drawing/2014/main" id="{7F0F6DEE-6952-4711-B495-7BDF80D9F88D}"/>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787838" y="3201733"/>
              <a:ext cx="274789" cy="341757"/>
            </a:xfrm>
            <a:prstGeom prst="rect">
              <a:avLst/>
            </a:prstGeom>
          </p:spPr>
        </p:pic>
        <p:sp>
          <p:nvSpPr>
            <p:cNvPr id="29" name="楕円 28">
              <a:extLst>
                <a:ext uri="{FF2B5EF4-FFF2-40B4-BE49-F238E27FC236}">
                  <a16:creationId xmlns:a16="http://schemas.microsoft.com/office/drawing/2014/main" id="{2122D2F1-4774-418D-B17A-39C442725540}"/>
                </a:ext>
              </a:extLst>
            </p:cNvPr>
            <p:cNvSpPr/>
            <p:nvPr/>
          </p:nvSpPr>
          <p:spPr>
            <a:xfrm>
              <a:off x="3738107" y="2754135"/>
              <a:ext cx="778858" cy="688363"/>
            </a:xfrm>
            <a:prstGeom prst="ellipse">
              <a:avLst/>
            </a:prstGeom>
            <a:solidFill>
              <a:schemeClr val="bg1">
                <a:alpha val="50000"/>
              </a:schemeClr>
            </a:solidFill>
            <a:ln w="28575">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0" name="テキスト ボックス 29">
              <a:extLst>
                <a:ext uri="{FF2B5EF4-FFF2-40B4-BE49-F238E27FC236}">
                  <a16:creationId xmlns:a16="http://schemas.microsoft.com/office/drawing/2014/main" id="{68FB59DC-3413-495B-B671-EFF18A5053DE}"/>
                </a:ext>
              </a:extLst>
            </p:cNvPr>
            <p:cNvSpPr txBox="1"/>
            <p:nvPr/>
          </p:nvSpPr>
          <p:spPr>
            <a:xfrm>
              <a:off x="3602127" y="3024814"/>
              <a:ext cx="1051117" cy="465084"/>
            </a:xfrm>
            <a:prstGeom prst="rect">
              <a:avLst/>
            </a:prstGeom>
            <a:noFill/>
          </p:spPr>
          <p:txBody>
            <a:bodyPr wrap="square" rtlCol="0">
              <a:spAutoFit/>
            </a:bodyPr>
            <a:lstStyle/>
            <a:p>
              <a:pPr marL="0" marR="0" lvl="0" indent="0" algn="ctr" defTabSz="457200" rtl="0" eaLnBrk="1" fontAlgn="auto" latinLnBrk="0" hangingPunct="1">
                <a:lnSpc>
                  <a:spcPts val="959"/>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「未来社会」　　　      </a:t>
              </a:r>
              <a:r>
                <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「次世代」</a:t>
              </a:r>
            </a:p>
          </p:txBody>
        </p:sp>
        <p:pic>
          <p:nvPicPr>
            <p:cNvPr id="31" name="図 30" descr="黒い背景と白い文字&#10;&#10;自動的に生成された説明">
              <a:extLst>
                <a:ext uri="{FF2B5EF4-FFF2-40B4-BE49-F238E27FC236}">
                  <a16:creationId xmlns:a16="http://schemas.microsoft.com/office/drawing/2014/main" id="{099EC40A-37A5-4558-9E65-3C947193E613}"/>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65896" y="2771031"/>
              <a:ext cx="304139" cy="272669"/>
            </a:xfrm>
            <a:prstGeom prst="rect">
              <a:avLst/>
            </a:prstGeom>
          </p:spPr>
        </p:pic>
        <p:sp>
          <p:nvSpPr>
            <p:cNvPr id="33" name="楕円 32">
              <a:extLst>
                <a:ext uri="{FF2B5EF4-FFF2-40B4-BE49-F238E27FC236}">
                  <a16:creationId xmlns:a16="http://schemas.microsoft.com/office/drawing/2014/main" id="{F15F6672-1F03-4823-BFA6-F6DE1B8782DC}"/>
                </a:ext>
              </a:extLst>
            </p:cNvPr>
            <p:cNvSpPr/>
            <p:nvPr/>
          </p:nvSpPr>
          <p:spPr>
            <a:xfrm>
              <a:off x="1500335" y="4875230"/>
              <a:ext cx="681170" cy="623944"/>
            </a:xfrm>
            <a:prstGeom prst="ellipse">
              <a:avLst/>
            </a:prstGeom>
            <a:solidFill>
              <a:schemeClr val="bg1">
                <a:alpha val="50000"/>
              </a:schemeClr>
            </a:solidFill>
            <a:ln w="28575">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34" name="図 33">
              <a:extLst>
                <a:ext uri="{FF2B5EF4-FFF2-40B4-BE49-F238E27FC236}">
                  <a16:creationId xmlns:a16="http://schemas.microsoft.com/office/drawing/2014/main" id="{BFD19A62-B372-4842-A401-13EF8C91AD4F}"/>
                </a:ext>
              </a:extLst>
            </p:cNvPr>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11685" y="4934199"/>
              <a:ext cx="320405" cy="320405"/>
            </a:xfrm>
            <a:prstGeom prst="rect">
              <a:avLst/>
            </a:prstGeom>
          </p:spPr>
        </p:pic>
        <p:sp>
          <p:nvSpPr>
            <p:cNvPr id="35" name="テキスト ボックス 34">
              <a:extLst>
                <a:ext uri="{FF2B5EF4-FFF2-40B4-BE49-F238E27FC236}">
                  <a16:creationId xmlns:a16="http://schemas.microsoft.com/office/drawing/2014/main" id="{3D587239-E5AB-4090-8ABC-05AA517B3D0E}"/>
                </a:ext>
              </a:extLst>
            </p:cNvPr>
            <p:cNvSpPr txBox="1"/>
            <p:nvPr/>
          </p:nvSpPr>
          <p:spPr>
            <a:xfrm>
              <a:off x="1325957" y="5243305"/>
              <a:ext cx="1048077"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「ものづくり」</a:t>
              </a:r>
            </a:p>
          </p:txBody>
        </p:sp>
        <p:sp>
          <p:nvSpPr>
            <p:cNvPr id="37" name="楕円 36">
              <a:extLst>
                <a:ext uri="{FF2B5EF4-FFF2-40B4-BE49-F238E27FC236}">
                  <a16:creationId xmlns:a16="http://schemas.microsoft.com/office/drawing/2014/main" id="{906DE193-B883-4004-B066-BDB3067BF40C}"/>
                </a:ext>
              </a:extLst>
            </p:cNvPr>
            <p:cNvSpPr/>
            <p:nvPr/>
          </p:nvSpPr>
          <p:spPr>
            <a:xfrm>
              <a:off x="4840025" y="3822361"/>
              <a:ext cx="782983" cy="778279"/>
            </a:xfrm>
            <a:prstGeom prst="ellipse">
              <a:avLst/>
            </a:prstGeom>
            <a:solidFill>
              <a:schemeClr val="bg1">
                <a:alpha val="50000"/>
              </a:schemeClr>
            </a:solidFill>
            <a:ln w="28575">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8" name="テキスト ボックス 37">
              <a:extLst>
                <a:ext uri="{FF2B5EF4-FFF2-40B4-BE49-F238E27FC236}">
                  <a16:creationId xmlns:a16="http://schemas.microsoft.com/office/drawing/2014/main" id="{063005CE-57DC-4386-8D59-E3A2CBC2754A}"/>
                </a:ext>
              </a:extLst>
            </p:cNvPr>
            <p:cNvSpPr txBox="1"/>
            <p:nvPr/>
          </p:nvSpPr>
          <p:spPr>
            <a:xfrm>
              <a:off x="4840025" y="4174881"/>
              <a:ext cx="782983" cy="465084"/>
            </a:xfrm>
            <a:prstGeom prst="rect">
              <a:avLst/>
            </a:prstGeom>
            <a:noFill/>
          </p:spPr>
          <p:txBody>
            <a:bodyPr wrap="square" rtlCol="0">
              <a:spAutoFit/>
            </a:bodyPr>
            <a:lstStyle/>
            <a:p>
              <a:pPr marL="0" marR="0" lvl="0" indent="0" algn="ctr" defTabSz="457200" rtl="0" eaLnBrk="1" fontAlgn="auto" latinLnBrk="0" hangingPunct="1">
                <a:lnSpc>
                  <a:spcPts val="959"/>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「まちづくり」</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endParaRPr>
            </a:p>
            <a:p>
              <a:pPr marL="0" marR="0" lvl="0" indent="0" algn="ctr" defTabSz="457200" rtl="0" eaLnBrk="1" fontAlgn="auto" latinLnBrk="0" hangingPunct="1">
                <a:lnSpc>
                  <a:spcPts val="959"/>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「インフラ」</a:t>
              </a:r>
            </a:p>
          </p:txBody>
        </p:sp>
        <p:pic>
          <p:nvPicPr>
            <p:cNvPr id="39" name="図 38" descr="部屋, 挿絵, テーブル が含まれている画像&#10;&#10;自動的に生成された説明">
              <a:extLst>
                <a:ext uri="{FF2B5EF4-FFF2-40B4-BE49-F238E27FC236}">
                  <a16:creationId xmlns:a16="http://schemas.microsoft.com/office/drawing/2014/main" id="{005AA161-5E8D-4B4B-BB84-84F8785B9722}"/>
                </a:ext>
              </a:extLst>
            </p:cNvPr>
            <p:cNvPicPr>
              <a:picLocks noChangeAspect="1"/>
            </p:cNvPicPr>
            <p:nvPr/>
          </p:nvPicPr>
          <p:blipFill>
            <a:blip r:embed="rId8" cstate="print">
              <a:duotone>
                <a:schemeClr val="accent2">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027705" y="3877601"/>
              <a:ext cx="336893" cy="336893"/>
            </a:xfrm>
            <a:prstGeom prst="rect">
              <a:avLst/>
            </a:prstGeom>
          </p:spPr>
        </p:pic>
        <p:sp>
          <p:nvSpPr>
            <p:cNvPr id="41" name="楕円 40">
              <a:extLst>
                <a:ext uri="{FF2B5EF4-FFF2-40B4-BE49-F238E27FC236}">
                  <a16:creationId xmlns:a16="http://schemas.microsoft.com/office/drawing/2014/main" id="{54D39AA7-1E1B-4C9A-BB4D-A26C0F4CFF6C}"/>
                </a:ext>
              </a:extLst>
            </p:cNvPr>
            <p:cNvSpPr/>
            <p:nvPr/>
          </p:nvSpPr>
          <p:spPr>
            <a:xfrm>
              <a:off x="3833109" y="4914690"/>
              <a:ext cx="673021" cy="626819"/>
            </a:xfrm>
            <a:prstGeom prst="ellipse">
              <a:avLst/>
            </a:prstGeom>
            <a:solidFill>
              <a:schemeClr val="bg1">
                <a:alpha val="50000"/>
              </a:schemeClr>
            </a:solidFill>
            <a:ln w="28575">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42" name="テキスト ボックス 41">
              <a:extLst>
                <a:ext uri="{FF2B5EF4-FFF2-40B4-BE49-F238E27FC236}">
                  <a16:creationId xmlns:a16="http://schemas.microsoft.com/office/drawing/2014/main" id="{9851C4FD-4F41-4F2F-B3AA-C22CC1569746}"/>
                </a:ext>
              </a:extLst>
            </p:cNvPr>
            <p:cNvSpPr txBox="1"/>
            <p:nvPr/>
          </p:nvSpPr>
          <p:spPr>
            <a:xfrm>
              <a:off x="3819363" y="5029611"/>
              <a:ext cx="68676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5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Segoe UI Semibold" panose="020B0702040204020203"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Segoe UI Semibold" panose="020B0702040204020203" pitchFamily="34" charset="0"/>
                </a:rPr>
                <a:t>「</a:t>
              </a:r>
              <a:r>
                <a:rPr kumimoji="1" lang="en-US" altLang="ja-JP" sz="75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Segoe UI Semibold" panose="020B0702040204020203" pitchFamily="34" charset="0"/>
                </a:rPr>
                <a:t>……</a:t>
              </a:r>
              <a:r>
                <a:rPr kumimoji="1" lang="ja-JP" altLang="en-US" sz="75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Segoe UI Semibold" panose="020B0702040204020203" pitchFamily="34" charset="0"/>
                </a:rPr>
                <a:t>」</a:t>
              </a:r>
            </a:p>
          </p:txBody>
        </p:sp>
        <p:sp>
          <p:nvSpPr>
            <p:cNvPr id="44" name="楕円 43">
              <a:extLst>
                <a:ext uri="{FF2B5EF4-FFF2-40B4-BE49-F238E27FC236}">
                  <a16:creationId xmlns:a16="http://schemas.microsoft.com/office/drawing/2014/main" id="{33EC32B9-83FF-4BC2-884E-6CACF54F339E}"/>
                </a:ext>
              </a:extLst>
            </p:cNvPr>
            <p:cNvSpPr/>
            <p:nvPr/>
          </p:nvSpPr>
          <p:spPr>
            <a:xfrm>
              <a:off x="1571013" y="2740536"/>
              <a:ext cx="687183" cy="705939"/>
            </a:xfrm>
            <a:prstGeom prst="ellipse">
              <a:avLst/>
            </a:prstGeom>
            <a:solidFill>
              <a:schemeClr val="bg1">
                <a:alpha val="50000"/>
              </a:schemeClr>
            </a:solidFill>
            <a:ln w="28575">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45" name="テキスト ボックス 44">
              <a:extLst>
                <a:ext uri="{FF2B5EF4-FFF2-40B4-BE49-F238E27FC236}">
                  <a16:creationId xmlns:a16="http://schemas.microsoft.com/office/drawing/2014/main" id="{757D5E2A-00AB-435E-B2F7-4F27411A1AE2}"/>
                </a:ext>
              </a:extLst>
            </p:cNvPr>
            <p:cNvSpPr txBox="1"/>
            <p:nvPr/>
          </p:nvSpPr>
          <p:spPr>
            <a:xfrm>
              <a:off x="1500336" y="3146743"/>
              <a:ext cx="860497"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「医療」</a:t>
              </a:r>
            </a:p>
          </p:txBody>
        </p:sp>
        <p:pic>
          <p:nvPicPr>
            <p:cNvPr id="46" name="図 45" descr="暗い, 時計 が含まれている画像&#10;&#10;自動的に生成された説明">
              <a:extLst>
                <a:ext uri="{FF2B5EF4-FFF2-40B4-BE49-F238E27FC236}">
                  <a16:creationId xmlns:a16="http://schemas.microsoft.com/office/drawing/2014/main" id="{1404C8C6-2B3D-4AF4-B3FF-3C31E1FD90E5}"/>
                </a:ext>
              </a:extLst>
            </p:cNvPr>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68163" y="2882616"/>
              <a:ext cx="343718" cy="309871"/>
            </a:xfrm>
            <a:prstGeom prst="rect">
              <a:avLst/>
            </a:prstGeom>
          </p:spPr>
        </p:pic>
        <p:sp>
          <p:nvSpPr>
            <p:cNvPr id="48" name="楕円 47">
              <a:extLst>
                <a:ext uri="{FF2B5EF4-FFF2-40B4-BE49-F238E27FC236}">
                  <a16:creationId xmlns:a16="http://schemas.microsoft.com/office/drawing/2014/main" id="{7E5EC1FD-6939-4B23-B988-F9FB313C44FD}"/>
                </a:ext>
              </a:extLst>
            </p:cNvPr>
            <p:cNvSpPr/>
            <p:nvPr/>
          </p:nvSpPr>
          <p:spPr>
            <a:xfrm>
              <a:off x="714311" y="3102876"/>
              <a:ext cx="741968" cy="681617"/>
            </a:xfrm>
            <a:prstGeom prst="ellipse">
              <a:avLst/>
            </a:prstGeom>
            <a:solidFill>
              <a:schemeClr val="bg1">
                <a:alpha val="50000"/>
              </a:schemeClr>
            </a:solidFill>
            <a:ln w="28575">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49" name="テキスト ボックス 48">
              <a:extLst>
                <a:ext uri="{FF2B5EF4-FFF2-40B4-BE49-F238E27FC236}">
                  <a16:creationId xmlns:a16="http://schemas.microsoft.com/office/drawing/2014/main" id="{F27D72D7-E786-4EAA-AC8F-5D40F30373E2}"/>
                </a:ext>
              </a:extLst>
            </p:cNvPr>
            <p:cNvSpPr txBox="1"/>
            <p:nvPr/>
          </p:nvSpPr>
          <p:spPr>
            <a:xfrm>
              <a:off x="682102" y="3526894"/>
              <a:ext cx="849673"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「福祉」</a:t>
              </a:r>
            </a:p>
          </p:txBody>
        </p:sp>
        <p:pic>
          <p:nvPicPr>
            <p:cNvPr id="50" name="図 49" descr="挿絵 が含まれている画像&#10;&#10;自動的に生成された説明">
              <a:extLst>
                <a:ext uri="{FF2B5EF4-FFF2-40B4-BE49-F238E27FC236}">
                  <a16:creationId xmlns:a16="http://schemas.microsoft.com/office/drawing/2014/main" id="{D6B7B256-97F1-4923-BAE3-AAA8F099462D}"/>
                </a:ext>
              </a:extLst>
            </p:cNvPr>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4088" y="3194041"/>
              <a:ext cx="289705" cy="333713"/>
            </a:xfrm>
            <a:prstGeom prst="rect">
              <a:avLst/>
            </a:prstGeom>
          </p:spPr>
        </p:pic>
        <p:sp>
          <p:nvSpPr>
            <p:cNvPr id="52" name="楕円 51">
              <a:extLst>
                <a:ext uri="{FF2B5EF4-FFF2-40B4-BE49-F238E27FC236}">
                  <a16:creationId xmlns:a16="http://schemas.microsoft.com/office/drawing/2014/main" id="{1DFAD086-B04B-471F-A105-BE2975614A7D}"/>
                </a:ext>
              </a:extLst>
            </p:cNvPr>
            <p:cNvSpPr/>
            <p:nvPr/>
          </p:nvSpPr>
          <p:spPr>
            <a:xfrm>
              <a:off x="736346" y="4530542"/>
              <a:ext cx="695194" cy="664161"/>
            </a:xfrm>
            <a:prstGeom prst="ellipse">
              <a:avLst/>
            </a:prstGeom>
            <a:solidFill>
              <a:schemeClr val="bg1">
                <a:alpha val="50000"/>
              </a:schemeClr>
            </a:solidFill>
            <a:ln w="28575">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53" name="テキスト ボックス 52">
              <a:extLst>
                <a:ext uri="{FF2B5EF4-FFF2-40B4-BE49-F238E27FC236}">
                  <a16:creationId xmlns:a16="http://schemas.microsoft.com/office/drawing/2014/main" id="{D53B8920-6396-49DC-ABDF-60901005B876}"/>
                </a:ext>
              </a:extLst>
            </p:cNvPr>
            <p:cNvSpPr txBox="1"/>
            <p:nvPr/>
          </p:nvSpPr>
          <p:spPr>
            <a:xfrm>
              <a:off x="588005" y="4937343"/>
              <a:ext cx="1029036"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「サービス」</a:t>
              </a:r>
            </a:p>
          </p:txBody>
        </p:sp>
        <p:pic>
          <p:nvPicPr>
            <p:cNvPr id="54" name="図 53" descr="挿絵, 時計 が含まれている画像&#10;&#10;自動的に生成された説明">
              <a:extLst>
                <a:ext uri="{FF2B5EF4-FFF2-40B4-BE49-F238E27FC236}">
                  <a16:creationId xmlns:a16="http://schemas.microsoft.com/office/drawing/2014/main" id="{36DCE0B6-2898-41BE-A663-9678874F5D5C}"/>
                </a:ext>
              </a:extLst>
            </p:cNvPr>
            <p:cNvPicPr>
              <a:picLocks noChangeAspect="1"/>
            </p:cNvPicPr>
            <p:nvPr/>
          </p:nvPicPr>
          <p:blipFill>
            <a:blip r:embed="rId12" cstate="print">
              <a:duotone>
                <a:schemeClr val="accent2">
                  <a:shade val="45000"/>
                  <a:satMod val="135000"/>
                </a:schemeClr>
                <a:prstClr val="white"/>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45930" y="4631035"/>
              <a:ext cx="336905" cy="336905"/>
            </a:xfrm>
            <a:prstGeom prst="rect">
              <a:avLst/>
            </a:prstGeom>
          </p:spPr>
        </p:pic>
        <p:sp>
          <p:nvSpPr>
            <p:cNvPr id="56" name="楕円 55">
              <a:extLst>
                <a:ext uri="{FF2B5EF4-FFF2-40B4-BE49-F238E27FC236}">
                  <a16:creationId xmlns:a16="http://schemas.microsoft.com/office/drawing/2014/main" id="{D3685E36-644F-450C-8450-F2BAACA609DA}"/>
                </a:ext>
              </a:extLst>
            </p:cNvPr>
            <p:cNvSpPr/>
            <p:nvPr/>
          </p:nvSpPr>
          <p:spPr>
            <a:xfrm>
              <a:off x="4461166" y="4528810"/>
              <a:ext cx="693401" cy="664161"/>
            </a:xfrm>
            <a:prstGeom prst="ellipse">
              <a:avLst/>
            </a:prstGeom>
            <a:solidFill>
              <a:schemeClr val="bg1">
                <a:alpha val="50000"/>
              </a:schemeClr>
            </a:solidFill>
            <a:ln w="28575">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57" name="テキスト ボックス 56">
              <a:extLst>
                <a:ext uri="{FF2B5EF4-FFF2-40B4-BE49-F238E27FC236}">
                  <a16:creationId xmlns:a16="http://schemas.microsoft.com/office/drawing/2014/main" id="{9E914CF7-C964-43BE-BF46-6949B47E4655}"/>
                </a:ext>
              </a:extLst>
            </p:cNvPr>
            <p:cNvSpPr txBox="1"/>
            <p:nvPr/>
          </p:nvSpPr>
          <p:spPr>
            <a:xfrm>
              <a:off x="4383349" y="4872988"/>
              <a:ext cx="837263"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Segoe UI Semibold" panose="020B0702040204020203" pitchFamily="34" charset="0"/>
                </a:rPr>
                <a:t>「災害対策」</a:t>
              </a:r>
            </a:p>
          </p:txBody>
        </p:sp>
        <p:pic>
          <p:nvPicPr>
            <p:cNvPr id="58" name="図 57" descr="黒い背景と白い文字&#10;&#10;自動的に生成された説明">
              <a:extLst>
                <a:ext uri="{FF2B5EF4-FFF2-40B4-BE49-F238E27FC236}">
                  <a16:creationId xmlns:a16="http://schemas.microsoft.com/office/drawing/2014/main" id="{BB431C2E-C79B-42A6-9224-B8FA77F2E253}"/>
                </a:ext>
              </a:extLst>
            </p:cNvPr>
            <p:cNvPicPr>
              <a:picLocks noChangeAspect="1"/>
            </p:cNvPicPr>
            <p:nvPr/>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23879" y="4575129"/>
              <a:ext cx="357924" cy="340615"/>
            </a:xfrm>
            <a:prstGeom prst="rect">
              <a:avLst/>
            </a:prstGeom>
          </p:spPr>
        </p:pic>
      </p:grpSp>
      <p:sp>
        <p:nvSpPr>
          <p:cNvPr id="66" name="タイトル 4">
            <a:extLst>
              <a:ext uri="{FF2B5EF4-FFF2-40B4-BE49-F238E27FC236}">
                <a16:creationId xmlns:a16="http://schemas.microsoft.com/office/drawing/2014/main" id="{255B73C9-4FE7-48CE-9443-9A2393BCD352}"/>
              </a:ext>
            </a:extLst>
          </p:cNvPr>
          <p:cNvSpPr txBox="1">
            <a:spLocks/>
          </p:cNvSpPr>
          <p:nvPr/>
        </p:nvSpPr>
        <p:spPr>
          <a:xfrm>
            <a:off x="132184" y="504295"/>
            <a:ext cx="8943976" cy="897079"/>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ts val="1500"/>
              </a:lnSpc>
              <a:spcBef>
                <a:spcPct val="0"/>
              </a:spcBef>
              <a:spcAft>
                <a:spcPts val="0"/>
              </a:spcAft>
              <a:buClrTx/>
              <a:buSzTx/>
              <a:buFontTx/>
              <a:buNone/>
              <a:tabLst/>
              <a:defRPr/>
            </a:pPr>
            <a:r>
              <a:rPr kumimoji="1" lang="ja-JP" altLang="en-US" sz="11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〇</a:t>
            </a:r>
            <a:r>
              <a:rPr kumimoji="1" lang="en-US" altLang="ja-JP" sz="11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2025</a:t>
            </a:r>
            <a:r>
              <a:rPr kumimoji="1" lang="ja-JP" altLang="en-US" sz="11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年大阪・関西万博での空飛ぶクルマの商用運航、並びに</a:t>
            </a:r>
            <a:r>
              <a:rPr kumimoji="1" lang="en-US" altLang="ja-JP" sz="11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2030</a:t>
            </a:r>
            <a:r>
              <a:rPr kumimoji="1" lang="ja-JP" altLang="en-US" sz="11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年代の実用拡大（空飛ぶクルマ都市型ビジネス創造都市の実現）をめざし、</a:t>
            </a:r>
            <a:endParaRPr kumimoji="1" lang="en-US" altLang="ja-JP" sz="11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1500"/>
              </a:lnSpc>
              <a:spcBef>
                <a:spcPct val="0"/>
              </a:spcBef>
              <a:spcAft>
                <a:spcPts val="0"/>
              </a:spcAft>
              <a:buClrTx/>
              <a:buSzTx/>
              <a:buFontTx/>
              <a:buNone/>
              <a:tabLst/>
              <a:defRPr/>
            </a:pPr>
            <a:r>
              <a:rPr kumimoji="1" lang="en-US" altLang="ja-JP" sz="1125"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   </a:t>
            </a:r>
            <a:r>
              <a:rPr kumimoji="1" lang="ja-JP" altLang="en-US" sz="1125"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国における制度設計・ルール作りに資する、実務的協議や実証実験等を精力的に進め、具体的かつ現実的な課題の抽出や提案を行う</a:t>
            </a:r>
            <a:r>
              <a:rPr kumimoji="1" lang="ja-JP" altLang="en-US" sz="11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ことを主な目的の</a:t>
            </a:r>
            <a:endParaRPr kumimoji="1" lang="en-US" altLang="ja-JP" sz="11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1500"/>
              </a:lnSpc>
              <a:spcBef>
                <a:spcPct val="0"/>
              </a:spcBef>
              <a:spcAft>
                <a:spcPts val="0"/>
              </a:spcAft>
              <a:buClrTx/>
              <a:buSzTx/>
              <a:buFontTx/>
              <a:buNone/>
              <a:tabLst/>
              <a:defRPr/>
            </a:pPr>
            <a:r>
              <a:rPr kumimoji="1" lang="ja-JP" altLang="en-US" sz="11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一つとして、「空の移動革命社会実装大阪ラウンドテーブル」を設立。</a:t>
            </a:r>
            <a:endParaRPr kumimoji="1" lang="en-US" altLang="ja-JP" sz="11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〇大阪でのビジネスプラン実現をめざす事業者を中心に、産官学が協力・連携して、</a:t>
            </a:r>
            <a:r>
              <a:rPr kumimoji="1" lang="ja-JP" altLang="en-US" sz="1125"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国（国交省・経産省）や国際博覧会協会、大阪市とも情報共有、</a:t>
            </a:r>
            <a:endParaRPr kumimoji="1" lang="en-US" altLang="ja-JP" sz="1125"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125"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   </a:t>
            </a:r>
            <a:r>
              <a:rPr kumimoji="1" lang="ja-JP" altLang="en-US" sz="1125"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機能分担しながら一体性を確保しつつ、取組みを推進。</a:t>
            </a:r>
            <a:endParaRPr kumimoji="1" lang="en-US" altLang="ja-JP" sz="1125"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endParaRPr>
          </a:p>
        </p:txBody>
      </p:sp>
      <p:sp>
        <p:nvSpPr>
          <p:cNvPr id="55" name="正方形/長方形 54">
            <a:extLst>
              <a:ext uri="{FF2B5EF4-FFF2-40B4-BE49-F238E27FC236}">
                <a16:creationId xmlns:a16="http://schemas.microsoft.com/office/drawing/2014/main" id="{B2A54E23-F3DA-406F-990E-3803F39FED2B}"/>
              </a:ext>
            </a:extLst>
          </p:cNvPr>
          <p:cNvSpPr/>
          <p:nvPr/>
        </p:nvSpPr>
        <p:spPr bwMode="gray">
          <a:xfrm>
            <a:off x="4417767" y="1998406"/>
            <a:ext cx="4664883" cy="3763416"/>
          </a:xfrm>
          <a:prstGeom prst="rect">
            <a:avLst/>
          </a:prstGeom>
          <a:solidFill>
            <a:schemeClr val="bg1"/>
          </a:solidFill>
          <a:ln w="6350" algn="ctr">
            <a:solidFill>
              <a:srgbClr val="62B5E5"/>
            </a:solidFill>
            <a:miter lim="800000"/>
            <a:headEnd/>
            <a:tailEnd/>
          </a:ln>
        </p:spPr>
        <p:txBody>
          <a:bodyPr rot="0" spcFirstLastPara="0" vertOverflow="overflow" horzOverflow="overflow" vert="horz" wrap="square" lIns="29142" tIns="135000" rIns="29142" bIns="0" numCol="1" spcCol="0" rtlCol="0" fromWordArt="0" anchor="t" anchorCtr="0" forceAA="0" compatLnSpc="1">
            <a:prstTxWarp prst="textNoShape">
              <a:avLst/>
            </a:prstTxWarp>
            <a:noAutofit/>
          </a:bodyPr>
          <a:lstStyle/>
          <a:p>
            <a:pPr marL="128588" marR="0" lvl="0" indent="-128588" algn="l" defTabSz="801837" rtl="0" eaLnBrk="1" fontAlgn="auto" latinLnBrk="0" hangingPunct="1">
              <a:lnSpc>
                <a:spcPct val="100000"/>
              </a:lnSpc>
              <a:spcBef>
                <a:spcPts val="150"/>
              </a:spcBef>
              <a:spcAft>
                <a:spcPts val="0"/>
              </a:spcAft>
              <a:buClr>
                <a:srgbClr val="62B5E5"/>
              </a:buClr>
              <a:buSzPct val="100000"/>
              <a:buFont typeface="Wingdings" panose="05000000000000000000" pitchFamily="2" charset="2"/>
              <a:buChar char="n"/>
              <a:tabLst/>
              <a:defRPr/>
            </a:pPr>
            <a:r>
              <a:rPr kumimoji="1" lang="ja-JP" altLang="en-US"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国の「空の移動革命に向けた官民協議会」と連携</a:t>
            </a:r>
            <a:r>
              <a:rPr kumimoji="1" lang="ja-JP" altLang="en-US" sz="1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し制度</a:t>
            </a:r>
            <a:r>
              <a:rPr kumimoji="1" lang="ja-JP" altLang="en-US"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設計等に向けた議論を加速する</a:t>
            </a:r>
          </a:p>
        </p:txBody>
      </p:sp>
      <p:sp>
        <p:nvSpPr>
          <p:cNvPr id="62" name="正方形/長方形 61">
            <a:extLst>
              <a:ext uri="{FF2B5EF4-FFF2-40B4-BE49-F238E27FC236}">
                <a16:creationId xmlns:a16="http://schemas.microsoft.com/office/drawing/2014/main" id="{3DE110AA-6802-47F7-A6A0-90E36C5ABE8B}"/>
              </a:ext>
            </a:extLst>
          </p:cNvPr>
          <p:cNvSpPr/>
          <p:nvPr/>
        </p:nvSpPr>
        <p:spPr bwMode="gray">
          <a:xfrm>
            <a:off x="4417767" y="6170727"/>
            <a:ext cx="4664883" cy="625698"/>
          </a:xfrm>
          <a:prstGeom prst="rect">
            <a:avLst/>
          </a:prstGeom>
          <a:solidFill>
            <a:schemeClr val="bg1">
              <a:alpha val="50000"/>
            </a:schemeClr>
          </a:solidFill>
          <a:ln w="6350" algn="ctr">
            <a:solidFill>
              <a:srgbClr val="FFC000"/>
            </a:solidFill>
            <a:miter lim="800000"/>
            <a:headEnd/>
            <a:tailEnd/>
          </a:ln>
        </p:spPr>
        <p:txBody>
          <a:bodyPr rot="0" spcFirstLastPara="0" vertOverflow="overflow" horzOverflow="overflow" vert="horz" wrap="square" lIns="29142" tIns="135000" rIns="29142" bIns="29142" numCol="1" spcCol="0" rtlCol="0" fromWordArt="0" anchor="ctr" anchorCtr="0" forceAA="0" compatLnSpc="1">
            <a:prstTxWarp prst="textNoShape">
              <a:avLst/>
            </a:prstTxWarp>
            <a:noAutofit/>
          </a:bodyPr>
          <a:lstStyle/>
          <a:p>
            <a:pPr marL="128588" marR="0" lvl="0" indent="-128588" algn="l" defTabSz="801837" rtl="0" eaLnBrk="1" fontAlgn="auto" latinLnBrk="0" hangingPunct="1">
              <a:lnSpc>
                <a:spcPct val="100000"/>
              </a:lnSpc>
              <a:spcBef>
                <a:spcPts val="150"/>
              </a:spcBef>
              <a:spcAft>
                <a:spcPts val="0"/>
              </a:spcAft>
              <a:buClr>
                <a:srgbClr val="FFC000"/>
              </a:buClr>
              <a:buSzPct val="100000"/>
              <a:buFont typeface="Wingdings" panose="05000000000000000000" pitchFamily="2" charset="2"/>
              <a:buChar char="n"/>
              <a:tabLst/>
              <a:defRPr/>
            </a:pPr>
            <a:r>
              <a:rPr kumimoji="1" lang="ja-JP" altLang="en-US"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多様な人々とオープンに意見交換を実施し、社会受容性の向上を図る</a:t>
            </a:r>
          </a:p>
        </p:txBody>
      </p:sp>
      <p:sp>
        <p:nvSpPr>
          <p:cNvPr id="63" name="正方形/長方形 62">
            <a:extLst>
              <a:ext uri="{FF2B5EF4-FFF2-40B4-BE49-F238E27FC236}">
                <a16:creationId xmlns:a16="http://schemas.microsoft.com/office/drawing/2014/main" id="{863007E2-20D5-4FC7-8278-C65BEB2265C9}"/>
              </a:ext>
            </a:extLst>
          </p:cNvPr>
          <p:cNvSpPr/>
          <p:nvPr/>
        </p:nvSpPr>
        <p:spPr bwMode="gray">
          <a:xfrm>
            <a:off x="4408191" y="1759829"/>
            <a:ext cx="4674459" cy="334172"/>
          </a:xfrm>
          <a:prstGeom prst="rect">
            <a:avLst/>
          </a:prstGeom>
          <a:solidFill>
            <a:schemeClr val="accent1"/>
          </a:solidFill>
          <a:ln w="6350" algn="ctr">
            <a:noFill/>
            <a:miter lim="800000"/>
            <a:headEnd/>
            <a:tailEnd/>
          </a:ln>
        </p:spPr>
        <p:txBody>
          <a:bodyPr rot="0" spcFirstLastPara="0" vertOverflow="overflow" horzOverflow="overflow" vert="horz" wrap="square" lIns="29142" tIns="27000" rIns="29142" bIns="27000" numCol="1" spcCol="0" rtlCol="0" fromWordArt="0" anchor="ctr" anchorCtr="0" forceAA="0" compatLnSpc="1">
            <a:prstTxWarp prst="textNoShape">
              <a:avLst/>
            </a:prstTxWarp>
            <a:noAutofit/>
          </a:bodyPr>
          <a:lstStyle/>
          <a:p>
            <a:pPr marL="0" marR="0" lvl="0" indent="0" algn="ctr" defTabSz="801837" rtl="0" eaLnBrk="1" fontAlgn="auto" latinLnBrk="0" hangingPunct="1">
              <a:lnSpc>
                <a:spcPct val="100000"/>
              </a:lnSpc>
              <a:spcBef>
                <a:spcPts val="0"/>
              </a:spcBef>
              <a:spcAft>
                <a:spcPts val="0"/>
              </a:spcAft>
              <a:buClrTx/>
              <a:buSzPct val="100000"/>
              <a:buFontTx/>
              <a:buNone/>
              <a:tabLst/>
              <a:defRPr/>
            </a:pP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Mission Ⅰ</a:t>
            </a:r>
            <a:r>
              <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en-US" altLang="ja-JP"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Blue Table</a:t>
            </a:r>
            <a:r>
              <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のミッション</a:t>
            </a:r>
            <a:r>
              <a:rPr kumimoji="1" lang="ja-JP" altLang="en-US" sz="14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a:t>
            </a:r>
            <a:r>
              <a:rPr kumimoji="1" lang="en-US" altLang="ja-JP" sz="1000" b="1" i="0" u="none" strike="noStrike" kern="1200" cap="none" spc="0" normalizeH="0" baseline="0" noProof="0" dirty="0" smtClean="0">
                <a:ln>
                  <a:noFill/>
                </a:ln>
                <a:solidFill>
                  <a:srgbClr val="FFFF00"/>
                </a:solidFill>
                <a:effectLst/>
                <a:uLnTx/>
                <a:uFillTx/>
                <a:latin typeface="Meiryo UI" panose="020B0604030504040204" pitchFamily="50" charset="-128"/>
                <a:ea typeface="Meiryo UI" panose="020B0604030504040204" pitchFamily="50" charset="-128"/>
                <a:cs typeface="+mn-cs"/>
              </a:rPr>
              <a:t>※</a:t>
            </a:r>
            <a:r>
              <a:rPr kumimoji="1" lang="en-US" altLang="ja-JP" sz="1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56</a:t>
            </a:r>
            <a:r>
              <a:rPr kumimoji="1" lang="ja-JP" altLang="en-US" sz="1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社・団体</a:t>
            </a:r>
            <a:r>
              <a:rPr kumimoji="1" lang="ja-JP" altLang="en-US" sz="10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（非公表含む）</a:t>
            </a:r>
            <a:endParaRPr kumimoji="1" lang="ja-JP" altLang="en-US" sz="1000" b="0" i="0" u="none" strike="noStrike" kern="1200" cap="none" spc="0" normalizeH="0" baseline="0" noProof="0" dirty="0">
              <a:ln>
                <a:noFill/>
              </a:ln>
              <a:solidFill>
                <a:srgbClr val="FFFF00"/>
              </a:solidFill>
              <a:effectLst/>
              <a:uLnTx/>
              <a:uFillTx/>
              <a:latin typeface="Calibri" panose="020F0502020204030204"/>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37B22E04-93A9-4972-A065-7A9AAADEB0EC}"/>
              </a:ext>
            </a:extLst>
          </p:cNvPr>
          <p:cNvSpPr/>
          <p:nvPr/>
        </p:nvSpPr>
        <p:spPr bwMode="gray">
          <a:xfrm>
            <a:off x="4417767" y="5912704"/>
            <a:ext cx="4664883" cy="318353"/>
          </a:xfrm>
          <a:prstGeom prst="rect">
            <a:avLst/>
          </a:prstGeom>
          <a:solidFill>
            <a:srgbClr val="ED8B00"/>
          </a:solidFill>
          <a:ln w="6350" algn="ctr">
            <a:noFill/>
            <a:miter lim="800000"/>
            <a:headEnd/>
            <a:tailEnd/>
          </a:ln>
        </p:spPr>
        <p:txBody>
          <a:bodyPr rot="0" spcFirstLastPara="0" vertOverflow="overflow" horzOverflow="overflow" vert="horz" wrap="square" lIns="29142" tIns="27000" rIns="29142" bIns="27000" numCol="1" spcCol="0" rtlCol="0" fromWordArt="0" anchor="ctr" anchorCtr="0" forceAA="0" compatLnSpc="1">
            <a:prstTxWarp prst="textNoShape">
              <a:avLst/>
            </a:prstTxWarp>
            <a:noAutofit/>
          </a:bodyPr>
          <a:lstStyle/>
          <a:p>
            <a:pPr marL="0" marR="0" lvl="0" indent="0" algn="l" defTabSz="801837" rtl="0" eaLnBrk="1" fontAlgn="auto" latinLnBrk="0" hangingPunct="1">
              <a:lnSpc>
                <a:spcPct val="100000"/>
              </a:lnSpc>
              <a:spcBef>
                <a:spcPts val="0"/>
              </a:spcBef>
              <a:spcAft>
                <a:spcPts val="0"/>
              </a:spcAft>
              <a:buClrTx/>
              <a:buSzPct val="100000"/>
              <a:buFontTx/>
              <a:buNone/>
              <a:tabLst/>
              <a:defRPr/>
            </a:pP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Mission Ⅲ </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en-US" altLang="ja-JP"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Orange Table</a:t>
            </a:r>
            <a:r>
              <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のミッション）</a:t>
            </a:r>
          </a:p>
        </p:txBody>
      </p:sp>
      <p:sp>
        <p:nvSpPr>
          <p:cNvPr id="67" name="正方形/長方形 66">
            <a:extLst>
              <a:ext uri="{FF2B5EF4-FFF2-40B4-BE49-F238E27FC236}">
                <a16:creationId xmlns:a16="http://schemas.microsoft.com/office/drawing/2014/main" id="{F0F55D19-AAED-42F6-AACA-448602C4E086}"/>
              </a:ext>
            </a:extLst>
          </p:cNvPr>
          <p:cNvSpPr/>
          <p:nvPr/>
        </p:nvSpPr>
        <p:spPr>
          <a:xfrm>
            <a:off x="4529124" y="2569905"/>
            <a:ext cx="784153" cy="155982"/>
          </a:xfrm>
          <a:prstGeom prst="rect">
            <a:avLst/>
          </a:prstGeom>
          <a:solidFill>
            <a:srgbClr val="0D8390">
              <a:lumMod val="75000"/>
            </a:srgbClr>
          </a:solidFill>
          <a:ln w="25400" cap="flat" cmpd="sng" algn="ctr">
            <a:solidFill>
              <a:srgbClr val="0D8390">
                <a:lumMod val="75000"/>
              </a:srgbClr>
            </a:solidFill>
            <a:prstDash val="solid"/>
          </a:ln>
          <a:effectLst/>
        </p:spPr>
        <p:txBody>
          <a:bodyPr lIns="0" tIns="0" rIns="0" bIns="0" rtlCol="0" anchor="ctr">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機体メーカー</a:t>
            </a:r>
          </a:p>
        </p:txBody>
      </p:sp>
      <p:sp>
        <p:nvSpPr>
          <p:cNvPr id="68" name="正方形/長方形 67">
            <a:extLst>
              <a:ext uri="{FF2B5EF4-FFF2-40B4-BE49-F238E27FC236}">
                <a16:creationId xmlns:a16="http://schemas.microsoft.com/office/drawing/2014/main" id="{D5CDC951-9C09-4E75-9DDE-A2446C0FFF96}"/>
              </a:ext>
            </a:extLst>
          </p:cNvPr>
          <p:cNvSpPr/>
          <p:nvPr/>
        </p:nvSpPr>
        <p:spPr>
          <a:xfrm>
            <a:off x="4503473" y="2738694"/>
            <a:ext cx="1680205" cy="1058788"/>
          </a:xfrm>
          <a:prstGeom prst="rect">
            <a:avLst/>
          </a:prstGeom>
          <a:noFill/>
          <a:ln w="12700" cap="flat" cmpd="sng" algn="ctr">
            <a:noFill/>
            <a:prstDash val="solid"/>
          </a:ln>
          <a:effectLst/>
        </p:spPr>
        <p:txBody>
          <a:bodyPr lIns="43875" tIns="21938" rIns="43875" bIns="21938" rtlCol="0" anchor="t" anchorCtr="0">
            <a:noAutofit/>
          </a:bodyPr>
          <a:lstStyle/>
          <a:p>
            <a:pPr marL="0" marR="0" lvl="0" indent="0" algn="l" defTabSz="685800" rtl="0" eaLnBrk="1" fontAlgn="base" latinLnBrk="0" hangingPunct="1">
              <a:lnSpc>
                <a:spcPts val="900"/>
              </a:lnSpc>
              <a:spcBef>
                <a:spcPct val="0"/>
              </a:spcBef>
              <a:spcAft>
                <a:spcPct val="0"/>
              </a:spcAft>
              <a:buClrTx/>
              <a:buSzTx/>
              <a:buFontTx/>
              <a:buNone/>
              <a:tabLst/>
              <a:defRPr/>
            </a:pPr>
            <a:r>
              <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ASKA</a:t>
            </a: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SkyDrive</a:t>
            </a: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テトラ・アビエーション㈱</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㈱プロドローン</a:t>
            </a:r>
            <a:endParaRPr kumimoji="0" lang="en-US" altLang="ja-JP" sz="9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ベルヘリコプター㈱</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川崎重工業㈱</a:t>
            </a: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㈱ＳＵＢＡＲＵ</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㈱スカイワード・オブ・モビリティーズ</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Volocopter GmbH</a:t>
            </a:r>
          </a:p>
          <a:p>
            <a:pPr marL="0" marR="0" lvl="0" indent="0" algn="l" defTabSz="685800" rtl="0" eaLnBrk="1" fontAlgn="base" latinLnBrk="0" hangingPunct="1">
              <a:lnSpc>
                <a:spcPts val="900"/>
              </a:lnSpc>
              <a:spcBef>
                <a:spcPct val="0"/>
              </a:spcBef>
              <a:spcAft>
                <a:spcPct val="0"/>
              </a:spcAft>
              <a:buClrTx/>
              <a:buSzTx/>
              <a:buFontTx/>
              <a:buNone/>
              <a:tabLst/>
              <a:defRPr/>
            </a:pPr>
            <a:r>
              <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Vertical Aerospace</a:t>
            </a:r>
            <a:endPar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825"/>
              </a:lnSpc>
              <a:spcBef>
                <a:spcPct val="0"/>
              </a:spcBef>
              <a:spcAft>
                <a:spcPct val="0"/>
              </a:spcAft>
              <a:buClrTx/>
              <a:buSzTx/>
              <a:buFontTx/>
              <a:buNone/>
              <a:tabLst/>
              <a:defRPr/>
            </a:pP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825"/>
              </a:lnSpc>
              <a:spcBef>
                <a:spcPct val="0"/>
              </a:spcBef>
              <a:spcAft>
                <a:spcPct val="0"/>
              </a:spcAft>
              <a:buClrTx/>
              <a:buSzTx/>
              <a:buFontTx/>
              <a:buNone/>
              <a:tabLst/>
              <a:defRPr/>
            </a:pPr>
            <a:endPar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正方形/長方形 73">
            <a:extLst>
              <a:ext uri="{FF2B5EF4-FFF2-40B4-BE49-F238E27FC236}">
                <a16:creationId xmlns:a16="http://schemas.microsoft.com/office/drawing/2014/main" id="{57865C3A-9482-4828-BA86-11D2D1BE25FF}"/>
              </a:ext>
            </a:extLst>
          </p:cNvPr>
          <p:cNvSpPr/>
          <p:nvPr/>
        </p:nvSpPr>
        <p:spPr>
          <a:xfrm>
            <a:off x="6066306" y="3790637"/>
            <a:ext cx="1112749" cy="264868"/>
          </a:xfrm>
          <a:prstGeom prst="rect">
            <a:avLst/>
          </a:prstGeom>
          <a:solidFill>
            <a:srgbClr val="0D8390">
              <a:lumMod val="75000"/>
            </a:srgbClr>
          </a:solidFill>
          <a:ln w="25400" cap="flat" cmpd="sng" algn="ctr">
            <a:solidFill>
              <a:srgbClr val="0D8390">
                <a:lumMod val="75000"/>
              </a:srgbClr>
            </a:solidFill>
            <a:prstDash val="solid"/>
          </a:ln>
          <a:effectLst/>
        </p:spPr>
        <p:txBody>
          <a:bodyPr lIns="0" tIns="0" rIns="0" bIns="0" rtlCol="0" anchor="ctr">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サービスサプライヤー（運行会社）</a:t>
            </a:r>
          </a:p>
        </p:txBody>
      </p:sp>
      <p:sp>
        <p:nvSpPr>
          <p:cNvPr id="75" name="正方形/長方形 74">
            <a:extLst>
              <a:ext uri="{FF2B5EF4-FFF2-40B4-BE49-F238E27FC236}">
                <a16:creationId xmlns:a16="http://schemas.microsoft.com/office/drawing/2014/main" id="{83DC96E8-CDCE-42C4-AF04-E8C5E6C13F12}"/>
              </a:ext>
            </a:extLst>
          </p:cNvPr>
          <p:cNvSpPr/>
          <p:nvPr/>
        </p:nvSpPr>
        <p:spPr>
          <a:xfrm>
            <a:off x="6066731" y="4119504"/>
            <a:ext cx="1331888" cy="727416"/>
          </a:xfrm>
          <a:prstGeom prst="rect">
            <a:avLst/>
          </a:prstGeom>
          <a:noFill/>
          <a:ln w="12700" cap="flat" cmpd="sng" algn="ctr">
            <a:noFill/>
            <a:prstDash val="solid"/>
          </a:ln>
          <a:effectLst/>
        </p:spPr>
        <p:txBody>
          <a:bodyPr lIns="43875" tIns="21938" rIns="43875" bIns="21938" rtlCol="0" anchor="t" anchorCtr="0">
            <a:noAutofit/>
          </a:bodyPr>
          <a:lstStyle/>
          <a:p>
            <a:pPr marL="0" marR="0" lvl="0" indent="0" algn="l" defTabSz="685800" rtl="0" eaLnBrk="1" fontAlgn="base" latinLnBrk="0" hangingPunct="1">
              <a:lnSpc>
                <a:spcPts val="900"/>
              </a:lnSpc>
              <a:spcBef>
                <a:spcPct val="0"/>
              </a:spcBef>
              <a:spcAft>
                <a:spcPct val="0"/>
              </a:spcAft>
              <a:buClrTx/>
              <a:buSzTx/>
              <a:buFontTx/>
              <a:buNone/>
              <a:tabLst/>
              <a:defRPr/>
            </a:pPr>
            <a:r>
              <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ANA</a:t>
            </a: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ホールディングス㈱</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日本航空㈱</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900" b="0" i="0" u="none"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AirX</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朝日航洋㈱</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小川航空㈱</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学校法人 ヒラタ学園</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正方形/長方形 75">
            <a:extLst>
              <a:ext uri="{FF2B5EF4-FFF2-40B4-BE49-F238E27FC236}">
                <a16:creationId xmlns:a16="http://schemas.microsoft.com/office/drawing/2014/main" id="{6498B45F-F144-4744-95C6-B435CC8B781E}"/>
              </a:ext>
            </a:extLst>
          </p:cNvPr>
          <p:cNvSpPr/>
          <p:nvPr/>
        </p:nvSpPr>
        <p:spPr>
          <a:xfrm>
            <a:off x="4519059" y="4005111"/>
            <a:ext cx="1087378" cy="292924"/>
          </a:xfrm>
          <a:prstGeom prst="rect">
            <a:avLst/>
          </a:prstGeom>
          <a:solidFill>
            <a:srgbClr val="0D8390">
              <a:lumMod val="75000"/>
            </a:srgbClr>
          </a:solidFill>
          <a:ln w="25400" cap="flat" cmpd="sng" algn="ctr">
            <a:solidFill>
              <a:srgbClr val="0D8390">
                <a:lumMod val="75000"/>
              </a:srgbClr>
            </a:solidFill>
            <a:prstDash val="solid"/>
          </a:ln>
          <a:effectLst/>
        </p:spPr>
        <p:txBody>
          <a:bodyPr lIns="0" tIns="0" rIns="0" bIns="0" rtlCol="0" anchor="ctr">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サービスサプライヤー（商社）</a:t>
            </a:r>
          </a:p>
        </p:txBody>
      </p:sp>
      <p:sp>
        <p:nvSpPr>
          <p:cNvPr id="77" name="正方形/長方形 76">
            <a:extLst>
              <a:ext uri="{FF2B5EF4-FFF2-40B4-BE49-F238E27FC236}">
                <a16:creationId xmlns:a16="http://schemas.microsoft.com/office/drawing/2014/main" id="{C08CDFC3-FF0B-474A-ADE3-70D37752FBBB}"/>
              </a:ext>
            </a:extLst>
          </p:cNvPr>
          <p:cNvSpPr/>
          <p:nvPr/>
        </p:nvSpPr>
        <p:spPr>
          <a:xfrm>
            <a:off x="4503473" y="4372555"/>
            <a:ext cx="1177365" cy="533132"/>
          </a:xfrm>
          <a:prstGeom prst="rect">
            <a:avLst/>
          </a:prstGeom>
          <a:noFill/>
          <a:ln w="12700" cap="flat" cmpd="sng" algn="ctr">
            <a:noFill/>
            <a:prstDash val="solid"/>
          </a:ln>
          <a:effectLst/>
        </p:spPr>
        <p:txBody>
          <a:bodyPr lIns="43875" tIns="21938" rIns="43875" bIns="21938" rtlCol="0" anchor="t" anchorCtr="0">
            <a:noAutofit/>
          </a:bodyPr>
          <a:lstStyle/>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伊藤忠商事㈱</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住友商事㈱</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三井物産㈱</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丸紅㈱</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9" name="正方形/長方形 78">
            <a:extLst>
              <a:ext uri="{FF2B5EF4-FFF2-40B4-BE49-F238E27FC236}">
                <a16:creationId xmlns:a16="http://schemas.microsoft.com/office/drawing/2014/main" id="{833FFF2A-EE99-4580-AAEE-2BE433F09330}"/>
              </a:ext>
            </a:extLst>
          </p:cNvPr>
          <p:cNvSpPr/>
          <p:nvPr/>
        </p:nvSpPr>
        <p:spPr>
          <a:xfrm>
            <a:off x="5934419" y="2563685"/>
            <a:ext cx="1531470" cy="157910"/>
          </a:xfrm>
          <a:prstGeom prst="rect">
            <a:avLst/>
          </a:prstGeom>
          <a:solidFill>
            <a:srgbClr val="0D8390">
              <a:lumMod val="75000"/>
            </a:srgbClr>
          </a:solidFill>
          <a:ln w="25400" cap="flat" cmpd="sng" algn="ctr">
            <a:solidFill>
              <a:srgbClr val="0D8390">
                <a:lumMod val="75000"/>
              </a:srgbClr>
            </a:solidFill>
            <a:prstDash val="solid"/>
          </a:ln>
          <a:effectLst/>
        </p:spPr>
        <p:txBody>
          <a:bodyPr lIns="0" tIns="0" rIns="0" bIns="0" rtlCol="0" anchor="ctr">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インフラ（運航管理システム）</a:t>
            </a:r>
          </a:p>
        </p:txBody>
      </p:sp>
      <p:sp>
        <p:nvSpPr>
          <p:cNvPr id="80" name="正方形/長方形 79">
            <a:extLst>
              <a:ext uri="{FF2B5EF4-FFF2-40B4-BE49-F238E27FC236}">
                <a16:creationId xmlns:a16="http://schemas.microsoft.com/office/drawing/2014/main" id="{47B0F489-A1A9-415A-A51C-E5C58B1EAE68}"/>
              </a:ext>
            </a:extLst>
          </p:cNvPr>
          <p:cNvSpPr/>
          <p:nvPr/>
        </p:nvSpPr>
        <p:spPr>
          <a:xfrm>
            <a:off x="5945837" y="2746702"/>
            <a:ext cx="1172889" cy="772913"/>
          </a:xfrm>
          <a:prstGeom prst="rect">
            <a:avLst/>
          </a:prstGeom>
          <a:noFill/>
          <a:ln w="12700" cap="flat" cmpd="sng" algn="ctr">
            <a:noFill/>
            <a:prstDash val="solid"/>
          </a:ln>
          <a:effectLst/>
        </p:spPr>
        <p:txBody>
          <a:bodyPr lIns="43875" tIns="21938" rIns="43875" bIns="21938" rtlCol="0" anchor="t" anchorCtr="0">
            <a:noAutofit/>
          </a:bodyPr>
          <a:lstStyle/>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㈱ＮＴＴドコモ</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KDDI</a:t>
            </a: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日本電気㈱</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Terra Drone</a:t>
            </a: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900" b="0" i="0" u="none"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FaroStar</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㈱ソニック</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1" name="正方形/長方形 80">
            <a:extLst>
              <a:ext uri="{FF2B5EF4-FFF2-40B4-BE49-F238E27FC236}">
                <a16:creationId xmlns:a16="http://schemas.microsoft.com/office/drawing/2014/main" id="{E22CAE4B-F75E-4870-916D-FD64A4652A0C}"/>
              </a:ext>
            </a:extLst>
          </p:cNvPr>
          <p:cNvSpPr/>
          <p:nvPr/>
        </p:nvSpPr>
        <p:spPr>
          <a:xfrm>
            <a:off x="7654719" y="2551236"/>
            <a:ext cx="975765" cy="187354"/>
          </a:xfrm>
          <a:prstGeom prst="rect">
            <a:avLst/>
          </a:prstGeom>
          <a:solidFill>
            <a:srgbClr val="0D8390">
              <a:lumMod val="75000"/>
            </a:srgbClr>
          </a:solidFill>
          <a:ln w="25400" cap="flat" cmpd="sng" algn="ctr">
            <a:solidFill>
              <a:srgbClr val="0D8390">
                <a:lumMod val="75000"/>
              </a:srgbClr>
            </a:solidFill>
            <a:prstDash val="solid"/>
          </a:ln>
          <a:effectLst/>
        </p:spPr>
        <p:txBody>
          <a:bodyPr lIns="0" tIns="0" rIns="0" bIns="0" rtlCol="0" anchor="ctr">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インフラ（ポート）</a:t>
            </a:r>
          </a:p>
        </p:txBody>
      </p:sp>
      <p:sp>
        <p:nvSpPr>
          <p:cNvPr id="82" name="正方形/長方形 81">
            <a:extLst>
              <a:ext uri="{FF2B5EF4-FFF2-40B4-BE49-F238E27FC236}">
                <a16:creationId xmlns:a16="http://schemas.microsoft.com/office/drawing/2014/main" id="{3D0E174E-36F0-4959-8C19-F32A7C584850}"/>
              </a:ext>
            </a:extLst>
          </p:cNvPr>
          <p:cNvSpPr/>
          <p:nvPr/>
        </p:nvSpPr>
        <p:spPr>
          <a:xfrm>
            <a:off x="7615809" y="2782029"/>
            <a:ext cx="1620888" cy="1598343"/>
          </a:xfrm>
          <a:prstGeom prst="rect">
            <a:avLst/>
          </a:prstGeom>
          <a:noFill/>
          <a:ln w="12700" cap="flat" cmpd="sng" algn="ctr">
            <a:noFill/>
            <a:prstDash val="solid"/>
          </a:ln>
          <a:effectLst/>
        </p:spPr>
        <p:txBody>
          <a:bodyPr lIns="43875" tIns="21938" rIns="43875" bIns="21938" rtlCol="0" anchor="t" anchorCtr="0">
            <a:noAutofit/>
          </a:bodyPr>
          <a:lstStyle/>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エアモビリティ㈱</a:t>
            </a: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エアロファシリティー㈱</a:t>
            </a:r>
          </a:p>
          <a:p>
            <a:pPr marL="0" marR="0" lvl="0" indent="0" algn="l" defTabSz="685800" rtl="0" eaLnBrk="1" fontAlgn="base" latinLnBrk="0" hangingPunct="1">
              <a:lnSpc>
                <a:spcPts val="900"/>
              </a:lnSpc>
              <a:spcBef>
                <a:spcPct val="0"/>
              </a:spcBef>
              <a:spcAft>
                <a:spcPct val="0"/>
              </a:spcAft>
              <a:buClrTx/>
              <a:buSzTx/>
              <a:buFontTx/>
              <a:buNone/>
              <a:tabLst/>
              <a:defRPr/>
            </a:pPr>
            <a:r>
              <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ENEOS</a:t>
            </a: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ホールディングス㈱</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㈱大林組</a:t>
            </a: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オリックス㈱</a:t>
            </a: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兼松㈱</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関西電力㈱</a:t>
            </a: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近鉄グループホールディングス㈱</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京阪バス㈱</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三精テクノロジーズ㈱</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南海電気鉄道㈱</a:t>
            </a: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日本工営㈱</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間口ホールディングス㈱</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zh-TW"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三菱電機㈱</a:t>
            </a:r>
            <a:endParaRPr kumimoji="0" lang="en-US" altLang="zh-TW"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森トラスト㈱</a:t>
            </a:r>
            <a:endParaRPr kumimoji="0" lang="zh-TW"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endPar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3" name="正方形/長方形 82">
            <a:extLst>
              <a:ext uri="{FF2B5EF4-FFF2-40B4-BE49-F238E27FC236}">
                <a16:creationId xmlns:a16="http://schemas.microsoft.com/office/drawing/2014/main" id="{673FAC87-FFD8-4425-A2DD-58EF8984441C}"/>
              </a:ext>
            </a:extLst>
          </p:cNvPr>
          <p:cNvSpPr/>
          <p:nvPr/>
        </p:nvSpPr>
        <p:spPr>
          <a:xfrm>
            <a:off x="4516927" y="5013586"/>
            <a:ext cx="356575" cy="168941"/>
          </a:xfrm>
          <a:prstGeom prst="rect">
            <a:avLst/>
          </a:prstGeom>
          <a:solidFill>
            <a:srgbClr val="0D8390">
              <a:lumMod val="75000"/>
            </a:srgbClr>
          </a:solidFill>
          <a:ln w="25400" cap="flat" cmpd="sng" algn="ctr">
            <a:solidFill>
              <a:srgbClr val="0D8390">
                <a:lumMod val="75000"/>
              </a:srgbClr>
            </a:solidFill>
            <a:prstDash val="solid"/>
          </a:ln>
          <a:effectLst/>
        </p:spPr>
        <p:txBody>
          <a:bodyPr lIns="0" tIns="0" rIns="0" bIns="0" rtlCol="0" anchor="ctr">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保険</a:t>
            </a:r>
          </a:p>
        </p:txBody>
      </p:sp>
      <p:sp>
        <p:nvSpPr>
          <p:cNvPr id="84" name="正方形/長方形 83">
            <a:extLst>
              <a:ext uri="{FF2B5EF4-FFF2-40B4-BE49-F238E27FC236}">
                <a16:creationId xmlns:a16="http://schemas.microsoft.com/office/drawing/2014/main" id="{20AF8023-195E-4AFB-A3C5-6988584D663A}"/>
              </a:ext>
            </a:extLst>
          </p:cNvPr>
          <p:cNvSpPr/>
          <p:nvPr/>
        </p:nvSpPr>
        <p:spPr>
          <a:xfrm>
            <a:off x="4529124" y="5236945"/>
            <a:ext cx="1700281" cy="445760"/>
          </a:xfrm>
          <a:prstGeom prst="rect">
            <a:avLst/>
          </a:prstGeom>
          <a:noFill/>
          <a:ln w="12700" cap="flat" cmpd="sng" algn="ctr">
            <a:noFill/>
            <a:prstDash val="solid"/>
          </a:ln>
          <a:effectLst/>
        </p:spPr>
        <p:txBody>
          <a:bodyPr lIns="43875" tIns="21938" rIns="43875" bIns="21938" rtlCol="0" anchor="t" anchorCtr="0">
            <a:noAutofit/>
          </a:bodyPr>
          <a:lstStyle/>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あいおいニッセイ同和損害保険㈱</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損害保険ジャパン ㈱</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東京海上日動火災保険㈱</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三井住友海上火災保険㈱</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5" name="正方形/長方形 84">
            <a:extLst>
              <a:ext uri="{FF2B5EF4-FFF2-40B4-BE49-F238E27FC236}">
                <a16:creationId xmlns:a16="http://schemas.microsoft.com/office/drawing/2014/main" id="{798959D6-6764-4734-9BC1-5C9790ED5BD3}"/>
              </a:ext>
            </a:extLst>
          </p:cNvPr>
          <p:cNvSpPr/>
          <p:nvPr/>
        </p:nvSpPr>
        <p:spPr>
          <a:xfrm>
            <a:off x="6128354" y="5009391"/>
            <a:ext cx="849721" cy="177329"/>
          </a:xfrm>
          <a:prstGeom prst="rect">
            <a:avLst/>
          </a:prstGeom>
          <a:solidFill>
            <a:srgbClr val="0D8390">
              <a:lumMod val="75000"/>
            </a:srgbClr>
          </a:solidFill>
          <a:ln w="25400" cap="flat" cmpd="sng" algn="ctr">
            <a:solidFill>
              <a:srgbClr val="0D8390">
                <a:lumMod val="75000"/>
              </a:srgbClr>
            </a:solidFill>
            <a:prstDash val="solid"/>
          </a:ln>
          <a:effectLst/>
        </p:spPr>
        <p:txBody>
          <a:bodyPr lIns="0" tIns="0" rIns="0" bIns="0" rtlCol="0" anchor="ctr">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コンサル・金融</a:t>
            </a:r>
          </a:p>
        </p:txBody>
      </p:sp>
      <p:sp>
        <p:nvSpPr>
          <p:cNvPr id="86" name="正方形/長方形 85">
            <a:extLst>
              <a:ext uri="{FF2B5EF4-FFF2-40B4-BE49-F238E27FC236}">
                <a16:creationId xmlns:a16="http://schemas.microsoft.com/office/drawing/2014/main" id="{08679BF6-4B63-40CD-B489-1638E4D9E409}"/>
              </a:ext>
            </a:extLst>
          </p:cNvPr>
          <p:cNvSpPr/>
          <p:nvPr/>
        </p:nvSpPr>
        <p:spPr>
          <a:xfrm>
            <a:off x="6103989" y="5236944"/>
            <a:ext cx="2170323" cy="446581"/>
          </a:xfrm>
          <a:prstGeom prst="rect">
            <a:avLst/>
          </a:prstGeom>
          <a:noFill/>
          <a:ln w="12700" cap="flat" cmpd="sng" algn="ctr">
            <a:noFill/>
            <a:prstDash val="solid"/>
          </a:ln>
          <a:effectLst/>
        </p:spPr>
        <p:txBody>
          <a:bodyPr lIns="43875" tIns="21938" rIns="43875" bIns="21938" rtlCol="0" anchor="t" anchorCtr="0">
            <a:noAutofit/>
          </a:bodyPr>
          <a:lstStyle/>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デロイト トーマツ コンサルティング合同会社</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PwC</a:t>
            </a: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コンサルティング合同会社</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DRONE FUND</a:t>
            </a: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㈱りそな銀行</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正方形/長方形 86">
            <a:extLst>
              <a:ext uri="{FF2B5EF4-FFF2-40B4-BE49-F238E27FC236}">
                <a16:creationId xmlns:a16="http://schemas.microsoft.com/office/drawing/2014/main" id="{FADABE08-92FF-4DA7-9EA1-DD7922ECBCAD}"/>
              </a:ext>
            </a:extLst>
          </p:cNvPr>
          <p:cNvSpPr/>
          <p:nvPr/>
        </p:nvSpPr>
        <p:spPr>
          <a:xfrm>
            <a:off x="7636777" y="4577037"/>
            <a:ext cx="1275070" cy="134554"/>
          </a:xfrm>
          <a:prstGeom prst="rect">
            <a:avLst/>
          </a:prstGeom>
          <a:solidFill>
            <a:srgbClr val="0D8390">
              <a:lumMod val="75000"/>
            </a:srgbClr>
          </a:solidFill>
          <a:ln w="25400" cap="flat" cmpd="sng" algn="ctr">
            <a:solidFill>
              <a:srgbClr val="0D8390">
                <a:lumMod val="75000"/>
              </a:srgbClr>
            </a:solidFill>
            <a:prstDash val="solid"/>
          </a:ln>
          <a:effectLst/>
        </p:spPr>
        <p:txBody>
          <a:bodyPr lIns="0" tIns="0" rIns="0" bIns="0" rtlCol="0" anchor="ctr">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学識・専門機関・その他</a:t>
            </a:r>
          </a:p>
        </p:txBody>
      </p:sp>
      <p:sp>
        <p:nvSpPr>
          <p:cNvPr id="88" name="正方形/長方形 87">
            <a:extLst>
              <a:ext uri="{FF2B5EF4-FFF2-40B4-BE49-F238E27FC236}">
                <a16:creationId xmlns:a16="http://schemas.microsoft.com/office/drawing/2014/main" id="{F269B69D-7E72-4C5D-B869-B40FD1777B68}"/>
              </a:ext>
            </a:extLst>
          </p:cNvPr>
          <p:cNvSpPr/>
          <p:nvPr/>
        </p:nvSpPr>
        <p:spPr>
          <a:xfrm>
            <a:off x="7602161" y="4761264"/>
            <a:ext cx="1513000" cy="414673"/>
          </a:xfrm>
          <a:prstGeom prst="rect">
            <a:avLst/>
          </a:prstGeom>
          <a:noFill/>
          <a:ln w="12700" cap="flat" cmpd="sng" algn="ctr">
            <a:noFill/>
            <a:prstDash val="solid"/>
          </a:ln>
          <a:effectLst/>
        </p:spPr>
        <p:txBody>
          <a:bodyPr lIns="43875" tIns="21938" rIns="43875" bIns="21938" rtlCol="0" anchor="t" anchorCtr="0">
            <a:noAutofit/>
          </a:bodyPr>
          <a:lstStyle/>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慶應義塾大学大学院</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宇宙航空研究開発機構</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ts val="900"/>
              </a:lnSpc>
              <a:spcBef>
                <a:spcPct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日本医科大学千葉北総病院</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4" name="グループ化 3"/>
          <p:cNvGrpSpPr/>
          <p:nvPr/>
        </p:nvGrpSpPr>
        <p:grpSpPr>
          <a:xfrm>
            <a:off x="120446" y="4797820"/>
            <a:ext cx="4240844" cy="1998605"/>
            <a:chOff x="158915" y="5510267"/>
            <a:chExt cx="5558599" cy="1296628"/>
          </a:xfrm>
        </p:grpSpPr>
        <p:sp>
          <p:nvSpPr>
            <p:cNvPr id="89" name="正方形/長方形 88">
              <a:extLst>
                <a:ext uri="{FF2B5EF4-FFF2-40B4-BE49-F238E27FC236}">
                  <a16:creationId xmlns:a16="http://schemas.microsoft.com/office/drawing/2014/main" id="{88FD8EBB-196F-42F1-B98D-DB1D036C1C26}"/>
                </a:ext>
              </a:extLst>
            </p:cNvPr>
            <p:cNvSpPr/>
            <p:nvPr/>
          </p:nvSpPr>
          <p:spPr bwMode="gray">
            <a:xfrm>
              <a:off x="161514" y="5640898"/>
              <a:ext cx="5543964" cy="1165997"/>
            </a:xfrm>
            <a:prstGeom prst="rect">
              <a:avLst/>
            </a:prstGeom>
            <a:solidFill>
              <a:schemeClr val="bg1"/>
            </a:solidFill>
            <a:ln w="6350" algn="ctr">
              <a:solidFill>
                <a:schemeClr val="accent1"/>
              </a:solidFill>
              <a:miter lim="800000"/>
              <a:headEnd/>
              <a:tailEnd/>
            </a:ln>
          </p:spPr>
          <p:txBody>
            <a:bodyPr rot="0" spcFirstLastPara="0" vertOverflow="overflow" horzOverflow="overflow" vert="horz" wrap="square" lIns="27000" tIns="135000" rIns="29142" bIns="0" numCol="1" spcCol="0" rtlCol="0" fromWordArt="0" anchor="t" anchorCtr="0" forceAA="0" compatLnSpc="1">
              <a:prstTxWarp prst="textNoShape">
                <a:avLst/>
              </a:prstTxWarp>
              <a:noAutofit/>
            </a:bodyPr>
            <a:lstStyle/>
            <a:p>
              <a:pPr marL="128588" marR="0" lvl="0" indent="-128588" algn="l" defTabSz="801837" rtl="0" eaLnBrk="1" fontAlgn="auto" latinLnBrk="0" hangingPunct="1">
                <a:lnSpc>
                  <a:spcPct val="100000"/>
                </a:lnSpc>
                <a:spcBef>
                  <a:spcPts val="450"/>
                </a:spcBef>
                <a:spcAft>
                  <a:spcPts val="0"/>
                </a:spcAft>
                <a:buClr>
                  <a:srgbClr val="5B9BD5"/>
                </a:buClr>
                <a:buSzPct val="100000"/>
                <a:buFont typeface="Wingdings" panose="05000000000000000000" pitchFamily="2" charset="2"/>
                <a:buChar char="n"/>
                <a:tabLst/>
                <a:defRPr/>
              </a:pPr>
              <a:r>
                <a:rPr kumimoji="1" lang="ja-JP" altLang="en-US"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事業者間での共創・協業を促し、ｱｲﾃﾞｱのかけ合わせにより新たな事業やサービスを生み出す</a:t>
              </a:r>
              <a:endParaRPr kumimoji="1" lang="en-US" altLang="ja-JP"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90" name="正方形/長方形 89">
              <a:extLst>
                <a:ext uri="{FF2B5EF4-FFF2-40B4-BE49-F238E27FC236}">
                  <a16:creationId xmlns:a16="http://schemas.microsoft.com/office/drawing/2014/main" id="{A3028E5E-5501-48B9-AD60-15F03BAFF4A1}"/>
                </a:ext>
              </a:extLst>
            </p:cNvPr>
            <p:cNvSpPr/>
            <p:nvPr/>
          </p:nvSpPr>
          <p:spPr bwMode="gray">
            <a:xfrm>
              <a:off x="158915" y="5510267"/>
              <a:ext cx="5558599" cy="205485"/>
            </a:xfrm>
            <a:prstGeom prst="rect">
              <a:avLst/>
            </a:prstGeom>
            <a:solidFill>
              <a:schemeClr val="accent6"/>
            </a:solidFill>
            <a:ln w="6350" algn="ctr">
              <a:noFill/>
              <a:miter lim="800000"/>
              <a:headEnd/>
              <a:tailEnd/>
            </a:ln>
          </p:spPr>
          <p:txBody>
            <a:bodyPr rot="0" spcFirstLastPara="0" vertOverflow="overflow" horzOverflow="overflow" vert="horz" wrap="square" lIns="29142" tIns="27000" rIns="29142" bIns="27000" numCol="1" spcCol="0" rtlCol="0" fromWordArt="0" anchor="ctr" anchorCtr="0" forceAA="0" compatLnSpc="1">
              <a:prstTxWarp prst="textNoShape">
                <a:avLst/>
              </a:prstTxWarp>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Mission Ⅱ </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Green Table</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のミッション） </a:t>
              </a:r>
              <a:r>
                <a:rPr kumimoji="1" lang="en-US" altLang="ja-JP" sz="12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22</a:t>
              </a:r>
              <a:r>
                <a:rPr kumimoji="1" lang="ja-JP" altLang="en-US" sz="1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社・団体</a:t>
              </a:r>
              <a:endParaRPr kumimoji="1" lang="ja-JP" altLang="en-US" sz="1200" b="0" i="0" u="none" strike="noStrike" kern="1200" cap="none" spc="0" normalizeH="0" baseline="0" noProof="0" dirty="0">
                <a:ln>
                  <a:noFill/>
                </a:ln>
                <a:solidFill>
                  <a:srgbClr val="FFFF00"/>
                </a:solidFill>
                <a:effectLst/>
                <a:uLnTx/>
                <a:uFillTx/>
                <a:latin typeface="Calibri" panose="020F0502020204030204"/>
                <a:ea typeface="游ゴシック" panose="020B0400000000000000" pitchFamily="50" charset="-128"/>
                <a:cs typeface="+mn-cs"/>
              </a:endParaRPr>
            </a:p>
          </p:txBody>
        </p:sp>
        <p:sp>
          <p:nvSpPr>
            <p:cNvPr id="91" name="正方形/長方形 90">
              <a:extLst>
                <a:ext uri="{FF2B5EF4-FFF2-40B4-BE49-F238E27FC236}">
                  <a16:creationId xmlns:a16="http://schemas.microsoft.com/office/drawing/2014/main" id="{E0E06406-4A89-4A7A-993A-48E938452FE1}"/>
                </a:ext>
              </a:extLst>
            </p:cNvPr>
            <p:cNvSpPr/>
            <p:nvPr/>
          </p:nvSpPr>
          <p:spPr>
            <a:xfrm>
              <a:off x="238863" y="5943233"/>
              <a:ext cx="5458546" cy="863662"/>
            </a:xfrm>
            <a:prstGeom prst="rect">
              <a:avLst/>
            </a:prstGeom>
            <a:noFill/>
            <a:ln w="12700" cap="flat" cmpd="sng" algn="ctr">
              <a:noFill/>
              <a:prstDash val="solid"/>
            </a:ln>
            <a:effectLst/>
          </p:spPr>
          <p:txBody>
            <a:bodyPr lIns="43875" tIns="21938" rIns="43875" bIns="21938" rtlCol="0" anchor="ctr" anchorCtr="0">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IMV</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/NTN</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地独</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大阪産業技術研究所</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各務原航空機器㈱</a:t>
              </a:r>
              <a:r>
                <a:rPr kumimoji="0" lang="en-US" altLang="ja-JP" sz="105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㈱長大</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空港施設㈱</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㈱ケーエヌエフジャパン</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㈱建設ニュース</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SKYPORTS LIMITED/</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㈱フツパー</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スカイリンクテクノロジーズ㈱</a:t>
              </a:r>
              <a:r>
                <a:rPr kumimoji="0" lang="en-US" altLang="ja-JP" sz="105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ダッソー</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・システムズ㈱</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中央復権コンサルタンツ㈱</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㈱テクノスヤシマ</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日本気象㈱</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日本コンピューターネット㈱</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㈱日本旅行</a:t>
              </a:r>
              <a:r>
                <a:rPr kumimoji="0" lang="en-US" altLang="ja-JP" sz="105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パシフィックコンサルタンツ㈱</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050" b="0" i="0" u="none"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Fortem</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050" b="0" i="0" u="none"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Technologies,Inc</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㈱ブルーストーンリンクアンドサークル</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メトロウェザー㈱</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㈱レイメイ</a:t>
              </a:r>
            </a:p>
          </p:txBody>
        </p:sp>
      </p:grpSp>
      <p:sp>
        <p:nvSpPr>
          <p:cNvPr id="73" name="テキスト ボックス 72"/>
          <p:cNvSpPr txBox="1"/>
          <p:nvPr/>
        </p:nvSpPr>
        <p:spPr>
          <a:xfrm>
            <a:off x="103742" y="134570"/>
            <a:ext cx="654271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空の移動革命社会実装大阪ラウンドテーブル（</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2020.11.17</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設立）</a:t>
            </a:r>
          </a:p>
        </p:txBody>
      </p:sp>
      <p:sp>
        <p:nvSpPr>
          <p:cNvPr id="2" name="スライド番号プレースホルダー 1"/>
          <p:cNvSpPr>
            <a:spLocks noGrp="1"/>
          </p:cNvSpPr>
          <p:nvPr>
            <p:ph type="sldNum" sz="quarter" idx="12"/>
          </p:nvPr>
        </p:nvSpPr>
        <p:spPr>
          <a:xfrm>
            <a:off x="7025250" y="6530596"/>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95</a:t>
            </a:fld>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070252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755166"/>
            <a:ext cx="9023355" cy="1754796"/>
          </a:xfrm>
          <a:prstGeom prst="rect">
            <a:avLst/>
          </a:prstGeom>
        </p:spPr>
      </p:pic>
      <p:sp>
        <p:nvSpPr>
          <p:cNvPr id="10" name="テキスト ボックス 9"/>
          <p:cNvSpPr txBox="1"/>
          <p:nvPr/>
        </p:nvSpPr>
        <p:spPr>
          <a:xfrm>
            <a:off x="6787136" y="6070216"/>
            <a:ext cx="2753520"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「大阪版ロードマップ」策定のコンセプト</a:t>
            </a:r>
            <a:endParaRPr kumimoji="1" lang="ja-JP" altLang="en-US" sz="105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996" y="2608817"/>
            <a:ext cx="8983362" cy="3362544"/>
          </a:xfrm>
          <a:prstGeom prst="rect">
            <a:avLst/>
          </a:prstGeom>
        </p:spPr>
      </p:pic>
      <p:sp>
        <p:nvSpPr>
          <p:cNvPr id="12" name="テキスト ボックス 11"/>
          <p:cNvSpPr txBox="1"/>
          <p:nvPr/>
        </p:nvSpPr>
        <p:spPr>
          <a:xfrm>
            <a:off x="103742" y="134570"/>
            <a:ext cx="654271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空飛ぶクルマに係る大阪ビジョンと実現に向けたステップ</a:t>
            </a: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9812" y="135001"/>
            <a:ext cx="1895145" cy="1263621"/>
          </a:xfrm>
          <a:prstGeom prst="rect">
            <a:avLst/>
          </a:prstGeom>
        </p:spPr>
      </p:pic>
      <p:sp>
        <p:nvSpPr>
          <p:cNvPr id="2" name="スライド番号プレースホルダー 1"/>
          <p:cNvSpPr>
            <a:spLocks noGrp="1"/>
          </p:cNvSpPr>
          <p:nvPr>
            <p:ph type="sldNum" sz="quarter" idx="12"/>
          </p:nvPr>
        </p:nvSpPr>
        <p:spPr>
          <a:xfrm>
            <a:off x="7064620" y="6441338"/>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96</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253587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4" y="558423"/>
            <a:ext cx="9144000" cy="5211228"/>
          </a:xfrm>
          <a:prstGeom prst="rect">
            <a:avLst/>
          </a:prstGeom>
        </p:spPr>
      </p:pic>
      <p:sp>
        <p:nvSpPr>
          <p:cNvPr id="6" name="テキスト ボックス 5"/>
          <p:cNvSpPr txBox="1"/>
          <p:nvPr/>
        </p:nvSpPr>
        <p:spPr>
          <a:xfrm>
            <a:off x="103742" y="134570"/>
            <a:ext cx="654271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大阪版ロードマップ</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2022.3</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策定）</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77594F6A-A54B-438B-8D6E-C0576E169278}" type="slidenum">
              <a:rPr kumimoji="1" lang="ja-JP" altLang="en-US" smtClean="0">
                <a:latin typeface="BIZ UDゴシック" panose="020B0400000000000000" pitchFamily="49" charset="-128"/>
                <a:ea typeface="BIZ UDゴシック" panose="020B0400000000000000" pitchFamily="49" charset="-128"/>
              </a:rPr>
              <a:t>97</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1754772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825CD048-1CB4-5248-8C4F-366F80C7A711}"/>
              </a:ext>
            </a:extLst>
          </p:cNvPr>
          <p:cNvSpPr/>
          <p:nvPr/>
        </p:nvSpPr>
        <p:spPr>
          <a:xfrm>
            <a:off x="192878" y="426042"/>
            <a:ext cx="8772222" cy="1286644"/>
          </a:xfrm>
          <a:prstGeom prst="rect">
            <a:avLst/>
          </a:prstGeom>
          <a:solidFill>
            <a:srgbClr val="BCEBFF"/>
          </a:solidFill>
        </p:spPr>
        <p:txBody>
          <a:bodyPr wrap="square" anchor="t" anchorCtr="0">
            <a:no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a:t>
            </a:r>
            <a:r>
              <a:rPr kumimoji="0" lang="ja-JP" altLang="en-US" sz="1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において空飛ぶクルマを活用したビジネス展開をめざしている民間事業者の取組みを</a:t>
            </a:r>
            <a:r>
              <a:rPr kumimoji="0" lang="ja-JP" altLang="en-US" sz="1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a:t>
            </a: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5" name="表 14"/>
          <p:cNvGraphicFramePr>
            <a:graphicFrameLocks noGrp="1"/>
          </p:cNvGraphicFramePr>
          <p:nvPr>
            <p:extLst/>
          </p:nvPr>
        </p:nvGraphicFramePr>
        <p:xfrm>
          <a:off x="4505442" y="2447308"/>
          <a:ext cx="4515930" cy="4159547"/>
        </p:xfrm>
        <a:graphic>
          <a:graphicData uri="http://schemas.openxmlformats.org/drawingml/2006/table">
            <a:tbl>
              <a:tblPr firstRow="1" bandRow="1">
                <a:tableStyleId>{5940675A-B579-460E-94D1-54222C63F5DA}</a:tableStyleId>
              </a:tblPr>
              <a:tblGrid>
                <a:gridCol w="291642">
                  <a:extLst>
                    <a:ext uri="{9D8B030D-6E8A-4147-A177-3AD203B41FA5}">
                      <a16:colId xmlns:a16="http://schemas.microsoft.com/office/drawing/2014/main" val="3765854528"/>
                    </a:ext>
                  </a:extLst>
                </a:gridCol>
                <a:gridCol w="225083">
                  <a:extLst>
                    <a:ext uri="{9D8B030D-6E8A-4147-A177-3AD203B41FA5}">
                      <a16:colId xmlns:a16="http://schemas.microsoft.com/office/drawing/2014/main" val="1110057560"/>
                    </a:ext>
                  </a:extLst>
                </a:gridCol>
                <a:gridCol w="2787455">
                  <a:extLst>
                    <a:ext uri="{9D8B030D-6E8A-4147-A177-3AD203B41FA5}">
                      <a16:colId xmlns:a16="http://schemas.microsoft.com/office/drawing/2014/main" val="2352329353"/>
                    </a:ext>
                  </a:extLst>
                </a:gridCol>
                <a:gridCol w="1211750">
                  <a:extLst>
                    <a:ext uri="{9D8B030D-6E8A-4147-A177-3AD203B41FA5}">
                      <a16:colId xmlns:a16="http://schemas.microsoft.com/office/drawing/2014/main" val="1164856099"/>
                    </a:ext>
                  </a:extLst>
                </a:gridCol>
              </a:tblGrid>
              <a:tr h="620911">
                <a:tc>
                  <a:txBody>
                    <a:bodyPr/>
                    <a:lstStyle/>
                    <a:p>
                      <a:pPr algn="ctr"/>
                      <a:r>
                        <a:rPr kumimoji="1" lang="ja-JP" altLang="en-US" sz="1050" b="0" dirty="0" smtClean="0">
                          <a:latin typeface="Meiryo UI" panose="020B0604030504040204" pitchFamily="50" charset="-128"/>
                          <a:ea typeface="Meiryo UI" panose="020B0604030504040204" pitchFamily="50" charset="-128"/>
                        </a:rPr>
                        <a:t>事業</a:t>
                      </a:r>
                      <a:endParaRPr kumimoji="1" lang="en-US" altLang="ja-JP" sz="1050" b="0" dirty="0" smtClean="0">
                        <a:latin typeface="Meiryo UI" panose="020B0604030504040204" pitchFamily="50" charset="-128"/>
                        <a:ea typeface="Meiryo UI" panose="020B0604030504040204" pitchFamily="50" charset="-128"/>
                      </a:endParaRPr>
                    </a:p>
                    <a:p>
                      <a:pPr algn="ctr"/>
                      <a:r>
                        <a:rPr kumimoji="1" lang="ja-JP" altLang="en-US" sz="1050" b="0" dirty="0" smtClean="0">
                          <a:latin typeface="Meiryo UI" panose="020B0604030504040204" pitchFamily="50" charset="-128"/>
                          <a:ea typeface="Meiryo UI" panose="020B0604030504040204" pitchFamily="50" charset="-128"/>
                        </a:rPr>
                        <a:t>区分</a:t>
                      </a:r>
                      <a:endParaRPr kumimoji="1" lang="ja-JP" altLang="en-US" sz="1050" b="0" dirty="0">
                        <a:latin typeface="Meiryo UI" panose="020B0604030504040204" pitchFamily="50" charset="-128"/>
                        <a:ea typeface="Meiryo UI" panose="020B0604030504040204" pitchFamily="50" charset="-128"/>
                      </a:endParaRPr>
                    </a:p>
                  </a:txBody>
                  <a:tcPr marL="68580" marR="68580" marT="34290" marB="34290" anchor="ctr">
                    <a:solidFill>
                      <a:schemeClr val="accent1">
                        <a:lumMod val="20000"/>
                        <a:lumOff val="80000"/>
                      </a:schemeClr>
                    </a:solidFill>
                  </a:tcPr>
                </a:tc>
                <a:tc gridSpan="2">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採択事</a:t>
                      </a:r>
                      <a:r>
                        <a:rPr kumimoji="1" lang="ja-JP" altLang="en-US" sz="1050" b="0" dirty="0">
                          <a:latin typeface="Meiryo UI" panose="020B0604030504040204" pitchFamily="50" charset="-128"/>
                          <a:ea typeface="Meiryo UI" panose="020B0604030504040204" pitchFamily="50" charset="-128"/>
                        </a:rPr>
                        <a:t>業名</a:t>
                      </a:r>
                    </a:p>
                  </a:txBody>
                  <a:tcPr marL="68580" marR="68580" marT="34290" marB="34290" anchor="ctr">
                    <a:solidFill>
                      <a:schemeClr val="accent1">
                        <a:lumMod val="20000"/>
                        <a:lumOff val="80000"/>
                      </a:schemeClr>
                    </a:solidFill>
                  </a:tcPr>
                </a:tc>
                <a:tc hMerge="1">
                  <a:txBody>
                    <a:bodyPr/>
                    <a:lstStyle/>
                    <a:p>
                      <a:pPr algn="ctr"/>
                      <a:endParaRPr kumimoji="1" lang="ja-JP" altLang="en-US" sz="1050" b="0" dirty="0">
                        <a:latin typeface="Meiryo UI" panose="020B0604030504040204" pitchFamily="50" charset="-128"/>
                        <a:ea typeface="Meiryo UI" panose="020B0604030504040204" pitchFamily="50" charset="-128"/>
                      </a:endParaRPr>
                    </a:p>
                  </a:txBody>
                  <a:tcPr marL="68580" marR="68580" marT="34290" marB="34290" anchor="ctr">
                    <a:solidFill>
                      <a:schemeClr val="accent1">
                        <a:lumMod val="20000"/>
                        <a:lumOff val="80000"/>
                      </a:schemeClr>
                    </a:solidFill>
                  </a:tcPr>
                </a:tc>
                <a:tc>
                  <a:txBody>
                    <a:bodyPr/>
                    <a:lstStyle/>
                    <a:p>
                      <a:pPr algn="ctr"/>
                      <a:r>
                        <a:rPr kumimoji="1" lang="ja-JP" altLang="en-US" sz="1050" b="0" baseline="0" dirty="0">
                          <a:latin typeface="Meiryo UI" panose="020B0604030504040204" pitchFamily="50" charset="-128"/>
                          <a:ea typeface="Meiryo UI" panose="020B0604030504040204" pitchFamily="50" charset="-128"/>
                        </a:rPr>
                        <a:t>応募</a:t>
                      </a:r>
                      <a:r>
                        <a:rPr kumimoji="1" lang="ja-JP" altLang="en-US" sz="1050" b="0" baseline="0" dirty="0" smtClean="0">
                          <a:solidFill>
                            <a:schemeClr val="tx1"/>
                          </a:solidFill>
                          <a:latin typeface="Meiryo UI" panose="020B0604030504040204" pitchFamily="50" charset="-128"/>
                          <a:ea typeface="Meiryo UI" panose="020B0604030504040204" pitchFamily="50" charset="-128"/>
                        </a:rPr>
                        <a:t>代表</a:t>
                      </a:r>
                      <a:endParaRPr kumimoji="1" lang="en-US" altLang="ja-JP" sz="1050" b="0" baseline="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b="0" baseline="0" dirty="0" smtClean="0">
                          <a:solidFill>
                            <a:schemeClr val="tx1"/>
                          </a:solidFill>
                          <a:latin typeface="Meiryo UI" panose="020B0604030504040204" pitchFamily="50" charset="-128"/>
                          <a:ea typeface="Meiryo UI" panose="020B0604030504040204" pitchFamily="50" charset="-128"/>
                        </a:rPr>
                        <a:t>事</a:t>
                      </a:r>
                      <a:r>
                        <a:rPr kumimoji="1" lang="ja-JP" altLang="en-US" sz="1050" b="0" baseline="0" dirty="0">
                          <a:solidFill>
                            <a:schemeClr val="tx1"/>
                          </a:solidFill>
                          <a:latin typeface="Meiryo UI" panose="020B0604030504040204" pitchFamily="50" charset="-128"/>
                          <a:ea typeface="Meiryo UI" panose="020B0604030504040204" pitchFamily="50" charset="-128"/>
                        </a:rPr>
                        <a:t>業</a:t>
                      </a:r>
                      <a:r>
                        <a:rPr kumimoji="1" lang="ja-JP" altLang="en-US" sz="1050" b="0" baseline="0" dirty="0">
                          <a:latin typeface="Meiryo UI" panose="020B0604030504040204" pitchFamily="50" charset="-128"/>
                          <a:ea typeface="Meiryo UI" panose="020B0604030504040204" pitchFamily="50" charset="-128"/>
                        </a:rPr>
                        <a:t>者</a:t>
                      </a:r>
                      <a:endParaRPr kumimoji="1" lang="ja-JP" altLang="en-US" sz="1050" b="0" baseline="30000" dirty="0">
                        <a:latin typeface="Meiryo UI" panose="020B0604030504040204" pitchFamily="50" charset="-128"/>
                        <a:ea typeface="Meiryo UI" panose="020B0604030504040204" pitchFamily="50" charset="-128"/>
                      </a:endParaRP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3822795455"/>
                  </a:ext>
                </a:extLst>
              </a:tr>
              <a:tr h="340500">
                <a:tc rowSpan="2">
                  <a:txBody>
                    <a:bodyPr/>
                    <a:lstStyle/>
                    <a:p>
                      <a:pPr algn="ctr"/>
                      <a:r>
                        <a:rPr kumimoji="1" lang="ja-JP" altLang="en-US" sz="1050" b="0" u="none" dirty="0">
                          <a:latin typeface="Meiryo UI" panose="020B0604030504040204" pitchFamily="50" charset="-128"/>
                          <a:ea typeface="Meiryo UI" panose="020B0604030504040204" pitchFamily="50" charset="-128"/>
                        </a:rPr>
                        <a:t>実証</a:t>
                      </a:r>
                      <a:endParaRPr kumimoji="1" lang="en-US" altLang="ja-JP" sz="1050" b="0" u="none"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実験</a:t>
                      </a:r>
                      <a:endParaRPr kumimoji="1" lang="en-US" altLang="ja-JP" sz="1050" b="0" u="none"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marL="0" indent="0">
                        <a:buFont typeface="+mj-ea"/>
                        <a:buNone/>
                      </a:pPr>
                      <a:r>
                        <a:rPr kumimoji="1" lang="en-US" altLang="ja-JP" sz="1050" b="1" u="none" dirty="0" smtClean="0">
                          <a:latin typeface="Meiryo UI" panose="020B0604030504040204" pitchFamily="50" charset="-128"/>
                          <a:ea typeface="Meiryo UI" panose="020B0604030504040204" pitchFamily="50" charset="-128"/>
                        </a:rPr>
                        <a:t>1</a:t>
                      </a:r>
                      <a:endParaRPr kumimoji="1" lang="en-US" altLang="ja-JP" sz="1050" b="1" u="none"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marL="0" indent="0">
                        <a:buFont typeface="+mj-ea"/>
                        <a:buNone/>
                      </a:pPr>
                      <a:r>
                        <a:rPr kumimoji="1" lang="ja-JP" altLang="en-US" sz="1050" b="1" u="none" dirty="0" smtClean="0">
                          <a:latin typeface="Meiryo UI" panose="020B0604030504040204" pitchFamily="50" charset="-128"/>
                          <a:ea typeface="Meiryo UI" panose="020B0604030504040204" pitchFamily="50" charset="-128"/>
                        </a:rPr>
                        <a:t>エアモビリティ</a:t>
                      </a:r>
                      <a:r>
                        <a:rPr kumimoji="1" lang="ja-JP" altLang="en-US" sz="1050" b="1" u="none" dirty="0">
                          <a:latin typeface="Meiryo UI" panose="020B0604030504040204" pitchFamily="50" charset="-128"/>
                          <a:ea typeface="Meiryo UI" panose="020B0604030504040204" pitchFamily="50" charset="-128"/>
                        </a:rPr>
                        <a:t>統合運航管理プラットフォーム</a:t>
                      </a:r>
                      <a:r>
                        <a:rPr kumimoji="1" lang="ja-JP" altLang="en-US" sz="1050" b="1" u="none" dirty="0" smtClean="0">
                          <a:latin typeface="Meiryo UI" panose="020B0604030504040204" pitchFamily="50" charset="-128"/>
                          <a:ea typeface="Meiryo UI" panose="020B0604030504040204" pitchFamily="50" charset="-128"/>
                        </a:rPr>
                        <a:t>事業</a:t>
                      </a:r>
                      <a:r>
                        <a:rPr kumimoji="1" lang="en-US" altLang="ja-JP" sz="1050" b="1" u="none" dirty="0" smtClean="0">
                          <a:latin typeface="Meiryo UI" panose="020B0604030504040204" pitchFamily="50" charset="-128"/>
                          <a:ea typeface="Meiryo UI" panose="020B0604030504040204" pitchFamily="50" charset="-128"/>
                        </a:rPr>
                        <a:t>※</a:t>
                      </a:r>
                      <a:r>
                        <a:rPr kumimoji="1" lang="ja-JP" altLang="en-US" sz="1050" b="1" u="none" dirty="0" smtClean="0">
                          <a:latin typeface="Meiryo UI" panose="020B0604030504040204" pitchFamily="50" charset="-128"/>
                          <a:ea typeface="Meiryo UI" panose="020B0604030504040204" pitchFamily="50" charset="-128"/>
                        </a:rPr>
                        <a:t>継続</a:t>
                      </a:r>
                      <a:endParaRPr kumimoji="1" lang="en-US" altLang="ja-JP" sz="1050" b="1" u="none"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l"/>
                      <a:r>
                        <a:rPr kumimoji="1" lang="zh-CN" altLang="en-US" sz="1050" b="0" dirty="0">
                          <a:latin typeface="Meiryo UI" panose="020B0604030504040204" pitchFamily="50" charset="-128"/>
                          <a:ea typeface="Meiryo UI" panose="020B0604030504040204" pitchFamily="50" charset="-128"/>
                        </a:rPr>
                        <a:t>三井物産</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株</a:t>
                      </a:r>
                      <a:r>
                        <a:rPr kumimoji="1" lang="en-US" altLang="ja-JP" sz="1050" b="0" dirty="0">
                          <a:latin typeface="Meiryo UI" panose="020B0604030504040204" pitchFamily="50" charset="-128"/>
                          <a:ea typeface="Meiryo UI" panose="020B0604030504040204" pitchFamily="50" charset="-128"/>
                        </a:rPr>
                        <a:t>)</a:t>
                      </a:r>
                      <a:endParaRPr kumimoji="1" lang="zh-CN" altLang="en-US" sz="1050" b="0" dirty="0">
                        <a:latin typeface="Meiryo UI" panose="020B0604030504040204" pitchFamily="50" charset="-128"/>
                        <a:ea typeface="Meiryo UI" panose="020B0604030504040204" pitchFamily="50" charset="-128"/>
                      </a:endParaRPr>
                    </a:p>
                  </a:txBody>
                  <a:tcPr marL="68580" marR="68580" marT="34290" marB="34290" anchor="ctr"/>
                </a:tc>
                <a:extLst>
                  <a:ext uri="{0D108BD9-81ED-4DB2-BD59-A6C34878D82A}">
                    <a16:rowId xmlns:a16="http://schemas.microsoft.com/office/drawing/2014/main" val="1148511334"/>
                  </a:ext>
                </a:extLst>
              </a:tr>
              <a:tr h="478442">
                <a:tc vMerge="1">
                  <a:txBody>
                    <a:bodyPr/>
                    <a:lstStyle/>
                    <a:p>
                      <a:pPr algn="ctr"/>
                      <a:endParaRPr kumimoji="1" lang="en-US" altLang="ja-JP" sz="1600" b="1" u="none" dirty="0">
                        <a:latin typeface="Meiryo UI" panose="020B0604030504040204" pitchFamily="50" charset="-128"/>
                        <a:ea typeface="Meiryo UI" panose="020B0604030504040204" pitchFamily="50" charset="-128"/>
                      </a:endParaRPr>
                    </a:p>
                  </a:txBody>
                  <a:tcPr anchor="ctr"/>
                </a:tc>
                <a:tc>
                  <a:txBody>
                    <a:bodyPr/>
                    <a:lstStyle/>
                    <a:p>
                      <a:pPr marL="0" indent="0">
                        <a:buFont typeface="+mj-ea"/>
                        <a:buNone/>
                      </a:pPr>
                      <a:r>
                        <a:rPr kumimoji="1" lang="en-US" altLang="ja-JP" sz="1050" b="1" u="none" dirty="0" smtClean="0">
                          <a:latin typeface="Meiryo UI" panose="020B0604030504040204" pitchFamily="50" charset="-128"/>
                          <a:ea typeface="Meiryo UI" panose="020B0604030504040204" pitchFamily="50" charset="-128"/>
                        </a:rPr>
                        <a:t>2</a:t>
                      </a:r>
                      <a:endParaRPr kumimoji="1" lang="en-US" altLang="ja-JP" sz="1050" b="1" u="none"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marL="0" indent="0">
                        <a:buFont typeface="+mj-ea"/>
                        <a:buNone/>
                      </a:pPr>
                      <a:r>
                        <a:rPr kumimoji="1" lang="ja-JP" altLang="en-US" sz="1050" b="1" u="none" dirty="0" smtClean="0">
                          <a:latin typeface="Meiryo UI" panose="020B0604030504040204" pitchFamily="50" charset="-128"/>
                          <a:ea typeface="Meiryo UI" panose="020B0604030504040204" pitchFamily="50" charset="-128"/>
                        </a:rPr>
                        <a:t>大阪</a:t>
                      </a:r>
                      <a:r>
                        <a:rPr kumimoji="1" lang="ja-JP" altLang="en-US" sz="1050" b="1" u="none" dirty="0">
                          <a:latin typeface="Meiryo UI" panose="020B0604030504040204" pitchFamily="50" charset="-128"/>
                          <a:ea typeface="Meiryo UI" panose="020B0604030504040204" pitchFamily="50" charset="-128"/>
                        </a:rPr>
                        <a:t>周辺における空飛ぶクルマの最適な</a:t>
                      </a:r>
                      <a:r>
                        <a:rPr kumimoji="1" lang="ja-JP" altLang="en-US" sz="1050" b="1" u="none" dirty="0" smtClean="0">
                          <a:latin typeface="Meiryo UI" panose="020B0604030504040204" pitchFamily="50" charset="-128"/>
                          <a:ea typeface="Meiryo UI" panose="020B0604030504040204" pitchFamily="50" charset="-128"/>
                        </a:rPr>
                        <a:t>飛行</a:t>
                      </a:r>
                      <a:endParaRPr kumimoji="1" lang="en-US" altLang="ja-JP" sz="1050" b="1" u="none" dirty="0" smtClean="0">
                        <a:latin typeface="Meiryo UI" panose="020B0604030504040204" pitchFamily="50" charset="-128"/>
                        <a:ea typeface="Meiryo UI" panose="020B0604030504040204" pitchFamily="50" charset="-128"/>
                      </a:endParaRPr>
                    </a:p>
                    <a:p>
                      <a:pPr marL="0" indent="0">
                        <a:buFont typeface="+mj-ea"/>
                        <a:buNone/>
                      </a:pPr>
                      <a:r>
                        <a:rPr kumimoji="1" lang="ja-JP" altLang="en-US" sz="1050" b="1" u="none" dirty="0" smtClean="0">
                          <a:latin typeface="Meiryo UI" panose="020B0604030504040204" pitchFamily="50" charset="-128"/>
                          <a:ea typeface="Meiryo UI" panose="020B0604030504040204" pitchFamily="50" charset="-128"/>
                        </a:rPr>
                        <a:t>経路</a:t>
                      </a:r>
                      <a:r>
                        <a:rPr kumimoji="1" lang="ja-JP" altLang="en-US" sz="1050" b="1" u="none" dirty="0">
                          <a:latin typeface="Meiryo UI" panose="020B0604030504040204" pitchFamily="50" charset="-128"/>
                          <a:ea typeface="Meiryo UI" panose="020B0604030504040204" pitchFamily="50" charset="-128"/>
                        </a:rPr>
                        <a:t>と必要な装備品の検証</a:t>
                      </a:r>
                      <a:endParaRPr kumimoji="1" lang="en-US" altLang="ja-JP" sz="1050" b="1" u="none"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l"/>
                      <a:r>
                        <a:rPr kumimoji="1" lang="ja-JP" altLang="en-US" sz="1050" b="0" dirty="0">
                          <a:latin typeface="Meiryo UI" panose="020B0604030504040204" pitchFamily="50" charset="-128"/>
                          <a:ea typeface="Meiryo UI" panose="020B0604030504040204" pitchFamily="50" charset="-128"/>
                        </a:rPr>
                        <a:t>エアバス・ヘリコプターズ・ジャパン</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株</a:t>
                      </a:r>
                      <a:r>
                        <a:rPr kumimoji="1" lang="en-US" altLang="ja-JP" sz="1050" b="0" dirty="0">
                          <a:latin typeface="Meiryo UI" panose="020B0604030504040204" pitchFamily="50" charset="-128"/>
                          <a:ea typeface="Meiryo UI" panose="020B0604030504040204" pitchFamily="50" charset="-128"/>
                        </a:rPr>
                        <a:t>)</a:t>
                      </a:r>
                    </a:p>
                  </a:txBody>
                  <a:tcPr marL="68580" marR="68580" marT="34290" marB="34290" anchor="ctr"/>
                </a:tc>
                <a:extLst>
                  <a:ext uri="{0D108BD9-81ED-4DB2-BD59-A6C34878D82A}">
                    <a16:rowId xmlns:a16="http://schemas.microsoft.com/office/drawing/2014/main" val="1074911057"/>
                  </a:ext>
                </a:extLst>
              </a:tr>
              <a:tr h="340500">
                <a:tc rowSpan="3">
                  <a:txBody>
                    <a:bodyPr/>
                    <a:lstStyle/>
                    <a:p>
                      <a:pPr algn="ctr"/>
                      <a:r>
                        <a:rPr kumimoji="1" lang="ja-JP" altLang="en-US" sz="1050" b="0" u="none" dirty="0">
                          <a:latin typeface="Meiryo UI" panose="020B0604030504040204" pitchFamily="50" charset="-128"/>
                          <a:ea typeface="Meiryo UI" panose="020B0604030504040204" pitchFamily="50" charset="-128"/>
                        </a:rPr>
                        <a:t>調査</a:t>
                      </a:r>
                      <a:endParaRPr kumimoji="1" lang="en-US" altLang="ja-JP" sz="1050" b="0" u="none"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・検討</a:t>
                      </a:r>
                    </a:p>
                  </a:txBody>
                  <a:tcPr marL="68580" marR="68580" marT="34290" marB="34290" anchor="ctr"/>
                </a:tc>
                <a:tc>
                  <a:txBody>
                    <a:bodyPr/>
                    <a:lstStyle/>
                    <a:p>
                      <a:pPr marL="0" indent="0">
                        <a:buFont typeface="+mj-lt"/>
                        <a:buNone/>
                      </a:pPr>
                      <a:r>
                        <a:rPr kumimoji="1" lang="en-US" altLang="ja-JP" sz="1050" b="1" u="none" dirty="0" smtClean="0">
                          <a:latin typeface="Meiryo UI" panose="020B0604030504040204" pitchFamily="50" charset="-128"/>
                          <a:ea typeface="Meiryo UI" panose="020B0604030504040204" pitchFamily="50" charset="-128"/>
                        </a:rPr>
                        <a:t>3</a:t>
                      </a:r>
                      <a:endParaRPr kumimoji="1" lang="en-US" altLang="ja-JP" sz="1050" b="1" u="none"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marL="0" indent="0">
                        <a:buFont typeface="+mj-lt"/>
                        <a:buNone/>
                      </a:pPr>
                      <a:r>
                        <a:rPr kumimoji="1" lang="ja-JP" altLang="en-US" sz="1050" b="1" u="none" dirty="0" smtClean="0">
                          <a:latin typeface="Meiryo UI" panose="020B0604030504040204" pitchFamily="50" charset="-128"/>
                          <a:ea typeface="Meiryo UI" panose="020B0604030504040204" pitchFamily="50" charset="-128"/>
                        </a:rPr>
                        <a:t>無人機</a:t>
                      </a:r>
                      <a:r>
                        <a:rPr kumimoji="1" lang="ja-JP" altLang="en-US" sz="1050" b="1" u="none" dirty="0">
                          <a:latin typeface="Meiryo UI" panose="020B0604030504040204" pitchFamily="50" charset="-128"/>
                          <a:ea typeface="Meiryo UI" panose="020B0604030504040204" pitchFamily="50" charset="-128"/>
                        </a:rPr>
                        <a:t>管制システムによる大阪版空飛ぶクルマ運航</a:t>
                      </a:r>
                      <a:r>
                        <a:rPr kumimoji="1" lang="ja-JP" altLang="en-US" sz="1050" b="1" u="none" dirty="0" smtClean="0">
                          <a:latin typeface="Meiryo UI" panose="020B0604030504040204" pitchFamily="50" charset="-128"/>
                          <a:ea typeface="Meiryo UI" panose="020B0604030504040204" pitchFamily="50" charset="-128"/>
                        </a:rPr>
                        <a:t>シミュレーション　</a:t>
                      </a:r>
                      <a:r>
                        <a:rPr kumimoji="1" lang="en-US" altLang="ja-JP" sz="1050" b="1" u="none" dirty="0" smtClean="0">
                          <a:latin typeface="Meiryo UI" panose="020B0604030504040204" pitchFamily="50" charset="-128"/>
                          <a:ea typeface="Meiryo UI" panose="020B0604030504040204" pitchFamily="50" charset="-128"/>
                        </a:rPr>
                        <a:t>※</a:t>
                      </a:r>
                      <a:r>
                        <a:rPr kumimoji="1" lang="ja-JP" altLang="en-US" sz="1050" b="1" u="none" dirty="0" smtClean="0">
                          <a:latin typeface="Meiryo UI" panose="020B0604030504040204" pitchFamily="50" charset="-128"/>
                          <a:ea typeface="Meiryo UI" panose="020B0604030504040204" pitchFamily="50" charset="-128"/>
                        </a:rPr>
                        <a:t>継続</a:t>
                      </a:r>
                      <a:endParaRPr kumimoji="1" lang="en-US" altLang="ja-JP" sz="1050" b="1" u="none"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b="0" dirty="0">
                          <a:latin typeface="Meiryo UI" panose="020B0604030504040204" pitchFamily="50" charset="-128"/>
                          <a:ea typeface="Meiryo UI" panose="020B0604030504040204" pitchFamily="50" charset="-128"/>
                        </a:rPr>
                        <a:t>住友商事</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株</a:t>
                      </a:r>
                      <a:r>
                        <a:rPr kumimoji="1" lang="en-US" altLang="ja-JP" sz="1050" b="0" dirty="0">
                          <a:latin typeface="Meiryo UI" panose="020B0604030504040204" pitchFamily="50" charset="-128"/>
                          <a:ea typeface="Meiryo UI" panose="020B0604030504040204" pitchFamily="50" charset="-128"/>
                        </a:rPr>
                        <a:t>)</a:t>
                      </a:r>
                      <a:endParaRPr kumimoji="1" lang="zh-CN" altLang="en-US" sz="1050" b="0" dirty="0">
                        <a:latin typeface="Meiryo UI" panose="020B0604030504040204" pitchFamily="50" charset="-128"/>
                        <a:ea typeface="Meiryo UI" panose="020B0604030504040204" pitchFamily="50" charset="-128"/>
                      </a:endParaRPr>
                    </a:p>
                  </a:txBody>
                  <a:tcPr marL="68580" marR="68580" marT="34290" marB="34290" anchor="ctr"/>
                </a:tc>
                <a:extLst>
                  <a:ext uri="{0D108BD9-81ED-4DB2-BD59-A6C34878D82A}">
                    <a16:rowId xmlns:a16="http://schemas.microsoft.com/office/drawing/2014/main" val="4221606090"/>
                  </a:ext>
                </a:extLst>
              </a:tr>
              <a:tr h="480705">
                <a:tc vMerge="1">
                  <a:txBody>
                    <a:bodyPr/>
                    <a:lstStyle/>
                    <a:p>
                      <a:pPr algn="ctr"/>
                      <a:endParaRPr kumimoji="1" lang="ja-JP" altLang="en-US" sz="1600" b="1" u="none" dirty="0">
                        <a:latin typeface="Meiryo UI" panose="020B0604030504040204" pitchFamily="50" charset="-128"/>
                        <a:ea typeface="Meiryo UI" panose="020B0604030504040204" pitchFamily="50" charset="-128"/>
                      </a:endParaRPr>
                    </a:p>
                  </a:txBody>
                  <a:tcPr anchor="ctr"/>
                </a:tc>
                <a:tc>
                  <a:txBody>
                    <a:bodyPr/>
                    <a:lstStyle/>
                    <a:p>
                      <a:r>
                        <a:rPr kumimoji="1" lang="en-US" altLang="ja-JP" sz="1050" b="1" u="none" dirty="0" smtClean="0">
                          <a:latin typeface="Meiryo UI" panose="020B0604030504040204" pitchFamily="50" charset="-128"/>
                          <a:ea typeface="Meiryo UI" panose="020B0604030504040204" pitchFamily="50" charset="-128"/>
                        </a:rPr>
                        <a:t>4</a:t>
                      </a:r>
                      <a:endParaRPr kumimoji="1" lang="ja-JP" altLang="en-US" sz="1050" b="1" u="none"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r>
                        <a:rPr kumimoji="1" lang="ja-JP" altLang="en-US" sz="1050" b="1" u="none" dirty="0" smtClean="0">
                          <a:latin typeface="Meiryo UI" panose="020B0604030504040204" pitchFamily="50" charset="-128"/>
                          <a:ea typeface="Meiryo UI" panose="020B0604030504040204" pitchFamily="50" charset="-128"/>
                        </a:rPr>
                        <a:t>大阪</a:t>
                      </a:r>
                      <a:r>
                        <a:rPr kumimoji="1" lang="ja-JP" altLang="en-US" sz="1050" b="1" u="none" dirty="0">
                          <a:latin typeface="Meiryo UI" panose="020B0604030504040204" pitchFamily="50" charset="-128"/>
                          <a:ea typeface="Meiryo UI" panose="020B0604030504040204" pitchFamily="50" charset="-128"/>
                        </a:rPr>
                        <a:t>市内中心部における空飛ぶクルマ</a:t>
                      </a:r>
                      <a:r>
                        <a:rPr kumimoji="1" lang="ja-JP" altLang="en-US" sz="1050" b="1" u="none" dirty="0" smtClean="0">
                          <a:latin typeface="Meiryo UI" panose="020B0604030504040204" pitchFamily="50" charset="-128"/>
                          <a:ea typeface="Meiryo UI" panose="020B0604030504040204" pitchFamily="50" charset="-128"/>
                        </a:rPr>
                        <a:t>の</a:t>
                      </a:r>
                      <a:endParaRPr kumimoji="1" lang="en-US" altLang="ja-JP" sz="1050" b="1" u="none" dirty="0" smtClean="0">
                        <a:latin typeface="Meiryo UI" panose="020B0604030504040204" pitchFamily="50" charset="-128"/>
                        <a:ea typeface="Meiryo UI" panose="020B0604030504040204" pitchFamily="50" charset="-128"/>
                      </a:endParaRPr>
                    </a:p>
                    <a:p>
                      <a:r>
                        <a:rPr kumimoji="1" lang="ja-JP" altLang="en-US" sz="1050" b="1" u="none" dirty="0" smtClean="0">
                          <a:latin typeface="Meiryo UI" panose="020B0604030504040204" pitchFamily="50" charset="-128"/>
                          <a:ea typeface="Meiryo UI" panose="020B0604030504040204" pitchFamily="50" charset="-128"/>
                        </a:rPr>
                        <a:t>離着陸場</a:t>
                      </a:r>
                      <a:r>
                        <a:rPr kumimoji="1" lang="ja-JP" altLang="en-US" sz="1050" b="1" u="none" dirty="0">
                          <a:latin typeface="Meiryo UI" panose="020B0604030504040204" pitchFamily="50" charset="-128"/>
                          <a:ea typeface="Meiryo UI" panose="020B0604030504040204" pitchFamily="50" charset="-128"/>
                        </a:rPr>
                        <a:t>利活用に向けた可能性調査 </a:t>
                      </a:r>
                      <a:r>
                        <a:rPr kumimoji="1" lang="en-US" altLang="ja-JP" sz="1050" b="1" u="none" dirty="0">
                          <a:latin typeface="Meiryo UI" panose="020B0604030504040204" pitchFamily="50" charset="-128"/>
                          <a:ea typeface="Meiryo UI" panose="020B0604030504040204" pitchFamily="50" charset="-128"/>
                        </a:rPr>
                        <a:t>2.0</a:t>
                      </a:r>
                      <a:endParaRPr kumimoji="1" lang="ja-JP" altLang="en-US" sz="1050" b="1" u="none"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Meiryo UI" panose="020B0604030504040204" pitchFamily="50" charset="-128"/>
                          <a:ea typeface="Meiryo UI" panose="020B0604030504040204" pitchFamily="50" charset="-128"/>
                        </a:rPr>
                        <a:t>オリックス</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株</a:t>
                      </a:r>
                      <a:r>
                        <a:rPr kumimoji="1" lang="en-US" altLang="ja-JP" sz="1050" b="0" dirty="0">
                          <a:latin typeface="Meiryo UI" panose="020B0604030504040204" pitchFamily="50" charset="-128"/>
                          <a:ea typeface="Meiryo UI" panose="020B0604030504040204" pitchFamily="50" charset="-128"/>
                        </a:rPr>
                        <a:t>)</a:t>
                      </a:r>
                    </a:p>
                  </a:txBody>
                  <a:tcPr marL="68580" marR="68580" marT="34290" marB="34290" anchor="ctr"/>
                </a:tc>
                <a:extLst>
                  <a:ext uri="{0D108BD9-81ED-4DB2-BD59-A6C34878D82A}">
                    <a16:rowId xmlns:a16="http://schemas.microsoft.com/office/drawing/2014/main" val="158718666"/>
                  </a:ext>
                </a:extLst>
              </a:tr>
              <a:tr h="340500">
                <a:tc vMerge="1">
                  <a:txBody>
                    <a:bodyPr/>
                    <a:lstStyle/>
                    <a:p>
                      <a:pPr algn="ctr"/>
                      <a:endParaRPr kumimoji="1" lang="ja-JP" altLang="en-US" sz="1600" b="1" u="none" dirty="0">
                        <a:latin typeface="Meiryo UI" panose="020B0604030504040204" pitchFamily="50" charset="-128"/>
                        <a:ea typeface="Meiryo UI" panose="020B0604030504040204" pitchFamily="50" charset="-128"/>
                      </a:endParaRPr>
                    </a:p>
                  </a:txBody>
                  <a:tcPr anchor="ctr"/>
                </a:tc>
                <a:tc>
                  <a:txBody>
                    <a:bodyPr/>
                    <a:lstStyle/>
                    <a:p>
                      <a:r>
                        <a:rPr kumimoji="1" lang="en-US" altLang="ja-JP" sz="1050" b="1" u="none" dirty="0" smtClean="0">
                          <a:latin typeface="Meiryo UI" panose="020B0604030504040204" pitchFamily="50" charset="-128"/>
                          <a:ea typeface="Meiryo UI" panose="020B0604030504040204" pitchFamily="50" charset="-128"/>
                        </a:rPr>
                        <a:t>5</a:t>
                      </a:r>
                      <a:endParaRPr kumimoji="1" lang="ja-JP" altLang="en-US" sz="1050" b="1" u="none"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r>
                        <a:rPr kumimoji="1" lang="ja-JP" altLang="en-US" sz="1050" b="1" u="none" dirty="0" smtClean="0">
                          <a:latin typeface="Meiryo UI" panose="020B0604030504040204" pitchFamily="50" charset="-128"/>
                          <a:ea typeface="Meiryo UI" panose="020B0604030504040204" pitchFamily="50" charset="-128"/>
                        </a:rPr>
                        <a:t>大阪</a:t>
                      </a:r>
                      <a:r>
                        <a:rPr kumimoji="1" lang="ja-JP" altLang="en-US" sz="1050" b="1" u="none" dirty="0">
                          <a:latin typeface="Meiryo UI" panose="020B0604030504040204" pitchFamily="50" charset="-128"/>
                          <a:ea typeface="Meiryo UI" panose="020B0604030504040204" pitchFamily="50" charset="-128"/>
                        </a:rPr>
                        <a:t>府内における離着陸場候補地の設置検討調査</a:t>
                      </a: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l"/>
                      <a:r>
                        <a:rPr kumimoji="1" lang="zh-CN" altLang="en-US" sz="1050" b="0" dirty="0">
                          <a:latin typeface="Meiryo UI" panose="020B0604030504040204" pitchFamily="50" charset="-128"/>
                          <a:ea typeface="Meiryo UI" panose="020B0604030504040204" pitchFamily="50" charset="-128"/>
                        </a:rPr>
                        <a:t>兼松</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株</a:t>
                      </a:r>
                      <a:r>
                        <a:rPr kumimoji="1" lang="en-US" altLang="ja-JP" sz="1050" b="0" dirty="0">
                          <a:latin typeface="Meiryo UI" panose="020B0604030504040204" pitchFamily="50" charset="-128"/>
                          <a:ea typeface="Meiryo UI" panose="020B0604030504040204" pitchFamily="50" charset="-128"/>
                        </a:rPr>
                        <a:t>)</a:t>
                      </a:r>
                    </a:p>
                  </a:txBody>
                  <a:tcPr marL="68580" marR="68580" marT="34290" marB="34290" anchor="ctr"/>
                </a:tc>
                <a:extLst>
                  <a:ext uri="{0D108BD9-81ED-4DB2-BD59-A6C34878D82A}">
                    <a16:rowId xmlns:a16="http://schemas.microsoft.com/office/drawing/2014/main" val="550003298"/>
                  </a:ext>
                </a:extLst>
              </a:tr>
              <a:tr h="480705">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latin typeface="Meiryo UI" panose="020B0604030504040204" pitchFamily="50" charset="-128"/>
                          <a:ea typeface="Meiryo UI" panose="020B0604030504040204" pitchFamily="50" charset="-128"/>
                        </a:rPr>
                        <a:t>社会受容性向上</a:t>
                      </a:r>
                      <a:endParaRPr kumimoji="1" lang="ja-JP" altLang="en-US" sz="1050" b="0" u="none" dirty="0">
                        <a:latin typeface="Meiryo UI" panose="020B0604030504040204" pitchFamily="50" charset="-128"/>
                        <a:ea typeface="Meiryo UI" panose="020B0604030504040204" pitchFamily="50" charset="-128"/>
                      </a:endParaRPr>
                    </a:p>
                  </a:txBody>
                  <a:tcPr marL="68580" marR="68580" marT="34290" marB="34290" vert="eaVert"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u="none" dirty="0" smtClean="0">
                          <a:latin typeface="Meiryo UI" panose="020B0604030504040204" pitchFamily="50" charset="-128"/>
                          <a:ea typeface="Meiryo UI" panose="020B0604030504040204" pitchFamily="50" charset="-128"/>
                        </a:rPr>
                        <a:t>6</a:t>
                      </a:r>
                      <a:endParaRPr kumimoji="1" lang="en-US" altLang="ja-JP" sz="1050" b="1" u="none"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u="none" dirty="0" smtClean="0">
                          <a:latin typeface="Meiryo UI" panose="020B0604030504040204" pitchFamily="50" charset="-128"/>
                          <a:ea typeface="Meiryo UI" panose="020B0604030504040204" pitchFamily="50" charset="-128"/>
                        </a:rPr>
                        <a:t>大阪</a:t>
                      </a:r>
                      <a:r>
                        <a:rPr kumimoji="1" lang="ja-JP" altLang="en-US" sz="1050" b="1" u="none" dirty="0">
                          <a:latin typeface="Meiryo UI" panose="020B0604030504040204" pitchFamily="50" charset="-128"/>
                          <a:ea typeface="Meiryo UI" panose="020B0604030504040204" pitchFamily="50" charset="-128"/>
                        </a:rPr>
                        <a:t>における空飛ぶクルマ社会実装に</a:t>
                      </a:r>
                      <a:r>
                        <a:rPr kumimoji="1" lang="ja-JP" altLang="en-US" sz="1050" b="1" u="none" dirty="0" smtClean="0">
                          <a:latin typeface="Meiryo UI" panose="020B0604030504040204" pitchFamily="50" charset="-128"/>
                          <a:ea typeface="Meiryo UI" panose="020B0604030504040204" pitchFamily="50" charset="-128"/>
                        </a:rPr>
                        <a:t>向けた</a:t>
                      </a:r>
                      <a:endParaRPr kumimoji="1" lang="en-US" altLang="ja-JP" sz="1050" b="1" u="none"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u="none" dirty="0" smtClean="0">
                          <a:latin typeface="Meiryo UI" panose="020B0604030504040204" pitchFamily="50" charset="-128"/>
                          <a:ea typeface="Meiryo UI" panose="020B0604030504040204" pitchFamily="50" charset="-128"/>
                        </a:rPr>
                        <a:t>実証</a:t>
                      </a:r>
                      <a:r>
                        <a:rPr kumimoji="1" lang="ja-JP" altLang="en-US" sz="1050" b="1" u="none" dirty="0">
                          <a:latin typeface="Meiryo UI" panose="020B0604030504040204" pitchFamily="50" charset="-128"/>
                          <a:ea typeface="Meiryo UI" panose="020B0604030504040204" pitchFamily="50" charset="-128"/>
                        </a:rPr>
                        <a:t>実験～大阪府民と共に空飛ぶクルマの世界を実現へ～</a:t>
                      </a:r>
                      <a:endParaRPr kumimoji="1" lang="en-US" altLang="ja-JP" sz="1050" b="1" u="none"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Meiryo UI" panose="020B0604030504040204" pitchFamily="50" charset="-128"/>
                          <a:ea typeface="Meiryo UI" panose="020B0604030504040204" pitchFamily="50" charset="-128"/>
                        </a:rPr>
                        <a:t>丸紅</a:t>
                      </a:r>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株</a:t>
                      </a:r>
                      <a:r>
                        <a:rPr kumimoji="1" lang="en-US" altLang="ja-JP" sz="1050" b="0" dirty="0">
                          <a:latin typeface="Meiryo UI" panose="020B0604030504040204" pitchFamily="50" charset="-128"/>
                          <a:ea typeface="Meiryo UI" panose="020B0604030504040204" pitchFamily="50" charset="-128"/>
                        </a:rPr>
                        <a:t>)</a:t>
                      </a:r>
                    </a:p>
                  </a:txBody>
                  <a:tcPr marL="68580" marR="68580" marT="34290" marB="34290" anchor="ctr"/>
                </a:tc>
                <a:extLst>
                  <a:ext uri="{0D108BD9-81ED-4DB2-BD59-A6C34878D82A}">
                    <a16:rowId xmlns:a16="http://schemas.microsoft.com/office/drawing/2014/main" val="1475437568"/>
                  </a:ext>
                </a:extLst>
              </a:tr>
              <a:tr h="3405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1" u="none" dirty="0">
                        <a:latin typeface="Meiryo UI" panose="020B0604030504040204" pitchFamily="50" charset="-128"/>
                        <a:ea typeface="Meiryo UI" panose="020B0604030504040204" pitchFamily="50" charset="-128"/>
                      </a:endParaRPr>
                    </a:p>
                  </a:txBody>
                  <a:tcPr anchor="ctr"/>
                </a:tc>
                <a:tc>
                  <a:txBody>
                    <a:bodyPr/>
                    <a:lstStyle/>
                    <a:p>
                      <a:r>
                        <a:rPr kumimoji="1" lang="en-US" altLang="ja-JP" sz="1050" b="1" u="none" dirty="0" smtClean="0">
                          <a:latin typeface="Meiryo UI" panose="020B0604030504040204" pitchFamily="50" charset="-128"/>
                          <a:ea typeface="Meiryo UI" panose="020B0604030504040204" pitchFamily="50" charset="-128"/>
                        </a:rPr>
                        <a:t>7</a:t>
                      </a:r>
                      <a:endParaRPr kumimoji="1" lang="ja-JP" altLang="en-US" sz="1050" b="1" u="none"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r>
                        <a:rPr kumimoji="1" lang="ja-JP" altLang="en-US" sz="1050" b="1" u="none" dirty="0" smtClean="0">
                          <a:latin typeface="Meiryo UI" panose="020B0604030504040204" pitchFamily="50" charset="-128"/>
                          <a:ea typeface="Meiryo UI" panose="020B0604030504040204" pitchFamily="50" charset="-128"/>
                        </a:rPr>
                        <a:t>大阪</a:t>
                      </a:r>
                      <a:r>
                        <a:rPr kumimoji="1" lang="ja-JP" altLang="en-US" sz="1050" b="1" u="none" dirty="0">
                          <a:latin typeface="Meiryo UI" panose="020B0604030504040204" pitchFamily="50" charset="-128"/>
                          <a:ea typeface="Meiryo UI" panose="020B0604030504040204" pitchFamily="50" charset="-128"/>
                        </a:rPr>
                        <a:t>府内における空飛ぶクルマのある</a:t>
                      </a:r>
                      <a:r>
                        <a:rPr kumimoji="1" lang="ja-JP" altLang="en-US" sz="1050" b="1" u="none" dirty="0" smtClean="0">
                          <a:latin typeface="Meiryo UI" panose="020B0604030504040204" pitchFamily="50" charset="-128"/>
                          <a:ea typeface="Meiryo UI" panose="020B0604030504040204" pitchFamily="50" charset="-128"/>
                        </a:rPr>
                        <a:t>未来像</a:t>
                      </a:r>
                      <a:endParaRPr kumimoji="1" lang="en-US" altLang="ja-JP" sz="1050" b="1" u="none" dirty="0" smtClean="0">
                        <a:latin typeface="Meiryo UI" panose="020B0604030504040204" pitchFamily="50" charset="-128"/>
                        <a:ea typeface="Meiryo UI" panose="020B0604030504040204" pitchFamily="50" charset="-128"/>
                      </a:endParaRPr>
                    </a:p>
                    <a:p>
                      <a:r>
                        <a:rPr kumimoji="1" lang="ja-JP" altLang="en-US" sz="1050" b="1" u="none" dirty="0" smtClean="0">
                          <a:latin typeface="Meiryo UI" panose="020B0604030504040204" pitchFamily="50" charset="-128"/>
                          <a:ea typeface="Meiryo UI" panose="020B0604030504040204" pitchFamily="50" charset="-128"/>
                        </a:rPr>
                        <a:t>啓発</a:t>
                      </a: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社会受容性醸成</a:t>
                      </a:r>
                      <a:r>
                        <a:rPr kumimoji="1" lang="en-US" altLang="ja-JP" sz="1050" b="1" u="none" dirty="0">
                          <a:latin typeface="Meiryo UI" panose="020B0604030504040204" pitchFamily="50" charset="-128"/>
                          <a:ea typeface="Meiryo UI" panose="020B0604030504040204" pitchFamily="50" charset="-128"/>
                        </a:rPr>
                        <a:t>)</a:t>
                      </a:r>
                      <a:endParaRPr kumimoji="1" lang="ja-JP" altLang="en-US" sz="1050" b="1" u="none"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l"/>
                      <a:r>
                        <a:rPr kumimoji="1" lang="en-US" altLang="ja-JP" sz="1050" b="0" dirty="0">
                          <a:latin typeface="Meiryo UI" panose="020B0604030504040204" pitchFamily="50" charset="-128"/>
                          <a:ea typeface="Meiryo UI" panose="020B0604030504040204" pitchFamily="50" charset="-128"/>
                        </a:rPr>
                        <a:t>(</a:t>
                      </a:r>
                      <a:r>
                        <a:rPr kumimoji="1" lang="ja-JP" altLang="en-US" sz="1050" b="0" dirty="0">
                          <a:latin typeface="Meiryo UI" panose="020B0604030504040204" pitchFamily="50" charset="-128"/>
                          <a:ea typeface="Meiryo UI" panose="020B0604030504040204" pitchFamily="50" charset="-128"/>
                        </a:rPr>
                        <a:t>株</a:t>
                      </a:r>
                      <a:r>
                        <a:rPr kumimoji="1" lang="en-US" altLang="ja-JP" sz="1050" b="0" dirty="0">
                          <a:latin typeface="Meiryo UI" panose="020B0604030504040204" pitchFamily="50" charset="-128"/>
                          <a:ea typeface="Meiryo UI" panose="020B0604030504040204" pitchFamily="50" charset="-128"/>
                        </a:rPr>
                        <a:t>)SkyDrive</a:t>
                      </a:r>
                      <a:endParaRPr kumimoji="1" lang="ja-JP" altLang="en-US" sz="1050" b="0" dirty="0">
                        <a:latin typeface="Meiryo UI" panose="020B0604030504040204" pitchFamily="50" charset="-128"/>
                        <a:ea typeface="Meiryo UI" panose="020B0604030504040204" pitchFamily="50" charset="-128"/>
                      </a:endParaRPr>
                    </a:p>
                  </a:txBody>
                  <a:tcPr marL="68580" marR="68580" marT="34290" marB="34290" anchor="ctr"/>
                </a:tc>
                <a:extLst>
                  <a:ext uri="{0D108BD9-81ED-4DB2-BD59-A6C34878D82A}">
                    <a16:rowId xmlns:a16="http://schemas.microsoft.com/office/drawing/2014/main" val="3014776356"/>
                  </a:ext>
                </a:extLst>
              </a:tr>
              <a:tr h="3405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1" u="none" dirty="0">
                        <a:latin typeface="Meiryo UI" panose="020B0604030504040204" pitchFamily="50" charset="-128"/>
                        <a:ea typeface="Meiryo UI" panose="020B0604030504040204" pitchFamily="50" charset="-128"/>
                      </a:endParaRPr>
                    </a:p>
                  </a:txBody>
                  <a:tcPr anchor="ctr"/>
                </a:tc>
                <a:tc>
                  <a:txBody>
                    <a:bodyPr/>
                    <a:lstStyle/>
                    <a:p>
                      <a:r>
                        <a:rPr kumimoji="1" lang="en-US" altLang="ja-JP" sz="1050" b="1" u="none" dirty="0" smtClean="0">
                          <a:latin typeface="Meiryo UI" panose="020B0604030504040204" pitchFamily="50" charset="-128"/>
                          <a:ea typeface="Meiryo UI" panose="020B0604030504040204" pitchFamily="50" charset="-128"/>
                        </a:rPr>
                        <a:t>8</a:t>
                      </a:r>
                      <a:endParaRPr kumimoji="1" lang="ja-JP" altLang="en-US" sz="1050" b="1" u="none"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r>
                        <a:rPr kumimoji="1" lang="ja-JP" altLang="en-US" sz="1050" b="1" u="none" dirty="0" smtClean="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空飛ぶクルマ出前授業」及び「フルサイズ</a:t>
                      </a:r>
                      <a:r>
                        <a:rPr kumimoji="1" lang="ja-JP" altLang="en-US" sz="1050" b="1" u="none" dirty="0" smtClean="0">
                          <a:latin typeface="Meiryo UI" panose="020B0604030504040204" pitchFamily="50" charset="-128"/>
                          <a:ea typeface="Meiryo UI" panose="020B0604030504040204" pitchFamily="50" charset="-128"/>
                        </a:rPr>
                        <a:t>機体</a:t>
                      </a:r>
                      <a:endParaRPr kumimoji="1" lang="en-US" altLang="ja-JP" sz="1050" b="1" u="none" dirty="0" smtClean="0">
                        <a:latin typeface="Meiryo UI" panose="020B0604030504040204" pitchFamily="50" charset="-128"/>
                        <a:ea typeface="Meiryo UI" panose="020B0604030504040204" pitchFamily="50" charset="-128"/>
                      </a:endParaRPr>
                    </a:p>
                    <a:p>
                      <a:r>
                        <a:rPr kumimoji="1" lang="ja-JP" altLang="en-US" sz="1050" b="1" u="none" dirty="0" smtClean="0">
                          <a:latin typeface="Meiryo UI" panose="020B0604030504040204" pitchFamily="50" charset="-128"/>
                          <a:ea typeface="Meiryo UI" panose="020B0604030504040204" pitchFamily="50" charset="-128"/>
                        </a:rPr>
                        <a:t>モデル</a:t>
                      </a:r>
                      <a:r>
                        <a:rPr kumimoji="1" lang="ja-JP" altLang="en-US" sz="1050" b="1" u="none" dirty="0">
                          <a:latin typeface="Meiryo UI" panose="020B0604030504040204" pitchFamily="50" charset="-128"/>
                          <a:ea typeface="Meiryo UI" panose="020B0604030504040204" pitchFamily="50" charset="-128"/>
                        </a:rPr>
                        <a:t>展示・試乗会」の開催</a:t>
                      </a: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l"/>
                      <a:r>
                        <a:rPr kumimoji="1" lang="en-US" altLang="ja-JP" sz="1050" b="0" dirty="0" err="1">
                          <a:latin typeface="Meiryo UI" panose="020B0604030504040204" pitchFamily="50" charset="-128"/>
                          <a:ea typeface="Meiryo UI" panose="020B0604030504040204" pitchFamily="50" charset="-128"/>
                        </a:rPr>
                        <a:t>Volocopter</a:t>
                      </a:r>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GmbH</a:t>
                      </a:r>
                    </a:p>
                  </a:txBody>
                  <a:tcPr marL="68580" marR="68580" marT="34290" marB="34290" anchor="ctr"/>
                </a:tc>
                <a:extLst>
                  <a:ext uri="{0D108BD9-81ED-4DB2-BD59-A6C34878D82A}">
                    <a16:rowId xmlns:a16="http://schemas.microsoft.com/office/drawing/2014/main" val="764352211"/>
                  </a:ext>
                </a:extLst>
              </a:tr>
            </a:tbl>
          </a:graphicData>
        </a:graphic>
      </p:graphicFrame>
      <p:sp>
        <p:nvSpPr>
          <p:cNvPr id="17" name="正方形/長方形 16"/>
          <p:cNvSpPr/>
          <p:nvPr/>
        </p:nvSpPr>
        <p:spPr>
          <a:xfrm>
            <a:off x="7289005" y="6572803"/>
            <a:ext cx="1854995" cy="276999"/>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予算額：</a:t>
            </a:r>
            <a:r>
              <a:rPr kumimoji="0"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3,000</a:t>
            </a:r>
            <a:r>
              <a:rPr kumimoji="0"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p>
        </p:txBody>
      </p:sp>
      <p:sp>
        <p:nvSpPr>
          <p:cNvPr id="18" name="タイトル 1">
            <a:extLst>
              <a:ext uri="{FF2B5EF4-FFF2-40B4-BE49-F238E27FC236}">
                <a16:creationId xmlns:a16="http://schemas.microsoft.com/office/drawing/2014/main" id="{C86887DB-9BAA-4233-80DD-851E5239E10A}"/>
              </a:ext>
            </a:extLst>
          </p:cNvPr>
          <p:cNvSpPr txBox="1">
            <a:spLocks/>
          </p:cNvSpPr>
          <p:nvPr/>
        </p:nvSpPr>
        <p:spPr bwMode="gray">
          <a:xfrm>
            <a:off x="672138" y="1828801"/>
            <a:ext cx="3243453" cy="507999"/>
          </a:xfrm>
          <a:prstGeom prst="rect">
            <a:avLst/>
          </a:prstGeom>
          <a:solidFill>
            <a:schemeClr val="accent1">
              <a:lumMod val="50000"/>
            </a:schemeClr>
          </a:solidFill>
        </p:spPr>
        <p:txBody>
          <a:bodyPr vert="horz" lIns="0" tIns="0" rIns="0" bIns="0" anchor="ctr"/>
          <a:lstStyle>
            <a:lvl1pPr algn="l" defTabSz="685767" rtl="0" eaLnBrk="1" latinLnBrk="0" hangingPunct="1">
              <a:lnSpc>
                <a:spcPts val="2800"/>
              </a:lnSpc>
              <a:spcBef>
                <a:spcPct val="0"/>
              </a:spcBef>
              <a:buNone/>
              <a:defRPr kumimoji="1" sz="2400" b="1" kern="1200" baseline="0">
                <a:solidFill>
                  <a:schemeClr val="tx1"/>
                </a:solidFill>
                <a:latin typeface="+mj-lt"/>
                <a:ea typeface="+mj-ea"/>
                <a:cs typeface="+mj-cs"/>
                <a:sym typeface="+mj-lt"/>
              </a:defRPr>
            </a:lvl1pPr>
          </a:lstStyle>
          <a:p>
            <a:pPr marL="0" marR="0" lvl="0" indent="0" algn="ctr" defTabSz="685767" rtl="0" eaLnBrk="1" fontAlgn="auto" latinLnBrk="0" hangingPunct="1">
              <a:lnSpc>
                <a:spcPts val="3151"/>
              </a:lnSpc>
              <a:spcBef>
                <a:spcPct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sym typeface="+mj-lt"/>
              </a:rPr>
              <a:t>R3</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sym typeface="+mj-lt"/>
              </a:rPr>
              <a:t>年度</a:t>
            </a: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a:t>
            </a:r>
            <a:r>
              <a:rPr kumimoji="1" lang="en-US" altLang="ja-JP"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5</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sym typeface="+mj-lt"/>
              </a:rPr>
              <a:t>件</a:t>
            </a: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採択</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sym typeface="+mj-lt"/>
              </a:rPr>
              <a:t>(</a:t>
            </a: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申請</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sym typeface="+mj-lt"/>
              </a:rPr>
              <a:t>7</a:t>
            </a: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件</a:t>
            </a:r>
            <a:r>
              <a:rPr kumimoji="1" lang="en-US" altLang="ja-JP"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a:t>
            </a:r>
          </a:p>
        </p:txBody>
      </p:sp>
      <p:sp>
        <p:nvSpPr>
          <p:cNvPr id="22" name="タイトル 1">
            <a:extLst>
              <a:ext uri="{FF2B5EF4-FFF2-40B4-BE49-F238E27FC236}">
                <a16:creationId xmlns:a16="http://schemas.microsoft.com/office/drawing/2014/main" id="{C86887DB-9BAA-4233-80DD-851E5239E10A}"/>
              </a:ext>
            </a:extLst>
          </p:cNvPr>
          <p:cNvSpPr txBox="1">
            <a:spLocks/>
          </p:cNvSpPr>
          <p:nvPr/>
        </p:nvSpPr>
        <p:spPr bwMode="gray">
          <a:xfrm>
            <a:off x="5141680" y="1828801"/>
            <a:ext cx="3243453" cy="507999"/>
          </a:xfrm>
          <a:prstGeom prst="rect">
            <a:avLst/>
          </a:prstGeom>
          <a:solidFill>
            <a:schemeClr val="accent1">
              <a:lumMod val="50000"/>
            </a:schemeClr>
          </a:solidFill>
        </p:spPr>
        <p:txBody>
          <a:bodyPr vert="horz" lIns="0" tIns="0" rIns="0" bIns="0" anchor="ctr"/>
          <a:lstStyle>
            <a:lvl1pPr algn="l" defTabSz="685767" rtl="0" eaLnBrk="1" latinLnBrk="0" hangingPunct="1">
              <a:lnSpc>
                <a:spcPts val="2800"/>
              </a:lnSpc>
              <a:spcBef>
                <a:spcPct val="0"/>
              </a:spcBef>
              <a:buNone/>
              <a:defRPr kumimoji="1" sz="2400" b="1" kern="1200" baseline="0">
                <a:solidFill>
                  <a:schemeClr val="tx1"/>
                </a:solidFill>
                <a:latin typeface="+mj-lt"/>
                <a:ea typeface="+mj-ea"/>
                <a:cs typeface="+mj-cs"/>
                <a:sym typeface="+mj-lt"/>
              </a:defRPr>
            </a:lvl1pPr>
          </a:lstStyle>
          <a:p>
            <a:pPr marL="0" marR="0" lvl="0" indent="0" algn="ctr" defTabSz="685767" rtl="0" eaLnBrk="1" fontAlgn="auto" latinLnBrk="0" hangingPunct="1">
              <a:lnSpc>
                <a:spcPts val="3151"/>
              </a:lnSpc>
              <a:spcBef>
                <a:spcPct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R4</a:t>
            </a: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年度：</a:t>
            </a:r>
            <a:r>
              <a:rPr kumimoji="1" lang="en-US" altLang="ja-JP"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sym typeface="+mj-lt"/>
              </a:rPr>
              <a:t>件</a:t>
            </a: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採択</a:t>
            </a:r>
            <a:r>
              <a:rPr kumimoji="1" lang="en-US" altLang="ja-JP"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a:t>
            </a: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申請</a:t>
            </a:r>
            <a:r>
              <a:rPr kumimoji="1" lang="en-US" altLang="ja-JP"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15</a:t>
            </a: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件</a:t>
            </a:r>
            <a:r>
              <a:rPr kumimoji="1" lang="en-US" altLang="ja-JP"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sym typeface="+mj-lt"/>
              </a:rPr>
              <a:t>)</a:t>
            </a:r>
          </a:p>
        </p:txBody>
      </p:sp>
      <p:sp>
        <p:nvSpPr>
          <p:cNvPr id="19" name="テキスト ボックス 18"/>
          <p:cNvSpPr txBox="1"/>
          <p:nvPr/>
        </p:nvSpPr>
        <p:spPr>
          <a:xfrm>
            <a:off x="0" y="91780"/>
            <a:ext cx="660764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■空飛ぶクルマ都市型ビジネス創造都市推進事業補助金 補助採択</a:t>
            </a:r>
            <a:r>
              <a:rPr kumimoji="0"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事業</a:t>
            </a:r>
            <a:endParaRPr kumimoji="0"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408418" y="814423"/>
            <a:ext cx="8265681" cy="75020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25"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25"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対象事業</a:t>
            </a:r>
            <a:r>
              <a:rPr kumimoji="0" lang="en-US" altLang="ja-JP" sz="1425"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25"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「大阪版ロードマップ」に基づき大阪府域で行う実証実験などの取り組み</a:t>
            </a:r>
            <a:endParaRPr kumimoji="0" lang="en-US" altLang="ja-JP" sz="1425"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25"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25"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補助額</a:t>
            </a:r>
            <a:r>
              <a:rPr kumimoji="0" lang="en-US" altLang="ja-JP" sz="1425" b="0" i="0" u="none" strike="noStrike" kern="1200" cap="none" spc="75"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25" b="0" i="0" u="none" strike="noStrike" kern="1200" cap="none" spc="75"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１件</a:t>
            </a:r>
            <a:r>
              <a:rPr kumimoji="0" lang="ja-JP" altLang="en-US" sz="1425"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あたり上限</a:t>
            </a:r>
            <a:r>
              <a:rPr kumimoji="0" lang="en-US" altLang="ja-JP" sz="1425"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0" lang="ja-JP" altLang="en-US" sz="1425"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a:t>
            </a:r>
            <a:r>
              <a:rPr kumimoji="0" lang="ja-JP" altLang="en-US" sz="1425" b="0" i="0" u="none" strike="noStrike" kern="1200" cap="none" spc="75"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円（</a:t>
            </a:r>
            <a:r>
              <a:rPr kumimoji="0" lang="en-US" altLang="ja-JP" sz="1425" b="0" i="0" u="none" strike="noStrike" kern="1200" cap="none" spc="75"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R</a:t>
            </a:r>
            <a:r>
              <a:rPr kumimoji="0" lang="ja-JP" altLang="en-US" sz="1425" b="0" i="0" u="none" strike="noStrike" kern="1200" cap="none" spc="75"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３年度は上限５００万円）</a:t>
            </a:r>
            <a:endParaRPr kumimoji="0" lang="en-US" altLang="ja-JP" sz="1425" b="0" i="0" u="none" strike="noStrike" kern="1200" cap="none" spc="75"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25" b="0" i="0" u="none" strike="noStrike" kern="1200" cap="none" spc="75"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25"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補助率</a:t>
            </a:r>
            <a:r>
              <a:rPr kumimoji="0" lang="en-US" altLang="ja-JP" sz="1425"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25"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１／２以内</a:t>
            </a:r>
            <a:endParaRPr kumimoji="0" lang="en-US" altLang="ja-JP" sz="1425"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1" name="表 20"/>
          <p:cNvGraphicFramePr>
            <a:graphicFrameLocks noGrp="1"/>
          </p:cNvGraphicFramePr>
          <p:nvPr>
            <p:extLst/>
          </p:nvPr>
        </p:nvGraphicFramePr>
        <p:xfrm>
          <a:off x="192878" y="2447308"/>
          <a:ext cx="4201975" cy="3243273"/>
        </p:xfrm>
        <a:graphic>
          <a:graphicData uri="http://schemas.openxmlformats.org/drawingml/2006/table">
            <a:tbl>
              <a:tblPr firstRow="1" bandRow="1">
                <a:tableStyleId>{5940675A-B579-460E-94D1-54222C63F5DA}</a:tableStyleId>
              </a:tblPr>
              <a:tblGrid>
                <a:gridCol w="356020">
                  <a:extLst>
                    <a:ext uri="{9D8B030D-6E8A-4147-A177-3AD203B41FA5}">
                      <a16:colId xmlns:a16="http://schemas.microsoft.com/office/drawing/2014/main" val="3765854528"/>
                    </a:ext>
                  </a:extLst>
                </a:gridCol>
                <a:gridCol w="162560">
                  <a:extLst>
                    <a:ext uri="{9D8B030D-6E8A-4147-A177-3AD203B41FA5}">
                      <a16:colId xmlns:a16="http://schemas.microsoft.com/office/drawing/2014/main" val="1544448784"/>
                    </a:ext>
                  </a:extLst>
                </a:gridCol>
                <a:gridCol w="2700997">
                  <a:extLst>
                    <a:ext uri="{9D8B030D-6E8A-4147-A177-3AD203B41FA5}">
                      <a16:colId xmlns:a16="http://schemas.microsoft.com/office/drawing/2014/main" val="2352329353"/>
                    </a:ext>
                  </a:extLst>
                </a:gridCol>
                <a:gridCol w="982398">
                  <a:extLst>
                    <a:ext uri="{9D8B030D-6E8A-4147-A177-3AD203B41FA5}">
                      <a16:colId xmlns:a16="http://schemas.microsoft.com/office/drawing/2014/main" val="1164856099"/>
                    </a:ext>
                  </a:extLst>
                </a:gridCol>
              </a:tblGrid>
              <a:tr h="688335">
                <a:tc>
                  <a:txBody>
                    <a:bodyPr/>
                    <a:lstStyle/>
                    <a:p>
                      <a:pPr algn="ctr"/>
                      <a:r>
                        <a:rPr kumimoji="1" lang="ja-JP" altLang="en-US" sz="1050" b="0" dirty="0" smtClean="0">
                          <a:latin typeface="Meiryo UI" panose="020B0604030504040204" pitchFamily="50" charset="-128"/>
                          <a:ea typeface="Meiryo UI" panose="020B0604030504040204" pitchFamily="50" charset="-128"/>
                        </a:rPr>
                        <a:t>事業</a:t>
                      </a:r>
                      <a:endParaRPr kumimoji="1" lang="en-US" altLang="ja-JP" sz="1050" b="0" dirty="0" smtClean="0">
                        <a:latin typeface="Meiryo UI" panose="020B0604030504040204" pitchFamily="50" charset="-128"/>
                        <a:ea typeface="Meiryo UI" panose="020B0604030504040204" pitchFamily="50" charset="-128"/>
                      </a:endParaRPr>
                    </a:p>
                    <a:p>
                      <a:pPr algn="ctr"/>
                      <a:r>
                        <a:rPr kumimoji="1" lang="ja-JP" altLang="en-US" sz="1050" b="0" dirty="0" smtClean="0">
                          <a:latin typeface="Meiryo UI" panose="020B0604030504040204" pitchFamily="50" charset="-128"/>
                          <a:ea typeface="Meiryo UI" panose="020B0604030504040204" pitchFamily="50" charset="-128"/>
                        </a:rPr>
                        <a:t>区分</a:t>
                      </a:r>
                      <a:endParaRPr kumimoji="1" lang="ja-JP" altLang="en-US" sz="1050" b="0" dirty="0">
                        <a:latin typeface="Meiryo UI" panose="020B0604030504040204" pitchFamily="50" charset="-128"/>
                        <a:ea typeface="Meiryo UI" panose="020B0604030504040204" pitchFamily="50" charset="-128"/>
                      </a:endParaRPr>
                    </a:p>
                  </a:txBody>
                  <a:tcPr marL="68580" marR="68580" marT="34290" marB="34290" anchor="ctr">
                    <a:solidFill>
                      <a:schemeClr val="accent1">
                        <a:lumMod val="20000"/>
                        <a:lumOff val="80000"/>
                      </a:schemeClr>
                    </a:solidFill>
                  </a:tcPr>
                </a:tc>
                <a:tc gridSpan="2">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採択事</a:t>
                      </a:r>
                      <a:r>
                        <a:rPr kumimoji="1" lang="ja-JP" altLang="en-US" sz="1050" b="0" dirty="0">
                          <a:latin typeface="Meiryo UI" panose="020B0604030504040204" pitchFamily="50" charset="-128"/>
                          <a:ea typeface="Meiryo UI" panose="020B0604030504040204" pitchFamily="50" charset="-128"/>
                        </a:rPr>
                        <a:t>業名</a:t>
                      </a:r>
                    </a:p>
                  </a:txBody>
                  <a:tcPr marL="68580" marR="68580" marT="34290" marB="34290" anchor="ctr">
                    <a:solidFill>
                      <a:schemeClr val="accent1">
                        <a:lumMod val="20000"/>
                        <a:lumOff val="80000"/>
                      </a:schemeClr>
                    </a:solidFill>
                  </a:tcPr>
                </a:tc>
                <a:tc hMerge="1">
                  <a:txBody>
                    <a:bodyPr/>
                    <a:lstStyle/>
                    <a:p>
                      <a:pPr algn="ctr"/>
                      <a:endParaRPr kumimoji="1" lang="ja-JP" altLang="en-US" sz="1050" b="0" dirty="0">
                        <a:latin typeface="Meiryo UI" panose="020B0604030504040204" pitchFamily="50" charset="-128"/>
                        <a:ea typeface="Meiryo UI" panose="020B0604030504040204" pitchFamily="50" charset="-128"/>
                      </a:endParaRPr>
                    </a:p>
                  </a:txBody>
                  <a:tcPr marL="68580" marR="68580" marT="34290" marB="34290" anchor="ctr">
                    <a:solidFill>
                      <a:schemeClr val="accent1">
                        <a:lumMod val="20000"/>
                        <a:lumOff val="80000"/>
                      </a:schemeClr>
                    </a:solidFill>
                  </a:tcPr>
                </a:tc>
                <a:tc>
                  <a:txBody>
                    <a:bodyPr/>
                    <a:lstStyle/>
                    <a:p>
                      <a:pPr algn="ctr"/>
                      <a:r>
                        <a:rPr kumimoji="1" lang="ja-JP" altLang="en-US" sz="1050" b="0" baseline="0" dirty="0">
                          <a:latin typeface="Meiryo UI" panose="020B0604030504040204" pitchFamily="50" charset="-128"/>
                          <a:ea typeface="Meiryo UI" panose="020B0604030504040204" pitchFamily="50" charset="-128"/>
                        </a:rPr>
                        <a:t>応募</a:t>
                      </a:r>
                      <a:r>
                        <a:rPr kumimoji="1" lang="ja-JP" altLang="en-US" sz="1050" b="0" baseline="0" dirty="0" smtClean="0">
                          <a:solidFill>
                            <a:schemeClr val="tx1"/>
                          </a:solidFill>
                          <a:latin typeface="Meiryo UI" panose="020B0604030504040204" pitchFamily="50" charset="-128"/>
                          <a:ea typeface="Meiryo UI" panose="020B0604030504040204" pitchFamily="50" charset="-128"/>
                        </a:rPr>
                        <a:t>代表</a:t>
                      </a:r>
                      <a:endParaRPr kumimoji="1" lang="en-US" altLang="ja-JP" sz="1050" b="0" baseline="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b="0" baseline="0" dirty="0" smtClean="0">
                          <a:solidFill>
                            <a:schemeClr val="tx1"/>
                          </a:solidFill>
                          <a:latin typeface="Meiryo UI" panose="020B0604030504040204" pitchFamily="50" charset="-128"/>
                          <a:ea typeface="Meiryo UI" panose="020B0604030504040204" pitchFamily="50" charset="-128"/>
                        </a:rPr>
                        <a:t>事</a:t>
                      </a:r>
                      <a:r>
                        <a:rPr kumimoji="1" lang="ja-JP" altLang="en-US" sz="1050" b="0" baseline="0" dirty="0">
                          <a:solidFill>
                            <a:schemeClr val="tx1"/>
                          </a:solidFill>
                          <a:latin typeface="Meiryo UI" panose="020B0604030504040204" pitchFamily="50" charset="-128"/>
                          <a:ea typeface="Meiryo UI" panose="020B0604030504040204" pitchFamily="50" charset="-128"/>
                        </a:rPr>
                        <a:t>業</a:t>
                      </a:r>
                      <a:r>
                        <a:rPr kumimoji="1" lang="ja-JP" altLang="en-US" sz="1050" b="0" baseline="0" dirty="0">
                          <a:latin typeface="Meiryo UI" panose="020B0604030504040204" pitchFamily="50" charset="-128"/>
                          <a:ea typeface="Meiryo UI" panose="020B0604030504040204" pitchFamily="50" charset="-128"/>
                        </a:rPr>
                        <a:t>者</a:t>
                      </a:r>
                      <a:endParaRPr kumimoji="1" lang="ja-JP" altLang="en-US" sz="1050" b="0" baseline="30000" dirty="0">
                        <a:latin typeface="Meiryo UI" panose="020B0604030504040204" pitchFamily="50" charset="-128"/>
                        <a:ea typeface="Meiryo UI" panose="020B0604030504040204" pitchFamily="50" charset="-128"/>
                      </a:endParaRP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3822795455"/>
                  </a:ext>
                </a:extLst>
              </a:tr>
              <a:tr h="526446">
                <a:tc rowSpan="2">
                  <a:txBody>
                    <a:bodyPr/>
                    <a:lstStyle/>
                    <a:p>
                      <a:pPr algn="ctr"/>
                      <a:r>
                        <a:rPr kumimoji="1" lang="ja-JP" altLang="en-US" sz="1050" b="0" u="none" dirty="0" smtClean="0">
                          <a:latin typeface="Meiryo UI" panose="020B0604030504040204" pitchFamily="50" charset="-128"/>
                          <a:ea typeface="Meiryo UI" panose="020B0604030504040204" pitchFamily="50" charset="-128"/>
                        </a:rPr>
                        <a:t>実証実験</a:t>
                      </a:r>
                      <a:endParaRPr kumimoji="1" lang="en-US" altLang="ja-JP" sz="1050" b="0" u="none" dirty="0">
                        <a:latin typeface="Meiryo UI" panose="020B0604030504040204" pitchFamily="50" charset="-128"/>
                        <a:ea typeface="Meiryo UI" panose="020B0604030504040204" pitchFamily="50" charset="-128"/>
                      </a:endParaRPr>
                    </a:p>
                  </a:txBody>
                  <a:tcPr marL="68580" marR="68580" marT="34290" marB="34290" vert="eaVert" anchor="ctr"/>
                </a:tc>
                <a:tc>
                  <a:txBody>
                    <a:bodyPr/>
                    <a:lstStyle/>
                    <a:p>
                      <a:pPr algn="ctr"/>
                      <a:r>
                        <a:rPr kumimoji="1" lang="ja-JP" altLang="en-US" sz="1050" b="1" u="none" dirty="0" smtClean="0">
                          <a:latin typeface="Meiryo UI" panose="020B0604030504040204" pitchFamily="50" charset="-128"/>
                          <a:ea typeface="Meiryo UI" panose="020B0604030504040204" pitchFamily="50" charset="-128"/>
                        </a:rPr>
                        <a:t>１</a:t>
                      </a:r>
                      <a:endParaRPr kumimoji="1" lang="en-US" altLang="ja-JP" sz="1050" b="1" u="none"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r>
                        <a:rPr kumimoji="1" lang="ja-JP" altLang="en-US" sz="1050" b="1" u="none" dirty="0" smtClean="0">
                          <a:latin typeface="Meiryo UI" panose="020B0604030504040204" pitchFamily="50" charset="-128"/>
                          <a:ea typeface="Meiryo UI" panose="020B0604030504040204" pitchFamily="50" charset="-128"/>
                        </a:rPr>
                        <a:t>大阪ベイエリアにおける衝突回避技術を活用</a:t>
                      </a:r>
                      <a:endParaRPr kumimoji="1" lang="en-US" altLang="ja-JP" sz="1050" b="1" u="none" dirty="0" smtClean="0">
                        <a:latin typeface="Meiryo UI" panose="020B0604030504040204" pitchFamily="50" charset="-128"/>
                        <a:ea typeface="Meiryo UI" panose="020B0604030504040204" pitchFamily="50" charset="-128"/>
                      </a:endParaRPr>
                    </a:p>
                    <a:p>
                      <a:r>
                        <a:rPr kumimoji="1" lang="ja-JP" altLang="en-US" sz="1050" b="1" u="none" dirty="0" smtClean="0">
                          <a:latin typeface="Meiryo UI" panose="020B0604030504040204" pitchFamily="50" charset="-128"/>
                          <a:ea typeface="Meiryo UI" panose="020B0604030504040204" pitchFamily="50" charset="-128"/>
                        </a:rPr>
                        <a:t>した空飛ぶクルマの自動管制実証</a:t>
                      </a:r>
                      <a:endParaRPr kumimoji="1" lang="ja-JP" altLang="en-US" sz="1050" b="1" u="none"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latin typeface="Meiryo UI" panose="020B0604030504040204" pitchFamily="50" charset="-128"/>
                          <a:ea typeface="Meiryo UI" panose="020B0604030504040204" pitchFamily="50" charset="-128"/>
                        </a:rPr>
                        <a:t>(</a:t>
                      </a:r>
                      <a:r>
                        <a:rPr kumimoji="1" lang="ja-JP" altLang="en-US" sz="1050" b="0" dirty="0" smtClean="0">
                          <a:latin typeface="Meiryo UI" panose="020B0604030504040204" pitchFamily="50" charset="-128"/>
                          <a:ea typeface="Meiryo UI" panose="020B0604030504040204" pitchFamily="50" charset="-128"/>
                        </a:rPr>
                        <a:t>株</a:t>
                      </a:r>
                      <a:r>
                        <a:rPr kumimoji="1" lang="en-US" altLang="ja-JP" sz="1050" b="0" dirty="0" smtClean="0">
                          <a:latin typeface="Meiryo UI" panose="020B0604030504040204" pitchFamily="50" charset="-128"/>
                          <a:ea typeface="Meiryo UI" panose="020B0604030504040204" pitchFamily="50" charset="-128"/>
                        </a:rPr>
                        <a:t>)</a:t>
                      </a:r>
                      <a:r>
                        <a:rPr kumimoji="1" lang="en-US" altLang="ja-JP" sz="1050" b="0" dirty="0" err="1" smtClean="0">
                          <a:latin typeface="Meiryo UI" panose="020B0604030504040204" pitchFamily="50" charset="-128"/>
                          <a:ea typeface="Meiryo UI" panose="020B0604030504040204" pitchFamily="50" charset="-128"/>
                        </a:rPr>
                        <a:t>FaroStar</a:t>
                      </a:r>
                      <a:endParaRPr kumimoji="1" lang="en-US" altLang="ja-JP" sz="1050" b="0" dirty="0">
                        <a:latin typeface="Meiryo UI" panose="020B0604030504040204" pitchFamily="50" charset="-128"/>
                        <a:ea typeface="Meiryo UI" panose="020B0604030504040204" pitchFamily="50" charset="-128"/>
                      </a:endParaRPr>
                    </a:p>
                  </a:txBody>
                  <a:tcPr marL="68580" marR="68580" marT="34290" marB="34290" anchor="ctr"/>
                </a:tc>
                <a:extLst>
                  <a:ext uri="{0D108BD9-81ED-4DB2-BD59-A6C34878D82A}">
                    <a16:rowId xmlns:a16="http://schemas.microsoft.com/office/drawing/2014/main" val="1148511334"/>
                  </a:ext>
                </a:extLst>
              </a:tr>
              <a:tr h="533762">
                <a:tc vMerge="1">
                  <a:txBody>
                    <a:bodyPr/>
                    <a:lstStyle/>
                    <a:p>
                      <a:pPr algn="ctr"/>
                      <a:endParaRPr kumimoji="1" lang="en-US" altLang="ja-JP" sz="1600" b="1" u="none"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1" u="none" dirty="0" smtClean="0">
                          <a:latin typeface="Meiryo UI" panose="020B0604030504040204" pitchFamily="50" charset="-128"/>
                          <a:ea typeface="Meiryo UI" panose="020B0604030504040204" pitchFamily="50" charset="-128"/>
                        </a:rPr>
                        <a:t>２</a:t>
                      </a:r>
                      <a:endParaRPr kumimoji="1" lang="en-US" altLang="ja-JP" sz="1050" b="1" u="none"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r>
                        <a:rPr kumimoji="1" lang="ja-JP" altLang="en-US" sz="1050" b="1" u="none" dirty="0" smtClean="0">
                          <a:latin typeface="Meiryo UI" panose="020B0604030504040204" pitchFamily="50" charset="-128"/>
                          <a:ea typeface="Meiryo UI" panose="020B0604030504040204" pitchFamily="50" charset="-128"/>
                        </a:rPr>
                        <a:t>エアモビリティ統合運航管理プラットフォーム</a:t>
                      </a:r>
                      <a:endParaRPr kumimoji="1" lang="en-US" altLang="ja-JP" sz="1050" b="1" u="none" dirty="0" smtClean="0">
                        <a:latin typeface="Meiryo UI" panose="020B0604030504040204" pitchFamily="50" charset="-128"/>
                        <a:ea typeface="Meiryo UI" panose="020B0604030504040204" pitchFamily="50" charset="-128"/>
                      </a:endParaRPr>
                    </a:p>
                    <a:p>
                      <a:r>
                        <a:rPr kumimoji="1" lang="ja-JP" altLang="en-US" sz="1050" b="1" u="none" dirty="0" smtClean="0">
                          <a:latin typeface="Meiryo UI" panose="020B0604030504040204" pitchFamily="50" charset="-128"/>
                          <a:ea typeface="Meiryo UI" panose="020B0604030504040204" pitchFamily="50" charset="-128"/>
                        </a:rPr>
                        <a:t>事業 </a:t>
                      </a:r>
                      <a:endParaRPr kumimoji="1" lang="ja-JP" altLang="en-US" sz="1050" b="1" u="none"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l"/>
                      <a:r>
                        <a:rPr kumimoji="1" lang="zh-CN" altLang="en-US" sz="1050" b="0" dirty="0" smtClean="0">
                          <a:latin typeface="Meiryo UI" panose="020B0604030504040204" pitchFamily="50" charset="-128"/>
                          <a:ea typeface="Meiryo UI" panose="020B0604030504040204" pitchFamily="50" charset="-128"/>
                        </a:rPr>
                        <a:t>三井物産</a:t>
                      </a:r>
                      <a:r>
                        <a:rPr kumimoji="1" lang="en-US" altLang="ja-JP" sz="1050" b="0" dirty="0" smtClean="0">
                          <a:latin typeface="Meiryo UI" panose="020B0604030504040204" pitchFamily="50" charset="-128"/>
                          <a:ea typeface="Meiryo UI" panose="020B0604030504040204" pitchFamily="50" charset="-128"/>
                        </a:rPr>
                        <a:t>(</a:t>
                      </a:r>
                      <a:r>
                        <a:rPr kumimoji="1" lang="ja-JP" altLang="en-US" sz="1050" b="0" dirty="0" smtClean="0">
                          <a:latin typeface="Meiryo UI" panose="020B0604030504040204" pitchFamily="50" charset="-128"/>
                          <a:ea typeface="Meiryo UI" panose="020B0604030504040204" pitchFamily="50" charset="-128"/>
                        </a:rPr>
                        <a:t>株</a:t>
                      </a:r>
                      <a:r>
                        <a:rPr kumimoji="1" lang="en-US" altLang="ja-JP" sz="1050" b="0" dirty="0" smtClean="0">
                          <a:latin typeface="Meiryo UI" panose="020B0604030504040204" pitchFamily="50" charset="-128"/>
                          <a:ea typeface="Meiryo UI" panose="020B0604030504040204" pitchFamily="50" charset="-128"/>
                        </a:rPr>
                        <a:t>)</a:t>
                      </a:r>
                      <a:endParaRPr kumimoji="1" lang="zh-CN" altLang="en-US" sz="1050" b="0" dirty="0">
                        <a:latin typeface="Meiryo UI" panose="020B0604030504040204" pitchFamily="50" charset="-128"/>
                        <a:ea typeface="Meiryo UI" panose="020B0604030504040204" pitchFamily="50" charset="-128"/>
                      </a:endParaRPr>
                    </a:p>
                  </a:txBody>
                  <a:tcPr marL="68580" marR="68580" marT="34290" marB="34290" anchor="ctr"/>
                </a:tc>
                <a:extLst>
                  <a:ext uri="{0D108BD9-81ED-4DB2-BD59-A6C34878D82A}">
                    <a16:rowId xmlns:a16="http://schemas.microsoft.com/office/drawing/2014/main" val="1074911057"/>
                  </a:ext>
                </a:extLst>
              </a:tr>
              <a:tr h="414715">
                <a:tc rowSpan="2">
                  <a:txBody>
                    <a:bodyPr/>
                    <a:lstStyle/>
                    <a:p>
                      <a:pPr algn="ctr"/>
                      <a:r>
                        <a:rPr kumimoji="1" lang="ja-JP" altLang="en-US" sz="1050" b="0" u="none" dirty="0" smtClean="0">
                          <a:latin typeface="Meiryo UI" panose="020B0604030504040204" pitchFamily="50" charset="-128"/>
                          <a:ea typeface="Meiryo UI" panose="020B0604030504040204" pitchFamily="50" charset="-128"/>
                        </a:rPr>
                        <a:t>調査・検討</a:t>
                      </a:r>
                      <a:endParaRPr kumimoji="1" lang="ja-JP" altLang="en-US" sz="1050" b="0" u="none" dirty="0">
                        <a:latin typeface="Meiryo UI" panose="020B0604030504040204" pitchFamily="50" charset="-128"/>
                        <a:ea typeface="Meiryo UI" panose="020B0604030504040204" pitchFamily="50" charset="-128"/>
                      </a:endParaRPr>
                    </a:p>
                  </a:txBody>
                  <a:tcPr marL="68580" marR="68580" marT="34290" marB="34290" vert="eaVert" anchor="ctr"/>
                </a:tc>
                <a:tc>
                  <a:txBody>
                    <a:bodyPr/>
                    <a:lstStyle/>
                    <a:p>
                      <a:pPr algn="ctr"/>
                      <a:r>
                        <a:rPr kumimoji="1" lang="ja-JP" altLang="en-US" sz="1050" b="1" u="none" dirty="0" smtClean="0">
                          <a:latin typeface="Meiryo UI" panose="020B0604030504040204" pitchFamily="50" charset="-128"/>
                          <a:ea typeface="Meiryo UI" panose="020B0604030504040204" pitchFamily="50" charset="-128"/>
                        </a:rPr>
                        <a:t>３</a:t>
                      </a:r>
                      <a:endParaRPr kumimoji="1" lang="en-US" altLang="ja-JP" sz="1050" b="1" u="none"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r>
                        <a:rPr kumimoji="1" lang="ja-JP" altLang="en-US" sz="1050" b="1" u="none" dirty="0" smtClean="0">
                          <a:latin typeface="Meiryo UI" panose="020B0604030504040204" pitchFamily="50" charset="-128"/>
                          <a:ea typeface="Meiryo UI" panose="020B0604030504040204" pitchFamily="50" charset="-128"/>
                        </a:rPr>
                        <a:t>大阪市内中心部における空飛ぶクルマの</a:t>
                      </a:r>
                      <a:endParaRPr kumimoji="1" lang="en-US" altLang="ja-JP" sz="1050" b="1" u="none" dirty="0" smtClean="0">
                        <a:latin typeface="Meiryo UI" panose="020B0604030504040204" pitchFamily="50" charset="-128"/>
                        <a:ea typeface="Meiryo UI" panose="020B0604030504040204" pitchFamily="50" charset="-128"/>
                      </a:endParaRPr>
                    </a:p>
                    <a:p>
                      <a:r>
                        <a:rPr kumimoji="1" lang="ja-JP" altLang="en-US" sz="1050" b="1" u="none" dirty="0" smtClean="0">
                          <a:latin typeface="Meiryo UI" panose="020B0604030504040204" pitchFamily="50" charset="-128"/>
                          <a:ea typeface="Meiryo UI" panose="020B0604030504040204" pitchFamily="50" charset="-128"/>
                        </a:rPr>
                        <a:t>離着陸場利活用に向けた可能性調査</a:t>
                      </a:r>
                      <a:endParaRPr kumimoji="1" lang="en-US" altLang="ja-JP" sz="1050" b="1" u="none"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l"/>
                      <a:r>
                        <a:rPr kumimoji="1" lang="en-US" altLang="ja-JP" sz="1050" b="0" dirty="0" smtClean="0">
                          <a:latin typeface="Meiryo UI" panose="020B0604030504040204" pitchFamily="50" charset="-128"/>
                          <a:ea typeface="Meiryo UI" panose="020B0604030504040204" pitchFamily="50" charset="-128"/>
                        </a:rPr>
                        <a:t>ANA</a:t>
                      </a:r>
                      <a:r>
                        <a:rPr kumimoji="1" lang="ja-JP" altLang="en-US" sz="1050" b="0" dirty="0" smtClean="0">
                          <a:latin typeface="Meiryo UI" panose="020B0604030504040204" pitchFamily="50" charset="-128"/>
                          <a:ea typeface="Meiryo UI" panose="020B0604030504040204" pitchFamily="50" charset="-128"/>
                        </a:rPr>
                        <a:t>ホールディングス</a:t>
                      </a:r>
                      <a:r>
                        <a:rPr kumimoji="1" lang="en-US" altLang="ja-JP" sz="1050" b="0" dirty="0" smtClean="0">
                          <a:latin typeface="Meiryo UI" panose="020B0604030504040204" pitchFamily="50" charset="-128"/>
                          <a:ea typeface="Meiryo UI" panose="020B0604030504040204" pitchFamily="50" charset="-128"/>
                        </a:rPr>
                        <a:t>(</a:t>
                      </a:r>
                      <a:r>
                        <a:rPr kumimoji="1" lang="ja-JP" altLang="en-US" sz="1050" b="0" dirty="0" smtClean="0">
                          <a:latin typeface="Meiryo UI" panose="020B0604030504040204" pitchFamily="50" charset="-128"/>
                          <a:ea typeface="Meiryo UI" panose="020B0604030504040204" pitchFamily="50" charset="-128"/>
                        </a:rPr>
                        <a:t>株</a:t>
                      </a:r>
                      <a:r>
                        <a:rPr kumimoji="1" lang="en-US" altLang="ja-JP" sz="1050" b="0" dirty="0" smtClean="0">
                          <a:latin typeface="Meiryo UI" panose="020B0604030504040204" pitchFamily="50" charset="-128"/>
                          <a:ea typeface="Meiryo UI" panose="020B0604030504040204" pitchFamily="50" charset="-128"/>
                        </a:rPr>
                        <a:t>)</a:t>
                      </a:r>
                      <a:endParaRPr kumimoji="1" lang="zh-CN" altLang="en-US" sz="1050" b="0" dirty="0">
                        <a:latin typeface="Meiryo UI" panose="020B0604030504040204" pitchFamily="50" charset="-128"/>
                        <a:ea typeface="Meiryo UI" panose="020B0604030504040204" pitchFamily="50" charset="-128"/>
                      </a:endParaRPr>
                    </a:p>
                  </a:txBody>
                  <a:tcPr marL="68580" marR="68580" marT="34290" marB="34290" anchor="ctr"/>
                </a:tc>
                <a:extLst>
                  <a:ext uri="{0D108BD9-81ED-4DB2-BD59-A6C34878D82A}">
                    <a16:rowId xmlns:a16="http://schemas.microsoft.com/office/drawing/2014/main" val="4221606090"/>
                  </a:ext>
                </a:extLst>
              </a:tr>
              <a:tr h="414715">
                <a:tc vMerge="1">
                  <a:txBody>
                    <a:bodyPr/>
                    <a:lstStyle/>
                    <a:p>
                      <a:pPr algn="ctr"/>
                      <a:endParaRPr kumimoji="1" lang="ja-JP" altLang="en-US" sz="1600" b="1" u="none"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1" u="none" smtClean="0">
                          <a:latin typeface="Meiryo UI" panose="020B0604030504040204" pitchFamily="50" charset="-128"/>
                          <a:ea typeface="Meiryo UI" panose="020B0604030504040204" pitchFamily="50" charset="-128"/>
                        </a:rPr>
                        <a:t>４</a:t>
                      </a:r>
                      <a:endParaRPr kumimoji="1" lang="ja-JP" altLang="en-US" sz="1050" b="1" u="none"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r>
                        <a:rPr kumimoji="1" lang="ja-JP" altLang="en-US" sz="1050" b="1" u="none" dirty="0" smtClean="0">
                          <a:latin typeface="Meiryo UI" panose="020B0604030504040204" pitchFamily="50" charset="-128"/>
                          <a:ea typeface="Meiryo UI" panose="020B0604030504040204" pitchFamily="50" charset="-128"/>
                        </a:rPr>
                        <a:t>顧客期待などの社会受容性の向上／運用性の検証／機体輸送性の調査</a:t>
                      </a:r>
                      <a:endParaRPr kumimoji="1" lang="en-US" altLang="ja-JP" sz="1050" b="1" u="none"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b="0" dirty="0" smtClean="0">
                          <a:latin typeface="Meiryo UI" panose="020B0604030504040204" pitchFamily="50" charset="-128"/>
                          <a:ea typeface="Meiryo UI" panose="020B0604030504040204" pitchFamily="50" charset="-128"/>
                        </a:rPr>
                        <a:t>日本航空</a:t>
                      </a:r>
                      <a:r>
                        <a:rPr kumimoji="1" lang="en-US" altLang="ja-JP" sz="1050" b="0" dirty="0" smtClean="0">
                          <a:latin typeface="Meiryo UI" panose="020B0604030504040204" pitchFamily="50" charset="-128"/>
                          <a:ea typeface="Meiryo UI" panose="020B0604030504040204" pitchFamily="50" charset="-128"/>
                        </a:rPr>
                        <a:t>(</a:t>
                      </a:r>
                      <a:r>
                        <a:rPr kumimoji="1" lang="ja-JP" altLang="en-US" sz="1050" b="0" dirty="0" smtClean="0">
                          <a:latin typeface="Meiryo UI" panose="020B0604030504040204" pitchFamily="50" charset="-128"/>
                          <a:ea typeface="Meiryo UI" panose="020B0604030504040204" pitchFamily="50" charset="-128"/>
                        </a:rPr>
                        <a:t>株</a:t>
                      </a:r>
                      <a:r>
                        <a:rPr kumimoji="1" lang="en-US" altLang="ja-JP" sz="1050" b="0" dirty="0" smtClean="0">
                          <a:latin typeface="Meiryo UI" panose="020B0604030504040204" pitchFamily="50" charset="-128"/>
                          <a:ea typeface="Meiryo UI" panose="020B0604030504040204" pitchFamily="50" charset="-128"/>
                        </a:rPr>
                        <a:t>)</a:t>
                      </a:r>
                      <a:endParaRPr kumimoji="1" lang="zh-CN" altLang="en-US" sz="1050" b="0" dirty="0">
                        <a:latin typeface="Meiryo UI" panose="020B0604030504040204" pitchFamily="50" charset="-128"/>
                        <a:ea typeface="Meiryo UI" panose="020B0604030504040204" pitchFamily="50" charset="-128"/>
                      </a:endParaRPr>
                    </a:p>
                  </a:txBody>
                  <a:tcPr marL="68580" marR="68580" marT="34290" marB="34290" anchor="ctr"/>
                </a:tc>
                <a:extLst>
                  <a:ext uri="{0D108BD9-81ED-4DB2-BD59-A6C34878D82A}">
                    <a16:rowId xmlns:a16="http://schemas.microsoft.com/office/drawing/2014/main" val="550003298"/>
                  </a:ext>
                </a:extLst>
              </a:tr>
              <a:tr h="644975">
                <a:tc>
                  <a:txBody>
                    <a:bodyPr/>
                    <a:lstStyle/>
                    <a:p>
                      <a:pPr algn="ctr"/>
                      <a:r>
                        <a:rPr kumimoji="1" lang="ja-JP" altLang="en-US" sz="1050" b="0" u="none" dirty="0" smtClean="0">
                          <a:latin typeface="Meiryo UI" panose="020B0604030504040204" pitchFamily="50" charset="-128"/>
                          <a:ea typeface="Meiryo UI" panose="020B0604030504040204" pitchFamily="50" charset="-128"/>
                        </a:rPr>
                        <a:t>社会受容性向上</a:t>
                      </a:r>
                      <a:endParaRPr kumimoji="1" lang="ja-JP" altLang="en-US" sz="1050" b="0" u="none" dirty="0">
                        <a:latin typeface="Meiryo UI" panose="020B0604030504040204" pitchFamily="50" charset="-128"/>
                        <a:ea typeface="Meiryo UI" panose="020B0604030504040204" pitchFamily="50" charset="-128"/>
                      </a:endParaRPr>
                    </a:p>
                  </a:txBody>
                  <a:tcPr marL="68580" marR="68580" marT="34290" marB="34290" vert="eaVert" anchor="ctr"/>
                </a:tc>
                <a:tc>
                  <a:txBody>
                    <a:bodyPr/>
                    <a:lstStyle/>
                    <a:p>
                      <a:pPr algn="ctr"/>
                      <a:r>
                        <a:rPr kumimoji="1" lang="ja-JP" altLang="en-US" sz="1050" b="1" u="none" dirty="0" smtClean="0">
                          <a:latin typeface="Meiryo UI" panose="020B0604030504040204" pitchFamily="50" charset="-128"/>
                          <a:ea typeface="Meiryo UI" panose="020B0604030504040204" pitchFamily="50" charset="-128"/>
                        </a:rPr>
                        <a:t>５</a:t>
                      </a:r>
                      <a:endParaRPr kumimoji="1" lang="en-US" altLang="ja-JP" sz="1050" b="1" u="none" dirty="0" smtClean="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r>
                        <a:rPr kumimoji="1" lang="ja-JP" altLang="en-US" sz="1050" b="1" u="none" dirty="0" smtClean="0">
                          <a:latin typeface="Meiryo UI" panose="020B0604030504040204" pitchFamily="50" charset="-128"/>
                          <a:ea typeface="Meiryo UI" panose="020B0604030504040204" pitchFamily="50" charset="-128"/>
                        </a:rPr>
                        <a:t>大阪ベイエリアにおける、空飛ぶクルマによる</a:t>
                      </a:r>
                      <a:endParaRPr kumimoji="1" lang="en-US" altLang="ja-JP" sz="1050" b="1" u="none" dirty="0" smtClean="0">
                        <a:latin typeface="Meiryo UI" panose="020B0604030504040204" pitchFamily="50" charset="-128"/>
                        <a:ea typeface="Meiryo UI" panose="020B0604030504040204" pitchFamily="50" charset="-128"/>
                      </a:endParaRPr>
                    </a:p>
                    <a:p>
                      <a:r>
                        <a:rPr kumimoji="1" lang="ja-JP" altLang="en-US" sz="1050" b="1" u="none" dirty="0" smtClean="0">
                          <a:latin typeface="Meiryo UI" panose="020B0604030504040204" pitchFamily="50" charset="-128"/>
                          <a:ea typeface="Meiryo UI" panose="020B0604030504040204" pitchFamily="50" charset="-128"/>
                        </a:rPr>
                        <a:t>エアタクシー事業性調査</a:t>
                      </a:r>
                      <a:endParaRPr kumimoji="1" lang="en-US" altLang="ja-JP" sz="1050" b="1" u="none"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l"/>
                      <a:r>
                        <a:rPr kumimoji="1" lang="en-US" altLang="ja-JP" sz="1050" b="0" dirty="0" smtClean="0">
                          <a:latin typeface="Meiryo UI" panose="020B0604030504040204" pitchFamily="50" charset="-128"/>
                          <a:ea typeface="Meiryo UI" panose="020B0604030504040204" pitchFamily="50" charset="-128"/>
                        </a:rPr>
                        <a:t>(</a:t>
                      </a:r>
                      <a:r>
                        <a:rPr kumimoji="1" lang="ja-JP" altLang="en-US" sz="1050" b="0" dirty="0" smtClean="0">
                          <a:latin typeface="Meiryo UI" panose="020B0604030504040204" pitchFamily="50" charset="-128"/>
                          <a:ea typeface="Meiryo UI" panose="020B0604030504040204" pitchFamily="50" charset="-128"/>
                        </a:rPr>
                        <a:t>株</a:t>
                      </a:r>
                      <a:r>
                        <a:rPr kumimoji="1" lang="en-US" altLang="ja-JP" sz="1050" b="0" dirty="0" smtClean="0">
                          <a:latin typeface="Meiryo UI" panose="020B0604030504040204" pitchFamily="50" charset="-128"/>
                          <a:ea typeface="Meiryo UI" panose="020B0604030504040204" pitchFamily="50" charset="-128"/>
                        </a:rPr>
                        <a:t>)SkyDrive</a:t>
                      </a:r>
                      <a:endParaRPr kumimoji="1" lang="ja-JP" altLang="en-US" sz="1050" b="0" dirty="0">
                        <a:latin typeface="Meiryo UI" panose="020B0604030504040204" pitchFamily="50" charset="-128"/>
                        <a:ea typeface="Meiryo UI" panose="020B0604030504040204" pitchFamily="50" charset="-128"/>
                      </a:endParaRPr>
                    </a:p>
                  </a:txBody>
                  <a:tcPr marL="68580" marR="68580" marT="34290" marB="34290" anchor="ctr"/>
                </a:tc>
                <a:extLst>
                  <a:ext uri="{0D108BD9-81ED-4DB2-BD59-A6C34878D82A}">
                    <a16:rowId xmlns:a16="http://schemas.microsoft.com/office/drawing/2014/main" val="3775595199"/>
                  </a:ext>
                </a:extLst>
              </a:tr>
            </a:tbl>
          </a:graphicData>
        </a:graphic>
      </p:graphicFrame>
      <p:sp>
        <p:nvSpPr>
          <p:cNvPr id="26" name="正方形/長方形 25"/>
          <p:cNvSpPr/>
          <p:nvPr/>
        </p:nvSpPr>
        <p:spPr>
          <a:xfrm>
            <a:off x="2723994" y="5690581"/>
            <a:ext cx="1854995"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予算額</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0" lang="en-US" altLang="zh-TW"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,000</a:t>
            </a:r>
            <a:r>
              <a:rPr kumimoji="0"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p>
        </p:txBody>
      </p:sp>
      <p:sp>
        <p:nvSpPr>
          <p:cNvPr id="2" name="スライド番号プレースホルダー 1"/>
          <p:cNvSpPr>
            <a:spLocks noGrp="1"/>
          </p:cNvSpPr>
          <p:nvPr>
            <p:ph type="sldNum" sz="quarter" idx="4294967295"/>
          </p:nvPr>
        </p:nvSpPr>
        <p:spPr>
          <a:xfrm>
            <a:off x="7164288" y="6592267"/>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FCFE5-FE56-4EF1-80A8-07776887C2A1}" type="slidenum">
              <a:rPr kumimoji="1" lang="ja-JP" altLang="en-US" sz="11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sym typeface="+mn-lt"/>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mn-lt"/>
            </a:endParaRPr>
          </a:p>
        </p:txBody>
      </p:sp>
    </p:spTree>
    <p:extLst>
      <p:ext uri="{BB962C8B-B14F-4D97-AF65-F5344CB8AC3E}">
        <p14:creationId xmlns:p14="http://schemas.microsoft.com/office/powerpoint/2010/main" val="410773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34356</Words>
  <Application>Microsoft Office PowerPoint</Application>
  <PresentationFormat>画面に合わせる (4:3)</PresentationFormat>
  <Paragraphs>5183</Paragraphs>
  <Slides>99</Slides>
  <Notes>37</Notes>
  <HiddenSlides>0</HiddenSlides>
  <MMClips>0</MMClips>
  <ScaleCrop>false</ScaleCrop>
  <HeadingPairs>
    <vt:vector size="8" baseType="variant">
      <vt:variant>
        <vt:lpstr>使用されているフォント</vt:lpstr>
      </vt:variant>
      <vt:variant>
        <vt:i4>21</vt:i4>
      </vt:variant>
      <vt:variant>
        <vt:lpstr>テーマ</vt:lpstr>
      </vt:variant>
      <vt:variant>
        <vt:i4>5</vt:i4>
      </vt:variant>
      <vt:variant>
        <vt:lpstr>埋め込まれた OLE サーバー</vt:lpstr>
      </vt:variant>
      <vt:variant>
        <vt:i4>1</vt:i4>
      </vt:variant>
      <vt:variant>
        <vt:lpstr>スライド タイトル</vt:lpstr>
      </vt:variant>
      <vt:variant>
        <vt:i4>99</vt:i4>
      </vt:variant>
    </vt:vector>
  </HeadingPairs>
  <TitlesOfParts>
    <vt:vector size="126" baseType="lpstr">
      <vt:lpstr>BIZ UDPゴシック</vt:lpstr>
      <vt:lpstr>BIZ UDゴシック</vt:lpstr>
      <vt:lpstr>HGP創英角ｺﾞｼｯｸUB</vt:lpstr>
      <vt:lpstr>Meiryo UI</vt:lpstr>
      <vt:lpstr>Microsoft YaHei UI</vt:lpstr>
      <vt:lpstr>ＭＳ Ｐゴシック</vt:lpstr>
      <vt:lpstr>ＭＳ Ｐ明朝</vt:lpstr>
      <vt:lpstr>ＭＳ ゴシック</vt:lpstr>
      <vt:lpstr>新細明體</vt:lpstr>
      <vt:lpstr>UD デジタル 教科書体 NK-B</vt:lpstr>
      <vt:lpstr>Yu Gothic UI Semibold</vt:lpstr>
      <vt:lpstr>游ゴシック</vt:lpstr>
      <vt:lpstr>游ゴシック Light</vt:lpstr>
      <vt:lpstr>游明朝</vt:lpstr>
      <vt:lpstr>Arial</vt:lpstr>
      <vt:lpstr>Calibri</vt:lpstr>
      <vt:lpstr>Calibri Light</vt:lpstr>
      <vt:lpstr>Microsoft Himalaya</vt:lpstr>
      <vt:lpstr>Segoe UI Semibold</vt:lpstr>
      <vt:lpstr>Times New Roman</vt:lpstr>
      <vt:lpstr>Wingdings</vt:lpstr>
      <vt:lpstr>Office ​​テーマ</vt:lpstr>
      <vt:lpstr>Office テーマ</vt:lpstr>
      <vt:lpstr>1_Office テーマ</vt:lpstr>
      <vt:lpstr>1_Office ​​テーマ</vt:lpstr>
      <vt:lpstr>2_Office ​​テーマ</vt:lpstr>
      <vt:lpstr>think-cell スライド</vt:lpstr>
      <vt:lpstr>大阪府庁の点検・棚卸し結果 （2008～2022年）</vt:lpstr>
      <vt:lpstr>PowerPoint プレゼンテーション</vt:lpstr>
      <vt:lpstr>PowerPoint プレゼンテーション</vt:lpstr>
      <vt:lpstr>Ⅰ　政策の刷新（主なもの）  （１）新型コロナウイルス感染症対策 （２）成長産業の振興等 （３）インフラの充実・強化 （４）危機管理対策 （５）教育 （６）子ども施策 （７）健康・医療 （８）介護 （９）多様な人材の活躍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2023-06-16T07:12:15Z</dcterms:created>
  <dcterms:modified xsi:type="dcterms:W3CDTF">2023-06-20T02:32:41Z</dcterms:modified>
</cp:coreProperties>
</file>