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9" showSpecialPlsOnTitleSld="0" removePersonalInfoOnSave="1" saveSubsetFonts="1">
  <p:sldMasterIdLst>
    <p:sldMasterId id="2147483648" r:id="rId1"/>
    <p:sldMasterId id="2147483660" r:id="rId2"/>
    <p:sldMasterId id="2147483721" r:id="rId3"/>
  </p:sldMasterIdLst>
  <p:notesMasterIdLst>
    <p:notesMasterId r:id="rId46"/>
  </p:notesMasterIdLst>
  <p:handoutMasterIdLst>
    <p:handoutMasterId r:id="rId47"/>
  </p:handoutMasterIdLst>
  <p:sldIdLst>
    <p:sldId id="2836" r:id="rId4"/>
    <p:sldId id="2837" r:id="rId5"/>
    <p:sldId id="2838" r:id="rId6"/>
    <p:sldId id="2839" r:id="rId7"/>
    <p:sldId id="2840" r:id="rId8"/>
    <p:sldId id="2841" r:id="rId9"/>
    <p:sldId id="2842" r:id="rId10"/>
    <p:sldId id="2843" r:id="rId11"/>
    <p:sldId id="2844" r:id="rId12"/>
    <p:sldId id="2845" r:id="rId13"/>
    <p:sldId id="2846" r:id="rId14"/>
    <p:sldId id="2847" r:id="rId15"/>
    <p:sldId id="2848" r:id="rId16"/>
    <p:sldId id="2849" r:id="rId17"/>
    <p:sldId id="2850" r:id="rId18"/>
    <p:sldId id="2851" r:id="rId19"/>
    <p:sldId id="2852" r:id="rId20"/>
    <p:sldId id="3144" r:id="rId21"/>
    <p:sldId id="3145" r:id="rId22"/>
    <p:sldId id="2853" r:id="rId23"/>
    <p:sldId id="2854" r:id="rId24"/>
    <p:sldId id="2855" r:id="rId25"/>
    <p:sldId id="2856" r:id="rId26"/>
    <p:sldId id="2857" r:id="rId27"/>
    <p:sldId id="2858" r:id="rId28"/>
    <p:sldId id="2859" r:id="rId29"/>
    <p:sldId id="2860" r:id="rId30"/>
    <p:sldId id="2734" r:id="rId31"/>
    <p:sldId id="2735" r:id="rId32"/>
    <p:sldId id="2736" r:id="rId33"/>
    <p:sldId id="2737" r:id="rId34"/>
    <p:sldId id="2738" r:id="rId35"/>
    <p:sldId id="2739" r:id="rId36"/>
    <p:sldId id="2740" r:id="rId37"/>
    <p:sldId id="2722" r:id="rId38"/>
    <p:sldId id="2723" r:id="rId39"/>
    <p:sldId id="2724" r:id="rId40"/>
    <p:sldId id="2725" r:id="rId41"/>
    <p:sldId id="2726" r:id="rId42"/>
    <p:sldId id="2727" r:id="rId43"/>
    <p:sldId id="2728" r:id="rId44"/>
    <p:sldId id="2729" r:id="rId4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55" autoAdjust="0"/>
  </p:normalViewPr>
  <p:slideViewPr>
    <p:cSldViewPr>
      <p:cViewPr varScale="1">
        <p:scale>
          <a:sx n="69" d="100"/>
          <a:sy n="69" d="100"/>
        </p:scale>
        <p:origin x="1440"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3" rIns="91427" bIns="45713"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5" cy="498475"/>
          </a:xfrm>
          <a:prstGeom prst="rect">
            <a:avLst/>
          </a:prstGeom>
        </p:spPr>
        <p:txBody>
          <a:bodyPr vert="horz" lIns="91427" tIns="45713" rIns="91427" bIns="45713"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7" tIns="45713" rIns="91427" bIns="45713"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3" rIns="91427" bIns="45713"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7" tIns="45713" rIns="91427"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7" tIns="45713" rIns="91427"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7" tIns="45713" rIns="91427" bIns="45713"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B5A625F7-B122-4B2A-AD2E-2E794FB2C1E5}" type="slidenum">
              <a:rPr lang="ja-JP" altLang="en-US">
                <a:solidFill>
                  <a:prstClr val="black"/>
                </a:solidFill>
                <a:latin typeface="游ゴシック" panose="020F0502020204030204"/>
                <a:ea typeface="游ゴシック" panose="020B0400000000000000" pitchFamily="50" charset="-128"/>
              </a:rPr>
              <a:pPr defTabSz="457165">
                <a:defRPr/>
              </a:pPr>
              <a:t>100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3976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457165">
              <a:defRPr/>
            </a:pPr>
            <a:fld id="{D1944BA3-4366-40E7-BDA7-36C59C4D60BB}" type="slidenum">
              <a:rPr lang="ja-JP" altLang="en-US">
                <a:solidFill>
                  <a:prstClr val="black"/>
                </a:solidFill>
                <a:latin typeface="游ゴシック" panose="020F0502020204030204"/>
                <a:ea typeface="游ゴシック" panose="020B0400000000000000" pitchFamily="50" charset="-128"/>
              </a:rPr>
              <a:pPr defTabSz="457165">
                <a:defRPr/>
              </a:pPr>
              <a:t>109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6280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19163"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8164" indent="-287753">
              <a:defRPr kumimoji="1">
                <a:solidFill>
                  <a:schemeClr val="tx1"/>
                </a:solidFill>
                <a:latin typeface="Calibri" pitchFamily="34" charset="0"/>
                <a:ea typeface="ＭＳ Ｐゴシック" charset="-128"/>
              </a:defRPr>
            </a:lvl2pPr>
            <a:lvl3pPr marL="1151021" indent="-230205">
              <a:defRPr kumimoji="1">
                <a:solidFill>
                  <a:schemeClr val="tx1"/>
                </a:solidFill>
                <a:latin typeface="Calibri" pitchFamily="34" charset="0"/>
                <a:ea typeface="ＭＳ Ｐゴシック" charset="-128"/>
              </a:defRPr>
            </a:lvl3pPr>
            <a:lvl4pPr marL="1611425" indent="-230205">
              <a:defRPr kumimoji="1">
                <a:solidFill>
                  <a:schemeClr val="tx1"/>
                </a:solidFill>
                <a:latin typeface="Calibri" pitchFamily="34" charset="0"/>
                <a:ea typeface="ＭＳ Ｐゴシック" charset="-128"/>
              </a:defRPr>
            </a:lvl4pPr>
            <a:lvl5pPr marL="2071833" indent="-230205">
              <a:defRPr kumimoji="1">
                <a:solidFill>
                  <a:schemeClr val="tx1"/>
                </a:solidFill>
                <a:latin typeface="Calibri" pitchFamily="34" charset="0"/>
                <a:ea typeface="ＭＳ Ｐゴシック" charset="-128"/>
              </a:defRPr>
            </a:lvl5pPr>
            <a:lvl6pPr marL="2532247" indent="-230205" fontAlgn="base">
              <a:spcBef>
                <a:spcPct val="0"/>
              </a:spcBef>
              <a:spcAft>
                <a:spcPct val="0"/>
              </a:spcAft>
              <a:defRPr kumimoji="1">
                <a:solidFill>
                  <a:schemeClr val="tx1"/>
                </a:solidFill>
                <a:latin typeface="Calibri" pitchFamily="34" charset="0"/>
                <a:ea typeface="ＭＳ Ｐゴシック" charset="-128"/>
              </a:defRPr>
            </a:lvl6pPr>
            <a:lvl7pPr marL="2992650" indent="-230205" fontAlgn="base">
              <a:spcBef>
                <a:spcPct val="0"/>
              </a:spcBef>
              <a:spcAft>
                <a:spcPct val="0"/>
              </a:spcAft>
              <a:defRPr kumimoji="1">
                <a:solidFill>
                  <a:schemeClr val="tx1"/>
                </a:solidFill>
                <a:latin typeface="Calibri" pitchFamily="34" charset="0"/>
                <a:ea typeface="ＭＳ Ｐゴシック" charset="-128"/>
              </a:defRPr>
            </a:lvl7pPr>
            <a:lvl8pPr marL="3453061" indent="-230205" fontAlgn="base">
              <a:spcBef>
                <a:spcPct val="0"/>
              </a:spcBef>
              <a:spcAft>
                <a:spcPct val="0"/>
              </a:spcAft>
              <a:defRPr kumimoji="1">
                <a:solidFill>
                  <a:schemeClr val="tx1"/>
                </a:solidFill>
                <a:latin typeface="Calibri" pitchFamily="34" charset="0"/>
                <a:ea typeface="ＭＳ Ｐゴシック" charset="-128"/>
              </a:defRPr>
            </a:lvl8pPr>
            <a:lvl9pPr marL="3913465" indent="-230205" fontAlgn="base">
              <a:spcBef>
                <a:spcPct val="0"/>
              </a:spcBef>
              <a:spcAft>
                <a:spcPct val="0"/>
              </a:spcAft>
              <a:defRPr kumimoji="1">
                <a:solidFill>
                  <a:schemeClr val="tx1"/>
                </a:solidFill>
                <a:latin typeface="Calibri" pitchFamily="34" charset="0"/>
                <a:ea typeface="ＭＳ Ｐゴシック" charset="-128"/>
              </a:defRPr>
            </a:lvl9pPr>
          </a:lstStyle>
          <a:p>
            <a:pPr defTabSz="457165" fontAlgn="base">
              <a:spcBef>
                <a:spcPct val="0"/>
              </a:spcBef>
              <a:spcAft>
                <a:spcPct val="0"/>
              </a:spcAft>
              <a:defRPr/>
            </a:pPr>
            <a:fld id="{7988F9AE-47C9-421A-9640-DC1132233561}" type="slidenum">
              <a:rPr lang="ja-JP" altLang="en-US">
                <a:solidFill>
                  <a:prstClr val="black"/>
                </a:solidFill>
              </a:rPr>
              <a:pPr defTabSz="457165" fontAlgn="base">
                <a:spcBef>
                  <a:spcPct val="0"/>
                </a:spcBef>
                <a:spcAft>
                  <a:spcPct val="0"/>
                </a:spcAft>
                <a:defRPr/>
              </a:pPr>
              <a:t>113</a:t>
            </a:fld>
            <a:endParaRPr lang="ja-JP" altLang="en-US">
              <a:solidFill>
                <a:prstClr val="black"/>
              </a:solidFill>
            </a:endParaRPr>
          </a:p>
        </p:txBody>
      </p:sp>
    </p:spTree>
    <p:extLst>
      <p:ext uri="{BB962C8B-B14F-4D97-AF65-F5344CB8AC3E}">
        <p14:creationId xmlns:p14="http://schemas.microsoft.com/office/powerpoint/2010/main" val="262276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7C5135-B842-4632-A1A8-CA6F8145B20D}" type="slidenum">
              <a:rPr kumimoji="1" lang="ja-JP" altLang="en-US" smtClean="0"/>
              <a:t>131</a:t>
            </a:fld>
            <a:endParaRPr kumimoji="1" lang="ja-JP" altLang="en-US"/>
          </a:p>
        </p:txBody>
      </p:sp>
    </p:spTree>
    <p:extLst>
      <p:ext uri="{BB962C8B-B14F-4D97-AF65-F5344CB8AC3E}">
        <p14:creationId xmlns:p14="http://schemas.microsoft.com/office/powerpoint/2010/main" val="206942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457165">
              <a:defRPr/>
            </a:pPr>
            <a:fld id="{67FAA14F-D4B8-4FAD-8C38-DB5B92F8CCA5}" type="slidenum">
              <a:rPr lang="ja-JP" altLang="en-US">
                <a:solidFill>
                  <a:prstClr val="black"/>
                </a:solidFill>
                <a:latin typeface="游ゴシック" panose="020F0502020204030204"/>
                <a:ea typeface="游ゴシック" panose="020B0400000000000000" pitchFamily="50" charset="-128"/>
              </a:rPr>
              <a:pPr defTabSz="457165">
                <a:defRPr/>
              </a:pPr>
              <a:t>101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6116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457165">
              <a:defRPr/>
            </a:pPr>
            <a:fld id="{D1944BA3-4366-40E7-BDA7-36C59C4D60BB}" type="slidenum">
              <a:rPr lang="ja-JP" altLang="en-US">
                <a:solidFill>
                  <a:prstClr val="black"/>
                </a:solidFill>
                <a:latin typeface="游ゴシック" panose="020F0502020204030204"/>
                <a:ea typeface="游ゴシック" panose="020B0400000000000000" pitchFamily="50" charset="-128"/>
              </a:rPr>
              <a:pPr defTabSz="457165">
                <a:defRPr/>
              </a:pPr>
              <a:t>102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3120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457165">
              <a:defRPr/>
            </a:pPr>
            <a:fld id="{D1944BA3-4366-40E7-BDA7-36C59C4D60BB}" type="slidenum">
              <a:rPr lang="ja-JP" altLang="en-US">
                <a:solidFill>
                  <a:prstClr val="black"/>
                </a:solidFill>
                <a:latin typeface="游ゴシック" panose="020F0502020204030204"/>
                <a:ea typeface="游ゴシック" panose="020B0400000000000000" pitchFamily="50" charset="-128"/>
              </a:rPr>
              <a:pPr defTabSz="457165">
                <a:defRPr/>
              </a:pPr>
              <a:t>103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393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457165">
              <a:defRPr/>
            </a:pPr>
            <a:fld id="{D1944BA3-4366-40E7-BDA7-36C59C4D60BB}" type="slidenum">
              <a:rPr lang="ja-JP" altLang="en-US">
                <a:solidFill>
                  <a:prstClr val="black"/>
                </a:solidFill>
                <a:latin typeface="游ゴシック" panose="020F0502020204030204"/>
                <a:ea typeface="游ゴシック" panose="020B0400000000000000" pitchFamily="50" charset="-128"/>
              </a:rPr>
              <a:pPr defTabSz="457165">
                <a:defRPr/>
              </a:pPr>
              <a:t>104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6013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457165">
              <a:defRPr/>
            </a:pPr>
            <a:fld id="{D1944BA3-4366-40E7-BDA7-36C59C4D60BB}" type="slidenum">
              <a:rPr lang="ja-JP" altLang="en-US">
                <a:solidFill>
                  <a:prstClr val="black"/>
                </a:solidFill>
                <a:latin typeface="游ゴシック" panose="020F0502020204030204"/>
                <a:ea typeface="游ゴシック" panose="020B0400000000000000" pitchFamily="50" charset="-128"/>
              </a:rPr>
              <a:pPr defTabSz="457165">
                <a:defRPr/>
              </a:pPr>
              <a:t>105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244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457165">
              <a:defRPr/>
            </a:pPr>
            <a:fld id="{D1944BA3-4366-40E7-BDA7-36C59C4D60BB}" type="slidenum">
              <a:rPr lang="ja-JP" altLang="en-US">
                <a:solidFill>
                  <a:prstClr val="black"/>
                </a:solidFill>
                <a:latin typeface="游ゴシック" panose="020F0502020204030204"/>
                <a:ea typeface="游ゴシック" panose="020B0400000000000000" pitchFamily="50" charset="-128"/>
              </a:rPr>
              <a:pPr defTabSz="457165">
                <a:defRPr/>
              </a:pPr>
              <a:t>106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3254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457165">
              <a:defRPr/>
            </a:pPr>
            <a:fld id="{D1944BA3-4366-40E7-BDA7-36C59C4D60BB}" type="slidenum">
              <a:rPr lang="ja-JP" altLang="en-US">
                <a:solidFill>
                  <a:prstClr val="black"/>
                </a:solidFill>
                <a:latin typeface="游ゴシック" panose="020F0502020204030204"/>
                <a:ea typeface="游ゴシック" panose="020B0400000000000000" pitchFamily="50" charset="-128"/>
              </a:rPr>
              <a:pPr defTabSz="457165">
                <a:defRPr/>
              </a:pPr>
              <a:t>107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5571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457165">
              <a:defRPr/>
            </a:pPr>
            <a:fld id="{D1944BA3-4366-40E7-BDA7-36C59C4D60BB}" type="slidenum">
              <a:rPr lang="ja-JP" altLang="en-US">
                <a:solidFill>
                  <a:prstClr val="black"/>
                </a:solidFill>
                <a:latin typeface="游ゴシック" panose="020F0502020204030204"/>
                <a:ea typeface="游ゴシック" panose="020B0400000000000000" pitchFamily="50" charset="-128"/>
              </a:rPr>
              <a:pPr defTabSz="457165">
                <a:defRPr/>
              </a:pPr>
              <a:t>108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3001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3606783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10768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88893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14988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67934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742059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004526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17163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427889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1889203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851607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1093"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466" y="1588"/>
                        <a:ext cx="1466"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altLang="en-GB" sz="12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FCFE5-FE56-4EF1-80A8-07776887C2A1}"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mn-lt"/>
            </a:endParaRPr>
          </a:p>
        </p:txBody>
      </p:sp>
      <p:sp>
        <p:nvSpPr>
          <p:cNvPr id="9" name="テキスト プレースホルダー 2"/>
          <p:cNvSpPr>
            <a:spLocks noGrp="1"/>
          </p:cNvSpPr>
          <p:nvPr>
            <p:ph type="body" sz="quarter" idx="15" hasCustomPrompt="1"/>
          </p:nvPr>
        </p:nvSpPr>
        <p:spPr bwMode="gray">
          <a:xfrm>
            <a:off x="384458" y="1008000"/>
            <a:ext cx="4020923" cy="468000"/>
          </a:xfrm>
          <a:prstGeom prst="rect">
            <a:avLst/>
          </a:prstGeom>
        </p:spPr>
        <p:txBody>
          <a:bodyPr wrap="none" anchor="ctr">
            <a:noAutofit/>
          </a:bodyPr>
          <a:lstStyle>
            <a:lvl1pPr>
              <a:lnSpc>
                <a:spcPct val="100000"/>
              </a:lnSpc>
              <a:spcBef>
                <a:spcPts val="0"/>
              </a:spcBef>
              <a:defRPr sz="1292" b="1">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p:txBody>
          <a:bodyPr/>
          <a:lstStyle>
            <a:lvl1pPr>
              <a:defRPr>
                <a:latin typeface="+mj-lt"/>
                <a:ea typeface="+mj-ea"/>
                <a:cs typeface="+mj-cs"/>
                <a:sym typeface="+mj-lt"/>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870983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E55298C-DF66-4417-9185-B72FC8CAB54C}"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742784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12E476-CA19-421C-8629-AEDF9C409691}"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88894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F4E36D0-6B86-4635-B3E5-97E30A7DD98E}"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177940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FCBC22A-7C4A-4F96-BCA2-B3A82E585E51}"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7987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FCC7BB-4C9F-4D97-A0F5-A62105516CD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208070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B15A8CA-56CA-40C7-B43D-B22E7CF06772}"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11779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03ADFA9-843C-4FA0-9FE8-B514C32BCEA9}" type="datetime1">
              <a:rPr kumimoji="1" lang="ja-JP" altLang="en-US" smtClean="0"/>
              <a:t>2023/6/16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56453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6AC1AF-2E4B-4106-A631-3F108997D73F}"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74464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D0EC07-589B-4734-81B9-C515CF7CE996}"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029196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325E01-818F-48CD-89A6-27F551D83D35}"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430438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BBE384-3FA2-42E3-B62B-0ADFA7CEDA55}"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2601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111357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BB288-4278-47B1-8A30-57BA4AB1BF3E}"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1958789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7.emf"/><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jpeg"/><Relationship Id="rId10" Type="http://schemas.microsoft.com/office/2007/relationships/hdphoto" Target="../media/hdphoto2.wdp"/><Relationship Id="rId4" Type="http://schemas.openxmlformats.org/officeDocument/2006/relationships/image" Target="../media/image40.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6"/>
          <p:cNvSpPr txBox="1"/>
          <p:nvPr/>
        </p:nvSpPr>
        <p:spPr>
          <a:xfrm>
            <a:off x="0" y="0"/>
            <a:ext cx="7467004" cy="338554"/>
          </a:xfrm>
          <a:prstGeom prst="rect">
            <a:avLst/>
          </a:prstGeom>
          <a:solidFill>
            <a:srgbClr val="002060"/>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smtClean="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smtClean="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２</a:t>
            </a:r>
            <a:r>
              <a:rPr kumimoji="1" lang="ja-JP" altLang="en-US" sz="1600" b="1" i="0" u="sng" strike="noStrike" kern="1200" cap="none" spc="0" normalizeH="0" baseline="0" noProof="0" dirty="0" smtClean="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）成長産業の振興等（カーボンニュートラル）</a:t>
            </a:r>
            <a:endParaRPr kumimoji="1" lang="ja-JP" altLang="en-US" sz="1600" b="1" i="0" u="sng" strike="noStrike" kern="1200" cap="none" spc="0" normalizeH="0" baseline="0" noProof="0" dirty="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4" name="表 3"/>
          <p:cNvGraphicFramePr>
            <a:graphicFrameLocks noGrp="1"/>
          </p:cNvGraphicFramePr>
          <p:nvPr>
            <p:extLst/>
          </p:nvPr>
        </p:nvGraphicFramePr>
        <p:xfrm>
          <a:off x="117402" y="404664"/>
          <a:ext cx="8929616" cy="6374316"/>
        </p:xfrm>
        <a:graphic>
          <a:graphicData uri="http://schemas.openxmlformats.org/drawingml/2006/table">
            <a:tbl>
              <a:tblPr firstRow="1" firstCol="1" bandRow="1"/>
              <a:tblGrid>
                <a:gridCol w="2232404">
                  <a:extLst>
                    <a:ext uri="{9D8B030D-6E8A-4147-A177-3AD203B41FA5}">
                      <a16:colId xmlns:a16="http://schemas.microsoft.com/office/drawing/2014/main" val="838138467"/>
                    </a:ext>
                  </a:extLst>
                </a:gridCol>
                <a:gridCol w="2232404">
                  <a:extLst>
                    <a:ext uri="{9D8B030D-6E8A-4147-A177-3AD203B41FA5}">
                      <a16:colId xmlns:a16="http://schemas.microsoft.com/office/drawing/2014/main" val="1867253675"/>
                    </a:ext>
                  </a:extLst>
                </a:gridCol>
                <a:gridCol w="2232404">
                  <a:extLst>
                    <a:ext uri="{9D8B030D-6E8A-4147-A177-3AD203B41FA5}">
                      <a16:colId xmlns:a16="http://schemas.microsoft.com/office/drawing/2014/main" val="665385018"/>
                    </a:ext>
                  </a:extLst>
                </a:gridCol>
                <a:gridCol w="2232404">
                  <a:extLst>
                    <a:ext uri="{9D8B030D-6E8A-4147-A177-3AD203B41FA5}">
                      <a16:colId xmlns:a16="http://schemas.microsoft.com/office/drawing/2014/main" val="1580010884"/>
                    </a:ext>
                  </a:extLst>
                </a:gridCol>
              </a:tblGrid>
              <a:tr h="216000">
                <a:tc>
                  <a:txBody>
                    <a:bodyPr/>
                    <a:lstStyle/>
                    <a:p>
                      <a:pPr algn="ctr">
                        <a:lnSpc>
                          <a:spcPts val="1300"/>
                        </a:lnSpc>
                      </a:pPr>
                      <a:r>
                        <a:rPr kumimoji="1" lang="ja-JP" altLang="en-US" sz="1200" dirty="0" smtClean="0">
                          <a:solidFill>
                            <a:schemeClr val="tx1"/>
                          </a:solidFill>
                          <a:latin typeface="+mn-lt"/>
                        </a:rPr>
                        <a:t>＜</a:t>
                      </a:r>
                      <a:r>
                        <a:rPr kumimoji="1" lang="en-US" altLang="ja-JP" sz="1200" dirty="0" smtClean="0">
                          <a:solidFill>
                            <a:schemeClr val="tx1"/>
                          </a:solidFill>
                          <a:latin typeface="+mn-lt"/>
                        </a:rPr>
                        <a:t>Why</a:t>
                      </a:r>
                      <a:r>
                        <a:rPr kumimoji="1" lang="ja-JP" altLang="en-US" sz="1200" dirty="0" smtClean="0">
                          <a:solidFill>
                            <a:schemeClr val="tx1"/>
                          </a:solidFill>
                          <a:latin typeface="+mn-lt"/>
                        </a:rPr>
                        <a:t>＞</a:t>
                      </a:r>
                      <a:endParaRPr kumimoji="1" lang="ja-JP" altLang="en-US" sz="120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kumimoji="1" lang="ja-JP" altLang="en-US" sz="1200" dirty="0" smtClean="0">
                          <a:solidFill>
                            <a:schemeClr val="tx1"/>
                          </a:solidFill>
                          <a:latin typeface="+mn-lt"/>
                        </a:rPr>
                        <a:t>＜</a:t>
                      </a:r>
                      <a:r>
                        <a:rPr kumimoji="1" lang="en-US" altLang="ja-JP" sz="1200" dirty="0" smtClean="0">
                          <a:solidFill>
                            <a:schemeClr val="tx1"/>
                          </a:solidFill>
                          <a:latin typeface="+mn-lt"/>
                        </a:rPr>
                        <a:t>Vision</a:t>
                      </a:r>
                      <a:r>
                        <a:rPr kumimoji="1" lang="ja-JP" altLang="en-US" sz="1200" dirty="0" smtClean="0">
                          <a:solidFill>
                            <a:schemeClr val="tx1"/>
                          </a:solidFill>
                          <a:latin typeface="+mn-lt"/>
                        </a:rPr>
                        <a:t>＞</a:t>
                      </a:r>
                      <a:endParaRPr kumimoji="1" lang="ja-JP" altLang="en-US" sz="120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kumimoji="1" lang="ja-JP" altLang="en-US" sz="1200" dirty="0" smtClean="0">
                          <a:solidFill>
                            <a:schemeClr val="tx1"/>
                          </a:solidFill>
                          <a:latin typeface="+mn-lt"/>
                        </a:rPr>
                        <a:t>＜</a:t>
                      </a:r>
                      <a:r>
                        <a:rPr kumimoji="1" lang="en-US" altLang="ja-JP" sz="1200" dirty="0" smtClean="0">
                          <a:solidFill>
                            <a:schemeClr val="tx1"/>
                          </a:solidFill>
                          <a:latin typeface="+mn-lt"/>
                        </a:rPr>
                        <a:t>What</a:t>
                      </a:r>
                      <a:r>
                        <a:rPr kumimoji="1" lang="ja-JP" altLang="en-US" sz="1200" dirty="0" smtClean="0">
                          <a:solidFill>
                            <a:schemeClr val="tx1"/>
                          </a:solidFill>
                          <a:latin typeface="+mn-lt"/>
                        </a:rPr>
                        <a:t>＞</a:t>
                      </a:r>
                      <a:endParaRPr kumimoji="1" lang="ja-JP" altLang="en-US" sz="120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kumimoji="1" lang="ja-JP" altLang="en-US" sz="1200" dirty="0" smtClean="0">
                          <a:solidFill>
                            <a:schemeClr val="tx1"/>
                          </a:solidFill>
                          <a:latin typeface="+mn-lt"/>
                        </a:rPr>
                        <a:t>＜</a:t>
                      </a:r>
                      <a:r>
                        <a:rPr kumimoji="1" lang="en-US" altLang="ja-JP" sz="1200" dirty="0" smtClean="0">
                          <a:solidFill>
                            <a:schemeClr val="tx1"/>
                          </a:solidFill>
                          <a:latin typeface="+mn-lt"/>
                        </a:rPr>
                        <a:t>Outcome</a:t>
                      </a:r>
                      <a:r>
                        <a:rPr kumimoji="1" lang="ja-JP" altLang="en-US" sz="1200" dirty="0" smtClean="0">
                          <a:solidFill>
                            <a:schemeClr val="tx1"/>
                          </a:solidFill>
                          <a:latin typeface="+mn-lt"/>
                        </a:rPr>
                        <a:t>＞</a:t>
                      </a:r>
                      <a:endParaRPr kumimoji="1" lang="ja-JP" altLang="en-US" sz="120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789358">
                <a:tc>
                  <a:txBody>
                    <a:bodyPr/>
                    <a:lstStyle/>
                    <a:p>
                      <a:pPr algn="just">
                        <a:lnSpc>
                          <a:spcPct val="100000"/>
                        </a:lnSpc>
                        <a:spcBef>
                          <a:spcPts val="0"/>
                        </a:spcBef>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○近年、</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世界各地で記録的な熱波やそれに伴う山火事が頻発し、日本でも暑さだけでなく、豪雨災害により毎年のように大きな被害が発生するなど、まさに気候危機と言うべき状況となっている。</a:t>
                      </a:r>
                    </a:p>
                    <a:p>
                      <a:pPr algn="just">
                        <a:lnSpc>
                          <a:spcPct val="100000"/>
                        </a:lnSpc>
                        <a:spcBef>
                          <a:spcPts val="0"/>
                        </a:spcBef>
                        <a:spcAft>
                          <a:spcPts val="0"/>
                        </a:spcAft>
                      </a:pP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0"/>
                        </a:spcBef>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○パリ協定</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2015</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月採択</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では、</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平均気温の上昇を２℃高い水準を十分下回るとともに、</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に抑える努力を追求することとされた。</a:t>
                      </a: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0"/>
                        </a:spcBef>
                        <a:spcAft>
                          <a:spcPts val="0"/>
                        </a:spcAft>
                      </a:pP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0"/>
                        </a:spcBef>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○国においては、</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2050</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年カーボンニュートラルをめざすことを</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月に宣言し</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脱炭素</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ロードマップの</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策定</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やグリーンイノベーション</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基金の創設など、推進に向けた議論が加速しており、地域においても</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、取組み</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を進めること</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が喫緊の課題となって</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いる。</a:t>
                      </a:r>
                    </a:p>
                    <a:p>
                      <a:pPr algn="just">
                        <a:lnSpc>
                          <a:spcPct val="100000"/>
                        </a:lnSpc>
                        <a:spcBef>
                          <a:spcPts val="0"/>
                        </a:spcBef>
                        <a:spcAft>
                          <a:spcPts val="0"/>
                        </a:spcAft>
                      </a:pP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240"/>
                        </a:spcBef>
                        <a:spcAft>
                          <a:spcPts val="240"/>
                        </a:spcAft>
                      </a:pP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○府は、政府に先駆けて、</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2019</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月に「</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2050</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年二酸化炭素排出量実質ゼロ」を表明し、この考え方に沿って、</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2030</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年度の温室効果ガス排出量を</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2013</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年度比で</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40</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％削減する目標を</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掲げている。</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0"/>
                        </a:spcBef>
                        <a:spcAft>
                          <a:spcPts val="0"/>
                        </a:spcAft>
                      </a:pP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0"/>
                        </a:spcBef>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2050</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の二酸化炭素排出量実質ゼロ」は、従来の延長線上の取組みで達成できるものではなく、あらゆる主体が、脱炭素社会の将来像を共有し、一体となって思い切った気候変動対策に取り組むことが重要である。</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○「大阪府地球温暖化対策実行計画」の策定（</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年３月）</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○「おおさかスマートエネルギープラン」の策定（</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年３月）</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H2Osaka</a:t>
                      </a:r>
                      <a:r>
                        <a:rPr kumimoji="1" lang="ja-JP" altLang="en-US" sz="1050" dirty="0" smtClean="0">
                          <a:solidFill>
                            <a:schemeClr val="tx1"/>
                          </a:solidFill>
                          <a:latin typeface="Meiryo UI" panose="020B0604030504040204" pitchFamily="50" charset="-128"/>
                          <a:ea typeface="Meiryo UI" panose="020B0604030504040204" pitchFamily="50" charset="-128"/>
                        </a:rPr>
                        <a:t>ビジョン２０２２」の策定（</a:t>
                      </a:r>
                      <a:r>
                        <a:rPr kumimoji="1" lang="en-US" altLang="ja-JP" sz="1050" dirty="0" smtClean="0">
                          <a:solidFill>
                            <a:schemeClr val="tx1"/>
                          </a:solidFill>
                          <a:latin typeface="Meiryo UI" panose="020B0604030504040204" pitchFamily="50" charset="-128"/>
                          <a:ea typeface="Meiryo UI" panose="020B0604030504040204" pitchFamily="50" charset="-128"/>
                        </a:rPr>
                        <a:t>2022</a:t>
                      </a:r>
                      <a:r>
                        <a:rPr kumimoji="1" lang="ja-JP" altLang="en-US" sz="1050" dirty="0" smtClean="0">
                          <a:solidFill>
                            <a:schemeClr val="tx1"/>
                          </a:solidFill>
                          <a:latin typeface="Meiryo UI" panose="020B0604030504040204" pitchFamily="50" charset="-128"/>
                          <a:ea typeface="Meiryo UI" panose="020B0604030504040204" pitchFamily="50" charset="-128"/>
                        </a:rPr>
                        <a:t>年５月）</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○カーボンニュートラル推進本部の設置（</a:t>
                      </a:r>
                      <a:r>
                        <a:rPr kumimoji="1" lang="en-US" altLang="ja-JP" sz="1050" dirty="0" smtClean="0">
                          <a:solidFill>
                            <a:schemeClr val="tx1"/>
                          </a:solidFill>
                          <a:latin typeface="Meiryo UI" panose="020B0604030504040204" pitchFamily="50" charset="-128"/>
                          <a:ea typeface="Meiryo UI" panose="020B0604030504040204" pitchFamily="50" charset="-128"/>
                        </a:rPr>
                        <a:t>2022</a:t>
                      </a:r>
                      <a:r>
                        <a:rPr kumimoji="1" lang="ja-JP" altLang="en-US" sz="1050" dirty="0" smtClean="0">
                          <a:solidFill>
                            <a:schemeClr val="tx1"/>
                          </a:solidFill>
                          <a:latin typeface="Meiryo UI" panose="020B0604030504040204" pitchFamily="50" charset="-128"/>
                          <a:ea typeface="Meiryo UI" panose="020B0604030504040204" pitchFamily="50" charset="-128"/>
                        </a:rPr>
                        <a:t>年７月）</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ct val="100000"/>
                        </a:lnSpc>
                        <a:spcBef>
                          <a:spcPts val="0"/>
                        </a:spcBef>
                        <a:spcAft>
                          <a:spcPts val="0"/>
                        </a:spcAft>
                        <a:defRPr/>
                      </a:pPr>
                      <a:r>
                        <a:rPr lang="ja-JP" altLang="en-US" sz="1050" b="0" i="0" dirty="0" smtClean="0">
                          <a:solidFill>
                            <a:schemeClr val="tx1"/>
                          </a:solidFill>
                          <a:latin typeface="Meiryo UI" panose="020B0604030504040204" pitchFamily="50" charset="-128"/>
                          <a:ea typeface="Meiryo UI" panose="020B0604030504040204" pitchFamily="50" charset="-128"/>
                        </a:rPr>
                        <a:t>万博をはじめ、大阪・関西の強みを生かし、</a:t>
                      </a:r>
                      <a:r>
                        <a:rPr lang="en-US" altLang="ja-JP" sz="1050" b="0" i="0" dirty="0" smtClean="0">
                          <a:solidFill>
                            <a:schemeClr val="tx1"/>
                          </a:solidFill>
                          <a:latin typeface="Meiryo UI" panose="020B0604030504040204" pitchFamily="50" charset="-128"/>
                          <a:ea typeface="Meiryo UI" panose="020B0604030504040204" pitchFamily="50" charset="-128"/>
                        </a:rPr>
                        <a:t>2030</a:t>
                      </a:r>
                      <a:r>
                        <a:rPr lang="ja-JP" altLang="en-US" sz="1050" b="0" i="0" dirty="0" smtClean="0">
                          <a:solidFill>
                            <a:schemeClr val="tx1"/>
                          </a:solidFill>
                          <a:latin typeface="Meiryo UI" panose="020B0604030504040204" pitchFamily="50" charset="-128"/>
                          <a:ea typeface="Meiryo UI" panose="020B0604030504040204" pitchFamily="50" charset="-128"/>
                        </a:rPr>
                        <a:t>年削減目標の達成に向け全庁一体となって取り組む。</a:t>
                      </a:r>
                      <a:endParaRPr lang="en-US" altLang="ja-JP" sz="1050" b="0" i="0" dirty="0" smtClean="0">
                        <a:solidFill>
                          <a:schemeClr val="tx1"/>
                        </a:solidFill>
                        <a:latin typeface="Meiryo UI" panose="020B0604030504040204" pitchFamily="50" charset="-128"/>
                        <a:ea typeface="Meiryo UI" panose="020B0604030504040204" pitchFamily="50" charset="-128"/>
                      </a:endParaRPr>
                    </a:p>
                    <a:p>
                      <a:pPr>
                        <a:lnSpc>
                          <a:spcPct val="100000"/>
                        </a:lnSpc>
                        <a:spcBef>
                          <a:spcPts val="0"/>
                        </a:spcBef>
                        <a:spcAft>
                          <a:spcPts val="0"/>
                        </a:spcAft>
                        <a:defRPr/>
                      </a:pPr>
                      <a:r>
                        <a:rPr lang="ja-JP" altLang="en-US" sz="1050" b="0" i="0" dirty="0" smtClean="0">
                          <a:solidFill>
                            <a:schemeClr val="tx1"/>
                          </a:solidFill>
                          <a:latin typeface="Meiryo UI" panose="020B0604030504040204" pitchFamily="50" charset="-128"/>
                          <a:ea typeface="Meiryo UI" panose="020B0604030504040204" pitchFamily="50" charset="-128"/>
                        </a:rPr>
                        <a:t>（取組事業例）</a:t>
                      </a:r>
                      <a:endParaRPr lang="en-US" altLang="ja-JP" sz="1050" b="0" i="0" dirty="0" smtClean="0">
                        <a:solidFill>
                          <a:schemeClr val="tx1"/>
                        </a:solidFill>
                        <a:latin typeface="Meiryo UI" panose="020B0604030504040204" pitchFamily="50" charset="-128"/>
                        <a:ea typeface="Meiryo UI" panose="020B0604030504040204" pitchFamily="50" charset="-128"/>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　➢脱炭素ビジネス</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　・カーボンニュートラル技術開発・実証</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　 ・エネルギー関連ビジネスの創出促進</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en-US" altLang="ja-JP" sz="1050" baseline="0"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・環境・エネルギー技術シーズ調査・ 普及啓発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en-US" altLang="ja-JP" sz="1050" baseline="0"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・中小企業スマートエネルギービジネス拡大</a:t>
                      </a: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zh-TW" altLang="en-US" sz="1050" dirty="0" smtClean="0">
                          <a:solidFill>
                            <a:schemeClr val="tx1"/>
                          </a:solidFill>
                          <a:latin typeface="Meiryo UI" panose="020B0604030504040204" pitchFamily="50" charset="-128"/>
                          <a:ea typeface="Meiryo UI" panose="020B0604030504040204" pitchFamily="50" charset="-128"/>
                        </a:rPr>
                        <a:t>中小事業者ＬＥＤ導入促進</a:t>
                      </a:r>
                      <a:endParaRPr kumimoji="1" lang="en-US" altLang="zh-TW" sz="1050" dirty="0" smtClean="0">
                        <a:solidFill>
                          <a:schemeClr val="tx1"/>
                        </a:solidFill>
                        <a:latin typeface="Meiryo UI" panose="020B0604030504040204" pitchFamily="50" charset="-128"/>
                        <a:ea typeface="Meiryo UI" panose="020B0604030504040204" pitchFamily="50" charset="-128"/>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　➢行動変容</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ja-JP" altLang="en-US" sz="1050" baseline="0" dirty="0" smtClean="0">
                          <a:solidFill>
                            <a:schemeClr val="tx1"/>
                          </a:solidFill>
                          <a:latin typeface="Meiryo UI" panose="020B0604030504040204" pitchFamily="50" charset="-128"/>
                          <a:ea typeface="Meiryo UI" panose="020B0604030504040204" pitchFamily="50" charset="-128"/>
                        </a:rPr>
                        <a:t>　 ・</a:t>
                      </a:r>
                      <a:r>
                        <a:rPr kumimoji="1" lang="en-US" altLang="ja-JP" sz="1050" baseline="0" dirty="0" smtClean="0">
                          <a:solidFill>
                            <a:schemeClr val="tx1"/>
                          </a:solidFill>
                          <a:latin typeface="Meiryo UI" panose="020B0604030504040204" pitchFamily="50" charset="-128"/>
                          <a:ea typeface="Meiryo UI" panose="020B0604030504040204" pitchFamily="50" charset="-128"/>
                        </a:rPr>
                        <a:t>ZEH</a:t>
                      </a:r>
                      <a:r>
                        <a:rPr kumimoji="1" lang="ja-JP" altLang="en-US" sz="1050" baseline="0" dirty="0" smtClean="0">
                          <a:solidFill>
                            <a:schemeClr val="tx1"/>
                          </a:solidFill>
                          <a:latin typeface="Meiryo UI" panose="020B0604030504040204" pitchFamily="50" charset="-128"/>
                          <a:ea typeface="Meiryo UI" panose="020B0604030504040204" pitchFamily="50" charset="-128"/>
                        </a:rPr>
                        <a:t>（ゼッチ）普及啓発</a:t>
                      </a: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zh-TW" altLang="en-US" sz="1050" dirty="0" smtClean="0">
                          <a:solidFill>
                            <a:schemeClr val="tx1"/>
                          </a:solidFill>
                          <a:latin typeface="Meiryo UI" panose="020B0604030504040204" pitchFamily="50" charset="-128"/>
                          <a:ea typeface="Meiryo UI" panose="020B0604030504040204" pitchFamily="50" charset="-128"/>
                        </a:rPr>
                        <a:t>消費行動促進</a:t>
                      </a:r>
                      <a:endParaRPr kumimoji="1" lang="en-US" altLang="zh-TW" sz="1050" dirty="0" smtClean="0">
                        <a:solidFill>
                          <a:schemeClr val="tx1"/>
                        </a:solidFill>
                        <a:latin typeface="Meiryo UI" panose="020B0604030504040204" pitchFamily="50" charset="-128"/>
                        <a:ea typeface="Meiryo UI" panose="020B0604030504040204" pitchFamily="50" charset="-128"/>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　 ・環境配慮消費行動促進インセ</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ンティブ調査検討</a:t>
                      </a: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　 ・環境配慮型バス普及促進</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ゼロエミッション車普及促進</a:t>
                      </a:r>
                      <a:endParaRPr lang="en-US" altLang="ja-JP" sz="105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lang="ja-JP" altLang="en-US" sz="105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➢率先取組</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lang="ja-JP" altLang="en-US" sz="105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・府有施設の新築等時の</a:t>
                      </a:r>
                      <a:r>
                        <a:rPr lang="en-US" altLang="ja-JP" sz="105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ZEB</a:t>
                      </a:r>
                      <a:r>
                        <a:rPr lang="ja-JP" altLang="en-US" sz="105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化</a:t>
                      </a:r>
                      <a:endParaRPr lang="en-US" altLang="ja-JP" sz="105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lang="ja-JP" altLang="en-US" sz="105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の推進</a:t>
                      </a:r>
                    </a:p>
                    <a:p>
                      <a:pPr marL="179388" marR="0" lvl="0" indent="-179388"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・公用車へのゼロエミッション車を中心とした電動車の導入</a:t>
                      </a:r>
                    </a:p>
                    <a:p>
                      <a:pPr marL="179388" marR="0" lvl="0" indent="-179388"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00000"/>
                        </a:lnSpc>
                        <a:spcBef>
                          <a:spcPts val="0"/>
                        </a:spcBef>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○大阪府気候変動対策推進条例の </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0"/>
                        </a:spcBef>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改正施行（</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年４月全部施行）</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○温室効果ガス排出量の削減</a:t>
                      </a: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0"/>
                        </a:spcBef>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府域における</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2019</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年度の温室効果ガス排出量は、計画の基準年度である</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2013</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年度から約</a:t>
                      </a: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24</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削減</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3" name="スライド番号プレースホルダー 2"/>
          <p:cNvSpPr>
            <a:spLocks noGrp="1"/>
          </p:cNvSpPr>
          <p:nvPr>
            <p:ph type="sldNum" sz="quarter" idx="12"/>
          </p:nvPr>
        </p:nvSpPr>
        <p:spPr>
          <a:xfrm>
            <a:off x="6989618" y="6439898"/>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99</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06479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35496" y="21734"/>
            <a:ext cx="9144000" cy="338554"/>
          </a:xfrm>
          <a:prstGeom prst="rect">
            <a:avLst/>
          </a:prstGeom>
          <a:noFill/>
        </p:spPr>
        <p:txBody>
          <a:bodyPr wrap="square" rtlCol="0">
            <a:spAutoFit/>
          </a:bodyPr>
          <a:lstStyle>
            <a:defPPr>
              <a:defRPr lang="en-US"/>
            </a:defPPr>
            <a:lvl1pPr>
              <a:defRPr kumimoji="1" sz="16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■行動変容③</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スライド番号プレースホルダー 1"/>
          <p:cNvSpPr>
            <a:spLocks noGrp="1"/>
          </p:cNvSpPr>
          <p:nvPr>
            <p:ph type="sldNum" sz="quarter" idx="12"/>
          </p:nvPr>
        </p:nvSpPr>
        <p:spPr>
          <a:xfrm>
            <a:off x="8677226" y="6487656"/>
            <a:ext cx="486000" cy="48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108</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6" name="正方形/長方形 5"/>
          <p:cNvSpPr/>
          <p:nvPr/>
        </p:nvSpPr>
        <p:spPr>
          <a:xfrm>
            <a:off x="215772" y="749394"/>
            <a:ext cx="65544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SDGs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を掲げる大阪・関西万博において、会場へのクリーンな移動手段の確保のため、大阪府</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市が</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必要な経費の一部を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補助。公共</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交通機関であるバスのゼロエミッション化</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に向けた集中的</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取組みを実施。</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503,000</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大阪府市連携</a:t>
            </a:r>
            <a:r>
              <a:rPr kumimoji="1" lang="en-US" altLang="zh-TW"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215772" y="1347167"/>
            <a:ext cx="6249683"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（具体的な取組み）</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・バス事</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業者</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バス（電気バス）や</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バス（燃料</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電池</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バス）を</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購入する場合に、</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ディーゼルバス並み</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に負担</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軽減</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されるよう、国補助とあわせて経費の一部を補助することにより、速やかな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導入</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促す。</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博覧会</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協会から示されるバス輸送の考え方を踏まえた万博輸送への協力や、</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EV/FC</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である</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ことの周知に加え</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万博</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を実施。</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角丸四角形 12"/>
          <p:cNvSpPr/>
          <p:nvPr/>
        </p:nvSpPr>
        <p:spPr>
          <a:xfrm>
            <a:off x="150814" y="3235225"/>
            <a:ext cx="3525836"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乗車体験等を通じた</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ゼロエミッション車普及</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促進事業</a:t>
            </a:r>
          </a:p>
        </p:txBody>
      </p:sp>
      <p:sp>
        <p:nvSpPr>
          <p:cNvPr id="15" name="正方形/長方形 14"/>
          <p:cNvSpPr/>
          <p:nvPr/>
        </p:nvSpPr>
        <p:spPr>
          <a:xfrm>
            <a:off x="150814" y="3583899"/>
            <a:ext cx="86918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ゼロエミッション車の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普及を促進するため、走行性能や充電機能等を体験してもらうことにより</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、ゼロエミッション車の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購入・</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利用を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促進</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自動車</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ディーラー（販売事業者）やカーシェアリング事業者と連携し、実際</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にゼロエミッション車の乗り心地を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体験してもらうとともに、非常時にも役立つ給電機能等に関する体験の機会を府民や事業者に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提供。</a:t>
            </a:r>
            <a:r>
              <a:rPr kumimoji="1" lang="en-US" altLang="zh-TW"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5,161</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zh-TW"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229895" y="4379935"/>
            <a:ext cx="2937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①給電機能等に着目した普及促進</a:t>
            </a:r>
          </a:p>
        </p:txBody>
      </p:sp>
      <p:sp>
        <p:nvSpPr>
          <p:cNvPr id="18" name="正方形/長方形 17"/>
          <p:cNvSpPr/>
          <p:nvPr/>
        </p:nvSpPr>
        <p:spPr>
          <a:xfrm>
            <a:off x="4572000" y="4379935"/>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②カーシェアリングを通じた普及促進</a:t>
            </a:r>
          </a:p>
        </p:txBody>
      </p:sp>
      <p:sp>
        <p:nvSpPr>
          <p:cNvPr id="19" name="正方形/長方形 18"/>
          <p:cNvSpPr/>
          <p:nvPr/>
        </p:nvSpPr>
        <p:spPr>
          <a:xfrm>
            <a:off x="379414" y="4589542"/>
            <a:ext cx="40668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ディーラーの取扱車種などを活かして</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、ゼロエミッション車の試乗や家電への給電など魅力的</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な体験内容</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を盛り込んだ</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キャンペーン等を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4800600" y="4589542"/>
            <a:ext cx="430790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カーシェアリング</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利便性やゼロエミッション車の</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乗車・走行を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体験。</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角丸四角形 20"/>
          <p:cNvSpPr/>
          <p:nvPr/>
        </p:nvSpPr>
        <p:spPr>
          <a:xfrm>
            <a:off x="150814" y="420162"/>
            <a:ext cx="3525836"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環境配慮型バス普及促進事業</a:t>
            </a:r>
          </a:p>
        </p:txBody>
      </p:sp>
      <p:graphicFrame>
        <p:nvGraphicFramePr>
          <p:cNvPr id="34" name="表 20">
            <a:extLst>
              <a:ext uri="{FF2B5EF4-FFF2-40B4-BE49-F238E27FC236}">
                <a16:creationId xmlns:a16="http://schemas.microsoft.com/office/drawing/2014/main" id="{19D86E08-6750-4057-B508-46BA43135B06}"/>
              </a:ext>
            </a:extLst>
          </p:cNvPr>
          <p:cNvGraphicFramePr>
            <a:graphicFrameLocks noGrp="1"/>
          </p:cNvGraphicFramePr>
          <p:nvPr>
            <p:extLst/>
          </p:nvPr>
        </p:nvGraphicFramePr>
        <p:xfrm>
          <a:off x="298297" y="2464475"/>
          <a:ext cx="2736000" cy="300600"/>
        </p:xfrm>
        <a:graphic>
          <a:graphicData uri="http://schemas.openxmlformats.org/drawingml/2006/table">
            <a:tbl>
              <a:tblPr firstRow="1" bandRow="1">
                <a:tableStyleId>{2D5ABB26-0587-4C30-8999-92F81FD0307C}</a:tableStyleId>
              </a:tblPr>
              <a:tblGrid>
                <a:gridCol w="912000">
                  <a:extLst>
                    <a:ext uri="{9D8B030D-6E8A-4147-A177-3AD203B41FA5}">
                      <a16:colId xmlns:a16="http://schemas.microsoft.com/office/drawing/2014/main" val="161440011"/>
                    </a:ext>
                  </a:extLst>
                </a:gridCol>
                <a:gridCol w="912000">
                  <a:extLst>
                    <a:ext uri="{9D8B030D-6E8A-4147-A177-3AD203B41FA5}">
                      <a16:colId xmlns:a16="http://schemas.microsoft.com/office/drawing/2014/main" val="3181305676"/>
                    </a:ext>
                  </a:extLst>
                </a:gridCol>
                <a:gridCol w="912000">
                  <a:extLst>
                    <a:ext uri="{9D8B030D-6E8A-4147-A177-3AD203B41FA5}">
                      <a16:colId xmlns:a16="http://schemas.microsoft.com/office/drawing/2014/main" val="359745642"/>
                    </a:ext>
                  </a:extLst>
                </a:gridCol>
              </a:tblGrid>
              <a:tr h="288000">
                <a:tc>
                  <a:txBody>
                    <a:bodyPr/>
                    <a:lstStyle/>
                    <a:p>
                      <a:pPr algn="ctr">
                        <a:lnSpc>
                          <a:spcPts val="900"/>
                        </a:lnSpc>
                      </a:pPr>
                      <a:r>
                        <a:rPr kumimoji="1" lang="ja-JP" altLang="en-US" sz="800" dirty="0">
                          <a:solidFill>
                            <a:schemeClr val="bg1"/>
                          </a:solidFill>
                          <a:latin typeface="HG丸ｺﾞｼｯｸM-PRO" panose="020F0600000000000000" pitchFamily="50" charset="-128"/>
                          <a:ea typeface="HG丸ｺﾞｼｯｸM-PRO" panose="020F0600000000000000" pitchFamily="50" charset="-128"/>
                        </a:rPr>
                        <a:t>国の補助額</a:t>
                      </a:r>
                      <a:r>
                        <a:rPr kumimoji="1" lang="en-US" altLang="ja-JP" sz="8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800" dirty="0">
                          <a:solidFill>
                            <a:schemeClr val="bg1"/>
                          </a:solidFill>
                          <a:latin typeface="HG丸ｺﾞｼｯｸM-PRO" panose="020F0600000000000000" pitchFamily="50" charset="-128"/>
                          <a:ea typeface="HG丸ｺﾞｼｯｸM-PRO" panose="020F0600000000000000" pitchFamily="50" charset="-128"/>
                        </a:rPr>
                      </a:br>
                      <a:r>
                        <a:rPr kumimoji="1" lang="en-US" altLang="ja-JP" sz="800" dirty="0">
                          <a:solidFill>
                            <a:schemeClr val="bg1"/>
                          </a:solidFill>
                          <a:latin typeface="HG丸ｺﾞｼｯｸM-PRO" panose="020F0600000000000000" pitchFamily="50" charset="-128"/>
                          <a:ea typeface="HG丸ｺﾞｼｯｸM-PRO" panose="020F0600000000000000" pitchFamily="50" charset="-128"/>
                        </a:rPr>
                        <a:t>(1/3)</a:t>
                      </a:r>
                      <a:endParaRPr kumimoji="1" lang="ja-JP" altLang="en-US" sz="800" dirty="0">
                        <a:solidFill>
                          <a:schemeClr val="bg1"/>
                        </a:solidFill>
                        <a:latin typeface="HG丸ｺﾞｼｯｸM-PRO" panose="020F0600000000000000" pitchFamily="50" charset="-128"/>
                        <a:ea typeface="HG丸ｺﾞｼｯｸM-PRO" panose="020F0600000000000000" pitchFamily="50" charset="-128"/>
                      </a:endParaRPr>
                    </a:p>
                  </a:txBody>
                  <a:tcPr marL="72000" marR="72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ts val="900"/>
                        </a:lnSpc>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府・市補助額</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algn="ctr">
                        <a:lnSpc>
                          <a:spcPts val="900"/>
                        </a:lnSpc>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各</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1/6)</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marL="72000" marR="72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900"/>
                        </a:lnSpc>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事業者負担</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
                      </a:r>
                      <a:br>
                        <a:rPr kumimoji="1" lang="en-US" altLang="ja-JP" sz="800" dirty="0">
                          <a:solidFill>
                            <a:schemeClr val="tx1"/>
                          </a:solidFill>
                          <a:latin typeface="HG丸ｺﾞｼｯｸM-PRO" panose="020F0600000000000000" pitchFamily="50" charset="-128"/>
                          <a:ea typeface="HG丸ｺﾞｼｯｸM-PRO" panose="020F0600000000000000" pitchFamily="50" charset="-128"/>
                        </a:rPr>
                      </a:b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(1/3)</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marL="72000" marR="72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77772"/>
                  </a:ext>
                </a:extLst>
              </a:tr>
            </a:tbl>
          </a:graphicData>
        </a:graphic>
      </p:graphicFrame>
      <p:sp>
        <p:nvSpPr>
          <p:cNvPr id="35" name="テキスト ボックス 34">
            <a:extLst>
              <a:ext uri="{FF2B5EF4-FFF2-40B4-BE49-F238E27FC236}">
                <a16:creationId xmlns:a16="http://schemas.microsoft.com/office/drawing/2014/main" id="{D7247CF1-35CD-4516-9E1D-22CD8E75F549}"/>
              </a:ext>
            </a:extLst>
          </p:cNvPr>
          <p:cNvSpPr txBox="1"/>
          <p:nvPr/>
        </p:nvSpPr>
        <p:spPr>
          <a:xfrm>
            <a:off x="309728" y="2774072"/>
            <a:ext cx="2957541"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車両本体</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充電設備</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工事費含む</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が約</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5,400</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万円の場合、</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国、府市、事業者の負担が各</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となり、府市の補助額は約</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1,800</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p>
        </p:txBody>
      </p:sp>
      <p:graphicFrame>
        <p:nvGraphicFramePr>
          <p:cNvPr id="36" name="表 20">
            <a:extLst>
              <a:ext uri="{FF2B5EF4-FFF2-40B4-BE49-F238E27FC236}">
                <a16:creationId xmlns:a16="http://schemas.microsoft.com/office/drawing/2014/main" id="{9FC3B32B-327C-4A15-95C1-72D64C7B7F82}"/>
              </a:ext>
            </a:extLst>
          </p:cNvPr>
          <p:cNvGraphicFramePr>
            <a:graphicFrameLocks noGrp="1"/>
          </p:cNvGraphicFramePr>
          <p:nvPr>
            <p:extLst/>
          </p:nvPr>
        </p:nvGraphicFramePr>
        <p:xfrm>
          <a:off x="3627191" y="2478143"/>
          <a:ext cx="2736000" cy="302627"/>
        </p:xfrm>
        <a:graphic>
          <a:graphicData uri="http://schemas.openxmlformats.org/drawingml/2006/table">
            <a:tbl>
              <a:tblPr firstRow="1" bandRow="1">
                <a:tableStyleId>{2D5ABB26-0587-4C30-8999-92F81FD0307C}</a:tableStyleId>
              </a:tblPr>
              <a:tblGrid>
                <a:gridCol w="1368000">
                  <a:extLst>
                    <a:ext uri="{9D8B030D-6E8A-4147-A177-3AD203B41FA5}">
                      <a16:colId xmlns:a16="http://schemas.microsoft.com/office/drawing/2014/main" val="161440011"/>
                    </a:ext>
                  </a:extLst>
                </a:gridCol>
                <a:gridCol w="912000">
                  <a:extLst>
                    <a:ext uri="{9D8B030D-6E8A-4147-A177-3AD203B41FA5}">
                      <a16:colId xmlns:a16="http://schemas.microsoft.com/office/drawing/2014/main" val="3181305676"/>
                    </a:ext>
                  </a:extLst>
                </a:gridCol>
                <a:gridCol w="456000">
                  <a:extLst>
                    <a:ext uri="{9D8B030D-6E8A-4147-A177-3AD203B41FA5}">
                      <a16:colId xmlns:a16="http://schemas.microsoft.com/office/drawing/2014/main" val="359745642"/>
                    </a:ext>
                  </a:extLst>
                </a:gridCol>
              </a:tblGrid>
              <a:tr h="302627">
                <a:tc>
                  <a:txBody>
                    <a:bodyPr/>
                    <a:lstStyle/>
                    <a:p>
                      <a:pPr algn="ctr">
                        <a:lnSpc>
                          <a:spcPts val="900"/>
                        </a:lnSpc>
                      </a:pPr>
                      <a:r>
                        <a:rPr kumimoji="1" lang="ja-JP" altLang="en-US" sz="800" dirty="0">
                          <a:solidFill>
                            <a:schemeClr val="bg1"/>
                          </a:solidFill>
                          <a:latin typeface="HG丸ｺﾞｼｯｸM-PRO" panose="020F0600000000000000" pitchFamily="50" charset="-128"/>
                          <a:ea typeface="HG丸ｺﾞｼｯｸM-PRO" panose="020F0600000000000000" pitchFamily="50" charset="-128"/>
                        </a:rPr>
                        <a:t>国の補助額</a:t>
                      </a:r>
                      <a:r>
                        <a:rPr kumimoji="1" lang="en-US" altLang="ja-JP" sz="8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800" dirty="0">
                          <a:solidFill>
                            <a:schemeClr val="bg1"/>
                          </a:solidFill>
                          <a:latin typeface="HG丸ｺﾞｼｯｸM-PRO" panose="020F0600000000000000" pitchFamily="50" charset="-128"/>
                          <a:ea typeface="HG丸ｺﾞｼｯｸM-PRO" panose="020F0600000000000000" pitchFamily="50" charset="-128"/>
                        </a:rPr>
                      </a:br>
                      <a:r>
                        <a:rPr kumimoji="1" lang="en-US" altLang="ja-JP" sz="800" dirty="0">
                          <a:solidFill>
                            <a:schemeClr val="bg1"/>
                          </a:solidFill>
                          <a:latin typeface="HG丸ｺﾞｼｯｸM-PRO" panose="020F0600000000000000" pitchFamily="50" charset="-128"/>
                          <a:ea typeface="HG丸ｺﾞｼｯｸM-PRO" panose="020F0600000000000000" pitchFamily="50" charset="-128"/>
                        </a:rPr>
                        <a:t>(1/2)</a:t>
                      </a:r>
                      <a:endParaRPr kumimoji="1" lang="ja-JP" altLang="en-US" sz="800" dirty="0">
                        <a:solidFill>
                          <a:schemeClr val="bg1"/>
                        </a:solidFill>
                        <a:latin typeface="HG丸ｺﾞｼｯｸM-PRO" panose="020F0600000000000000" pitchFamily="50" charset="-128"/>
                        <a:ea typeface="HG丸ｺﾞｼｯｸM-PRO" panose="020F0600000000000000" pitchFamily="50" charset="-128"/>
                      </a:endParaRPr>
                    </a:p>
                  </a:txBody>
                  <a:tcPr marL="0" marR="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ts val="900"/>
                        </a:lnSpc>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府・市補助額</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algn="ctr">
                        <a:lnSpc>
                          <a:spcPts val="900"/>
                        </a:lnSpc>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各</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1/6)</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marL="0" marR="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900"/>
                        </a:lnSpc>
                      </a:pP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事業者負担</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
                      </a:r>
                      <a:br>
                        <a:rPr kumimoji="1" lang="en-US" altLang="ja-JP" sz="800" dirty="0">
                          <a:solidFill>
                            <a:schemeClr val="tx1"/>
                          </a:solidFill>
                          <a:latin typeface="HG丸ｺﾞｼｯｸM-PRO" panose="020F0600000000000000" pitchFamily="50" charset="-128"/>
                          <a:ea typeface="HG丸ｺﾞｼｯｸM-PRO" panose="020F0600000000000000" pitchFamily="50" charset="-128"/>
                        </a:rPr>
                      </a:b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(1/6)</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marL="0" marR="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77772"/>
                  </a:ext>
                </a:extLst>
              </a:tr>
            </a:tbl>
          </a:graphicData>
        </a:graphic>
      </p:graphicFrame>
      <p:sp>
        <p:nvSpPr>
          <p:cNvPr id="37" name="テキスト ボックス 36">
            <a:extLst>
              <a:ext uri="{FF2B5EF4-FFF2-40B4-BE49-F238E27FC236}">
                <a16:creationId xmlns:a16="http://schemas.microsoft.com/office/drawing/2014/main" id="{8FE33312-96D0-407C-A12B-189879C1883E}"/>
              </a:ext>
            </a:extLst>
          </p:cNvPr>
          <p:cNvSpPr txBox="1"/>
          <p:nvPr/>
        </p:nvSpPr>
        <p:spPr>
          <a:xfrm>
            <a:off x="3638622" y="2792730"/>
            <a:ext cx="2712281"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(FC</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バス車両本体のみ</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が約</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650</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万円の場合、国</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r>
            <a:b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府市</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、事業者</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の負担となり、府市の補助額は約</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3,550</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p>
        </p:txBody>
      </p:sp>
      <p:grpSp>
        <p:nvGrpSpPr>
          <p:cNvPr id="3" name="グループ化 2"/>
          <p:cNvGrpSpPr/>
          <p:nvPr/>
        </p:nvGrpSpPr>
        <p:grpSpPr>
          <a:xfrm>
            <a:off x="7044959" y="573394"/>
            <a:ext cx="1820545" cy="2623820"/>
            <a:chOff x="7205028" y="551274"/>
            <a:chExt cx="1820545" cy="2623820"/>
          </a:xfrm>
        </p:grpSpPr>
        <p:sp>
          <p:nvSpPr>
            <p:cNvPr id="23" name="テキスト ボックス 2"/>
            <p:cNvSpPr txBox="1">
              <a:spLocks noChangeArrowheads="1"/>
            </p:cNvSpPr>
            <p:nvPr/>
          </p:nvSpPr>
          <p:spPr bwMode="auto">
            <a:xfrm>
              <a:off x="7393305" y="2919824"/>
              <a:ext cx="1443990" cy="255270"/>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HG丸ｺﾞｼｯｸM-PRO" panose="020F0600000000000000" pitchFamily="50" charset="-128"/>
                  <a:ea typeface="ＭＳ 明朝" panose="02020609040205080304" pitchFamily="17" charset="-128"/>
                  <a:cs typeface="Times New Roman" panose="02020603050405020304" pitchFamily="18" charset="0"/>
                </a:rPr>
                <a:t>FC</a:t>
              </a:r>
              <a:r>
                <a:rPr kumimoji="0" lang="ja-JP" altLang="en-US" sz="900" b="0" i="0" u="none" strike="noStrike" kern="100" cap="none" spc="-60" normalizeH="0" baseline="0" noProof="0" dirty="0">
                  <a:ln>
                    <a:noFill/>
                  </a:ln>
                  <a:solidFill>
                    <a:prstClr val="black"/>
                  </a:solidFill>
                  <a:effectLst/>
                  <a:uLnTx/>
                  <a:uFillTx/>
                  <a:latin typeface="ＭＳ 明朝" panose="02020609040205080304" pitchFamily="17" charset="-128"/>
                  <a:ea typeface="HG丸ｺﾞｼｯｸM-PRO" panose="020F0600000000000000" pitchFamily="50" charset="-128"/>
                  <a:cs typeface="Times New Roman" panose="02020603050405020304" pitchFamily="18" charset="0"/>
                </a:rPr>
                <a:t>バス車両イメージ</a:t>
              </a:r>
              <a:endParaRPr kumimoji="0" lang="ja-JP" altLang="en-US" sz="1100" b="0" i="0" u="none" strike="noStrike" kern="100" cap="none" spc="-6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5" name="テキスト ボックス 2"/>
            <p:cNvSpPr txBox="1">
              <a:spLocks noChangeArrowheads="1"/>
            </p:cNvSpPr>
            <p:nvPr/>
          </p:nvSpPr>
          <p:spPr bwMode="auto">
            <a:xfrm>
              <a:off x="7403148" y="1586959"/>
              <a:ext cx="1424305" cy="264795"/>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HG丸ｺﾞｼｯｸM-PRO" panose="020F0600000000000000" pitchFamily="50" charset="-128"/>
                  <a:ea typeface="ＭＳ 明朝" panose="02020609040205080304" pitchFamily="17" charset="-128"/>
                  <a:cs typeface="Times New Roman" panose="02020603050405020304" pitchFamily="18" charset="0"/>
                </a:rPr>
                <a:t>EV</a:t>
              </a:r>
              <a:r>
                <a:rPr kumimoji="0" lang="ja-JP" altLang="en-US" sz="900" b="0" i="0" u="none" strike="noStrike" kern="100" cap="none" spc="-60" normalizeH="0" baseline="0" noProof="0" dirty="0">
                  <a:ln>
                    <a:noFill/>
                  </a:ln>
                  <a:solidFill>
                    <a:prstClr val="black"/>
                  </a:solidFill>
                  <a:effectLst/>
                  <a:uLnTx/>
                  <a:uFillTx/>
                  <a:latin typeface="ＭＳ 明朝" panose="02020609040205080304" pitchFamily="17" charset="-128"/>
                  <a:ea typeface="HG丸ｺﾞｼｯｸM-PRO" panose="020F0600000000000000" pitchFamily="50" charset="-128"/>
                  <a:cs typeface="Times New Roman" panose="02020603050405020304" pitchFamily="18" charset="0"/>
                </a:rPr>
                <a:t>バス車両イメージ</a:t>
              </a:r>
              <a:endParaRPr kumimoji="0" lang="ja-JP" altLang="en-US" sz="1100" b="0" i="0" u="none" strike="noStrike" kern="100" cap="none" spc="-6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24" name="図 23"/>
            <p:cNvPicPr/>
            <p:nvPr/>
          </p:nvPicPr>
          <p:blipFill>
            <a:blip r:embed="rId3">
              <a:extLst>
                <a:ext uri="{28A0092B-C50C-407E-A947-70E740481C1C}">
                  <a14:useLocalDpi xmlns:a14="http://schemas.microsoft.com/office/drawing/2010/main" val="0"/>
                </a:ext>
              </a:extLst>
            </a:blip>
            <a:srcRect/>
            <a:stretch>
              <a:fillRect/>
            </a:stretch>
          </p:blipFill>
          <p:spPr bwMode="auto">
            <a:xfrm>
              <a:off x="7227888" y="551274"/>
              <a:ext cx="1774825" cy="1059180"/>
            </a:xfrm>
            <a:prstGeom prst="rect">
              <a:avLst/>
            </a:prstGeom>
            <a:noFill/>
            <a:ln>
              <a:noFill/>
            </a:ln>
          </p:spPr>
        </p:pic>
        <p:pic>
          <p:nvPicPr>
            <p:cNvPr id="26" name="図 25"/>
            <p:cNvPicPr/>
            <p:nvPr/>
          </p:nvPicPr>
          <p:blipFill rotWithShape="1">
            <a:blip r:embed="rId4" cstate="print">
              <a:extLst>
                <a:ext uri="{28A0092B-C50C-407E-A947-70E740481C1C}">
                  <a14:useLocalDpi xmlns:a14="http://schemas.microsoft.com/office/drawing/2010/main" val="0"/>
                </a:ext>
              </a:extLst>
            </a:blip>
            <a:srcRect/>
            <a:stretch/>
          </p:blipFill>
          <p:spPr bwMode="auto">
            <a:xfrm>
              <a:off x="7205028" y="1919699"/>
              <a:ext cx="1820545" cy="1012190"/>
            </a:xfrm>
            <a:prstGeom prst="rect">
              <a:avLst/>
            </a:prstGeom>
            <a:noFill/>
            <a:ln>
              <a:noFill/>
            </a:ln>
            <a:extLst>
              <a:ext uri="{53640926-AAD7-44D8-BBD7-CCE9431645EC}">
                <a14:shadowObscured xmlns:a14="http://schemas.microsoft.com/office/drawing/2010/main"/>
              </a:ext>
            </a:extLst>
          </p:spPr>
        </p:pic>
      </p:grpSp>
      <p:sp>
        <p:nvSpPr>
          <p:cNvPr id="39" name="正方形/長方形 38"/>
          <p:cNvSpPr/>
          <p:nvPr/>
        </p:nvSpPr>
        <p:spPr>
          <a:xfrm>
            <a:off x="207411" y="2237574"/>
            <a:ext cx="1706321"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バス</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正方形/長方形 39"/>
          <p:cNvSpPr/>
          <p:nvPr/>
        </p:nvSpPr>
        <p:spPr>
          <a:xfrm>
            <a:off x="3541034" y="2249074"/>
            <a:ext cx="1871475"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バス</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正方形/長方形 42"/>
          <p:cNvSpPr/>
          <p:nvPr/>
        </p:nvSpPr>
        <p:spPr>
          <a:xfrm>
            <a:off x="188064" y="2997445"/>
            <a:ext cx="3334498"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5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a:t>
            </a:r>
            <a:r>
              <a:rPr kumimoji="1" lang="ja-JP" altLang="en-US" sz="850" b="0" i="0" u="none" strike="noStrike" kern="1200" cap="none" spc="0" normalizeH="0" baseline="0" noProof="0" dirty="0" smtClean="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国補助が不交付となった車両については府市が臨時的に支援を強化</a:t>
            </a:r>
            <a:endParaRPr kumimoji="0" lang="ja-JP" altLang="en-US" sz="85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pSp>
        <p:nvGrpSpPr>
          <p:cNvPr id="44" name="グループ化 43"/>
          <p:cNvGrpSpPr/>
          <p:nvPr/>
        </p:nvGrpSpPr>
        <p:grpSpPr>
          <a:xfrm>
            <a:off x="517235" y="4993496"/>
            <a:ext cx="3474489" cy="1923445"/>
            <a:chOff x="-424018" y="-193749"/>
            <a:chExt cx="3475313" cy="1923590"/>
          </a:xfrm>
        </p:grpSpPr>
        <p:pic>
          <p:nvPicPr>
            <p:cNvPr id="45" name="図 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4018" y="-193749"/>
              <a:ext cx="2008948" cy="1923590"/>
            </a:xfrm>
            <a:prstGeom prst="rect">
              <a:avLst/>
            </a:prstGeom>
            <a:noFill/>
            <a:ln>
              <a:noFill/>
            </a:ln>
          </p:spPr>
        </p:pic>
        <p:sp>
          <p:nvSpPr>
            <p:cNvPr id="46" name="Rectangle 285"/>
            <p:cNvSpPr>
              <a:spLocks noChangeArrowheads="1"/>
            </p:cNvSpPr>
            <p:nvPr/>
          </p:nvSpPr>
          <p:spPr bwMode="auto">
            <a:xfrm>
              <a:off x="1419242" y="1077936"/>
              <a:ext cx="163205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給電体験や</a:t>
              </a:r>
              <a:r>
                <a:rPr kumimoji="0" 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
              </a:r>
              <a:br>
                <a:rPr kumimoji="0" 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b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環境</a:t>
              </a:r>
              <a:r>
                <a:rPr kumimoji="0" lang="ja-JP" altLang="en-US" sz="1050" b="0" i="0" u="none" strike="noStrike" kern="100" cap="none" spc="0" normalizeH="0" baseline="0" noProof="0" dirty="0" smtClean="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性能の</a:t>
              </a: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情報提供等</a:t>
              </a:r>
              <a:endParaRPr kumimoji="0" lang="ja-JP" altLang="en-US"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49" name="グループ化 48"/>
          <p:cNvGrpSpPr/>
          <p:nvPr/>
        </p:nvGrpSpPr>
        <p:grpSpPr>
          <a:xfrm>
            <a:off x="4964700" y="4928914"/>
            <a:ext cx="3627741" cy="1761229"/>
            <a:chOff x="4789216" y="4995300"/>
            <a:chExt cx="3627741" cy="1761229"/>
          </a:xfrm>
        </p:grpSpPr>
        <p:sp>
          <p:nvSpPr>
            <p:cNvPr id="47" name="Rectangle 285"/>
            <p:cNvSpPr>
              <a:spLocks noChangeArrowheads="1"/>
            </p:cNvSpPr>
            <p:nvPr/>
          </p:nvSpPr>
          <p:spPr bwMode="auto">
            <a:xfrm>
              <a:off x="6245997" y="6313000"/>
              <a:ext cx="2170960" cy="4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カーシェアリングで</a:t>
              </a:r>
              <a:r>
                <a:rPr kumimoji="0" 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r>
              <a:br>
                <a:rPr kumimoji="0" 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br>
              <a:r>
                <a:rPr kumimoji="0"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ゼロエミッション車の</a:t>
              </a:r>
              <a:r>
                <a:rPr kumimoji="0" lang="ja-JP" alt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選択を促進</a:t>
              </a:r>
              <a:endParaRPr kumimoji="0" lang="ja-JP" altLang="en-US" sz="12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48" name="図 4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9216" y="4995300"/>
              <a:ext cx="1804061" cy="1761229"/>
            </a:xfrm>
            <a:prstGeom prst="rect">
              <a:avLst/>
            </a:prstGeom>
            <a:noFill/>
            <a:ln>
              <a:noFill/>
            </a:ln>
          </p:spPr>
        </p:pic>
      </p:grpSp>
      <p:sp>
        <p:nvSpPr>
          <p:cNvPr id="51" name="正方形/長方形 50"/>
          <p:cNvSpPr/>
          <p:nvPr/>
        </p:nvSpPr>
        <p:spPr>
          <a:xfrm>
            <a:off x="150814" y="4186033"/>
            <a:ext cx="1361270" cy="2539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（具体的な取組み）</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73623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35496" y="21734"/>
            <a:ext cx="9144000" cy="338554"/>
          </a:xfrm>
          <a:prstGeom prst="rect">
            <a:avLst/>
          </a:prstGeom>
          <a:noFill/>
        </p:spPr>
        <p:txBody>
          <a:bodyPr wrap="square" rtlCol="0">
            <a:spAutoFit/>
          </a:bodyPr>
          <a:lstStyle>
            <a:defPPr>
              <a:defRPr lang="en-US"/>
            </a:defPPr>
            <a:lvl1pPr>
              <a:defRPr kumimoji="1" sz="16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■率先取組</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スライド番号プレースホルダー 1"/>
          <p:cNvSpPr>
            <a:spLocks noGrp="1"/>
          </p:cNvSpPr>
          <p:nvPr>
            <p:ph type="sldNum" sz="quarter" idx="12"/>
          </p:nvPr>
        </p:nvSpPr>
        <p:spPr>
          <a:xfrm>
            <a:off x="8693496" y="6466976"/>
            <a:ext cx="486000" cy="48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109</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5" name="正方形/長方形 4"/>
          <p:cNvSpPr/>
          <p:nvPr/>
        </p:nvSpPr>
        <p:spPr>
          <a:xfrm>
            <a:off x="371305" y="4628220"/>
            <a:ext cx="60998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大阪府地球温暖化対策実行計画</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事務事業編</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に全て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の乗用車の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導入</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台数</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占めるゼロエミッション車の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％、電動車の割合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設定</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公用車へのゼロエミッション車を中心とした電動車の率先</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導入</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を実施。</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382734" y="5243564"/>
            <a:ext cx="6249683"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（具体的な取組み）</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年４月に</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「大阪府ゼロエミッション車</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等導入指針」を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策定。車両の導入・更新時等においてゼロエミッション車</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及び環境性能の良いハイブリッド車を優先的に導入。</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・おおさかカーボンニュートラル推進本部に公用車電動化ワーキンググループを設置し、充電設備の効率的な整備のほか電気自動車（</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）を導入する際</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課題に対する解決方策等について検討。</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・「おおさか電動車協働普及サポートネット」の取組みと</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して、電動</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超小型モビリティを公用車と</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して庁内</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カーシェア</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運用</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実証</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を実施。</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角丸四角形 6"/>
          <p:cNvSpPr/>
          <p:nvPr/>
        </p:nvSpPr>
        <p:spPr>
          <a:xfrm>
            <a:off x="306346" y="4298988"/>
            <a:ext cx="3769892"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公用車へのゼロエミッション車</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を中心とした電動車</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の導入</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2"/>
          <p:cNvSpPr txBox="1">
            <a:spLocks noChangeArrowheads="1"/>
          </p:cNvSpPr>
          <p:nvPr/>
        </p:nvSpPr>
        <p:spPr bwMode="auto">
          <a:xfrm>
            <a:off x="6494045" y="6276173"/>
            <a:ext cx="2444689" cy="364371"/>
          </a:xfrm>
          <a:prstGeom prst="rect">
            <a:avLst/>
          </a:prstGeom>
          <a:noFill/>
          <a:ln w="9525">
            <a:noFill/>
            <a:miter lim="800000"/>
            <a:headEnd/>
            <a:tailEnd/>
          </a:ln>
        </p:spPr>
        <p:txBody>
          <a:bodyPr rot="0" vert="horz" wrap="square" lIns="91440" tIns="45720" rIns="91440" bIns="4572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00" cap="none" spc="-60" normalizeH="0" baseline="0" noProof="0" dirty="0" smtClean="0">
                <a:ln>
                  <a:noFill/>
                </a:ln>
                <a:solidFill>
                  <a:prstClr val="black"/>
                </a:solidFill>
                <a:effectLst/>
                <a:uLnTx/>
                <a:uFillTx/>
                <a:latin typeface="ＭＳ 明朝" panose="02020609040205080304" pitchFamily="17" charset="-128"/>
                <a:ea typeface="HG丸ｺﾞｼｯｸM-PRO" panose="020F0600000000000000" pitchFamily="50" charset="-128"/>
                <a:cs typeface="Times New Roman" panose="02020603050405020304" pitchFamily="18" charset="0"/>
              </a:rPr>
              <a:t>庁内カーシェア</a:t>
            </a:r>
            <a:r>
              <a:rPr kumimoji="0" lang="en-US" altLang="ja-JP" sz="900" b="0" i="0" u="none" strike="noStrike" kern="100" cap="none" spc="-60" normalizeH="0" baseline="0" noProof="0" dirty="0" smtClean="0">
                <a:ln>
                  <a:noFill/>
                </a:ln>
                <a:solidFill>
                  <a:prstClr val="black"/>
                </a:solidFill>
                <a:effectLst/>
                <a:uLnTx/>
                <a:uFillTx/>
                <a:latin typeface="ＭＳ 明朝" panose="02020609040205080304" pitchFamily="17" charset="-128"/>
                <a:ea typeface="HG丸ｺﾞｼｯｸM-PRO" panose="020F0600000000000000" pitchFamily="50" charset="-128"/>
                <a:cs typeface="Times New Roman" panose="02020603050405020304" pitchFamily="18" charset="0"/>
              </a:rPr>
              <a:t/>
            </a:r>
            <a:br>
              <a:rPr kumimoji="0" lang="en-US" altLang="ja-JP" sz="900" b="0" i="0" u="none" strike="noStrike" kern="100" cap="none" spc="-60" normalizeH="0" baseline="0" noProof="0" dirty="0" smtClean="0">
                <a:ln>
                  <a:noFill/>
                </a:ln>
                <a:solidFill>
                  <a:prstClr val="black"/>
                </a:solidFill>
                <a:effectLst/>
                <a:uLnTx/>
                <a:uFillTx/>
                <a:latin typeface="ＭＳ 明朝" panose="02020609040205080304" pitchFamily="17" charset="-128"/>
                <a:ea typeface="HG丸ｺﾞｼｯｸM-PRO" panose="020F0600000000000000" pitchFamily="50" charset="-128"/>
                <a:cs typeface="Times New Roman" panose="02020603050405020304" pitchFamily="18" charset="0"/>
              </a:rPr>
            </a:br>
            <a:r>
              <a:rPr kumimoji="0" lang="ja-JP" altLang="en-US" sz="900" b="0" i="0" u="none" strike="noStrike" kern="100" cap="none" spc="-60" normalizeH="0" baseline="0" noProof="0" dirty="0" smtClean="0">
                <a:ln>
                  <a:noFill/>
                </a:ln>
                <a:solidFill>
                  <a:prstClr val="black"/>
                </a:solidFill>
                <a:effectLst/>
                <a:uLnTx/>
                <a:uFillTx/>
                <a:latin typeface="ＭＳ 明朝" panose="02020609040205080304" pitchFamily="17" charset="-128"/>
                <a:ea typeface="HG丸ｺﾞｼｯｸM-PRO" panose="020F0600000000000000" pitchFamily="50" charset="-128"/>
                <a:cs typeface="Times New Roman" panose="02020603050405020304" pitchFamily="18" charset="0"/>
              </a:rPr>
              <a:t>（ワイヤレス</a:t>
            </a:r>
            <a:r>
              <a:rPr kumimoji="0" lang="ja-JP" altLang="en-US" sz="900" b="0" i="0" u="none" strike="noStrike" kern="100" cap="none" spc="-60" normalizeH="0" baseline="0" noProof="0" dirty="0">
                <a:ln>
                  <a:noFill/>
                </a:ln>
                <a:solidFill>
                  <a:prstClr val="black"/>
                </a:solidFill>
                <a:effectLst/>
                <a:uLnTx/>
                <a:uFillTx/>
                <a:latin typeface="ＭＳ 明朝" panose="02020609040205080304" pitchFamily="17" charset="-128"/>
                <a:ea typeface="HG丸ｺﾞｼｯｸM-PRO" panose="020F0600000000000000" pitchFamily="50" charset="-128"/>
                <a:cs typeface="Times New Roman" panose="02020603050405020304" pitchFamily="18" charset="0"/>
              </a:rPr>
              <a:t>充電</a:t>
            </a:r>
            <a:r>
              <a:rPr kumimoji="0" lang="ja-JP" altLang="en-US" sz="900" b="0" i="0" u="none" strike="noStrike" kern="100" cap="none" spc="-60" normalizeH="0" baseline="0" noProof="0" dirty="0" smtClean="0">
                <a:ln>
                  <a:noFill/>
                </a:ln>
                <a:solidFill>
                  <a:prstClr val="black"/>
                </a:solidFill>
                <a:effectLst/>
                <a:uLnTx/>
                <a:uFillTx/>
                <a:latin typeface="ＭＳ 明朝" panose="02020609040205080304" pitchFamily="17" charset="-128"/>
                <a:ea typeface="HG丸ｺﾞｼｯｸM-PRO" panose="020F0600000000000000" pitchFamily="50" charset="-128"/>
                <a:cs typeface="Times New Roman" panose="02020603050405020304" pitchFamily="18" charset="0"/>
              </a:rPr>
              <a:t>の電動</a:t>
            </a:r>
            <a:r>
              <a:rPr kumimoji="0" lang="ja-JP" altLang="en-US" sz="900" b="0" i="0" u="none" strike="noStrike" kern="100" cap="none" spc="-60" normalizeH="0" baseline="0" noProof="0" dirty="0">
                <a:ln>
                  <a:noFill/>
                </a:ln>
                <a:solidFill>
                  <a:prstClr val="black"/>
                </a:solidFill>
                <a:effectLst/>
                <a:uLnTx/>
                <a:uFillTx/>
                <a:latin typeface="ＭＳ 明朝" panose="02020609040205080304" pitchFamily="17" charset="-128"/>
                <a:ea typeface="HG丸ｺﾞｼｯｸM-PRO" panose="020F0600000000000000" pitchFamily="50" charset="-128"/>
                <a:cs typeface="Times New Roman" panose="02020603050405020304" pitchFamily="18" charset="0"/>
              </a:rPr>
              <a:t>超小型</a:t>
            </a:r>
            <a:r>
              <a:rPr kumimoji="0" lang="ja-JP" altLang="en-US" sz="900" b="0" i="0" u="none" strike="noStrike" kern="100" cap="none" spc="-60" normalizeH="0" baseline="0" noProof="0" dirty="0" smtClean="0">
                <a:ln>
                  <a:noFill/>
                </a:ln>
                <a:solidFill>
                  <a:prstClr val="black"/>
                </a:solidFill>
                <a:effectLst/>
                <a:uLnTx/>
                <a:uFillTx/>
                <a:latin typeface="ＭＳ 明朝" panose="02020609040205080304" pitchFamily="17" charset="-128"/>
                <a:ea typeface="HG丸ｺﾞｼｯｸM-PRO" panose="020F0600000000000000" pitchFamily="50" charset="-128"/>
                <a:cs typeface="Times New Roman" panose="02020603050405020304" pitchFamily="18" charset="0"/>
              </a:rPr>
              <a:t>モビリティ）</a:t>
            </a:r>
            <a:endParaRPr kumimoji="0" lang="ja-JP" altLang="en-US" sz="1100" b="0" i="0" u="none" strike="noStrike" kern="100" cap="none" spc="-6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0" name="角丸四角形 9"/>
          <p:cNvSpPr/>
          <p:nvPr/>
        </p:nvSpPr>
        <p:spPr>
          <a:xfrm>
            <a:off x="150814" y="420162"/>
            <a:ext cx="2811055"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府有施設の新築等時の</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ZEB</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化の推進</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129716" y="1311983"/>
            <a:ext cx="624968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（具体的な取組み）</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・おおさかカーボンニュートラル推進本部</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に府有施設</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化ワーキンググループを設置し、</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建替え施設等における</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化の実施手法、</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化推進のための標準ルール化、</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内装</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木質化等に</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よる木材</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の利用促進等を調査・</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検討。</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パナソニック</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化推進に係る連携協定の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締結し、</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以下の取組みを実施。</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①</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化</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改修の可能性調査</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②</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化</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手法の検討</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③</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化</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の認知度向上及び理解促進</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146009" y="814507"/>
            <a:ext cx="49783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大規模排出事業者でもある府が率先して、府</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有施設の新築時等に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おいて</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（ネット・ゼロ・</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エネルギー・ビル）化</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2" name="図 21"/>
          <p:cNvPicPr>
            <a:picLocks noChangeAspect="1"/>
          </p:cNvPicPr>
          <p:nvPr/>
        </p:nvPicPr>
        <p:blipFill>
          <a:blip r:embed="rId3"/>
          <a:stretch>
            <a:fillRect/>
          </a:stretch>
        </p:blipFill>
        <p:spPr>
          <a:xfrm>
            <a:off x="5749673" y="2544842"/>
            <a:ext cx="3297714" cy="1517669"/>
          </a:xfrm>
          <a:prstGeom prst="rect">
            <a:avLst/>
          </a:prstGeom>
        </p:spPr>
      </p:pic>
      <p:sp>
        <p:nvSpPr>
          <p:cNvPr id="23" name="テキスト ボックス 22"/>
          <p:cNvSpPr txBox="1"/>
          <p:nvPr/>
        </p:nvSpPr>
        <p:spPr>
          <a:xfrm>
            <a:off x="7295844" y="4089583"/>
            <a:ext cx="1569660" cy="230832"/>
          </a:xfrm>
          <a:prstGeom prst="rect">
            <a:avLst/>
          </a:prstGeom>
          <a:noFill/>
        </p:spPr>
        <p:txBody>
          <a:bodyPr wrap="none" rtlCol="0">
            <a:spAutoFit/>
          </a:bodyPr>
          <a:lstStyle/>
          <a:p>
            <a:pPr marL="0" marR="0" lvl="0" indent="0" algn="r" defTabSz="555138"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：環境省ホームページ</a:t>
            </a:r>
            <a:endPar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4" name="テキスト ボックス 23"/>
          <p:cNvSpPr txBox="1"/>
          <p:nvPr/>
        </p:nvSpPr>
        <p:spPr>
          <a:xfrm>
            <a:off x="3323832" y="3828088"/>
            <a:ext cx="1800493" cy="230832"/>
          </a:xfrm>
          <a:prstGeom prst="rect">
            <a:avLst/>
          </a:prstGeom>
          <a:noFill/>
        </p:spPr>
        <p:txBody>
          <a:bodyPr wrap="none" rtlCol="0">
            <a:spAutoFit/>
          </a:bodyPr>
          <a:lstStyle/>
          <a:p>
            <a:pPr marL="0" marR="0" lvl="0" indent="0" algn="r" defTabSz="555138"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パナソニックと連携協定を締結</a:t>
            </a:r>
            <a:endPar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3" name="図 2"/>
          <p:cNvPicPr>
            <a:picLocks noChangeAspect="1"/>
          </p:cNvPicPr>
          <p:nvPr/>
        </p:nvPicPr>
        <p:blipFill>
          <a:blip r:embed="rId4"/>
          <a:stretch>
            <a:fillRect/>
          </a:stretch>
        </p:blipFill>
        <p:spPr>
          <a:xfrm>
            <a:off x="3150695" y="2232950"/>
            <a:ext cx="2438611" cy="1627773"/>
          </a:xfrm>
          <a:prstGeom prst="rect">
            <a:avLst/>
          </a:prstGeom>
        </p:spPr>
      </p:pic>
      <p:pic>
        <p:nvPicPr>
          <p:cNvPr id="4" name="図 3"/>
          <p:cNvPicPr>
            <a:picLocks noChangeAspect="1"/>
          </p:cNvPicPr>
          <p:nvPr/>
        </p:nvPicPr>
        <p:blipFill>
          <a:blip r:embed="rId5"/>
          <a:stretch>
            <a:fillRect/>
          </a:stretch>
        </p:blipFill>
        <p:spPr>
          <a:xfrm>
            <a:off x="6575315" y="4659595"/>
            <a:ext cx="2249619" cy="1493649"/>
          </a:xfrm>
          <a:prstGeom prst="rect">
            <a:avLst/>
          </a:prstGeom>
        </p:spPr>
      </p:pic>
      <p:pic>
        <p:nvPicPr>
          <p:cNvPr id="8" name="図 7"/>
          <p:cNvPicPr>
            <a:picLocks noChangeAspect="1"/>
          </p:cNvPicPr>
          <p:nvPr/>
        </p:nvPicPr>
        <p:blipFill>
          <a:blip r:embed="rId6"/>
          <a:stretch>
            <a:fillRect/>
          </a:stretch>
        </p:blipFill>
        <p:spPr>
          <a:xfrm>
            <a:off x="5838096" y="257269"/>
            <a:ext cx="3005588" cy="2213040"/>
          </a:xfrm>
          <a:prstGeom prst="rect">
            <a:avLst/>
          </a:prstGeom>
        </p:spPr>
      </p:pic>
    </p:spTree>
    <p:extLst>
      <p:ext uri="{BB962C8B-B14F-4D97-AF65-F5344CB8AC3E}">
        <p14:creationId xmlns:p14="http://schemas.microsoft.com/office/powerpoint/2010/main" val="270536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657" y="47319"/>
            <a:ext cx="7515019" cy="338554"/>
          </a:xfrm>
          <a:prstGeom prst="rect">
            <a:avLst/>
          </a:prstGeom>
          <a:noFill/>
          <a:ln w="6350" cmpd="sng">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0"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地球温暖化対策計画</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4" name="表 3"/>
          <p:cNvGraphicFramePr>
            <a:graphicFrameLocks noGrp="1"/>
          </p:cNvGraphicFramePr>
          <p:nvPr>
            <p:extLst/>
          </p:nvPr>
        </p:nvGraphicFramePr>
        <p:xfrm>
          <a:off x="180976" y="385872"/>
          <a:ext cx="8782049" cy="6047301"/>
        </p:xfrm>
        <a:graphic>
          <a:graphicData uri="http://schemas.openxmlformats.org/drawingml/2006/table">
            <a:tbl>
              <a:tblPr firstRow="1" bandRow="1">
                <a:tableStyleId>{5940675A-B579-460E-94D1-54222C63F5DA}</a:tableStyleId>
              </a:tblPr>
              <a:tblGrid>
                <a:gridCol w="647491">
                  <a:extLst>
                    <a:ext uri="{9D8B030D-6E8A-4147-A177-3AD203B41FA5}">
                      <a16:colId xmlns:a16="http://schemas.microsoft.com/office/drawing/2014/main" val="392880879"/>
                    </a:ext>
                  </a:extLst>
                </a:gridCol>
                <a:gridCol w="1983744">
                  <a:extLst>
                    <a:ext uri="{9D8B030D-6E8A-4147-A177-3AD203B41FA5}">
                      <a16:colId xmlns:a16="http://schemas.microsoft.com/office/drawing/2014/main" val="4033986619"/>
                    </a:ext>
                  </a:extLst>
                </a:gridCol>
                <a:gridCol w="2014040">
                  <a:extLst>
                    <a:ext uri="{9D8B030D-6E8A-4147-A177-3AD203B41FA5}">
                      <a16:colId xmlns:a16="http://schemas.microsoft.com/office/drawing/2014/main" val="209777824"/>
                    </a:ext>
                  </a:extLst>
                </a:gridCol>
                <a:gridCol w="2068387">
                  <a:extLst>
                    <a:ext uri="{9D8B030D-6E8A-4147-A177-3AD203B41FA5}">
                      <a16:colId xmlns:a16="http://schemas.microsoft.com/office/drawing/2014/main" val="3581717689"/>
                    </a:ext>
                  </a:extLst>
                </a:gridCol>
                <a:gridCol w="2068387">
                  <a:extLst>
                    <a:ext uri="{9D8B030D-6E8A-4147-A177-3AD203B41FA5}">
                      <a16:colId xmlns:a16="http://schemas.microsoft.com/office/drawing/2014/main" val="2577164685"/>
                    </a:ext>
                  </a:extLst>
                </a:gridCol>
              </a:tblGrid>
              <a:tr h="289613">
                <a:tc>
                  <a:txBody>
                    <a:bodyPr/>
                    <a:lstStyle/>
                    <a:p>
                      <a:pPr algn="ctr"/>
                      <a:r>
                        <a:rPr kumimoji="1" lang="ja-JP" altLang="en-US" sz="900" b="0" dirty="0">
                          <a:solidFill>
                            <a:schemeClr val="bg1"/>
                          </a:solidFill>
                          <a:latin typeface="Meiryo UI" panose="020B0604030504040204" pitchFamily="50" charset="-128"/>
                          <a:ea typeface="Meiryo UI" panose="020B0604030504040204" pitchFamily="50" charset="-128"/>
                        </a:rPr>
                        <a:t>（年度）</a:t>
                      </a:r>
                    </a:p>
                  </a:txBody>
                  <a:tcPr anchor="ctr">
                    <a:solidFill>
                      <a:schemeClr val="accent5">
                        <a:lumMod val="75000"/>
                      </a:schemeClr>
                    </a:solidFill>
                  </a:tcPr>
                </a:tc>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1995</a:t>
                      </a:r>
                      <a:r>
                        <a:rPr kumimoji="1" lang="ja-JP" altLang="en-US" sz="1200" b="1" dirty="0">
                          <a:solidFill>
                            <a:schemeClr val="bg1"/>
                          </a:solidFill>
                          <a:latin typeface="Meiryo UI" panose="020B0604030504040204" pitchFamily="50" charset="-128"/>
                          <a:ea typeface="Meiryo UI" panose="020B0604030504040204" pitchFamily="50" charset="-128"/>
                        </a:rPr>
                        <a:t>～</a:t>
                      </a:r>
                      <a:r>
                        <a:rPr kumimoji="1" lang="en-US" altLang="ja-JP" sz="1200" b="1" dirty="0">
                          <a:solidFill>
                            <a:schemeClr val="bg1"/>
                          </a:solidFill>
                          <a:latin typeface="Meiryo UI" panose="020B0604030504040204" pitchFamily="50" charset="-128"/>
                          <a:ea typeface="Meiryo UI" panose="020B0604030504040204" pitchFamily="50" charset="-128"/>
                        </a:rPr>
                        <a:t>2010</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chemeClr val="accent5">
                        <a:lumMod val="75000"/>
                      </a:schemeClr>
                    </a:solidFill>
                  </a:tcPr>
                </a:tc>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2012</a:t>
                      </a:r>
                      <a:r>
                        <a:rPr kumimoji="1" lang="ja-JP" altLang="en-US" sz="1200" b="1" dirty="0">
                          <a:solidFill>
                            <a:schemeClr val="bg1"/>
                          </a:solidFill>
                          <a:latin typeface="Meiryo UI" panose="020B0604030504040204" pitchFamily="50" charset="-128"/>
                          <a:ea typeface="Meiryo UI" panose="020B0604030504040204" pitchFamily="50" charset="-128"/>
                        </a:rPr>
                        <a:t>～</a:t>
                      </a:r>
                      <a:r>
                        <a:rPr kumimoji="1" lang="en-US" altLang="ja-JP" sz="1200" b="1" dirty="0">
                          <a:solidFill>
                            <a:schemeClr val="bg1"/>
                          </a:solidFill>
                          <a:latin typeface="Meiryo UI" panose="020B0604030504040204" pitchFamily="50" charset="-128"/>
                          <a:ea typeface="Meiryo UI" panose="020B0604030504040204" pitchFamily="50" charset="-128"/>
                        </a:rPr>
                        <a:t>2014</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chemeClr val="accent5">
                        <a:lumMod val="75000"/>
                      </a:schemeClr>
                    </a:solidFill>
                  </a:tcPr>
                </a:tc>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2015</a:t>
                      </a:r>
                      <a:r>
                        <a:rPr kumimoji="1" lang="ja-JP" altLang="en-US" sz="1200" b="1" dirty="0">
                          <a:solidFill>
                            <a:schemeClr val="bg1"/>
                          </a:solidFill>
                          <a:latin typeface="Meiryo UI" panose="020B0604030504040204" pitchFamily="50" charset="-128"/>
                          <a:ea typeface="Meiryo UI" panose="020B0604030504040204" pitchFamily="50" charset="-128"/>
                        </a:rPr>
                        <a:t>～</a:t>
                      </a:r>
                      <a:r>
                        <a:rPr kumimoji="1" lang="en-US" altLang="ja-JP" sz="1200" b="1" dirty="0">
                          <a:solidFill>
                            <a:schemeClr val="bg1"/>
                          </a:solidFill>
                          <a:latin typeface="Meiryo UI" panose="020B0604030504040204" pitchFamily="50" charset="-128"/>
                          <a:ea typeface="Meiryo UI" panose="020B0604030504040204" pitchFamily="50" charset="-128"/>
                        </a:rPr>
                        <a:t>2020</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chemeClr val="accent5">
                        <a:lumMod val="75000"/>
                      </a:schemeClr>
                    </a:solidFill>
                  </a:tcPr>
                </a:tc>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2021</a:t>
                      </a:r>
                      <a:r>
                        <a:rPr kumimoji="1" lang="ja-JP" altLang="en-US" sz="1200" b="1" dirty="0">
                          <a:solidFill>
                            <a:schemeClr val="bg1"/>
                          </a:solidFill>
                          <a:latin typeface="Meiryo UI" panose="020B0604030504040204" pitchFamily="50" charset="-128"/>
                          <a:ea typeface="Meiryo UI" panose="020B0604030504040204" pitchFamily="50" charset="-128"/>
                        </a:rPr>
                        <a:t>～</a:t>
                      </a:r>
                      <a:r>
                        <a:rPr kumimoji="1" lang="en-US" altLang="ja-JP" sz="1200" b="1" dirty="0">
                          <a:solidFill>
                            <a:schemeClr val="bg1"/>
                          </a:solidFill>
                          <a:latin typeface="Meiryo UI" panose="020B0604030504040204" pitchFamily="50" charset="-128"/>
                          <a:ea typeface="Meiryo UI" panose="020B0604030504040204" pitchFamily="50" charset="-128"/>
                        </a:rPr>
                        <a:t>2030</a:t>
                      </a:r>
                      <a:r>
                        <a:rPr kumimoji="1" lang="ja-JP" altLang="en-US" sz="1200" b="1" dirty="0">
                          <a:solidFill>
                            <a:schemeClr val="bg1"/>
                          </a:solidFill>
                          <a:latin typeface="Meiryo UI" panose="020B0604030504040204" pitchFamily="50" charset="-128"/>
                          <a:ea typeface="Meiryo UI" panose="020B0604030504040204" pitchFamily="50" charset="-128"/>
                        </a:rPr>
                        <a:t>　</a:t>
                      </a: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詳細次頁</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chemeClr val="accent5">
                        <a:lumMod val="75000"/>
                      </a:schemeClr>
                    </a:solidFill>
                  </a:tcPr>
                </a:tc>
                <a:extLst>
                  <a:ext uri="{0D108BD9-81ED-4DB2-BD59-A6C34878D82A}">
                    <a16:rowId xmlns:a16="http://schemas.microsoft.com/office/drawing/2014/main" val="3783964657"/>
                  </a:ext>
                </a:extLst>
              </a:tr>
              <a:tr h="555217">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名称</a:t>
                      </a:r>
                    </a:p>
                  </a:txBody>
                  <a:tcPr anchor="ctr">
                    <a:solidFill>
                      <a:schemeClr val="accent5">
                        <a:lumMod val="75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大阪府地球温暖化</a:t>
                      </a:r>
                      <a:r>
                        <a:rPr kumimoji="1" lang="ja-JP" altLang="en-US" sz="1050" b="1" dirty="0" smtClean="0">
                          <a:latin typeface="Meiryo UI" panose="020B0604030504040204" pitchFamily="50" charset="-128"/>
                          <a:ea typeface="Meiryo UI" panose="020B0604030504040204" pitchFamily="50" charset="-128"/>
                        </a:rPr>
                        <a:t>対策</a:t>
                      </a:r>
                      <a:endParaRPr kumimoji="1" lang="en-US" altLang="ja-JP" sz="1050" b="1" dirty="0" smtClean="0">
                        <a:latin typeface="Meiryo UI" panose="020B0604030504040204" pitchFamily="50" charset="-128"/>
                        <a:ea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rPr>
                        <a:t>地域</a:t>
                      </a:r>
                      <a:r>
                        <a:rPr kumimoji="1" lang="ja-JP" altLang="en-US" sz="1050" b="1" dirty="0">
                          <a:latin typeface="Meiryo UI" panose="020B0604030504040204" pitchFamily="50" charset="-128"/>
                          <a:ea typeface="Meiryo UI" panose="020B0604030504040204" pitchFamily="50" charset="-128"/>
                        </a:rPr>
                        <a:t>推進計画</a:t>
                      </a:r>
                    </a:p>
                  </a:txBody>
                  <a:tcPr anchor="ctr"/>
                </a:tc>
                <a:tc>
                  <a:txBody>
                    <a:bodyPr/>
                    <a:lstStyle/>
                    <a:p>
                      <a:pPr algn="ctr"/>
                      <a:r>
                        <a:rPr kumimoji="1" lang="ja-JP" altLang="en-US" sz="1050" b="1" dirty="0">
                          <a:latin typeface="Meiryo UI" panose="020B0604030504040204" pitchFamily="50" charset="-128"/>
                          <a:ea typeface="Meiryo UI" panose="020B0604030504040204" pitchFamily="50" charset="-128"/>
                        </a:rPr>
                        <a:t>温暖化対策おおさかアクションプラン～大阪府地球温暖化対策実行計画（区域施策編）～</a:t>
                      </a:r>
                    </a:p>
                  </a:txBody>
                  <a:tcPr anchor="ctr"/>
                </a:tc>
                <a:tc>
                  <a:txBody>
                    <a:bodyPr/>
                    <a:lstStyle/>
                    <a:p>
                      <a:pPr algn="ctr"/>
                      <a:r>
                        <a:rPr kumimoji="1" lang="zh-CN" altLang="en-US" sz="1050" b="1" dirty="0">
                          <a:latin typeface="Meiryo UI" panose="020B0604030504040204" pitchFamily="50" charset="-128"/>
                          <a:ea typeface="Meiryo UI" panose="020B0604030504040204" pitchFamily="50" charset="-128"/>
                        </a:rPr>
                        <a:t>大阪府地球温暖化対策実行計画（区域施策編）</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zh-CN" altLang="en-US" sz="1050" b="1" dirty="0">
                          <a:latin typeface="Meiryo UI" panose="020B0604030504040204" pitchFamily="50" charset="-128"/>
                          <a:ea typeface="Meiryo UI" panose="020B0604030504040204" pitchFamily="50" charset="-128"/>
                        </a:rPr>
                        <a:t>大阪府地球温暖化対策実行計画（区域施策編）</a:t>
                      </a:r>
                      <a:endParaRPr kumimoji="1" lang="ja-JP" altLang="en-US" sz="105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3892534"/>
                  </a:ext>
                </a:extLst>
              </a:tr>
              <a:tr h="60336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目標</a:t>
                      </a:r>
                    </a:p>
                  </a:txBody>
                  <a:tcPr anchor="ctr">
                    <a:solidFill>
                      <a:schemeClr val="accent5">
                        <a:lumMod val="75000"/>
                      </a:schemeClr>
                    </a:solidFill>
                  </a:tcPr>
                </a:tc>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2010</a:t>
                      </a:r>
                      <a:r>
                        <a:rPr kumimoji="1" lang="ja-JP" altLang="en-US" sz="1050" dirty="0">
                          <a:solidFill>
                            <a:schemeClr val="tx1"/>
                          </a:solidFill>
                          <a:latin typeface="Meiryo UI" panose="020B0604030504040204" pitchFamily="50" charset="-128"/>
                          <a:ea typeface="Meiryo UI" panose="020B0604030504040204" pitchFamily="50" charset="-128"/>
                        </a:rPr>
                        <a:t>年度温室効果ガス排出量を</a:t>
                      </a:r>
                      <a:r>
                        <a:rPr kumimoji="1" lang="en-US" altLang="ja-JP" sz="1050" dirty="0">
                          <a:solidFill>
                            <a:schemeClr val="tx1"/>
                          </a:solidFill>
                          <a:latin typeface="Meiryo UI" panose="020B0604030504040204" pitchFamily="50" charset="-128"/>
                          <a:ea typeface="Meiryo UI" panose="020B0604030504040204" pitchFamily="50" charset="-128"/>
                        </a:rPr>
                        <a:t>1990</a:t>
                      </a:r>
                      <a:r>
                        <a:rPr kumimoji="1" lang="ja-JP" altLang="en-US" sz="1050" dirty="0">
                          <a:solidFill>
                            <a:schemeClr val="tx1"/>
                          </a:solidFill>
                          <a:latin typeface="Meiryo UI" panose="020B0604030504040204" pitchFamily="50" charset="-128"/>
                          <a:ea typeface="Meiryo UI" panose="020B0604030504040204" pitchFamily="50" charset="-128"/>
                        </a:rPr>
                        <a:t>年度比で９％</a:t>
                      </a:r>
                      <a:r>
                        <a:rPr kumimoji="1" lang="ja-JP" altLang="en-US" sz="1050" dirty="0" smtClean="0">
                          <a:solidFill>
                            <a:schemeClr val="tx1"/>
                          </a:solidFill>
                          <a:latin typeface="Meiryo UI" panose="020B0604030504040204" pitchFamily="50" charset="-128"/>
                          <a:ea typeface="Meiryo UI" panose="020B0604030504040204" pitchFamily="50" charset="-128"/>
                        </a:rPr>
                        <a:t>削減</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2005</a:t>
                      </a:r>
                      <a:r>
                        <a:rPr kumimoji="1" lang="ja-JP" altLang="en-US" sz="1050" dirty="0" smtClean="0">
                          <a:solidFill>
                            <a:schemeClr val="tx1"/>
                          </a:solidFill>
                          <a:latin typeface="Meiryo UI" panose="020B0604030504040204" pitchFamily="50" charset="-128"/>
                          <a:ea typeface="Meiryo UI" panose="020B0604030504040204" pitchFamily="50" charset="-128"/>
                        </a:rPr>
                        <a:t>年改訂版）</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a:latin typeface="Meiryo UI" panose="020B0604030504040204" pitchFamily="50" charset="-128"/>
                          <a:ea typeface="Meiryo UI" panose="020B0604030504040204" pitchFamily="50" charset="-128"/>
                        </a:rPr>
                        <a:t>2014</a:t>
                      </a:r>
                      <a:r>
                        <a:rPr kumimoji="1" lang="ja-JP" altLang="en-US" sz="1050" dirty="0">
                          <a:latin typeface="Meiryo UI" panose="020B0604030504040204" pitchFamily="50" charset="-128"/>
                          <a:ea typeface="Meiryo UI" panose="020B0604030504040204" pitchFamily="50" charset="-128"/>
                        </a:rPr>
                        <a:t>年までに温室効果ガス排出量を</a:t>
                      </a:r>
                      <a:r>
                        <a:rPr kumimoji="1" lang="en-US" altLang="ja-JP" sz="1050" dirty="0">
                          <a:latin typeface="Meiryo UI" panose="020B0604030504040204" pitchFamily="50" charset="-128"/>
                          <a:ea typeface="Meiryo UI" panose="020B0604030504040204" pitchFamily="50" charset="-128"/>
                        </a:rPr>
                        <a:t>1990</a:t>
                      </a:r>
                      <a:r>
                        <a:rPr kumimoji="1" lang="ja-JP" altLang="en-US" sz="1050" dirty="0">
                          <a:latin typeface="Meiryo UI" panose="020B0604030504040204" pitchFamily="50" charset="-128"/>
                          <a:ea typeface="Meiryo UI" panose="020B0604030504040204" pitchFamily="50" charset="-128"/>
                        </a:rPr>
                        <a:t>年度比で</a:t>
                      </a:r>
                      <a:r>
                        <a:rPr kumimoji="1" lang="en-US" altLang="ja-JP" sz="1050" dirty="0">
                          <a:latin typeface="Meiryo UI" panose="020B0604030504040204" pitchFamily="50" charset="-128"/>
                          <a:ea typeface="Meiryo UI" panose="020B0604030504040204" pitchFamily="50" charset="-128"/>
                        </a:rPr>
                        <a:t>15</a:t>
                      </a:r>
                      <a:r>
                        <a:rPr kumimoji="1" lang="ja-JP" altLang="en-US" sz="1050" dirty="0">
                          <a:latin typeface="Meiryo UI" panose="020B0604030504040204" pitchFamily="50" charset="-128"/>
                          <a:ea typeface="Meiryo UI" panose="020B0604030504040204" pitchFamily="50" charset="-128"/>
                        </a:rPr>
                        <a:t>％削減</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代替フロン等は</a:t>
                      </a:r>
                      <a:r>
                        <a:rPr kumimoji="1" lang="en-US" altLang="ja-JP" sz="1050" dirty="0">
                          <a:latin typeface="Meiryo UI" panose="020B0604030504040204" pitchFamily="50" charset="-128"/>
                          <a:ea typeface="Meiryo UI" panose="020B0604030504040204" pitchFamily="50" charset="-128"/>
                        </a:rPr>
                        <a:t>1995</a:t>
                      </a:r>
                      <a:r>
                        <a:rPr kumimoji="1" lang="ja-JP" altLang="en-US" sz="1050" dirty="0">
                          <a:latin typeface="Meiryo UI" panose="020B0604030504040204" pitchFamily="50" charset="-128"/>
                          <a:ea typeface="Meiryo UI" panose="020B0604030504040204" pitchFamily="50" charset="-128"/>
                        </a:rPr>
                        <a:t>年度</a:t>
                      </a:r>
                    </a:p>
                  </a:txBody>
                  <a:tcPr/>
                </a:tc>
                <a:tc>
                  <a:txBody>
                    <a:bodyPr/>
                    <a:lstStyle/>
                    <a:p>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年までに温室効果ガス排出量を</a:t>
                      </a:r>
                      <a:r>
                        <a:rPr kumimoji="1" lang="en-US" altLang="ja-JP" sz="1050" dirty="0">
                          <a:latin typeface="Meiryo UI" panose="020B0604030504040204" pitchFamily="50" charset="-128"/>
                          <a:ea typeface="Meiryo UI" panose="020B0604030504040204" pitchFamily="50" charset="-128"/>
                        </a:rPr>
                        <a:t>2005</a:t>
                      </a:r>
                      <a:r>
                        <a:rPr kumimoji="1" lang="ja-JP" altLang="en-US" sz="1050" dirty="0">
                          <a:latin typeface="Meiryo UI" panose="020B0604030504040204" pitchFamily="50" charset="-128"/>
                          <a:ea typeface="Meiryo UI" panose="020B0604030504040204" pitchFamily="50" charset="-128"/>
                        </a:rPr>
                        <a:t>年度比で７％削減</a:t>
                      </a:r>
                    </a:p>
                  </a:txBody>
                  <a:tcPr/>
                </a:tc>
                <a:tc>
                  <a:txBody>
                    <a:bodyPr/>
                    <a:lstStyle/>
                    <a:p>
                      <a:r>
                        <a:rPr kumimoji="1" lang="en-US" altLang="ja-JP" sz="1050" dirty="0">
                          <a:latin typeface="Meiryo UI" panose="020B0604030504040204" pitchFamily="50" charset="-128"/>
                          <a:ea typeface="Meiryo UI" panose="020B0604030504040204" pitchFamily="50" charset="-128"/>
                        </a:rPr>
                        <a:t>2030</a:t>
                      </a:r>
                      <a:r>
                        <a:rPr kumimoji="1" lang="ja-JP" altLang="en-US" sz="1050" dirty="0">
                          <a:latin typeface="Meiryo UI" panose="020B0604030504040204" pitchFamily="50" charset="-128"/>
                          <a:ea typeface="Meiryo UI" panose="020B0604030504040204" pitchFamily="50" charset="-128"/>
                        </a:rPr>
                        <a:t>年の温室効果ガス排出量を</a:t>
                      </a:r>
                      <a:r>
                        <a:rPr kumimoji="1" lang="en-US" altLang="ja-JP" sz="1050" dirty="0">
                          <a:latin typeface="Meiryo UI" panose="020B0604030504040204" pitchFamily="50" charset="-128"/>
                          <a:ea typeface="Meiryo UI" panose="020B0604030504040204" pitchFamily="50" charset="-128"/>
                        </a:rPr>
                        <a:t>2013</a:t>
                      </a:r>
                      <a:r>
                        <a:rPr kumimoji="1" lang="ja-JP" altLang="en-US" sz="1050" dirty="0">
                          <a:latin typeface="Meiryo UI" panose="020B0604030504040204" pitchFamily="50" charset="-128"/>
                          <a:ea typeface="Meiryo UI" panose="020B0604030504040204" pitchFamily="50" charset="-128"/>
                        </a:rPr>
                        <a:t>年度比で</a:t>
                      </a:r>
                      <a:r>
                        <a:rPr kumimoji="1" lang="en-US" altLang="ja-JP" sz="1050" dirty="0">
                          <a:latin typeface="Meiryo UI" panose="020B0604030504040204" pitchFamily="50" charset="-128"/>
                          <a:ea typeface="Meiryo UI" panose="020B0604030504040204" pitchFamily="50" charset="-128"/>
                        </a:rPr>
                        <a:t>40</a:t>
                      </a:r>
                      <a:r>
                        <a:rPr kumimoji="1" lang="ja-JP" altLang="en-US" sz="1050" dirty="0">
                          <a:latin typeface="Meiryo UI" panose="020B0604030504040204" pitchFamily="50" charset="-128"/>
                          <a:ea typeface="Meiryo UI" panose="020B0604030504040204" pitchFamily="50" charset="-128"/>
                        </a:rPr>
                        <a:t>％削減</a:t>
                      </a:r>
                    </a:p>
                  </a:txBody>
                  <a:tcPr/>
                </a:tc>
                <a:extLst>
                  <a:ext uri="{0D108BD9-81ED-4DB2-BD59-A6C34878D82A}">
                    <a16:rowId xmlns:a16="http://schemas.microsoft.com/office/drawing/2014/main" val="3333443726"/>
                  </a:ext>
                </a:extLst>
              </a:tr>
              <a:tr h="3949252">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主な</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rPr>
                        <a:t>取組み</a:t>
                      </a:r>
                    </a:p>
                  </a:txBody>
                  <a:tcPr anchor="ctr">
                    <a:solidFill>
                      <a:schemeClr val="accent5">
                        <a:lumMod val="7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①エネルギー多量消費事業者における計画的な対策の促進</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⇒温暖化防止条例の制定による取組促進　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ct val="50000"/>
                        </a:lnSpc>
                      </a:pP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②自動車から排出される</a:t>
                      </a:r>
                      <a:r>
                        <a:rPr kumimoji="1" lang="en-US" altLang="ja-JP" sz="1050" b="1" dirty="0">
                          <a:solidFill>
                            <a:schemeClr val="tx1"/>
                          </a:solidFill>
                          <a:latin typeface="Meiryo UI" panose="020B0604030504040204" pitchFamily="50" charset="-128"/>
                          <a:ea typeface="Meiryo UI" panose="020B0604030504040204" pitchFamily="50" charset="-128"/>
                        </a:rPr>
                        <a:t>CO</a:t>
                      </a:r>
                      <a:r>
                        <a:rPr kumimoji="1" lang="en-US" altLang="ja-JP" sz="1050" b="1" baseline="-12000" dirty="0">
                          <a:solidFill>
                            <a:schemeClr val="tx1"/>
                          </a:solidFill>
                          <a:latin typeface="Meiryo UI" panose="020B0604030504040204" pitchFamily="50" charset="-128"/>
                          <a:ea typeface="Meiryo UI" panose="020B0604030504040204" pitchFamily="50" charset="-128"/>
                        </a:rPr>
                        <a:t>2</a:t>
                      </a:r>
                      <a:r>
                        <a:rPr kumimoji="1" lang="ja-JP" altLang="en-US" sz="1050" b="1" dirty="0">
                          <a:solidFill>
                            <a:schemeClr val="tx1"/>
                          </a:solidFill>
                          <a:latin typeface="Meiryo UI" panose="020B0604030504040204" pitchFamily="50" charset="-128"/>
                          <a:ea typeface="Meiryo UI" panose="020B0604030504040204" pitchFamily="50" charset="-128"/>
                        </a:rPr>
                        <a:t>抑制のための施策の推進</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⇒自動車に関する省エネ行動の取組促進　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ct val="50000"/>
                        </a:lnSpc>
                      </a:pP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③家庭や企業における省エネルギー行動等の促進</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⇒環境マネジメントシステムの普及や環境教育の推進</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ct val="50000"/>
                        </a:lnSpc>
                      </a:pP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④建築物の省エネルギー対策の推進</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⇒温暖化防止条例の制定による取組促進　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ct val="50000"/>
                        </a:lnSpc>
                      </a:pP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⑤新エネルギー等の普及促進</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⇒太陽光発電、クリーンエネルギー自動車及び燃料電池の普及　等</a:t>
                      </a:r>
                    </a:p>
                    <a:p>
                      <a:pPr>
                        <a:lnSpc>
                          <a:spcPct val="50000"/>
                        </a:lnSpc>
                      </a:pP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⑥緑の保全と創出の推進</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b="1" dirty="0">
                          <a:latin typeface="Meiryo UI" panose="020B0604030504040204" pitchFamily="50" charset="-128"/>
                          <a:ea typeface="Meiryo UI" panose="020B0604030504040204" pitchFamily="50" charset="-128"/>
                        </a:rPr>
                        <a:t>①</a:t>
                      </a:r>
                      <a:r>
                        <a:rPr kumimoji="1" lang="zh-TW" altLang="en-US" sz="1050" b="1" dirty="0">
                          <a:latin typeface="Meiryo UI" panose="020B0604030504040204" pitchFamily="50" charset="-128"/>
                          <a:ea typeface="Meiryo UI" panose="020B0604030504040204" pitchFamily="50" charset="-128"/>
                        </a:rPr>
                        <a:t>民生</a:t>
                      </a:r>
                      <a:r>
                        <a:rPr kumimoji="1" lang="en-US" altLang="zh-TW" sz="1050" b="1" dirty="0">
                          <a:latin typeface="Meiryo UI" panose="020B0604030504040204" pitchFamily="50" charset="-128"/>
                          <a:ea typeface="Meiryo UI" panose="020B0604030504040204" pitchFamily="50" charset="-128"/>
                        </a:rPr>
                        <a:t>(</a:t>
                      </a:r>
                      <a:r>
                        <a:rPr kumimoji="1" lang="zh-TW" altLang="en-US" sz="1050" b="1" dirty="0">
                          <a:latin typeface="Meiryo UI" panose="020B0604030504040204" pitchFamily="50" charset="-128"/>
                          <a:ea typeface="Meiryo UI" panose="020B0604030504040204" pitchFamily="50" charset="-128"/>
                        </a:rPr>
                        <a:t>家庭</a:t>
                      </a:r>
                      <a:r>
                        <a:rPr kumimoji="1" lang="en-US" altLang="zh-TW" sz="1050" b="1" dirty="0">
                          <a:latin typeface="Meiryo UI" panose="020B0604030504040204" pitchFamily="50" charset="-128"/>
                          <a:ea typeface="Meiryo UI" panose="020B0604030504040204" pitchFamily="50" charset="-128"/>
                        </a:rPr>
                        <a:t>)</a:t>
                      </a:r>
                      <a:r>
                        <a:rPr kumimoji="1" lang="zh-TW" altLang="en-US" sz="1050" b="1" dirty="0">
                          <a:latin typeface="Meiryo UI" panose="020B0604030504040204" pitchFamily="50" charset="-128"/>
                          <a:ea typeface="Meiryo UI" panose="020B0604030504040204" pitchFamily="50" charset="-128"/>
                        </a:rPr>
                        <a:t>部門</a:t>
                      </a:r>
                      <a:endParaRPr kumimoji="1" lang="en-US" altLang="zh-TW"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⇒エネルギー使用量や二酸化炭素排出量の「見える化」　</a:t>
                      </a:r>
                      <a:r>
                        <a:rPr kumimoji="1" lang="ja-JP" altLang="en-US" sz="1050" dirty="0" smtClean="0">
                          <a:latin typeface="Meiryo UI" panose="020B0604030504040204" pitchFamily="50" charset="-128"/>
                          <a:ea typeface="Meiryo UI" panose="020B0604030504040204" pitchFamily="50" charset="-128"/>
                        </a:rPr>
                        <a:t>等</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pPr>
                        <a:lnSpc>
                          <a:spcPct val="50000"/>
                        </a:lnSpc>
                      </a:pPr>
                      <a:endParaRPr kumimoji="1" lang="en-US" altLang="zh-TW"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②</a:t>
                      </a:r>
                      <a:r>
                        <a:rPr kumimoji="1" lang="zh-TW" altLang="en-US" sz="1050" b="1" dirty="0">
                          <a:latin typeface="Meiryo UI" panose="020B0604030504040204" pitchFamily="50" charset="-128"/>
                          <a:ea typeface="Meiryo UI" panose="020B0604030504040204" pitchFamily="50" charset="-128"/>
                        </a:rPr>
                        <a:t>民生</a:t>
                      </a:r>
                      <a:r>
                        <a:rPr kumimoji="1" lang="en-US" altLang="zh-TW" sz="1050" b="1" dirty="0">
                          <a:latin typeface="Meiryo UI" panose="020B0604030504040204" pitchFamily="50" charset="-128"/>
                          <a:ea typeface="Meiryo UI" panose="020B0604030504040204" pitchFamily="50" charset="-128"/>
                        </a:rPr>
                        <a:t>(</a:t>
                      </a:r>
                      <a:r>
                        <a:rPr kumimoji="1" lang="zh-TW" altLang="en-US" sz="1050" b="1" dirty="0">
                          <a:latin typeface="Meiryo UI" panose="020B0604030504040204" pitchFamily="50" charset="-128"/>
                          <a:ea typeface="Meiryo UI" panose="020B0604030504040204" pitchFamily="50" charset="-128"/>
                        </a:rPr>
                        <a:t>業務</a:t>
                      </a:r>
                      <a:r>
                        <a:rPr kumimoji="1" lang="en-US" altLang="zh-TW" sz="1050" b="1" dirty="0">
                          <a:latin typeface="Meiryo UI" panose="020B0604030504040204" pitchFamily="50" charset="-128"/>
                          <a:ea typeface="Meiryo UI" panose="020B0604030504040204" pitchFamily="50" charset="-128"/>
                        </a:rPr>
                        <a:t>)</a:t>
                      </a:r>
                      <a:r>
                        <a:rPr kumimoji="1" lang="zh-TW" altLang="en-US" sz="1050" b="1" dirty="0">
                          <a:latin typeface="Meiryo UI" panose="020B0604030504040204" pitchFamily="50" charset="-128"/>
                          <a:ea typeface="Meiryo UI" panose="020B0604030504040204" pitchFamily="50" charset="-128"/>
                        </a:rPr>
                        <a:t>部門</a:t>
                      </a:r>
                      <a:endParaRPr kumimoji="1" lang="en-US" altLang="zh-TW"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⇒相談窓口の設置、環境経営に取り組む事業者へのインセンティブ付与　等</a:t>
                      </a:r>
                      <a:endParaRPr kumimoji="1" lang="en-US" altLang="ja-JP" sz="1050" dirty="0">
                        <a:latin typeface="Meiryo UI" panose="020B0604030504040204" pitchFamily="50" charset="-128"/>
                        <a:ea typeface="Meiryo UI" panose="020B0604030504040204" pitchFamily="50" charset="-128"/>
                      </a:endParaRPr>
                    </a:p>
                    <a:p>
                      <a:pPr>
                        <a:lnSpc>
                          <a:spcPct val="50000"/>
                        </a:lnSpc>
                      </a:pPr>
                      <a:endParaRPr kumimoji="1" lang="en-US" altLang="zh-TW"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③</a:t>
                      </a:r>
                      <a:r>
                        <a:rPr kumimoji="1" lang="zh-TW" altLang="en-US" sz="1050" b="1" dirty="0">
                          <a:latin typeface="Meiryo UI" panose="020B0604030504040204" pitchFamily="50" charset="-128"/>
                          <a:ea typeface="Meiryo UI" panose="020B0604030504040204" pitchFamily="50" charset="-128"/>
                        </a:rPr>
                        <a:t>産業部門</a:t>
                      </a:r>
                      <a:endParaRPr kumimoji="1" lang="en-US" altLang="zh-TW"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⇒大阪版カーボン・オフセット制度等を活用したクレジットの流通促進 等</a:t>
                      </a:r>
                      <a:endParaRPr kumimoji="1" lang="en-US" altLang="ja-JP" sz="1050" dirty="0">
                        <a:latin typeface="Meiryo UI" panose="020B0604030504040204" pitchFamily="50" charset="-128"/>
                        <a:ea typeface="Meiryo UI" panose="020B0604030504040204" pitchFamily="50" charset="-128"/>
                      </a:endParaRPr>
                    </a:p>
                    <a:p>
                      <a:pPr>
                        <a:lnSpc>
                          <a:spcPct val="50000"/>
                        </a:lnSpc>
                      </a:pPr>
                      <a:endParaRPr kumimoji="1" lang="en-US" altLang="zh-TW"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④</a:t>
                      </a:r>
                      <a:r>
                        <a:rPr kumimoji="1" lang="zh-TW" altLang="en-US" sz="1050" b="1" dirty="0">
                          <a:latin typeface="Meiryo UI" panose="020B0604030504040204" pitchFamily="50" charset="-128"/>
                          <a:ea typeface="Meiryo UI" panose="020B0604030504040204" pitchFamily="50" charset="-128"/>
                        </a:rPr>
                        <a:t>運輸部門</a:t>
                      </a:r>
                      <a:endParaRPr kumimoji="1" lang="en-US" altLang="zh-TW"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⇒エコカーの普及促進、公共交通等の利用促進　等</a:t>
                      </a:r>
                      <a:endParaRPr kumimoji="1" lang="en-US" altLang="zh-TW" sz="1050" dirty="0">
                        <a:latin typeface="Meiryo UI" panose="020B0604030504040204" pitchFamily="50" charset="-128"/>
                        <a:ea typeface="Meiryo UI" panose="020B0604030504040204" pitchFamily="50" charset="-128"/>
                      </a:endParaRPr>
                    </a:p>
                    <a:p>
                      <a:pPr>
                        <a:lnSpc>
                          <a:spcPct val="50000"/>
                        </a:lnSpc>
                      </a:pPr>
                      <a:endParaRPr kumimoji="1" lang="en-US" altLang="zh-TW"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⑤</a:t>
                      </a:r>
                      <a:r>
                        <a:rPr kumimoji="1" lang="zh-TW" altLang="en-US" sz="1050" b="1" dirty="0">
                          <a:latin typeface="Meiryo UI" panose="020B0604030504040204" pitchFamily="50" charset="-128"/>
                          <a:ea typeface="Meiryo UI" panose="020B0604030504040204" pitchFamily="50" charset="-128"/>
                        </a:rPr>
                        <a:t>資源循環</a:t>
                      </a:r>
                      <a:r>
                        <a:rPr kumimoji="1" lang="en-US" altLang="zh-TW" sz="1050" b="1" dirty="0">
                          <a:latin typeface="Meiryo UI" panose="020B0604030504040204" pitchFamily="50" charset="-128"/>
                          <a:ea typeface="Meiryo UI" panose="020B0604030504040204" pitchFamily="50" charset="-128"/>
                        </a:rPr>
                        <a:t>(</a:t>
                      </a:r>
                      <a:r>
                        <a:rPr kumimoji="1" lang="zh-TW" altLang="en-US" sz="1050" b="1" dirty="0">
                          <a:latin typeface="Meiryo UI" panose="020B0604030504040204" pitchFamily="50" charset="-128"/>
                          <a:ea typeface="Meiryo UI" panose="020B0604030504040204" pitchFamily="50" charset="-128"/>
                        </a:rPr>
                        <a:t>廃棄物</a:t>
                      </a:r>
                      <a:r>
                        <a:rPr kumimoji="1" lang="en-US" altLang="zh-TW" sz="1050" b="1" dirty="0">
                          <a:latin typeface="Meiryo UI" panose="020B0604030504040204" pitchFamily="50" charset="-128"/>
                          <a:ea typeface="Meiryo UI" panose="020B0604030504040204" pitchFamily="50" charset="-128"/>
                        </a:rPr>
                        <a:t>)</a:t>
                      </a:r>
                      <a:r>
                        <a:rPr kumimoji="1" lang="zh-TW" altLang="en-US" sz="1050" b="1" dirty="0">
                          <a:latin typeface="Meiryo UI" panose="020B0604030504040204" pitchFamily="50" charset="-128"/>
                          <a:ea typeface="Meiryo UI" panose="020B0604030504040204" pitchFamily="50" charset="-128"/>
                        </a:rPr>
                        <a:t>部門</a:t>
                      </a:r>
                      <a:endParaRPr kumimoji="1" lang="en-US" altLang="zh-TW" sz="105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⑥森林吸収・緑化の</a:t>
                      </a:r>
                      <a:r>
                        <a:rPr kumimoji="1" lang="ja-JP" altLang="en-US" sz="1050" b="1" dirty="0" smtClean="0">
                          <a:latin typeface="Meiryo UI" panose="020B0604030504040204" pitchFamily="50" charset="-128"/>
                          <a:ea typeface="Meiryo UI" panose="020B0604030504040204" pitchFamily="50" charset="-128"/>
                        </a:rPr>
                        <a:t>推進</a:t>
                      </a:r>
                      <a:endParaRPr kumimoji="1" lang="en-US" altLang="ja-JP" sz="1050" b="1"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⑦再生可能エネルギーの普及等（横断的な取組）</a:t>
                      </a:r>
                      <a:endParaRPr kumimoji="1" lang="en-US" altLang="ja-JP" sz="1050" b="1"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⇒太陽光発電等の普及を加速化させる取組み　等</a:t>
                      </a:r>
                    </a:p>
                  </a:txBody>
                  <a:tcPr/>
                </a:tc>
                <a:tc>
                  <a:txBody>
                    <a:bodyPr/>
                    <a:lstStyle/>
                    <a:p>
                      <a:r>
                        <a:rPr kumimoji="1" lang="ja-JP" altLang="en-US" sz="1050" b="1" dirty="0">
                          <a:latin typeface="Meiryo UI" panose="020B0604030504040204" pitchFamily="50" charset="-128"/>
                          <a:ea typeface="Meiryo UI" panose="020B0604030504040204" pitchFamily="50" charset="-128"/>
                        </a:rPr>
                        <a:t>①</a:t>
                      </a:r>
                      <a:r>
                        <a:rPr kumimoji="1" lang="zh-TW" altLang="en-US" sz="1050" b="1" dirty="0">
                          <a:latin typeface="Meiryo UI" panose="020B0604030504040204" pitchFamily="50" charset="-128"/>
                          <a:ea typeface="Meiryo UI" panose="020B0604030504040204" pitchFamily="50" charset="-128"/>
                        </a:rPr>
                        <a:t>民生（家庭）部門</a:t>
                      </a:r>
                      <a:endParaRPr kumimoji="1" lang="en-US" altLang="zh-TW"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⇒省エネ・省</a:t>
                      </a:r>
                      <a:r>
                        <a:rPr kumimoji="1" lang="en-US" altLang="ja-JP" sz="1050" dirty="0">
                          <a:latin typeface="Meiryo UI" panose="020B0604030504040204" pitchFamily="50" charset="-128"/>
                          <a:ea typeface="Meiryo UI" panose="020B0604030504040204" pitchFamily="50" charset="-128"/>
                        </a:rPr>
                        <a:t>CO</a:t>
                      </a:r>
                      <a:r>
                        <a:rPr kumimoji="1" lang="en-US" altLang="ja-JP" sz="1050" baseline="-1200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の意識を高めるための取組み、住宅・設備・機器等の省エネ・省</a:t>
                      </a:r>
                      <a:r>
                        <a:rPr kumimoji="1" lang="en-US" altLang="ja-JP" sz="1050" dirty="0">
                          <a:latin typeface="Meiryo UI" panose="020B0604030504040204" pitchFamily="50" charset="-128"/>
                          <a:ea typeface="Meiryo UI" panose="020B0604030504040204" pitchFamily="50" charset="-128"/>
                        </a:rPr>
                        <a:t>CO</a:t>
                      </a:r>
                      <a:r>
                        <a:rPr kumimoji="1" lang="en-US" altLang="ja-JP" sz="1050" baseline="-1200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化　等</a:t>
                      </a:r>
                      <a:endParaRPr kumimoji="1" lang="en-US" altLang="ja-JP" sz="1050" dirty="0">
                        <a:latin typeface="Meiryo UI" panose="020B0604030504040204" pitchFamily="50" charset="-128"/>
                        <a:ea typeface="Meiryo UI" panose="020B0604030504040204" pitchFamily="50" charset="-128"/>
                      </a:endParaRPr>
                    </a:p>
                    <a:p>
                      <a:pPr>
                        <a:lnSpc>
                          <a:spcPct val="50000"/>
                        </a:lnSpc>
                      </a:pPr>
                      <a:endParaRPr kumimoji="1" lang="en-US" altLang="ja-JP"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②</a:t>
                      </a:r>
                      <a:r>
                        <a:rPr kumimoji="1" lang="zh-TW" altLang="en-US" sz="1050" b="1" dirty="0">
                          <a:latin typeface="Meiryo UI" panose="020B0604030504040204" pitchFamily="50" charset="-128"/>
                          <a:ea typeface="Meiryo UI" panose="020B0604030504040204" pitchFamily="50" charset="-128"/>
                        </a:rPr>
                        <a:t>民生（業務）部門</a:t>
                      </a:r>
                      <a:endParaRPr kumimoji="1" lang="en-US" altLang="zh-TW"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⇒中小事業者の取組み支援、温暖化防止条例に基づく取組み　</a:t>
                      </a:r>
                      <a:r>
                        <a:rPr kumimoji="1" lang="ja-JP" altLang="en-US" sz="1050" dirty="0" smtClean="0">
                          <a:latin typeface="Meiryo UI" panose="020B0604030504040204" pitchFamily="50" charset="-128"/>
                          <a:ea typeface="Meiryo UI" panose="020B0604030504040204" pitchFamily="50" charset="-128"/>
                        </a:rPr>
                        <a:t>等</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pPr>
                        <a:lnSpc>
                          <a:spcPct val="50000"/>
                        </a:lnSpc>
                      </a:pPr>
                      <a:endParaRPr kumimoji="1" lang="en-US" altLang="ja-JP"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③</a:t>
                      </a:r>
                      <a:r>
                        <a:rPr kumimoji="1" lang="zh-TW" altLang="en-US" sz="1050" b="1" dirty="0">
                          <a:latin typeface="Meiryo UI" panose="020B0604030504040204" pitchFamily="50" charset="-128"/>
                          <a:ea typeface="Meiryo UI" panose="020B0604030504040204" pitchFamily="50" charset="-128"/>
                        </a:rPr>
                        <a:t>産業部門</a:t>
                      </a:r>
                      <a:endParaRPr kumimoji="1" lang="en-US" altLang="zh-TW"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⇒中小企業向け省エネ診断、高効率機器等の導入促進　等</a:t>
                      </a:r>
                      <a:endParaRPr kumimoji="1" lang="en-US" altLang="zh-TW" sz="1050" dirty="0">
                        <a:latin typeface="Meiryo UI" panose="020B0604030504040204" pitchFamily="50" charset="-128"/>
                        <a:ea typeface="Meiryo UI" panose="020B0604030504040204" pitchFamily="50" charset="-128"/>
                      </a:endParaRPr>
                    </a:p>
                    <a:p>
                      <a:pPr>
                        <a:lnSpc>
                          <a:spcPct val="50000"/>
                        </a:lnSpc>
                      </a:pPr>
                      <a:endParaRPr kumimoji="1" lang="en-US" altLang="zh-TW"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④</a:t>
                      </a:r>
                      <a:r>
                        <a:rPr kumimoji="1" lang="zh-TW" altLang="en-US" sz="1050" b="1" dirty="0">
                          <a:latin typeface="Meiryo UI" panose="020B0604030504040204" pitchFamily="50" charset="-128"/>
                          <a:ea typeface="Meiryo UI" panose="020B0604030504040204" pitchFamily="50" charset="-128"/>
                        </a:rPr>
                        <a:t>運輸部門</a:t>
                      </a:r>
                      <a:endParaRPr kumimoji="1" lang="en-US" altLang="zh-TW"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⇒エコカー、エコカー用燃料供給施設（水素、電気）普及促進　等</a:t>
                      </a:r>
                      <a:endParaRPr kumimoji="1" lang="en-US" altLang="zh-TW" sz="1050" dirty="0">
                        <a:latin typeface="Meiryo UI" panose="020B0604030504040204" pitchFamily="50" charset="-128"/>
                        <a:ea typeface="Meiryo UI" panose="020B0604030504040204" pitchFamily="50" charset="-128"/>
                      </a:endParaRPr>
                    </a:p>
                    <a:p>
                      <a:pPr>
                        <a:lnSpc>
                          <a:spcPct val="50000"/>
                        </a:lnSpc>
                      </a:pPr>
                      <a:endParaRPr kumimoji="1" lang="en-US" altLang="zh-TW"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⑤</a:t>
                      </a:r>
                      <a:r>
                        <a:rPr kumimoji="1" lang="zh-TW" altLang="en-US" sz="1050" b="1" dirty="0">
                          <a:latin typeface="Meiryo UI" panose="020B0604030504040204" pitchFamily="50" charset="-128"/>
                          <a:ea typeface="Meiryo UI" panose="020B0604030504040204" pitchFamily="50" charset="-128"/>
                        </a:rPr>
                        <a:t>資源循環（廃棄物）部門 </a:t>
                      </a:r>
                      <a:endParaRPr kumimoji="1" lang="en-US" altLang="ja-JP"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⑥代替フロン等の排出抑制対策の推進</a:t>
                      </a:r>
                      <a:endParaRPr kumimoji="1" lang="en-US" altLang="ja-JP" sz="105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⑦森林吸収・緑化の</a:t>
                      </a:r>
                      <a:r>
                        <a:rPr kumimoji="1" lang="ja-JP" altLang="en-US" sz="1050" b="1" dirty="0" smtClean="0">
                          <a:latin typeface="Meiryo UI" panose="020B0604030504040204" pitchFamily="50" charset="-128"/>
                          <a:ea typeface="Meiryo UI" panose="020B0604030504040204" pitchFamily="50" charset="-128"/>
                        </a:rPr>
                        <a:t>推進</a:t>
                      </a:r>
                      <a:endParaRPr kumimoji="1" lang="en-US" altLang="ja-JP" sz="105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⑧再生可能エネルギー、省エネルギー機器の普及促進等</a:t>
                      </a:r>
                    </a:p>
                    <a:p>
                      <a:r>
                        <a:rPr kumimoji="1" lang="ja-JP" altLang="en-US" sz="1050" dirty="0">
                          <a:latin typeface="Meiryo UI" panose="020B0604030504040204" pitchFamily="50" charset="-128"/>
                          <a:ea typeface="Meiryo UI" panose="020B0604030504040204" pitchFamily="50" charset="-128"/>
                        </a:rPr>
                        <a:t>　⇒再生可能エネルギー（バイオマス発電等）の導入更新　等</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①あらゆる主体の意識改革・行動喚起</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⇒持続可能性に配慮した消費行動の促進、府庁の率先取組　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ct val="50000"/>
                        </a:lnSpc>
                      </a:pPr>
                      <a:endParaRPr kumimoji="1" lang="ja-JP" altLang="en-US" sz="1050"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②事業者における脱炭素化に向けた取組促進</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⇒改正気候変動対策推進条例に基づく取組みの強化及び拡大、事業者により脱炭素経営の促進、革新的技術の誘発　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ct val="50000"/>
                        </a:lnSpc>
                      </a:pPr>
                      <a:endParaRPr kumimoji="1" lang="ja-JP" altLang="en-US" sz="1050"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③</a:t>
                      </a:r>
                      <a:r>
                        <a:rPr kumimoji="1" lang="en-US" altLang="ja-JP" sz="1050" b="1" dirty="0">
                          <a:solidFill>
                            <a:schemeClr val="tx1"/>
                          </a:solidFill>
                          <a:latin typeface="Meiryo UI" panose="020B0604030504040204" pitchFamily="50" charset="-128"/>
                          <a:ea typeface="Meiryo UI" panose="020B0604030504040204" pitchFamily="50" charset="-128"/>
                        </a:rPr>
                        <a:t>CO</a:t>
                      </a:r>
                      <a:r>
                        <a:rPr kumimoji="1" lang="en-US" altLang="ja-JP" sz="1050" b="1" baseline="-12000" dirty="0">
                          <a:solidFill>
                            <a:schemeClr val="tx1"/>
                          </a:solidFill>
                          <a:latin typeface="Meiryo UI" panose="020B0604030504040204" pitchFamily="50" charset="-128"/>
                          <a:ea typeface="Meiryo UI" panose="020B0604030504040204" pitchFamily="50" charset="-128"/>
                        </a:rPr>
                        <a:t>2</a:t>
                      </a:r>
                      <a:r>
                        <a:rPr kumimoji="1" lang="ja-JP" altLang="en-US" sz="1050" b="1" dirty="0">
                          <a:solidFill>
                            <a:schemeClr val="tx1"/>
                          </a:solidFill>
                          <a:latin typeface="Meiryo UI" panose="020B0604030504040204" pitchFamily="50" charset="-128"/>
                          <a:ea typeface="Meiryo UI" panose="020B0604030504040204" pitchFamily="50" charset="-128"/>
                        </a:rPr>
                        <a:t>排出の少ないエネルギーの利用促進</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⇒太陽光発電設備等のさらなる設置促進、</a:t>
                      </a:r>
                      <a:r>
                        <a:rPr kumimoji="1" lang="en-US" altLang="ja-JP" sz="1050" b="0" dirty="0">
                          <a:solidFill>
                            <a:schemeClr val="tx1"/>
                          </a:solidFill>
                          <a:latin typeface="Meiryo UI" panose="020B0604030504040204" pitchFamily="50" charset="-128"/>
                          <a:ea typeface="Meiryo UI" panose="020B0604030504040204" pitchFamily="50" charset="-128"/>
                        </a:rPr>
                        <a:t>CO</a:t>
                      </a:r>
                      <a:r>
                        <a:rPr kumimoji="1" lang="en-US" altLang="ja-JP" sz="1050" b="0" baseline="-12000" dirty="0">
                          <a:solidFill>
                            <a:schemeClr val="tx1"/>
                          </a:solidFill>
                          <a:latin typeface="Meiryo UI" panose="020B0604030504040204" pitchFamily="50" charset="-128"/>
                          <a:ea typeface="Meiryo UI" panose="020B0604030504040204" pitchFamily="50" charset="-128"/>
                        </a:rPr>
                        <a:t>2</a:t>
                      </a:r>
                      <a:r>
                        <a:rPr kumimoji="1" lang="ja-JP" altLang="en-US" sz="1050" b="0" dirty="0">
                          <a:solidFill>
                            <a:schemeClr val="tx1"/>
                          </a:solidFill>
                          <a:latin typeface="Meiryo UI" panose="020B0604030504040204" pitchFamily="50" charset="-128"/>
                          <a:ea typeface="Meiryo UI" panose="020B0604030504040204" pitchFamily="50" charset="-128"/>
                        </a:rPr>
                        <a:t>排出の少ない電気の選択の促進　等</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ct val="50000"/>
                        </a:lnSpc>
                      </a:pPr>
                      <a:endParaRPr kumimoji="1" lang="ja-JP" altLang="en-US" sz="1050"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④輸送・移動における脱炭素化に向けた取組促進</a:t>
                      </a:r>
                    </a:p>
                    <a:p>
                      <a:r>
                        <a:rPr kumimoji="1" lang="ja-JP" altLang="en-US" sz="1050" dirty="0">
                          <a:solidFill>
                            <a:schemeClr val="tx1"/>
                          </a:solidFill>
                          <a:latin typeface="Meiryo UI" panose="020B0604030504040204" pitchFamily="50" charset="-128"/>
                          <a:ea typeface="Meiryo UI" panose="020B0604030504040204" pitchFamily="50" charset="-128"/>
                        </a:rPr>
                        <a:t>　⇒電気自動車等の普及促進、充電器・水素</a:t>
                      </a:r>
                      <a:r>
                        <a:rPr kumimoji="1" lang="en-US" altLang="ja-JP" sz="1050" dirty="0">
                          <a:solidFill>
                            <a:schemeClr val="tx1"/>
                          </a:solidFill>
                          <a:latin typeface="Meiryo UI" panose="020B0604030504040204" pitchFamily="50" charset="-128"/>
                          <a:ea typeface="Meiryo UI" panose="020B0604030504040204" pitchFamily="50" charset="-128"/>
                        </a:rPr>
                        <a:t>ST</a:t>
                      </a:r>
                      <a:r>
                        <a:rPr kumimoji="1" lang="ja-JP" altLang="en-US" sz="1050" dirty="0">
                          <a:solidFill>
                            <a:schemeClr val="tx1"/>
                          </a:solidFill>
                          <a:latin typeface="Meiryo UI" panose="020B0604030504040204" pitchFamily="50" charset="-128"/>
                          <a:ea typeface="Meiryo UI" panose="020B0604030504040204" pitchFamily="50" charset="-128"/>
                        </a:rPr>
                        <a:t>などのインフラ整備、</a:t>
                      </a:r>
                      <a:r>
                        <a:rPr kumimoji="1" lang="en-US" altLang="ja-JP" sz="1050" dirty="0" err="1">
                          <a:solidFill>
                            <a:schemeClr val="tx1"/>
                          </a:solidFill>
                          <a:latin typeface="Meiryo UI" panose="020B0604030504040204" pitchFamily="50" charset="-128"/>
                          <a:ea typeface="Meiryo UI" panose="020B0604030504040204" pitchFamily="50" charset="-128"/>
                        </a:rPr>
                        <a:t>MaaS</a:t>
                      </a:r>
                      <a:r>
                        <a:rPr kumimoji="1" lang="ja-JP" altLang="en-US" sz="1050" dirty="0">
                          <a:solidFill>
                            <a:schemeClr val="tx1"/>
                          </a:solidFill>
                          <a:latin typeface="Meiryo UI" panose="020B0604030504040204" pitchFamily="50" charset="-128"/>
                          <a:ea typeface="Meiryo UI" panose="020B0604030504040204" pitchFamily="50" charset="-128"/>
                        </a:rPr>
                        <a:t>等の導入促進　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ct val="50000"/>
                        </a:lnSpc>
                      </a:pP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⑤資源循環の促進</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⑥森林吸収・緑化等の推進</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⑦気候変動適応の推進等</a:t>
                      </a:r>
                    </a:p>
                  </a:txBody>
                  <a:tcPr/>
                </a:tc>
                <a:extLst>
                  <a:ext uri="{0D108BD9-81ED-4DB2-BD59-A6C34878D82A}">
                    <a16:rowId xmlns:a16="http://schemas.microsoft.com/office/drawing/2014/main" val="4048418389"/>
                  </a:ext>
                </a:extLst>
              </a:tr>
              <a:tr h="490888">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達成</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rPr>
                        <a:t>状況</a:t>
                      </a:r>
                    </a:p>
                  </a:txBody>
                  <a:tcPr anchor="ctr">
                    <a:solidFill>
                      <a:schemeClr val="accent5">
                        <a:lumMod val="75000"/>
                      </a:schemeClr>
                    </a:solidFill>
                  </a:tcPr>
                </a:tc>
                <a:tc>
                  <a:txBody>
                    <a:bodyPr/>
                    <a:lstStyle/>
                    <a:p>
                      <a:pPr algn="ctr"/>
                      <a:r>
                        <a:rPr kumimoji="1" lang="en-US" altLang="ja-JP" sz="1200" b="1" dirty="0" smtClean="0">
                          <a:solidFill>
                            <a:schemeClr val="accent2"/>
                          </a:solidFill>
                          <a:latin typeface="Meiryo UI" panose="020B0604030504040204" pitchFamily="50" charset="-128"/>
                          <a:ea typeface="Meiryo UI" panose="020B0604030504040204" pitchFamily="50" charset="-128"/>
                        </a:rPr>
                        <a:t>1990</a:t>
                      </a:r>
                      <a:r>
                        <a:rPr kumimoji="1" lang="ja-JP" altLang="en-US" sz="1200" b="1" dirty="0">
                          <a:solidFill>
                            <a:schemeClr val="accent2"/>
                          </a:solidFill>
                          <a:latin typeface="Meiryo UI" panose="020B0604030504040204" pitchFamily="50" charset="-128"/>
                          <a:ea typeface="Meiryo UI" panose="020B0604030504040204" pitchFamily="50" charset="-128"/>
                        </a:rPr>
                        <a:t>年度比</a:t>
                      </a:r>
                      <a:r>
                        <a:rPr kumimoji="1" lang="en-US" altLang="ja-JP" sz="1200" b="1" dirty="0">
                          <a:solidFill>
                            <a:schemeClr val="accent2"/>
                          </a:solidFill>
                          <a:latin typeface="Meiryo UI" panose="020B0604030504040204" pitchFamily="50" charset="-128"/>
                          <a:ea typeface="Meiryo UI" panose="020B0604030504040204" pitchFamily="50" charset="-128"/>
                        </a:rPr>
                        <a:t>12.1</a:t>
                      </a:r>
                      <a:r>
                        <a:rPr kumimoji="1" lang="ja-JP" altLang="en-US" sz="1200" b="1" dirty="0">
                          <a:solidFill>
                            <a:schemeClr val="accent2"/>
                          </a:solidFill>
                          <a:latin typeface="Meiryo UI" panose="020B0604030504040204" pitchFamily="50" charset="-128"/>
                          <a:ea typeface="Meiryo UI" panose="020B0604030504040204" pitchFamily="50" charset="-128"/>
                        </a:rPr>
                        <a:t>％削減</a:t>
                      </a:r>
                      <a:r>
                        <a:rPr kumimoji="1" lang="en-US" altLang="ja-JP" sz="1200" b="1" baseline="26000" dirty="0" smtClean="0">
                          <a:solidFill>
                            <a:schemeClr val="accent2"/>
                          </a:solidFill>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accent2"/>
                          </a:solidFill>
                          <a:latin typeface="Meiryo UI" panose="020B0604030504040204" pitchFamily="50" charset="-128"/>
                          <a:ea typeface="Meiryo UI" panose="020B0604030504040204" pitchFamily="50" charset="-128"/>
                        </a:rPr>
                        <a:t>（目標達成）</a:t>
                      </a:r>
                      <a:endParaRPr kumimoji="1" lang="en-US" altLang="ja-JP" sz="1200" b="1" dirty="0" smtClean="0">
                        <a:solidFill>
                          <a:schemeClr val="accent2"/>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1" dirty="0" smtClean="0">
                          <a:solidFill>
                            <a:schemeClr val="accent2"/>
                          </a:solidFill>
                          <a:latin typeface="Meiryo UI" panose="020B0604030504040204" pitchFamily="50" charset="-128"/>
                          <a:ea typeface="Meiryo UI" panose="020B0604030504040204" pitchFamily="50" charset="-128"/>
                        </a:rPr>
                        <a:t>1990</a:t>
                      </a:r>
                      <a:r>
                        <a:rPr kumimoji="1" lang="ja-JP" altLang="en-US" sz="1200" b="1" dirty="0">
                          <a:solidFill>
                            <a:schemeClr val="accent2"/>
                          </a:solidFill>
                          <a:latin typeface="Meiryo UI" panose="020B0604030504040204" pitchFamily="50" charset="-128"/>
                          <a:ea typeface="Meiryo UI" panose="020B0604030504040204" pitchFamily="50" charset="-128"/>
                        </a:rPr>
                        <a:t>年度比</a:t>
                      </a:r>
                      <a:r>
                        <a:rPr kumimoji="1" lang="en-US" altLang="ja-JP" sz="1200" b="1" dirty="0">
                          <a:solidFill>
                            <a:schemeClr val="accent2"/>
                          </a:solidFill>
                          <a:latin typeface="Meiryo UI" panose="020B0604030504040204" pitchFamily="50" charset="-128"/>
                          <a:ea typeface="Meiryo UI" panose="020B0604030504040204" pitchFamily="50" charset="-128"/>
                        </a:rPr>
                        <a:t>20.9</a:t>
                      </a:r>
                      <a:r>
                        <a:rPr kumimoji="1" lang="ja-JP" altLang="en-US" sz="1200" b="1" dirty="0">
                          <a:solidFill>
                            <a:schemeClr val="accent2"/>
                          </a:solidFill>
                          <a:latin typeface="Meiryo UI" panose="020B0604030504040204" pitchFamily="50" charset="-128"/>
                          <a:ea typeface="Meiryo UI" panose="020B0604030504040204" pitchFamily="50" charset="-128"/>
                        </a:rPr>
                        <a:t>％削減</a:t>
                      </a:r>
                      <a:r>
                        <a:rPr kumimoji="1" lang="en-US" altLang="ja-JP" sz="1200" b="1" baseline="26000" dirty="0" smtClean="0">
                          <a:solidFill>
                            <a:schemeClr val="accent2"/>
                          </a:solidFill>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accent2"/>
                          </a:solidFill>
                          <a:latin typeface="Meiryo UI" panose="020B0604030504040204" pitchFamily="50" charset="-128"/>
                          <a:ea typeface="Meiryo UI" panose="020B0604030504040204" pitchFamily="50" charset="-128"/>
                        </a:rPr>
                        <a:t>（目標達成）</a:t>
                      </a:r>
                      <a:endParaRPr kumimoji="1" lang="en-US" altLang="ja-JP" sz="1200" b="1" dirty="0" smtClean="0">
                        <a:solidFill>
                          <a:schemeClr val="accent2"/>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1" dirty="0">
                          <a:solidFill>
                            <a:schemeClr val="accent2"/>
                          </a:solidFill>
                          <a:latin typeface="Meiryo UI" panose="020B0604030504040204" pitchFamily="50" charset="-128"/>
                          <a:ea typeface="Meiryo UI" panose="020B0604030504040204" pitchFamily="50" charset="-128"/>
                        </a:rPr>
                        <a:t>2005</a:t>
                      </a:r>
                      <a:r>
                        <a:rPr kumimoji="1" lang="ja-JP" altLang="en-US" sz="1200" b="1" dirty="0">
                          <a:solidFill>
                            <a:schemeClr val="accent2"/>
                          </a:solidFill>
                          <a:latin typeface="Meiryo UI" panose="020B0604030504040204" pitchFamily="50" charset="-128"/>
                          <a:ea typeface="Meiryo UI" panose="020B0604030504040204" pitchFamily="50" charset="-128"/>
                        </a:rPr>
                        <a:t>年度比</a:t>
                      </a:r>
                      <a:r>
                        <a:rPr kumimoji="1" lang="en-US" altLang="ja-JP" sz="1200" b="1" dirty="0">
                          <a:solidFill>
                            <a:schemeClr val="accent2"/>
                          </a:solidFill>
                          <a:latin typeface="Meiryo UI" panose="020B0604030504040204" pitchFamily="50" charset="-128"/>
                          <a:ea typeface="Meiryo UI" panose="020B0604030504040204" pitchFamily="50" charset="-128"/>
                        </a:rPr>
                        <a:t>2.6</a:t>
                      </a:r>
                      <a:r>
                        <a:rPr kumimoji="1" lang="ja-JP" altLang="en-US" sz="1200" b="1" dirty="0">
                          <a:solidFill>
                            <a:schemeClr val="accent2"/>
                          </a:solidFill>
                          <a:latin typeface="Meiryo UI" panose="020B0604030504040204" pitchFamily="50" charset="-128"/>
                          <a:ea typeface="Meiryo UI" panose="020B0604030504040204" pitchFamily="50" charset="-128"/>
                        </a:rPr>
                        <a:t>％削減</a:t>
                      </a:r>
                      <a:r>
                        <a:rPr kumimoji="1" lang="en-US" altLang="ja-JP" sz="1200" b="1" dirty="0">
                          <a:solidFill>
                            <a:schemeClr val="accent2"/>
                          </a:solidFill>
                          <a:latin typeface="Meiryo UI" panose="020B0604030504040204" pitchFamily="50" charset="-128"/>
                          <a:ea typeface="Meiryo UI" panose="020B0604030504040204" pitchFamily="50" charset="-128"/>
                        </a:rPr>
                        <a:t>(2019)</a:t>
                      </a:r>
                      <a:r>
                        <a:rPr kumimoji="1" lang="en-US" altLang="ja-JP" sz="1200" b="1" baseline="26000" dirty="0">
                          <a:solidFill>
                            <a:schemeClr val="accent2"/>
                          </a:solidFill>
                          <a:latin typeface="Meiryo UI" panose="020B0604030504040204" pitchFamily="50" charset="-128"/>
                          <a:ea typeface="Meiryo UI" panose="020B0604030504040204" pitchFamily="50" charset="-128"/>
                        </a:rPr>
                        <a:t>※</a:t>
                      </a:r>
                      <a:endParaRPr kumimoji="1" lang="ja-JP" altLang="en-US" sz="1200" b="1" baseline="26000" dirty="0">
                        <a:solidFill>
                          <a:schemeClr val="accent2"/>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1" dirty="0">
                          <a:solidFill>
                            <a:schemeClr val="accent2"/>
                          </a:solidFill>
                          <a:latin typeface="Meiryo UI" panose="020B0604030504040204" pitchFamily="50" charset="-128"/>
                          <a:ea typeface="Meiryo UI" panose="020B0604030504040204" pitchFamily="50" charset="-128"/>
                        </a:rPr>
                        <a:t>2013</a:t>
                      </a:r>
                      <a:r>
                        <a:rPr kumimoji="1" lang="ja-JP" altLang="en-US" sz="1200" b="1" dirty="0">
                          <a:solidFill>
                            <a:schemeClr val="accent2"/>
                          </a:solidFill>
                          <a:latin typeface="Meiryo UI" panose="020B0604030504040204" pitchFamily="50" charset="-128"/>
                          <a:ea typeface="Meiryo UI" panose="020B0604030504040204" pitchFamily="50" charset="-128"/>
                        </a:rPr>
                        <a:t>年度比で</a:t>
                      </a:r>
                      <a:r>
                        <a:rPr kumimoji="1" lang="en-US" altLang="ja-JP" sz="1200" b="1" dirty="0">
                          <a:solidFill>
                            <a:schemeClr val="accent2"/>
                          </a:solidFill>
                          <a:latin typeface="Meiryo UI" panose="020B0604030504040204" pitchFamily="50" charset="-128"/>
                          <a:ea typeface="Meiryo UI" panose="020B0604030504040204" pitchFamily="50" charset="-128"/>
                        </a:rPr>
                        <a:t>23.8</a:t>
                      </a:r>
                      <a:r>
                        <a:rPr kumimoji="1" lang="ja-JP" altLang="en-US" sz="1200" b="1" dirty="0">
                          <a:solidFill>
                            <a:schemeClr val="accent2"/>
                          </a:solidFill>
                          <a:latin typeface="Meiryo UI" panose="020B0604030504040204" pitchFamily="50" charset="-128"/>
                          <a:ea typeface="Meiryo UI" panose="020B0604030504040204" pitchFamily="50" charset="-128"/>
                        </a:rPr>
                        <a:t>％削減</a:t>
                      </a:r>
                      <a:r>
                        <a:rPr kumimoji="1" lang="en-US" altLang="ja-JP" sz="1200" b="1" dirty="0">
                          <a:solidFill>
                            <a:schemeClr val="accent2"/>
                          </a:solidFill>
                          <a:latin typeface="Meiryo UI" panose="020B0604030504040204" pitchFamily="50" charset="-128"/>
                          <a:ea typeface="Meiryo UI" panose="020B0604030504040204" pitchFamily="50" charset="-128"/>
                        </a:rPr>
                        <a:t>(2019)</a:t>
                      </a:r>
                      <a:r>
                        <a:rPr kumimoji="1" lang="en-US" altLang="ja-JP" sz="1200" b="1" baseline="26000" dirty="0">
                          <a:solidFill>
                            <a:schemeClr val="accent2"/>
                          </a:solidFill>
                          <a:latin typeface="Meiryo UI" panose="020B0604030504040204" pitchFamily="50" charset="-128"/>
                          <a:ea typeface="Meiryo UI" panose="020B0604030504040204" pitchFamily="50" charset="-128"/>
                        </a:rPr>
                        <a:t>※</a:t>
                      </a:r>
                      <a:endParaRPr kumimoji="1" lang="ja-JP" altLang="en-US" sz="1200" b="1" baseline="26000" dirty="0">
                        <a:solidFill>
                          <a:schemeClr val="accent2"/>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19590581"/>
                  </a:ext>
                </a:extLst>
              </a:tr>
            </a:tbl>
          </a:graphicData>
        </a:graphic>
      </p:graphicFrame>
      <p:sp>
        <p:nvSpPr>
          <p:cNvPr id="5" name="正方形/長方形 4">
            <a:extLst>
              <a:ext uri="{FF2B5EF4-FFF2-40B4-BE49-F238E27FC236}">
                <a16:creationId xmlns:a16="http://schemas.microsoft.com/office/drawing/2014/main" id="{333AD0DB-5D06-4672-AE80-4822E0665B38}"/>
              </a:ext>
            </a:extLst>
          </p:cNvPr>
          <p:cNvSpPr/>
          <p:nvPr/>
        </p:nvSpPr>
        <p:spPr>
          <a:xfrm>
            <a:off x="180976" y="6442698"/>
            <a:ext cx="8782049" cy="384529"/>
          </a:xfrm>
          <a:prstGeom prst="rect">
            <a:avLst/>
          </a:prstGeom>
        </p:spPr>
        <p:txBody>
          <a:bodyPr wrap="square">
            <a:spAutoFit/>
          </a:bodyPr>
          <a:lstStyle/>
          <a:p>
            <a:pPr marL="177800" marR="0" lvl="0" indent="-177800" algn="l" defTabSz="457200" rtl="0" eaLnBrk="1" fontAlgn="auto" latinLnBrk="0" hangingPunct="1">
              <a:lnSpc>
                <a:spcPts val="12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現行計画以外の計画については、電気の排出係数</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使用電力量１</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kWh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当たりの二酸化炭素排出量を表す係数。発電時の電源構成</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火力や再エネ等のバランス</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により変動</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を固定</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して</a:t>
            </a:r>
            <a:endPar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457200" rtl="0" eaLnBrk="1" fontAlgn="auto" latinLnBrk="0" hangingPunct="1">
              <a:lnSpc>
                <a:spcPts val="12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算定</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・評価していたが、現行計画からは、変動する排出係数を用いて算定・評価</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86600" y="6483693"/>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110</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54788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角丸四角形 56"/>
          <p:cNvSpPr/>
          <p:nvPr/>
        </p:nvSpPr>
        <p:spPr>
          <a:xfrm>
            <a:off x="48176" y="3804203"/>
            <a:ext cx="5872194" cy="2979309"/>
          </a:xfrm>
          <a:prstGeom prst="roundRect">
            <a:avLst>
              <a:gd name="adj" fmla="val 0"/>
            </a:avLst>
          </a:prstGeom>
          <a:solidFill>
            <a:schemeClr val="bg1"/>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角丸四角形 57"/>
          <p:cNvSpPr/>
          <p:nvPr/>
        </p:nvSpPr>
        <p:spPr>
          <a:xfrm>
            <a:off x="3095421" y="409917"/>
            <a:ext cx="5991429" cy="3323677"/>
          </a:xfrm>
          <a:prstGeom prst="roundRect">
            <a:avLst>
              <a:gd name="adj" fmla="val 0"/>
            </a:avLst>
          </a:prstGeom>
          <a:solidFill>
            <a:schemeClr val="bg1"/>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正方形/長方形 58"/>
          <p:cNvSpPr/>
          <p:nvPr/>
        </p:nvSpPr>
        <p:spPr>
          <a:xfrm>
            <a:off x="3076999" y="1250052"/>
            <a:ext cx="3658964" cy="733534"/>
          </a:xfrm>
          <a:prstGeom prst="rect">
            <a:avLst/>
          </a:prstGeom>
        </p:spPr>
        <p:txBody>
          <a:bodyPr wrap="square">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◆二酸化炭素排出量実質ゼロの実現に向けたアプローチ</a:t>
            </a:r>
            <a:endParaRPr kumimoji="0"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7109" marR="0" lvl="0" indent="-77109"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・現在から</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年に向けては、エネルギー・資源使用量の削減と、単位エネルギー量・</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7109" marR="0" lvl="0" indent="-77109"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資源量あたりの二酸化炭素排出量の削減を同時に推進することが重要</a:t>
            </a:r>
          </a:p>
          <a:p>
            <a:pPr marL="77109" marR="0" lvl="0" indent="-77109"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年以降は、さらなる取組みの推進を図るとともに、国と連携し、</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CO</a:t>
            </a:r>
            <a:r>
              <a:rPr kumimoji="0" lang="en-US" altLang="ja-JP" sz="786" b="0" i="0" u="none" strike="noStrike" kern="1200" cap="none" spc="0" normalizeH="0" baseline="-1000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の回収・有効利用などの脱炭素社会に向けた技術革新・導入により、削減を加速することが重要</a:t>
            </a:r>
          </a:p>
        </p:txBody>
      </p:sp>
      <p:sp>
        <p:nvSpPr>
          <p:cNvPr id="60" name="角丸四角形 59"/>
          <p:cNvSpPr/>
          <p:nvPr/>
        </p:nvSpPr>
        <p:spPr>
          <a:xfrm>
            <a:off x="50647" y="409185"/>
            <a:ext cx="2999332" cy="3324122"/>
          </a:xfrm>
          <a:prstGeom prst="roundRect">
            <a:avLst>
              <a:gd name="adj" fmla="val 0"/>
            </a:avLst>
          </a:prstGeom>
          <a:solidFill>
            <a:schemeClr val="bg1"/>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1" name="角丸四角形 60"/>
          <p:cNvSpPr/>
          <p:nvPr/>
        </p:nvSpPr>
        <p:spPr>
          <a:xfrm>
            <a:off x="54256" y="3805432"/>
            <a:ext cx="3007911" cy="205819"/>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第３章 </a:t>
            </a:r>
            <a:r>
              <a:rPr kumimoji="0" lang="en-US" altLang="ja-JP" sz="1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2030</a:t>
            </a:r>
            <a:r>
              <a:rPr kumimoji="0" lang="ja-JP" altLang="en-US" sz="1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年に向けて取り組む項目</a:t>
            </a:r>
          </a:p>
        </p:txBody>
      </p:sp>
      <p:sp>
        <p:nvSpPr>
          <p:cNvPr id="62" name="角丸四角形 61"/>
          <p:cNvSpPr/>
          <p:nvPr/>
        </p:nvSpPr>
        <p:spPr>
          <a:xfrm>
            <a:off x="5964378" y="3804203"/>
            <a:ext cx="3122472" cy="2979309"/>
          </a:xfrm>
          <a:prstGeom prst="roundRect">
            <a:avLst>
              <a:gd name="adj" fmla="val 0"/>
            </a:avLst>
          </a:prstGeom>
          <a:solidFill>
            <a:schemeClr val="bg1"/>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3" name="角丸四角形 62"/>
          <p:cNvSpPr/>
          <p:nvPr/>
        </p:nvSpPr>
        <p:spPr>
          <a:xfrm>
            <a:off x="5976039" y="3815931"/>
            <a:ext cx="1686781" cy="205819"/>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第４章 対策の推進体制</a:t>
            </a:r>
          </a:p>
        </p:txBody>
      </p:sp>
      <p:sp>
        <p:nvSpPr>
          <p:cNvPr id="64" name="正方形/長方形 63"/>
          <p:cNvSpPr/>
          <p:nvPr/>
        </p:nvSpPr>
        <p:spPr>
          <a:xfrm>
            <a:off x="3074988" y="2073001"/>
            <a:ext cx="3615533" cy="220573"/>
          </a:xfrm>
          <a:prstGeom prst="rect">
            <a:avLst/>
          </a:prstGeom>
        </p:spPr>
        <p:txBody>
          <a:bodyPr wrap="square">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a:t>
            </a:r>
            <a:r>
              <a:rPr kumimoji="0" lang="en-US" altLang="ja-JP"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0" lang="ja-JP" altLang="en-US"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年に向けた地球温暖化対策について</a:t>
            </a:r>
            <a:endParaRPr kumimoji="0" lang="en-US" altLang="ja-JP"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112310" y="5340218"/>
            <a:ext cx="2880000" cy="25714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714" tIns="0" rIns="0" bIns="0" numCol="1" spcCol="0" rtlCol="0" fromWordArt="0" anchor="ctr" anchorCtr="0" forceAA="0" compatLnSpc="1">
            <a:prstTxWarp prst="textNoShape">
              <a:avLst/>
            </a:prstTxWarp>
            <a:noAutofit/>
          </a:bodyPr>
          <a:lstStyle/>
          <a:p>
            <a:pPr marL="0" marR="102056"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6" name="角丸四角形 65"/>
          <p:cNvSpPr/>
          <p:nvPr/>
        </p:nvSpPr>
        <p:spPr>
          <a:xfrm>
            <a:off x="112310" y="5611139"/>
            <a:ext cx="2880000" cy="25714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714" tIns="0" rIns="0" bIns="0" numCol="1" spcCol="0" rtlCol="0" fromWordArt="0" anchor="ctr" anchorCtr="0" forceAA="0" compatLnSpc="1">
            <a:prstTxWarp prst="textNoShape">
              <a:avLst/>
            </a:prstTxWarp>
            <a:noAutofit/>
          </a:bodyPr>
          <a:lstStyle/>
          <a:p>
            <a:pPr marL="0" marR="102056"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7" name="角丸四角形 66"/>
          <p:cNvSpPr/>
          <p:nvPr/>
        </p:nvSpPr>
        <p:spPr>
          <a:xfrm>
            <a:off x="1260415" y="5081533"/>
            <a:ext cx="2880000" cy="257143"/>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714" tIns="0" rIns="0" bIns="0" numCol="1" spcCol="0" rtlCol="0" fromWordArt="0" anchor="ctr" anchorCtr="0" forceAA="0" compatLnSpc="1">
            <a:prstTxWarp prst="textNoShape">
              <a:avLst/>
            </a:prstTxWarp>
            <a:noAutofit/>
          </a:bodyPr>
          <a:lstStyle/>
          <a:p>
            <a:pPr marL="0" marR="102056"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8" name="角丸四角形 67"/>
          <p:cNvSpPr/>
          <p:nvPr/>
        </p:nvSpPr>
        <p:spPr>
          <a:xfrm>
            <a:off x="112311" y="6152982"/>
            <a:ext cx="2879999" cy="25714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714" tIns="0" rIns="0" bIns="0" numCol="1" spcCol="0" rtlCol="0" fromWordArt="0" anchor="ctr" anchorCtr="0" forceAA="0" compatLnSpc="1">
            <a:prstTxWarp prst="textNoShape">
              <a:avLst/>
            </a:prstTxWarp>
            <a:noAutofit/>
          </a:bodyPr>
          <a:lstStyle/>
          <a:p>
            <a:pPr marL="0" marR="102056"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9" name="正方形/長方形 68"/>
          <p:cNvSpPr/>
          <p:nvPr/>
        </p:nvSpPr>
        <p:spPr>
          <a:xfrm>
            <a:off x="3064435" y="723144"/>
            <a:ext cx="3848376" cy="194925"/>
          </a:xfrm>
          <a:prstGeom prst="rect">
            <a:avLst/>
          </a:prstGeom>
        </p:spPr>
        <p:txBody>
          <a:bodyPr wrap="square">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ja-JP" altLang="en-US"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　対策推進にあたっての基本的な考え方</a:t>
            </a:r>
            <a:endParaRPr kumimoji="0" lang="en-US" altLang="ja-JP"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076435" y="858988"/>
            <a:ext cx="1633897" cy="224229"/>
          </a:xfrm>
          <a:prstGeom prst="rect">
            <a:avLst/>
          </a:prstGeom>
        </p:spPr>
        <p:txBody>
          <a:bodyPr wrap="square">
            <a:spAutoFit/>
          </a:bodyPr>
          <a:lstStyle/>
          <a:p>
            <a:pPr marL="0" marR="0" lvl="0" indent="-77109" algn="l" defTabSz="457200" rtl="0" eaLnBrk="1" fontAlgn="auto" latinLnBrk="0" hangingPunct="1">
              <a:lnSpc>
                <a:spcPct val="100000"/>
              </a:lnSpc>
              <a:spcBef>
                <a:spcPts val="0"/>
              </a:spcBef>
              <a:spcAft>
                <a:spcPts val="0"/>
              </a:spcAft>
              <a:buClrTx/>
              <a:buSzTx/>
              <a:buFontTx/>
              <a:buNone/>
              <a:tabLst/>
              <a:defRPr/>
            </a:pPr>
            <a:r>
              <a:rPr kumimoji="0"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0"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年のめざすべき将来像</a:t>
            </a:r>
            <a:endParaRPr kumimoji="0"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44879" y="730928"/>
            <a:ext cx="2750916" cy="194925"/>
          </a:xfrm>
          <a:prstGeom prst="rect">
            <a:avLst/>
          </a:prstGeom>
        </p:spPr>
        <p:txBody>
          <a:bodyPr wrap="square">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ja-JP" altLang="en-US"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　地球温暖化の現状</a:t>
            </a:r>
            <a:endParaRPr kumimoji="0" lang="en-US" altLang="ja-JP"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26466" y="877617"/>
            <a:ext cx="2977075" cy="348813"/>
          </a:xfrm>
          <a:prstGeom prst="rect">
            <a:avLst/>
          </a:prstGeom>
        </p:spPr>
        <p:txBody>
          <a:bodyPr wrap="square">
            <a:spAutoFit/>
          </a:bodyPr>
          <a:lstStyle/>
          <a:p>
            <a:pPr marL="116797" marR="0" lvl="0" indent="-97520"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・人間活動は約１℃の地球温暖化をもたらしたと推定され、</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世紀末の世界の平均地上気温は最大</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4.8</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℃上昇すると予測</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3072422" y="2254528"/>
            <a:ext cx="4260685" cy="990015"/>
          </a:xfrm>
          <a:prstGeom prst="rect">
            <a:avLst/>
          </a:prstGeom>
        </p:spPr>
        <p:txBody>
          <a:bodyPr wrap="square">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0"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年に向けた対策（計画策定）の基本的な考え方</a:t>
            </a:r>
            <a:endParaRPr kumimoji="0"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1233" marR="0" lvl="0" indent="-61233" algn="l" defTabSz="457200" rtl="0" eaLnBrk="1" fontAlgn="auto" latinLnBrk="0" hangingPunct="1">
              <a:lnSpc>
                <a:spcPts val="1000"/>
              </a:lnSpc>
              <a:spcBef>
                <a:spcPts val="0"/>
              </a:spcBef>
              <a:spcAft>
                <a:spcPts val="0"/>
              </a:spcAft>
              <a:buClrTx/>
              <a:buSzTx/>
              <a:buFontTx/>
              <a:buNone/>
              <a:tabLst>
                <a:tab pos="3463087" algn="l"/>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年の将来像を見通しつつ、万博のテーマである「いのち輝く未来社会」のためのア</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1233" marR="0" lvl="0" indent="-61233" algn="l" defTabSz="457200" rtl="0" eaLnBrk="1" fontAlgn="auto" latinLnBrk="0" hangingPunct="1">
              <a:lnSpc>
                <a:spcPts val="1000"/>
              </a:lnSpc>
              <a:spcBef>
                <a:spcPts val="0"/>
              </a:spcBef>
              <a:spcAft>
                <a:spcPts val="0"/>
              </a:spcAft>
              <a:buClrTx/>
              <a:buSzTx/>
              <a:buFontTx/>
              <a:buNone/>
              <a:tabLst>
                <a:tab pos="3463087" algn="l"/>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イデアが社会実装段階に移行し、</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実現に向けて対策を加速すべき重要な時期</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・気候危機及び脱炭素化に向けた認識が社会に根付くよう、意識改革・行動喚起</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・再生可能エネルギーなど単位エネルギー量・資源量あたりの</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CO</a:t>
            </a:r>
            <a:r>
              <a:rPr kumimoji="0" lang="en-US" altLang="ja-JP" sz="786" b="0" i="0" u="none" strike="noStrike" kern="1200" cap="none" spc="0" normalizeH="0" baseline="-1000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が少なくなる選択を促進</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・既に現れている、もしくは将来影響が現れると予測される気候変動影響に対する適応策を推進</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・コロナ危機と気候危機への取組みを両立する観点（グリーンリカバリー）</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34690" y="1290874"/>
            <a:ext cx="2750916" cy="194925"/>
          </a:xfrm>
          <a:prstGeom prst="rect">
            <a:avLst/>
          </a:prstGeom>
        </p:spPr>
        <p:txBody>
          <a:bodyPr wrap="square">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ja-JP" altLang="en-US"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地球温暖化対策の動向</a:t>
            </a:r>
            <a:endParaRPr kumimoji="0" lang="en-US" altLang="ja-JP"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21971" y="1445177"/>
            <a:ext cx="3081423" cy="1446165"/>
          </a:xfrm>
          <a:prstGeom prst="rect">
            <a:avLst/>
          </a:prstGeom>
        </p:spPr>
        <p:txBody>
          <a:bodyPr wrap="square">
            <a:spAutoFit/>
          </a:bodyPr>
          <a:lstStyle/>
          <a:p>
            <a:pPr marL="116797" marR="0" lvl="0" indent="-97520" algn="l" defTabSz="457200" rtl="0" eaLnBrk="1" fontAlgn="auto" latinLnBrk="0" hangingPunct="1">
              <a:lnSpc>
                <a:spcPct val="100000"/>
              </a:lnSpc>
              <a:spcBef>
                <a:spcPts val="0"/>
              </a:spcBef>
              <a:spcAft>
                <a:spcPts val="0"/>
              </a:spcAft>
              <a:buClrTx/>
              <a:buSzTx/>
              <a:buFontTx/>
              <a:buNone/>
              <a:tabLst/>
              <a:defRPr/>
            </a:pPr>
            <a:r>
              <a:rPr kumimoji="0"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◆国際的動向</a:t>
            </a:r>
            <a:endParaRPr kumimoji="0"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16797" marR="0" lvl="0" indent="-97520"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・パリ協定が採択</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され、平均気温の上昇を２℃高い水準を十分下回るとともに、</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℃に抑える努力を追求</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16797" marR="0" lvl="0" indent="-97520" algn="l" defTabSz="457200" rtl="0" eaLnBrk="1" fontAlgn="auto" latinLnBrk="0" hangingPunct="1">
              <a:lnSpc>
                <a:spcPts val="500"/>
              </a:lnSpc>
              <a:spcBef>
                <a:spcPts val="0"/>
              </a:spcBef>
              <a:spcAft>
                <a:spcPts val="0"/>
              </a:spcAft>
              <a:buClrTx/>
              <a:buSzTx/>
              <a:buFontTx/>
              <a:buNone/>
              <a:tabLst/>
              <a:defRPr/>
            </a:pP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16797" marR="0" lvl="0" indent="-97520" algn="l" defTabSz="457200" rtl="0" eaLnBrk="1" fontAlgn="auto" latinLnBrk="0" hangingPunct="1">
              <a:lnSpc>
                <a:spcPct val="100000"/>
              </a:lnSpc>
              <a:spcBef>
                <a:spcPts val="0"/>
              </a:spcBef>
              <a:spcAft>
                <a:spcPts val="0"/>
              </a:spcAft>
              <a:buClrTx/>
              <a:buSzTx/>
              <a:buFontTx/>
              <a:buNone/>
              <a:tabLst/>
              <a:defRPr/>
            </a:pPr>
            <a:r>
              <a:rPr kumimoji="0"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◆国内の動向</a:t>
            </a:r>
            <a:endParaRPr kumimoji="0"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16797" marR="0" lvl="0" indent="-97520"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・「地球温暖化対策計画」を閣議決定</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年５月</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16797" marR="0" lvl="0" indent="-97520"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・気候変動適応法を制定</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年６月</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し、同法に基づく「気候変動適応計画」を閣議決定</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同年</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61233" marR="0" lvl="0" indent="-61233"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86" b="0" i="0" u="none" strike="noStrike" kern="1200" cap="none" spc="-3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「パリ協定に基づく成長戦略としての長期戦略」を閣議決定</a:t>
            </a:r>
            <a:r>
              <a:rPr kumimoji="0" lang="en-US" altLang="ja-JP" sz="786" b="0" i="0" u="none" strike="noStrike" kern="1200" cap="none" spc="-3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786" b="0" i="0" u="none" strike="noStrike" kern="1200" cap="none" spc="-3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年６月</a:t>
            </a:r>
            <a:r>
              <a:rPr kumimoji="0" lang="en-US" altLang="ja-JP" sz="786" b="0" i="0" u="none" strike="noStrike" kern="1200" cap="none" spc="-3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61233" marR="0" lvl="0" indent="-61233"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・環境大臣が「気候危機」を宣言</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年６月</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・首相が</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年温室効果ガス排出量実質ゼロを宣言</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76" name="角丸四角形 75"/>
          <p:cNvSpPr/>
          <p:nvPr/>
        </p:nvSpPr>
        <p:spPr>
          <a:xfrm>
            <a:off x="56800" y="415840"/>
            <a:ext cx="2988000" cy="205819"/>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第１章</a:t>
            </a:r>
            <a:r>
              <a:rPr kumimoji="0" lang="en-US" altLang="ja-JP" sz="1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kumimoji="0" lang="ja-JP" altLang="en-US" sz="1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地球温暖化の現状と動向</a:t>
            </a:r>
          </a:p>
        </p:txBody>
      </p:sp>
      <p:sp>
        <p:nvSpPr>
          <p:cNvPr id="77" name="角丸四角形 76"/>
          <p:cNvSpPr/>
          <p:nvPr/>
        </p:nvSpPr>
        <p:spPr>
          <a:xfrm>
            <a:off x="3103395" y="415840"/>
            <a:ext cx="3287940" cy="205819"/>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25714" bIns="25714"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第２章</a:t>
            </a:r>
            <a:r>
              <a:rPr kumimoji="0"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0"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大阪府における今後の地球温暖化対策</a:t>
            </a:r>
          </a:p>
        </p:txBody>
      </p:sp>
      <p:sp>
        <p:nvSpPr>
          <p:cNvPr id="78" name="角丸四角形 77"/>
          <p:cNvSpPr/>
          <p:nvPr/>
        </p:nvSpPr>
        <p:spPr>
          <a:xfrm>
            <a:off x="4710331" y="910692"/>
            <a:ext cx="3600401" cy="284116"/>
          </a:xfrm>
          <a:prstGeom prst="roundRect">
            <a:avLst>
              <a:gd name="adj" fmla="val 16767"/>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2857" rIns="0" bIns="12857" numCol="1" spcCol="0" rtlCol="0" fromWordArt="0" anchor="t" anchorCtr="0" forceAA="0" compatLnSpc="1">
            <a:prstTxWarp prst="textNoShape">
              <a:avLst/>
            </a:prstTxWarp>
            <a:spAutoFit/>
          </a:bodyPr>
          <a:lstStyle/>
          <a:p>
            <a:pPr marL="102056" marR="102056" lvl="0" indent="0" algn="ctr" defTabSz="457200" rtl="0" eaLnBrk="1" fontAlgn="auto" latinLnBrk="0" hangingPunct="1">
              <a:lnSpc>
                <a:spcPct val="100000"/>
              </a:lnSpc>
              <a:spcBef>
                <a:spcPts val="0"/>
              </a:spcBef>
              <a:spcAft>
                <a:spcPts val="0"/>
              </a:spcAft>
              <a:buClrTx/>
              <a:buSzTx/>
              <a:buFontTx/>
              <a:buNone/>
              <a:tabLst/>
              <a:defRPr/>
            </a:pPr>
            <a:r>
              <a:rPr kumimoji="0" lang="en-US" altLang="ja-JP" sz="786"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2050</a:t>
            </a:r>
            <a:r>
              <a:rPr kumimoji="0" lang="ja-JP" altLang="en-US" sz="786"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年二酸化炭素排出量実質ゼロへ</a:t>
            </a:r>
            <a:endParaRPr kumimoji="0" lang="en-US" altLang="ja-JP" sz="786"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02056" marR="102056" lvl="0" indent="0" algn="ctr" defTabSz="457200" rtl="0" eaLnBrk="1" fontAlgn="auto" latinLnBrk="0" hangingPunct="1">
              <a:lnSpc>
                <a:spcPct val="100000"/>
              </a:lnSpc>
              <a:spcBef>
                <a:spcPts val="0"/>
              </a:spcBef>
              <a:spcAft>
                <a:spcPts val="0"/>
              </a:spcAft>
              <a:buClrTx/>
              <a:buSzTx/>
              <a:buFontTx/>
              <a:buNone/>
              <a:tabLst/>
              <a:defRPr/>
            </a:pPr>
            <a:r>
              <a:rPr kumimoji="0" lang="en-US" altLang="ja-JP" sz="714"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714"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大阪から世界へ、現在から未来へ　府民がつくる暮らしやすい持続可能な脱炭素社会</a:t>
            </a:r>
            <a:r>
              <a:rPr kumimoji="0" lang="en-US" altLang="ja-JP" sz="714"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714"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9" name="正方形/長方形 78"/>
          <p:cNvSpPr/>
          <p:nvPr/>
        </p:nvSpPr>
        <p:spPr>
          <a:xfrm>
            <a:off x="7119314" y="2988205"/>
            <a:ext cx="1528147" cy="2680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7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0" lang="ja-JP" altLang="en-US" sz="57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年二酸化炭素排出量実質ゼロに向けた</a:t>
            </a:r>
            <a:endParaRPr kumimoji="0" lang="en-US" altLang="ja-JP" sz="57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7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アプローチ（概念図）</a:t>
            </a:r>
          </a:p>
        </p:txBody>
      </p:sp>
      <p:sp>
        <p:nvSpPr>
          <p:cNvPr id="80" name="正方形/長方形 79"/>
          <p:cNvSpPr/>
          <p:nvPr/>
        </p:nvSpPr>
        <p:spPr>
          <a:xfrm>
            <a:off x="38883" y="2936771"/>
            <a:ext cx="2750916" cy="194925"/>
          </a:xfrm>
          <a:prstGeom prst="rect">
            <a:avLst/>
          </a:prstGeom>
        </p:spPr>
        <p:txBody>
          <a:bodyPr wrap="square">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ja-JP" altLang="en-US"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　大阪府域における地球温暖化の現状と対策</a:t>
            </a:r>
            <a:endParaRPr kumimoji="0" lang="en-US" altLang="ja-JP" sz="857"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32297" y="3103309"/>
            <a:ext cx="2977075" cy="477054"/>
          </a:xfrm>
          <a:prstGeom prst="rect">
            <a:avLst/>
          </a:prstGeom>
        </p:spPr>
        <p:txBody>
          <a:bodyPr wrap="square">
            <a:spAutoFit/>
          </a:bodyPr>
          <a:lstStyle/>
          <a:p>
            <a:pPr marL="116797" marR="0" lvl="0" indent="-97520"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・大阪の年平均気温は</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世紀の</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年間で約２℃上昇</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16797" marR="0" lvl="0" indent="-97520"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年度の温室効果ガス排出量は</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5,332</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万トン。電気の排出係数による影響等により、</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2013</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年度比で約８％減少</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5955305" y="4112454"/>
            <a:ext cx="3119904" cy="964367"/>
          </a:xfrm>
          <a:prstGeom prst="rect">
            <a:avLst/>
          </a:prstGeom>
          <a:noFill/>
          <a:ln>
            <a:noFill/>
          </a:ln>
        </p:spPr>
        <p:txBody>
          <a:bodyPr wrap="square" rtlCol="0">
            <a:spAutoFit/>
          </a:bodyPr>
          <a:lstStyle/>
          <a:p>
            <a:pPr marL="61233" marR="0" lvl="0" indent="-61233"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・温暖化対策部会において、毎年、地球温暖化対策の取組状況等について、点検・評価し、その結果をホームページ等により公表</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1233" marR="0" lvl="0" indent="-61233" algn="l" defTabSz="457200" rtl="0" eaLnBrk="1" fontAlgn="auto" latinLnBrk="0" hangingPunct="1">
              <a:lnSpc>
                <a:spcPts val="357"/>
              </a:lnSpc>
              <a:spcBef>
                <a:spcPts val="0"/>
              </a:spcBef>
              <a:spcAft>
                <a:spcPts val="0"/>
              </a:spcAft>
              <a:buClrTx/>
              <a:buSzTx/>
              <a:buFontTx/>
              <a:buNone/>
              <a:tabLst/>
              <a:defRPr/>
            </a:pP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1233" marR="0" lvl="0" indent="-61233"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86" b="0" i="0" u="none" strike="noStrike" kern="1200" cap="none" spc="-1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都市・住宅・防災・産業振興などの他部局や、関係機関等と連携・協働して、気候変動に対する緩和策と適応策の取組みを両輪で推進</a:t>
            </a:r>
            <a:endParaRPr kumimoji="0" lang="en-US" altLang="ja-JP" sz="786" b="0" i="0" u="none" strike="noStrike" kern="1200" cap="none" spc="-1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1233" marR="0" lvl="0" indent="-61233" algn="l" defTabSz="457200" rtl="0" eaLnBrk="1" fontAlgn="auto" latinLnBrk="0" hangingPunct="1">
              <a:lnSpc>
                <a:spcPts val="357"/>
              </a:lnSpc>
              <a:spcBef>
                <a:spcPts val="0"/>
              </a:spcBef>
              <a:spcAft>
                <a:spcPts val="0"/>
              </a:spcAft>
              <a:buClrTx/>
              <a:buSzTx/>
              <a:buFontTx/>
              <a:buNone/>
              <a:tabLst/>
              <a:defRPr/>
            </a:pPr>
            <a:endParaRPr kumimoji="0" lang="en-US" altLang="ja-JP" sz="786" b="0" i="0" u="none" strike="noStrike" kern="1200" cap="none" spc="-1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1233" marR="0" lvl="0" indent="-61233"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年の万博開催による社会情勢の変化のほか、国の計画の見直し状況等を踏まえ、必要に応じて適宜見直しを実施</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072796" y="3238072"/>
            <a:ext cx="2847574" cy="220573"/>
          </a:xfrm>
          <a:prstGeom prst="rect">
            <a:avLst/>
          </a:prstGeom>
        </p:spPr>
        <p:txBody>
          <a:bodyPr wrap="square">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◆計画の期間　　</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年度までの</a:t>
            </a:r>
            <a:r>
              <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a:t>
            </a:r>
            <a:endParaRPr kumimoji="0"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3069878" y="3467603"/>
            <a:ext cx="1596940" cy="220573"/>
          </a:xfrm>
          <a:prstGeom prst="rect">
            <a:avLst/>
          </a:prstGeom>
        </p:spPr>
        <p:txBody>
          <a:bodyPr wrap="square">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◆温室効果ガスの</a:t>
            </a:r>
            <a:r>
              <a:rPr kumimoji="0" lang="ja-JP" altLang="en-US" sz="857"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削減目標</a:t>
            </a:r>
            <a:r>
              <a:rPr kumimoji="0"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57" b="1" i="0" u="none" strike="noStrike" kern="10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1" name="角丸四角形 90"/>
          <p:cNvSpPr/>
          <p:nvPr/>
        </p:nvSpPr>
        <p:spPr>
          <a:xfrm>
            <a:off x="4710331" y="3489264"/>
            <a:ext cx="3600401" cy="162523"/>
          </a:xfrm>
          <a:prstGeom prst="roundRect">
            <a:avLst>
              <a:gd name="adj" fmla="val 16767"/>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2857" rIns="0" bIns="12857" numCol="1" spcCol="0" rtlCol="0" fromWordArt="0" anchor="t" anchorCtr="0" forceAA="0" compatLnSpc="1">
            <a:prstTxWarp prst="textNoShape">
              <a:avLst/>
            </a:prstTxWarp>
            <a:spAutoFit/>
          </a:bodyPr>
          <a:lstStyle/>
          <a:p>
            <a:pPr marL="102056" marR="102056" lvl="0" indent="0" algn="ctr" defTabSz="457200" rtl="0" eaLnBrk="1" fontAlgn="auto" latinLnBrk="0" hangingPunct="1">
              <a:lnSpc>
                <a:spcPct val="100000"/>
              </a:lnSpc>
              <a:spcBef>
                <a:spcPts val="0"/>
              </a:spcBef>
              <a:spcAft>
                <a:spcPts val="0"/>
              </a:spcAft>
              <a:buClrTx/>
              <a:buSzTx/>
              <a:buFontTx/>
              <a:buNone/>
              <a:tabLst/>
              <a:defRPr/>
            </a:pPr>
            <a:r>
              <a:rPr kumimoji="0" lang="en-US" altLang="ja-JP" sz="786"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2030</a:t>
            </a:r>
            <a:r>
              <a:rPr kumimoji="0" lang="ja-JP" altLang="en-US" sz="786"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年度の府域の温室効果ガス排出量を</a:t>
            </a:r>
            <a:r>
              <a:rPr kumimoji="0" lang="en-US" altLang="ja-JP" sz="786"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2013</a:t>
            </a:r>
            <a:r>
              <a:rPr kumimoji="0" lang="ja-JP" altLang="en-US" sz="786"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年度比で</a:t>
            </a:r>
            <a:r>
              <a:rPr kumimoji="0" lang="en-US" altLang="ja-JP" sz="786"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40</a:t>
            </a:r>
            <a:r>
              <a:rPr kumimoji="0" lang="ja-JP" altLang="en-US" sz="786"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％削減</a:t>
            </a:r>
            <a:endParaRPr kumimoji="0" lang="ja-JP" altLang="en-US" sz="571" b="0" i="0" u="none" strike="noStrike" kern="1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2" name="正方形/長方形 91">
            <a:extLst>
              <a:ext uri="{FF2B5EF4-FFF2-40B4-BE49-F238E27FC236}">
                <a16:creationId xmlns:a16="http://schemas.microsoft.com/office/drawing/2014/main" id="{9EB149AD-D045-47C6-9623-93D64379E8EC}"/>
              </a:ext>
            </a:extLst>
          </p:cNvPr>
          <p:cNvSpPr/>
          <p:nvPr/>
        </p:nvSpPr>
        <p:spPr>
          <a:xfrm>
            <a:off x="46918" y="4082147"/>
            <a:ext cx="3153482" cy="2657138"/>
          </a:xfrm>
          <a:prstGeom prst="rect">
            <a:avLst/>
          </a:prstGeom>
        </p:spPr>
        <p:txBody>
          <a:bodyPr wrap="square">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取組項目１　あらゆる主体の意識改革・行動喚起</a:t>
            </a: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・府民・事業者や市町村と気候危機であるとの認識を共有し、脱炭素化に向けて取組みを推進するための新たな場の創設</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・再生可能エネルギー電気の調達など府による率先行動</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・生産・流通段階での</a:t>
            </a:r>
            <a:r>
              <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CO</a:t>
            </a:r>
            <a:r>
              <a:rPr kumimoji="0" lang="en-US" altLang="ja-JP" sz="786" b="0" i="0" u="none" strike="noStrike" kern="100" cap="none" spc="0" normalizeH="0" baseline="-10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削減にも考慮した大阪産など地産地消の促進</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・環境面だけでなく健康や快適性、レジリエンスの向上などのベネフィットにも訴求した</a:t>
            </a:r>
            <a:r>
              <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ZEH</a:t>
            </a: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の普及促進　等</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500"/>
              </a:lnSpc>
              <a:spcBef>
                <a:spcPts val="0"/>
              </a:spcBef>
              <a:spcAft>
                <a:spcPts val="0"/>
              </a:spcAft>
              <a:buClrTx/>
              <a:buSzTx/>
              <a:buFontTx/>
              <a:buNone/>
              <a:tabLst/>
              <a:defRPr/>
            </a:pPr>
            <a:endParaRPr kumimoji="0"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取組項目２　事業者における脱炭素化に向けた取組促進</a:t>
            </a: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・温暖化防止条例に基づく大規模事業者に対する届出制度の強化による</a:t>
            </a:r>
            <a:r>
              <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CO</a:t>
            </a:r>
            <a:r>
              <a:rPr kumimoji="0" lang="en-US" altLang="ja-JP" sz="786" b="0" i="0" u="none" strike="noStrike" kern="100" cap="none" spc="0" normalizeH="0" baseline="-10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削減の推進</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・金融機関等と連携した</a:t>
            </a:r>
            <a:r>
              <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ESG</a:t>
            </a: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投資の活性化などを通じた事業者の脱炭素経営の促進</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ZEB</a:t>
            </a: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の普及拡大など建築物における環境配慮の推進　等</a:t>
            </a:r>
          </a:p>
          <a:p>
            <a:pPr marL="0" marR="0" lvl="0" indent="0" algn="l" defTabSz="457200" rtl="0" eaLnBrk="1" fontAlgn="auto" latinLnBrk="0" hangingPunct="1">
              <a:lnSpc>
                <a:spcPts val="500"/>
              </a:lnSpc>
              <a:spcBef>
                <a:spcPts val="0"/>
              </a:spcBef>
              <a:spcAft>
                <a:spcPts val="0"/>
              </a:spcAft>
              <a:buClrTx/>
              <a:buSzTx/>
              <a:buFontTx/>
              <a:buNone/>
              <a:tabLst/>
              <a:defRPr/>
            </a:pPr>
            <a:endParaRPr kumimoji="0" lang="en-US" altLang="ja-JP"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取組項目３　</a:t>
            </a:r>
            <a:r>
              <a:rPr kumimoji="0" lang="en-US" altLang="ja-JP"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CO</a:t>
            </a:r>
            <a:r>
              <a:rPr kumimoji="0" lang="en-US" altLang="ja-JP" sz="857" b="1" i="0" u="none" strike="noStrike" kern="100" cap="none" spc="0" normalizeH="0" baseline="-10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排出の少ないエネルギー</a:t>
            </a:r>
            <a:r>
              <a:rPr kumimoji="0" lang="en-US" altLang="ja-JP"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再生可能エネル</a:t>
            </a:r>
            <a:endParaRPr kumimoji="0" lang="en-US" altLang="ja-JP"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ギーを含む</a:t>
            </a:r>
            <a:r>
              <a:rPr kumimoji="0" lang="en-US" altLang="ja-JP"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の利用促進</a:t>
            </a: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・共同購入支援事業などによる太陽光発電設備等のさらなる設置促進</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・府域外からの調達による再エネ電力の利用拡大</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CO</a:t>
            </a:r>
            <a:r>
              <a:rPr kumimoji="0" lang="en-US" altLang="ja-JP" sz="786" b="0" i="0" u="none" strike="noStrike" kern="100" cap="none" spc="0" normalizeH="0" baseline="-1000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排出の少ない電気の選択の促進</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786" b="0" i="0" u="none" strike="noStrike" kern="100" cap="none" spc="-3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蓄電池、水素・燃料電池の研究開発支援及び導入促進　等</a:t>
            </a:r>
          </a:p>
        </p:txBody>
      </p:sp>
      <p:sp>
        <p:nvSpPr>
          <p:cNvPr id="93" name="正方形/長方形 92">
            <a:extLst>
              <a:ext uri="{FF2B5EF4-FFF2-40B4-BE49-F238E27FC236}">
                <a16:creationId xmlns:a16="http://schemas.microsoft.com/office/drawing/2014/main" id="{9EB149AD-D045-47C6-9623-93D64379E8EC}"/>
              </a:ext>
            </a:extLst>
          </p:cNvPr>
          <p:cNvSpPr/>
          <p:nvPr/>
        </p:nvSpPr>
        <p:spPr>
          <a:xfrm>
            <a:off x="3074989" y="4077761"/>
            <a:ext cx="2889389" cy="2721258"/>
          </a:xfrm>
          <a:prstGeom prst="rect">
            <a:avLst/>
          </a:prstGeom>
        </p:spPr>
        <p:txBody>
          <a:bodyPr wrap="square">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取組項目４　輸送・移動における脱炭素化に向けた取組促進</a:t>
            </a: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ZEV</a:t>
            </a: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を中心とした電動車の導入促進</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・市町村や民間企業と連携し、効率的な移動に寄与する</a:t>
            </a:r>
            <a:r>
              <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AI</a:t>
            </a: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オンデマンド交通などの新たなモビリティサービスの導入を促進</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・再配達削減の促進など貨物輸送効率の向上　等</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500"/>
              </a:lnSpc>
              <a:spcBef>
                <a:spcPts val="0"/>
              </a:spcBef>
              <a:spcAft>
                <a:spcPts val="0"/>
              </a:spcAft>
              <a:buClrTx/>
              <a:buSzTx/>
              <a:buFontTx/>
              <a:buNone/>
              <a:tabLst/>
              <a:defRPr/>
            </a:pPr>
            <a:endParaRPr kumimoji="0"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取組項目５　資源循環の促進</a:t>
            </a: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・使い捨てプラスチックごみの排出抑制及び分別・リサイクルなど３</a:t>
            </a:r>
            <a:r>
              <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R</a:t>
            </a: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等の推進</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・優良取組事例の周知や商慣習の見直しなど食品関連事業者の取組誘導による食品ロスの削減</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・フロンの適正な回収・処理の推進及び自然冷媒への代替促進　等</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500"/>
              </a:lnSpc>
              <a:spcBef>
                <a:spcPts val="0"/>
              </a:spcBef>
              <a:spcAft>
                <a:spcPts val="0"/>
              </a:spcAft>
              <a:buClrTx/>
              <a:buSzTx/>
              <a:buFontTx/>
              <a:buNone/>
              <a:tabLst/>
              <a:defRPr/>
            </a:pPr>
            <a:endParaRPr kumimoji="0" lang="en-US" altLang="ja-JP"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取組項目６　森林吸収・緑化等の推進</a:t>
            </a: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・森林環境譲与税等を活用した市町村による森林整備及び木材利用の促進のための技術的支援</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・都市公園の整備等によるみどりのネットワーク化　等</a:t>
            </a:r>
          </a:p>
          <a:p>
            <a:pPr marL="0" marR="0" lvl="0" indent="0" algn="l" defTabSz="457200" rtl="0" eaLnBrk="1" fontAlgn="auto" latinLnBrk="0" hangingPunct="1">
              <a:lnSpc>
                <a:spcPts val="500"/>
              </a:lnSpc>
              <a:spcBef>
                <a:spcPts val="0"/>
              </a:spcBef>
              <a:spcAft>
                <a:spcPts val="0"/>
              </a:spcAft>
              <a:buClrTx/>
              <a:buSzTx/>
              <a:buFontTx/>
              <a:buNone/>
              <a:tabLst/>
              <a:defRPr/>
            </a:pPr>
            <a:endParaRPr kumimoji="0" lang="en-US" altLang="ja-JP"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5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取組項目７　気候変動適応の推進等</a:t>
            </a: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・大阪の地域特性を踏まえた暑さ対策の推進</a:t>
            </a:r>
            <a:endParaRPr kumimoji="0" lang="en-US" altLang="ja-JP"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3501" marR="0" lvl="0" indent="-63501" algn="l" defTabSz="457200" rtl="0" eaLnBrk="1" fontAlgn="auto" latinLnBrk="0" hangingPunct="1">
              <a:lnSpc>
                <a:spcPts val="1000"/>
              </a:lnSpc>
              <a:spcBef>
                <a:spcPts val="0"/>
              </a:spcBef>
              <a:spcAft>
                <a:spcPts val="0"/>
              </a:spcAft>
              <a:buClrTx/>
              <a:buSzTx/>
              <a:buFontTx/>
              <a:buNone/>
              <a:tabLst/>
              <a:defRPr/>
            </a:pPr>
            <a:r>
              <a:rPr kumimoji="0" lang="ja-JP" altLang="en-US" sz="786"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・様々な分野における適応取組みのさらなる推進　等</a:t>
            </a:r>
          </a:p>
        </p:txBody>
      </p:sp>
      <p:pic>
        <p:nvPicPr>
          <p:cNvPr id="94" name="図 93"/>
          <p:cNvPicPr>
            <a:picLocks noChangeAspect="1"/>
          </p:cNvPicPr>
          <p:nvPr/>
        </p:nvPicPr>
        <p:blipFill>
          <a:blip r:embed="rId2"/>
          <a:stretch>
            <a:fillRect/>
          </a:stretch>
        </p:blipFill>
        <p:spPr>
          <a:xfrm>
            <a:off x="6655207" y="1308108"/>
            <a:ext cx="2387096" cy="1665789"/>
          </a:xfrm>
          <a:prstGeom prst="rect">
            <a:avLst/>
          </a:prstGeom>
        </p:spPr>
      </p:pic>
      <p:pic>
        <p:nvPicPr>
          <p:cNvPr id="108" name="図 107"/>
          <p:cNvPicPr>
            <a:picLocks noChangeAspect="1"/>
          </p:cNvPicPr>
          <p:nvPr/>
        </p:nvPicPr>
        <p:blipFill>
          <a:blip r:embed="rId3"/>
          <a:stretch>
            <a:fillRect/>
          </a:stretch>
        </p:blipFill>
        <p:spPr>
          <a:xfrm>
            <a:off x="6018724" y="5147430"/>
            <a:ext cx="2978411" cy="1249418"/>
          </a:xfrm>
          <a:prstGeom prst="rect">
            <a:avLst/>
          </a:prstGeom>
        </p:spPr>
      </p:pic>
      <p:sp>
        <p:nvSpPr>
          <p:cNvPr id="109" name="正方形/長方形 108"/>
          <p:cNvSpPr/>
          <p:nvPr/>
        </p:nvSpPr>
        <p:spPr>
          <a:xfrm>
            <a:off x="6885627" y="6558597"/>
            <a:ext cx="1324134" cy="18017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57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対策の推進体制の概念図</a:t>
            </a:r>
            <a:endParaRPr kumimoji="0" lang="ja-JP" altLang="en-US" sz="57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テキスト ボックス 109"/>
          <p:cNvSpPr txBox="1"/>
          <p:nvPr/>
        </p:nvSpPr>
        <p:spPr>
          <a:xfrm>
            <a:off x="36657" y="47319"/>
            <a:ext cx="8610804" cy="338554"/>
          </a:xfrm>
          <a:prstGeom prst="rect">
            <a:avLst/>
          </a:prstGeom>
          <a:noFill/>
          <a:ln w="6350" cmpd="sng">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（参考）</a:t>
            </a:r>
            <a:r>
              <a:rPr kumimoji="0" lang="zh-CN"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a:t>
            </a:r>
            <a:r>
              <a:rPr kumimoji="0"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地球温暖化対策実行計画（区域施策編</a:t>
            </a:r>
            <a:r>
              <a:rPr kumimoji="0" lang="zh-CN"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050774" y="6509091"/>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111</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56867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657" y="47319"/>
            <a:ext cx="7515019" cy="338554"/>
          </a:xfrm>
          <a:prstGeom prst="rect">
            <a:avLst/>
          </a:prstGeom>
          <a:noFill/>
          <a:ln w="6350" cmpd="sng">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（参考）エネルギープラン</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5" name="表 4"/>
          <p:cNvGraphicFramePr>
            <a:graphicFrameLocks noGrp="1"/>
          </p:cNvGraphicFramePr>
          <p:nvPr>
            <p:extLst/>
          </p:nvPr>
        </p:nvGraphicFramePr>
        <p:xfrm>
          <a:off x="186429" y="385873"/>
          <a:ext cx="8871845" cy="6428026"/>
        </p:xfrm>
        <a:graphic>
          <a:graphicData uri="http://schemas.openxmlformats.org/drawingml/2006/table">
            <a:tbl>
              <a:tblPr firstRow="1" bandRow="1">
                <a:tableStyleId>{5940675A-B579-460E-94D1-54222C63F5DA}</a:tableStyleId>
              </a:tblPr>
              <a:tblGrid>
                <a:gridCol w="670868">
                  <a:extLst>
                    <a:ext uri="{9D8B030D-6E8A-4147-A177-3AD203B41FA5}">
                      <a16:colId xmlns:a16="http://schemas.microsoft.com/office/drawing/2014/main" val="392880879"/>
                    </a:ext>
                  </a:extLst>
                </a:gridCol>
                <a:gridCol w="3990928">
                  <a:extLst>
                    <a:ext uri="{9D8B030D-6E8A-4147-A177-3AD203B41FA5}">
                      <a16:colId xmlns:a16="http://schemas.microsoft.com/office/drawing/2014/main" val="4033986619"/>
                    </a:ext>
                  </a:extLst>
                </a:gridCol>
                <a:gridCol w="4210049">
                  <a:extLst>
                    <a:ext uri="{9D8B030D-6E8A-4147-A177-3AD203B41FA5}">
                      <a16:colId xmlns:a16="http://schemas.microsoft.com/office/drawing/2014/main" val="209777824"/>
                    </a:ext>
                  </a:extLst>
                </a:gridCol>
              </a:tblGrid>
              <a:tr h="291628">
                <a:tc>
                  <a:txBody>
                    <a:bodyPr/>
                    <a:lstStyle/>
                    <a:p>
                      <a:pPr algn="ctr"/>
                      <a:r>
                        <a:rPr kumimoji="1" lang="ja-JP" altLang="en-US" sz="900" b="0" dirty="0" smtClean="0">
                          <a:solidFill>
                            <a:schemeClr val="bg1"/>
                          </a:solidFill>
                          <a:latin typeface="Meiryo UI" panose="020B0604030504040204" pitchFamily="50" charset="-128"/>
                          <a:ea typeface="Meiryo UI" panose="020B0604030504040204" pitchFamily="50" charset="-128"/>
                        </a:rPr>
                        <a:t>（年度）</a:t>
                      </a:r>
                      <a:endParaRPr kumimoji="1" lang="ja-JP" altLang="en-US" sz="900" b="0" dirty="0">
                        <a:solidFill>
                          <a:schemeClr val="bg1"/>
                        </a:solidFill>
                        <a:latin typeface="Meiryo UI" panose="020B0604030504040204" pitchFamily="50" charset="-128"/>
                        <a:ea typeface="Meiryo UI" panose="020B0604030504040204" pitchFamily="50" charset="-128"/>
                      </a:endParaRPr>
                    </a:p>
                  </a:txBody>
                  <a:tcPr anchor="ctr">
                    <a:solidFill>
                      <a:srgbClr val="00B050"/>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2013</a:t>
                      </a:r>
                      <a:r>
                        <a:rPr kumimoji="1" lang="ja-JP" altLang="en-US" sz="1200" b="1" dirty="0" smtClean="0">
                          <a:solidFill>
                            <a:schemeClr val="bg1"/>
                          </a:solidFill>
                          <a:latin typeface="Meiryo UI" panose="020B0604030504040204" pitchFamily="50" charset="-128"/>
                          <a:ea typeface="Meiryo UI" panose="020B0604030504040204" pitchFamily="50" charset="-128"/>
                        </a:rPr>
                        <a:t>～</a:t>
                      </a:r>
                      <a:r>
                        <a:rPr kumimoji="1" lang="en-US" altLang="ja-JP" sz="1200" b="1" dirty="0" smtClean="0">
                          <a:solidFill>
                            <a:schemeClr val="bg1"/>
                          </a:solidFill>
                          <a:latin typeface="Meiryo UI" panose="020B0604030504040204" pitchFamily="50" charset="-128"/>
                          <a:ea typeface="Meiryo UI" panose="020B0604030504040204" pitchFamily="50" charset="-128"/>
                        </a:rPr>
                        <a:t>2020</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rgbClr val="00B050"/>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2021</a:t>
                      </a:r>
                      <a:r>
                        <a:rPr kumimoji="1" lang="ja-JP" altLang="en-US" sz="1200" b="1" dirty="0" smtClean="0">
                          <a:solidFill>
                            <a:schemeClr val="bg1"/>
                          </a:solidFill>
                          <a:latin typeface="Meiryo UI" panose="020B0604030504040204" pitchFamily="50" charset="-128"/>
                          <a:ea typeface="Meiryo UI" panose="020B0604030504040204" pitchFamily="50" charset="-128"/>
                        </a:rPr>
                        <a:t>～</a:t>
                      </a:r>
                      <a:r>
                        <a:rPr kumimoji="1" lang="en-US" altLang="ja-JP" sz="1200" b="1" dirty="0" smtClean="0">
                          <a:solidFill>
                            <a:schemeClr val="bg1"/>
                          </a:solidFill>
                          <a:latin typeface="Meiryo UI" panose="020B0604030504040204" pitchFamily="50" charset="-128"/>
                          <a:ea typeface="Meiryo UI" panose="020B0604030504040204" pitchFamily="50" charset="-128"/>
                        </a:rPr>
                        <a:t>2030</a:t>
                      </a:r>
                      <a:r>
                        <a:rPr kumimoji="1" lang="ja-JP" altLang="en-US" sz="1200" b="1" dirty="0" smtClean="0">
                          <a:solidFill>
                            <a:schemeClr val="bg1"/>
                          </a:solidFill>
                          <a:latin typeface="Meiryo UI" panose="020B0604030504040204" pitchFamily="50" charset="-128"/>
                          <a:ea typeface="Meiryo UI" panose="020B0604030504040204" pitchFamily="50" charset="-128"/>
                        </a:rPr>
                        <a:t>　</a:t>
                      </a:r>
                      <a:r>
                        <a:rPr kumimoji="1" lang="en-US" altLang="ja-JP" sz="900" b="1" dirty="0" smtClean="0">
                          <a:solidFill>
                            <a:schemeClr val="bg1"/>
                          </a:solidFill>
                          <a:latin typeface="Meiryo UI" panose="020B0604030504040204" pitchFamily="50" charset="-128"/>
                          <a:ea typeface="Meiryo UI" panose="020B0604030504040204" pitchFamily="50" charset="-128"/>
                        </a:rPr>
                        <a:t>※</a:t>
                      </a:r>
                      <a:r>
                        <a:rPr kumimoji="1" lang="ja-JP" altLang="en-US" sz="900" b="1" dirty="0" smtClean="0">
                          <a:solidFill>
                            <a:schemeClr val="bg1"/>
                          </a:solidFill>
                          <a:latin typeface="Meiryo UI" panose="020B0604030504040204" pitchFamily="50" charset="-128"/>
                          <a:ea typeface="Meiryo UI" panose="020B0604030504040204" pitchFamily="50" charset="-128"/>
                        </a:rPr>
                        <a:t>詳細次頁</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anchor="ctr">
                    <a:solidFill>
                      <a:srgbClr val="00B050"/>
                    </a:solidFill>
                  </a:tcPr>
                </a:tc>
                <a:extLst>
                  <a:ext uri="{0D108BD9-81ED-4DB2-BD59-A6C34878D82A}">
                    <a16:rowId xmlns:a16="http://schemas.microsoft.com/office/drawing/2014/main" val="3783964657"/>
                  </a:ext>
                </a:extLst>
              </a:tr>
              <a:tr h="346529">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名称</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rgbClr val="00B050"/>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rPr>
                        <a:t>おおさかエネルギー地産地消推進プラン</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1" dirty="0" smtClean="0">
                          <a:latin typeface="Meiryo UI" panose="020B0604030504040204" pitchFamily="50" charset="-128"/>
                          <a:ea typeface="Meiryo UI" panose="020B0604030504040204" pitchFamily="50" charset="-128"/>
                        </a:rPr>
                        <a:t>おおさかスマートエネルギープラン</a:t>
                      </a:r>
                    </a:p>
                  </a:txBody>
                  <a:tcPr anchor="ctr"/>
                </a:tc>
                <a:extLst>
                  <a:ext uri="{0D108BD9-81ED-4DB2-BD59-A6C34878D82A}">
                    <a16:rowId xmlns:a16="http://schemas.microsoft.com/office/drawing/2014/main" val="143892534"/>
                  </a:ext>
                </a:extLst>
              </a:tr>
              <a:tr h="1852520">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目標</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rgbClr val="00B050"/>
                    </a:solidFill>
                  </a:tcPr>
                </a:tc>
                <a:tc>
                  <a:txBody>
                    <a:bodyPr/>
                    <a:lstStyle/>
                    <a:p>
                      <a:r>
                        <a:rPr kumimoji="1" lang="ja-JP" altLang="en-US" sz="1050" b="1" dirty="0" smtClean="0">
                          <a:latin typeface="Meiryo UI" panose="020B0604030504040204" pitchFamily="50" charset="-128"/>
                          <a:ea typeface="Meiryo UI" panose="020B0604030504040204" pitchFamily="50" charset="-128"/>
                        </a:rPr>
                        <a:t>○供給力の増加（括弧は</a:t>
                      </a:r>
                      <a:r>
                        <a:rPr kumimoji="1" lang="en-US" altLang="ja-JP" sz="1050" b="1" dirty="0" smtClean="0">
                          <a:latin typeface="Meiryo UI" panose="020B0604030504040204" pitchFamily="50" charset="-128"/>
                          <a:ea typeface="Meiryo UI" panose="020B0604030504040204" pitchFamily="50" charset="-128"/>
                        </a:rPr>
                        <a:t>2020</a:t>
                      </a:r>
                      <a:r>
                        <a:rPr kumimoji="1" lang="ja-JP" altLang="en-US" sz="1050" b="1" dirty="0" smtClean="0">
                          <a:latin typeface="Meiryo UI" panose="020B0604030504040204" pitchFamily="50" charset="-128"/>
                          <a:ea typeface="Meiryo UI" panose="020B0604030504040204" pitchFamily="50" charset="-128"/>
                        </a:rPr>
                        <a:t>年度末の累計目標値）</a:t>
                      </a:r>
                    </a:p>
                    <a:p>
                      <a:r>
                        <a:rPr kumimoji="1" lang="ja-JP" altLang="en-US" sz="1050" dirty="0" smtClean="0">
                          <a:latin typeface="Meiryo UI" panose="020B0604030504040204" pitchFamily="50" charset="-128"/>
                          <a:ea typeface="Meiryo UI" panose="020B0604030504040204" pitchFamily="50" charset="-128"/>
                        </a:rPr>
                        <a:t>　太陽光発電   ：</a:t>
                      </a:r>
                      <a:r>
                        <a:rPr kumimoji="1" lang="en-US" altLang="ja-JP" sz="1050" dirty="0" smtClean="0">
                          <a:latin typeface="Meiryo UI" panose="020B0604030504040204" pitchFamily="50" charset="-128"/>
                          <a:ea typeface="Meiryo UI" panose="020B0604030504040204" pitchFamily="50" charset="-128"/>
                        </a:rPr>
                        <a:t>+90</a:t>
                      </a:r>
                      <a:r>
                        <a:rPr kumimoji="1" lang="ja-JP" altLang="en-US" sz="1050" dirty="0" smtClean="0">
                          <a:latin typeface="Meiryo UI" panose="020B0604030504040204" pitchFamily="50" charset="-128"/>
                          <a:ea typeface="Meiryo UI" panose="020B0604030504040204" pitchFamily="50" charset="-128"/>
                        </a:rPr>
                        <a:t>万</a:t>
                      </a:r>
                      <a:r>
                        <a:rPr kumimoji="1" lang="en-US" altLang="ja-JP" sz="1050" dirty="0" smtClean="0">
                          <a:latin typeface="Meiryo UI" panose="020B0604030504040204" pitchFamily="50" charset="-128"/>
                          <a:ea typeface="Meiryo UI" panose="020B0604030504040204" pitchFamily="50" charset="-128"/>
                        </a:rPr>
                        <a:t>kW(</a:t>
                      </a:r>
                      <a:r>
                        <a:rPr kumimoji="1" lang="ja-JP" altLang="en-US" sz="1050" dirty="0" smtClean="0">
                          <a:latin typeface="Meiryo UI" panose="020B0604030504040204" pitchFamily="50" charset="-128"/>
                          <a:ea typeface="Meiryo UI" panose="020B0604030504040204" pitchFamily="50" charset="-128"/>
                        </a:rPr>
                        <a:t>約</a:t>
                      </a:r>
                      <a:r>
                        <a:rPr kumimoji="1" lang="en-US" altLang="ja-JP" sz="1050" dirty="0" smtClean="0">
                          <a:latin typeface="Meiryo UI" panose="020B0604030504040204" pitchFamily="50" charset="-128"/>
                          <a:ea typeface="Meiryo UI" panose="020B0604030504040204" pitchFamily="50" charset="-128"/>
                        </a:rPr>
                        <a:t>115</a:t>
                      </a:r>
                      <a:r>
                        <a:rPr kumimoji="1" lang="ja-JP" altLang="en-US" sz="1050" dirty="0" smtClean="0">
                          <a:latin typeface="Meiryo UI" panose="020B0604030504040204" pitchFamily="50" charset="-128"/>
                          <a:ea typeface="Meiryo UI" panose="020B0604030504040204" pitchFamily="50" charset="-128"/>
                        </a:rPr>
                        <a:t>万</a:t>
                      </a:r>
                      <a:r>
                        <a:rPr kumimoji="1" lang="en-US" altLang="ja-JP" sz="1050" dirty="0" smtClean="0">
                          <a:latin typeface="Meiryo UI" panose="020B0604030504040204" pitchFamily="50" charset="-128"/>
                          <a:ea typeface="Meiryo UI" panose="020B0604030504040204" pitchFamily="50" charset="-128"/>
                        </a:rPr>
                        <a:t>kW)</a:t>
                      </a:r>
                    </a:p>
                    <a:p>
                      <a:r>
                        <a:rPr kumimoji="1" lang="ja-JP" altLang="en-US" sz="1050" dirty="0" smtClean="0">
                          <a:latin typeface="Meiryo UI" panose="020B0604030504040204" pitchFamily="50" charset="-128"/>
                          <a:ea typeface="Meiryo UI" panose="020B0604030504040204" pitchFamily="50" charset="-128"/>
                        </a:rPr>
                        <a:t>　分散型電源　</a:t>
                      </a:r>
                      <a:r>
                        <a:rPr kumimoji="1" lang="ja-JP" altLang="en-US" sz="1050" baseline="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+30</a:t>
                      </a:r>
                      <a:r>
                        <a:rPr kumimoji="1" lang="ja-JP" altLang="en-US" sz="1050" dirty="0" smtClean="0">
                          <a:latin typeface="Meiryo UI" panose="020B0604030504040204" pitchFamily="50" charset="-128"/>
                          <a:ea typeface="Meiryo UI" panose="020B0604030504040204" pitchFamily="50" charset="-128"/>
                        </a:rPr>
                        <a:t>万</a:t>
                      </a:r>
                      <a:r>
                        <a:rPr kumimoji="1" lang="en-US" altLang="ja-JP" sz="1050" dirty="0" smtClean="0">
                          <a:latin typeface="Meiryo UI" panose="020B0604030504040204" pitchFamily="50" charset="-128"/>
                          <a:ea typeface="Meiryo UI" panose="020B0604030504040204" pitchFamily="50" charset="-128"/>
                        </a:rPr>
                        <a:t>kW(</a:t>
                      </a:r>
                      <a:r>
                        <a:rPr kumimoji="1" lang="ja-JP" altLang="en-US" sz="1050" dirty="0" smtClean="0">
                          <a:latin typeface="Meiryo UI" panose="020B0604030504040204" pitchFamily="50" charset="-128"/>
                          <a:ea typeface="Meiryo UI" panose="020B0604030504040204" pitchFamily="50" charset="-128"/>
                        </a:rPr>
                        <a:t>約</a:t>
                      </a:r>
                      <a:r>
                        <a:rPr kumimoji="1" lang="en-US" altLang="ja-JP" sz="1050" dirty="0" smtClean="0">
                          <a:latin typeface="Meiryo UI" panose="020B0604030504040204" pitchFamily="50" charset="-128"/>
                          <a:ea typeface="Meiryo UI" panose="020B0604030504040204" pitchFamily="50" charset="-128"/>
                        </a:rPr>
                        <a:t>83</a:t>
                      </a:r>
                      <a:r>
                        <a:rPr kumimoji="1" lang="ja-JP" altLang="en-US" sz="1050" dirty="0" smtClean="0">
                          <a:latin typeface="Meiryo UI" panose="020B0604030504040204" pitchFamily="50" charset="-128"/>
                          <a:ea typeface="Meiryo UI" panose="020B0604030504040204" pitchFamily="50" charset="-128"/>
                        </a:rPr>
                        <a:t>万</a:t>
                      </a:r>
                      <a:r>
                        <a:rPr kumimoji="1" lang="en-US" altLang="ja-JP" sz="1050" dirty="0" smtClean="0">
                          <a:latin typeface="Meiryo UI" panose="020B0604030504040204" pitchFamily="50" charset="-128"/>
                          <a:ea typeface="Meiryo UI" panose="020B0604030504040204" pitchFamily="50" charset="-128"/>
                        </a:rPr>
                        <a:t>kW)</a:t>
                      </a:r>
                    </a:p>
                    <a:p>
                      <a:r>
                        <a:rPr kumimoji="1" lang="ja-JP" altLang="en-US" sz="1050" dirty="0" smtClean="0">
                          <a:latin typeface="Meiryo UI" panose="020B0604030504040204" pitchFamily="50" charset="-128"/>
                          <a:ea typeface="Meiryo UI" panose="020B0604030504040204" pitchFamily="50" charset="-128"/>
                        </a:rPr>
                        <a:t>　</a:t>
                      </a:r>
                      <a:r>
                        <a:rPr kumimoji="1" lang="zh-TW" altLang="en-US" sz="1050" dirty="0" smtClean="0">
                          <a:latin typeface="Meiryo UI" panose="020B0604030504040204" pitchFamily="50" charset="-128"/>
                          <a:ea typeface="Meiryo UI" panose="020B0604030504040204" pitchFamily="50" charset="-128"/>
                        </a:rPr>
                        <a:t>廃棄物発電等</a:t>
                      </a:r>
                      <a:r>
                        <a:rPr kumimoji="1" lang="ja-JP" altLang="en-US" sz="1050" dirty="0" smtClean="0">
                          <a:latin typeface="Meiryo UI" panose="020B0604030504040204" pitchFamily="50" charset="-128"/>
                          <a:ea typeface="Meiryo UI" panose="020B0604030504040204" pitchFamily="50" charset="-128"/>
                        </a:rPr>
                        <a:t>：</a:t>
                      </a:r>
                      <a:r>
                        <a:rPr kumimoji="1" lang="en-US" altLang="zh-TW" sz="1050" dirty="0" smtClean="0">
                          <a:latin typeface="Meiryo UI" panose="020B0604030504040204" pitchFamily="50" charset="-128"/>
                          <a:ea typeface="Meiryo UI" panose="020B0604030504040204" pitchFamily="50" charset="-128"/>
                        </a:rPr>
                        <a:t>+5</a:t>
                      </a:r>
                      <a:r>
                        <a:rPr kumimoji="1" lang="zh-TW" altLang="en-US" sz="1050" dirty="0" smtClean="0">
                          <a:latin typeface="Meiryo UI" panose="020B0604030504040204" pitchFamily="50" charset="-128"/>
                          <a:ea typeface="Meiryo UI" panose="020B0604030504040204" pitchFamily="50" charset="-128"/>
                        </a:rPr>
                        <a:t>万</a:t>
                      </a:r>
                      <a:r>
                        <a:rPr kumimoji="1" lang="en-US" altLang="zh-TW" sz="1050" dirty="0" smtClean="0">
                          <a:latin typeface="Meiryo UI" panose="020B0604030504040204" pitchFamily="50" charset="-128"/>
                          <a:ea typeface="Meiryo UI" panose="020B0604030504040204" pitchFamily="50" charset="-128"/>
                        </a:rPr>
                        <a:t>kW(</a:t>
                      </a:r>
                      <a:r>
                        <a:rPr kumimoji="1" lang="zh-TW" altLang="en-US" sz="1050" dirty="0" smtClean="0">
                          <a:latin typeface="Meiryo UI" panose="020B0604030504040204" pitchFamily="50" charset="-128"/>
                          <a:ea typeface="Meiryo UI" panose="020B0604030504040204" pitchFamily="50" charset="-128"/>
                        </a:rPr>
                        <a:t>約</a:t>
                      </a:r>
                      <a:r>
                        <a:rPr kumimoji="1" lang="en-US" altLang="zh-TW" sz="1050" dirty="0" smtClean="0">
                          <a:latin typeface="Meiryo UI" panose="020B0604030504040204" pitchFamily="50" charset="-128"/>
                          <a:ea typeface="Meiryo UI" panose="020B0604030504040204" pitchFamily="50" charset="-128"/>
                        </a:rPr>
                        <a:t>28</a:t>
                      </a:r>
                      <a:r>
                        <a:rPr kumimoji="1" lang="zh-TW" altLang="en-US" sz="1050" dirty="0" smtClean="0">
                          <a:latin typeface="Meiryo UI" panose="020B0604030504040204" pitchFamily="50" charset="-128"/>
                          <a:ea typeface="Meiryo UI" panose="020B0604030504040204" pitchFamily="50" charset="-128"/>
                        </a:rPr>
                        <a:t>万</a:t>
                      </a:r>
                      <a:r>
                        <a:rPr kumimoji="1" lang="en-US" altLang="zh-TW" sz="1050" dirty="0" smtClean="0">
                          <a:latin typeface="Meiryo UI" panose="020B0604030504040204" pitchFamily="50" charset="-128"/>
                          <a:ea typeface="Meiryo UI" panose="020B0604030504040204" pitchFamily="50" charset="-128"/>
                        </a:rPr>
                        <a:t>kW)</a:t>
                      </a:r>
                    </a:p>
                    <a:p>
                      <a:endParaRPr kumimoji="1" lang="zh-TW" altLang="en-US" sz="1050"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a:t>
                      </a:r>
                      <a:r>
                        <a:rPr kumimoji="1" lang="zh-TW" altLang="en-US" sz="1050" b="1" dirty="0" smtClean="0">
                          <a:latin typeface="Meiryo UI" panose="020B0604030504040204" pitchFamily="50" charset="-128"/>
                          <a:ea typeface="Meiryo UI" panose="020B0604030504040204" pitchFamily="50" charset="-128"/>
                        </a:rPr>
                        <a:t>需要</a:t>
                      </a:r>
                      <a:r>
                        <a:rPr kumimoji="1" lang="ja-JP" altLang="en-US" sz="1050" b="1" dirty="0" smtClean="0">
                          <a:latin typeface="Meiryo UI" panose="020B0604030504040204" pitchFamily="50" charset="-128"/>
                          <a:ea typeface="Meiryo UI" panose="020B0604030504040204" pitchFamily="50" charset="-128"/>
                        </a:rPr>
                        <a:t>の</a:t>
                      </a:r>
                      <a:r>
                        <a:rPr kumimoji="1" lang="zh-TW" altLang="en-US" sz="1050" b="1" dirty="0" smtClean="0">
                          <a:latin typeface="Meiryo UI" panose="020B0604030504040204" pitchFamily="50" charset="-128"/>
                          <a:ea typeface="Meiryo UI" panose="020B0604030504040204" pitchFamily="50" charset="-128"/>
                        </a:rPr>
                        <a:t>削減</a:t>
                      </a:r>
                    </a:p>
                    <a:p>
                      <a:r>
                        <a:rPr kumimoji="1" lang="ja-JP" altLang="en-US" sz="1050" dirty="0" smtClean="0">
                          <a:latin typeface="Meiryo UI" panose="020B0604030504040204" pitchFamily="50" charset="-128"/>
                          <a:ea typeface="Meiryo UI" panose="020B0604030504040204" pitchFamily="50" charset="-128"/>
                        </a:rPr>
                        <a:t>　ガス冷暖房等：</a:t>
                      </a:r>
                      <a:r>
                        <a:rPr kumimoji="1" lang="en-US" altLang="ja-JP" sz="1050" dirty="0" smtClean="0">
                          <a:latin typeface="Meiryo UI" panose="020B0604030504040204" pitchFamily="50" charset="-128"/>
                          <a:ea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rPr>
                        <a:t>万</a:t>
                      </a:r>
                      <a:r>
                        <a:rPr kumimoji="1" lang="en-US" altLang="ja-JP" sz="1050" dirty="0" smtClean="0">
                          <a:latin typeface="Meiryo UI" panose="020B0604030504040204" pitchFamily="50" charset="-128"/>
                          <a:ea typeface="Meiryo UI" panose="020B0604030504040204" pitchFamily="50" charset="-128"/>
                        </a:rPr>
                        <a:t>kW</a:t>
                      </a:r>
                      <a:endParaRPr kumimoji="1" lang="ja-JP" altLang="en-US"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Ｂ</a:t>
                      </a:r>
                      <a:r>
                        <a:rPr kumimoji="1" lang="en-US" altLang="ja-JP" sz="1050" dirty="0" smtClean="0">
                          <a:latin typeface="Meiryo UI" panose="020B0604030504040204" pitchFamily="50" charset="-128"/>
                          <a:ea typeface="Meiryo UI" panose="020B0604030504040204" pitchFamily="50" charset="-128"/>
                        </a:rPr>
                        <a:t>EMS</a:t>
                      </a:r>
                      <a:r>
                        <a:rPr kumimoji="1" lang="ja-JP" altLang="en-US" sz="1050" dirty="0" smtClean="0">
                          <a:latin typeface="Meiryo UI" panose="020B0604030504040204" pitchFamily="50" charset="-128"/>
                          <a:ea typeface="Meiryo UI" panose="020B0604030504040204" pitchFamily="50" charset="-128"/>
                        </a:rPr>
                        <a:t>等    ：</a:t>
                      </a: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万</a:t>
                      </a:r>
                      <a:r>
                        <a:rPr kumimoji="1" lang="en-US" altLang="ja-JP" sz="1050" dirty="0" smtClean="0">
                          <a:latin typeface="Meiryo UI" panose="020B0604030504040204" pitchFamily="50" charset="-128"/>
                          <a:ea typeface="Meiryo UI" panose="020B0604030504040204" pitchFamily="50" charset="-128"/>
                        </a:rPr>
                        <a:t>kW</a:t>
                      </a:r>
                      <a:endParaRPr kumimoji="1" lang="ja-JP" altLang="en-US" sz="1050" dirty="0" smtClean="0">
                        <a:latin typeface="Meiryo UI" panose="020B0604030504040204" pitchFamily="50" charset="-128"/>
                        <a:ea typeface="Meiryo UI" panose="020B0604030504040204" pitchFamily="50" charset="-128"/>
                      </a:endParaRPr>
                    </a:p>
                    <a:p>
                      <a:endParaRPr kumimoji="1" lang="ja-JP" altLang="en-US" sz="1050" dirty="0" smtClean="0">
                        <a:latin typeface="Meiryo UI" panose="020B0604030504040204" pitchFamily="50" charset="-128"/>
                        <a:ea typeface="Meiryo UI" panose="020B0604030504040204" pitchFamily="50" charset="-128"/>
                      </a:endParaRPr>
                    </a:p>
                    <a:p>
                      <a:endParaRPr kumimoji="1" lang="ja-JP" altLang="en-US" sz="1050" dirty="0" smtClean="0">
                        <a:latin typeface="Meiryo UI" panose="020B0604030504040204" pitchFamily="50" charset="-128"/>
                        <a:ea typeface="Meiryo UI" panose="020B0604030504040204" pitchFamily="50" charset="-128"/>
                      </a:endParaRPr>
                    </a:p>
                    <a:p>
                      <a:endParaRPr kumimoji="1" lang="ja-JP" altLang="en-US" sz="1050" dirty="0" smtClean="0">
                        <a:latin typeface="Meiryo UI" panose="020B0604030504040204" pitchFamily="50" charset="-128"/>
                        <a:ea typeface="Meiryo UI" panose="020B0604030504040204" pitchFamily="50" charset="-128"/>
                      </a:endParaRPr>
                    </a:p>
                  </a:txBody>
                  <a:tcPr/>
                </a:tc>
                <a:tc>
                  <a:txBody>
                    <a:bodyPr/>
                    <a:lstStyle/>
                    <a:p>
                      <a:r>
                        <a:rPr kumimoji="1" lang="ja-JP" altLang="en-US" sz="1050" b="1" dirty="0" smtClean="0">
                          <a:latin typeface="Meiryo UI" panose="020B0604030504040204" pitchFamily="50" charset="-128"/>
                          <a:ea typeface="Meiryo UI" panose="020B0604030504040204" pitchFamily="50" charset="-128"/>
                        </a:rPr>
                        <a:t>○自立・分散型エネルギー導入量（太陽光発電、燃料電池、廃棄物発電等導入量）</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zh-TW" sz="1050" dirty="0" smtClean="0">
                          <a:latin typeface="Meiryo UI" panose="020B0604030504040204" pitchFamily="50" charset="-128"/>
                          <a:ea typeface="Meiryo UI" panose="020B0604030504040204" pitchFamily="50" charset="-128"/>
                        </a:rPr>
                        <a:t>250</a:t>
                      </a:r>
                      <a:r>
                        <a:rPr kumimoji="1" lang="zh-TW" altLang="en-US" sz="1050" dirty="0" smtClean="0">
                          <a:latin typeface="Meiryo UI" panose="020B0604030504040204" pitchFamily="50" charset="-128"/>
                          <a:ea typeface="Meiryo UI" panose="020B0604030504040204" pitchFamily="50" charset="-128"/>
                        </a:rPr>
                        <a:t>万</a:t>
                      </a:r>
                      <a:r>
                        <a:rPr kumimoji="1" lang="en-US" altLang="zh-TW" sz="1050" dirty="0" smtClean="0">
                          <a:latin typeface="Meiryo UI" panose="020B0604030504040204" pitchFamily="50" charset="-128"/>
                          <a:ea typeface="Meiryo UI" panose="020B0604030504040204" pitchFamily="50" charset="-128"/>
                        </a:rPr>
                        <a:t>kW</a:t>
                      </a:r>
                      <a:r>
                        <a:rPr kumimoji="1" lang="zh-TW" altLang="en-US" sz="1050" dirty="0" smtClean="0">
                          <a:latin typeface="Meiryo UI" panose="020B0604030504040204" pitchFamily="50" charset="-128"/>
                          <a:ea typeface="Meiryo UI" panose="020B0604030504040204" pitchFamily="50" charset="-128"/>
                        </a:rPr>
                        <a:t>以上</a:t>
                      </a:r>
                      <a:endParaRPr kumimoji="1" lang="en-US" altLang="zh-TW"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zh-TW" altLang="en-US" sz="1050" dirty="0" smtClean="0">
                          <a:latin typeface="Meiryo UI" panose="020B0604030504040204" pitchFamily="50" charset="-128"/>
                          <a:ea typeface="Meiryo UI" panose="020B0604030504040204" pitchFamily="50" charset="-128"/>
                        </a:rPr>
                        <a:t>太陽光発電：</a:t>
                      </a:r>
                      <a:r>
                        <a:rPr kumimoji="1" lang="en-US" altLang="zh-TW" sz="1050" dirty="0" smtClean="0">
                          <a:latin typeface="Meiryo UI" panose="020B0604030504040204" pitchFamily="50" charset="-128"/>
                          <a:ea typeface="Meiryo UI" panose="020B0604030504040204" pitchFamily="50" charset="-128"/>
                        </a:rPr>
                        <a:t>141</a:t>
                      </a:r>
                      <a:r>
                        <a:rPr kumimoji="1" lang="zh-TW" altLang="en-US" sz="1050" dirty="0" smtClean="0">
                          <a:latin typeface="Meiryo UI" panose="020B0604030504040204" pitchFamily="50" charset="-128"/>
                          <a:ea typeface="Meiryo UI" panose="020B0604030504040204" pitchFamily="50" charset="-128"/>
                        </a:rPr>
                        <a:t>万</a:t>
                      </a:r>
                      <a:r>
                        <a:rPr kumimoji="1" lang="en-US" altLang="zh-TW" sz="1050" dirty="0" smtClean="0">
                          <a:latin typeface="Meiryo UI" panose="020B0604030504040204" pitchFamily="50" charset="-128"/>
                          <a:ea typeface="Meiryo UI" panose="020B0604030504040204" pitchFamily="50" charset="-128"/>
                        </a:rPr>
                        <a:t>kW</a:t>
                      </a:r>
                      <a:r>
                        <a:rPr kumimoji="1" lang="zh-TW" altLang="en-US" sz="1050" dirty="0" smtClean="0">
                          <a:latin typeface="Meiryo UI" panose="020B0604030504040204" pitchFamily="50" charset="-128"/>
                          <a:ea typeface="Meiryo UI" panose="020B0604030504040204" pitchFamily="50" charset="-128"/>
                        </a:rPr>
                        <a:t>、燃料電池等：</a:t>
                      </a:r>
                      <a:r>
                        <a:rPr kumimoji="1" lang="en-US" altLang="zh-TW" sz="1050" dirty="0" smtClean="0">
                          <a:latin typeface="Meiryo UI" panose="020B0604030504040204" pitchFamily="50" charset="-128"/>
                          <a:ea typeface="Meiryo UI" panose="020B0604030504040204" pitchFamily="50" charset="-128"/>
                        </a:rPr>
                        <a:t>81</a:t>
                      </a:r>
                      <a:r>
                        <a:rPr kumimoji="1" lang="zh-TW" altLang="en-US" sz="1050" dirty="0" smtClean="0">
                          <a:latin typeface="Meiryo UI" panose="020B0604030504040204" pitchFamily="50" charset="-128"/>
                          <a:ea typeface="Meiryo UI" panose="020B0604030504040204" pitchFamily="50" charset="-128"/>
                        </a:rPr>
                        <a:t>万</a:t>
                      </a:r>
                      <a:r>
                        <a:rPr kumimoji="1" lang="en-US" altLang="zh-TW" sz="1050" dirty="0" smtClean="0">
                          <a:latin typeface="Meiryo UI" panose="020B0604030504040204" pitchFamily="50" charset="-128"/>
                          <a:ea typeface="Meiryo UI" panose="020B0604030504040204" pitchFamily="50" charset="-128"/>
                        </a:rPr>
                        <a:t>kW</a:t>
                      </a:r>
                      <a:r>
                        <a:rPr kumimoji="1" lang="zh-TW" altLang="en-US" sz="1050" dirty="0" smtClean="0">
                          <a:latin typeface="Meiryo UI" panose="020B0604030504040204" pitchFamily="50" charset="-128"/>
                          <a:ea typeface="Meiryo UI" panose="020B0604030504040204" pitchFamily="50" charset="-128"/>
                        </a:rPr>
                        <a:t>、廃棄物発電等：</a:t>
                      </a:r>
                      <a:r>
                        <a:rPr kumimoji="1" lang="en-US" altLang="zh-TW" sz="1050" dirty="0" smtClean="0">
                          <a:latin typeface="Meiryo UI" panose="020B0604030504040204" pitchFamily="50" charset="-128"/>
                          <a:ea typeface="Meiryo UI" panose="020B0604030504040204" pitchFamily="50" charset="-128"/>
                        </a:rPr>
                        <a:t>28</a:t>
                      </a:r>
                      <a:r>
                        <a:rPr kumimoji="1" lang="zh-TW" altLang="en-US" sz="1050" dirty="0" smtClean="0">
                          <a:latin typeface="Meiryo UI" panose="020B0604030504040204" pitchFamily="50" charset="-128"/>
                          <a:ea typeface="Meiryo UI" panose="020B0604030504040204" pitchFamily="50" charset="-128"/>
                        </a:rPr>
                        <a:t>万</a:t>
                      </a:r>
                      <a:r>
                        <a:rPr kumimoji="1" lang="en-US" altLang="zh-TW" sz="1050" dirty="0" smtClean="0">
                          <a:latin typeface="Meiryo UI" panose="020B0604030504040204" pitchFamily="50" charset="-128"/>
                          <a:ea typeface="Meiryo UI" panose="020B0604030504040204" pitchFamily="50" charset="-128"/>
                        </a:rPr>
                        <a:t>kW</a:t>
                      </a:r>
                      <a:r>
                        <a:rPr kumimoji="1" lang="ja-JP" altLang="en-US" sz="1050" dirty="0" smtClean="0">
                          <a:latin typeface="Meiryo UI" panose="020B0604030504040204" pitchFamily="50" charset="-128"/>
                          <a:ea typeface="Meiryo UI" panose="020B0604030504040204" pitchFamily="50" charset="-128"/>
                        </a:rPr>
                        <a:t>）</a:t>
                      </a:r>
                      <a:endParaRPr kumimoji="1" lang="en-US" altLang="zh-TW"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○再エネ利用率（電力需要量に占める再生可能エネルギー利用率）</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35%</a:t>
                      </a:r>
                      <a:r>
                        <a:rPr kumimoji="1" lang="ja-JP" altLang="en-US" sz="1050" dirty="0" smtClean="0">
                          <a:latin typeface="Meiryo UI" panose="020B0604030504040204" pitchFamily="50" charset="-128"/>
                          <a:ea typeface="Meiryo UI" panose="020B0604030504040204" pitchFamily="50" charset="-128"/>
                        </a:rPr>
                        <a:t>以上</a:t>
                      </a: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○エネルギー利用効率（府内総生産あたりのエネルギー消費量）</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40%</a:t>
                      </a:r>
                      <a:r>
                        <a:rPr kumimoji="1" lang="ja-JP" altLang="en-US" sz="1050" dirty="0" smtClean="0">
                          <a:latin typeface="Meiryo UI" panose="020B0604030504040204" pitchFamily="50" charset="-128"/>
                          <a:ea typeface="Meiryo UI" panose="020B0604030504040204" pitchFamily="50" charset="-128"/>
                        </a:rPr>
                        <a:t>以上改善（</a:t>
                      </a:r>
                      <a:r>
                        <a:rPr kumimoji="1"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年度⽐）</a:t>
                      </a:r>
                    </a:p>
                  </a:txBody>
                  <a:tcPr/>
                </a:tc>
                <a:extLst>
                  <a:ext uri="{0D108BD9-81ED-4DB2-BD59-A6C34878D82A}">
                    <a16:rowId xmlns:a16="http://schemas.microsoft.com/office/drawing/2014/main" val="3333443726"/>
                  </a:ext>
                </a:extLst>
              </a:tr>
              <a:tr h="2199989">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主な</a:t>
                      </a:r>
                      <a:endParaRPr kumimoji="1" lang="en-US" altLang="ja-JP" sz="12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取組み</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rgbClr val="00B050"/>
                    </a:solidFill>
                  </a:tcPr>
                </a:tc>
                <a:tc>
                  <a:txBody>
                    <a:bodyPr/>
                    <a:lstStyle/>
                    <a:p>
                      <a:r>
                        <a:rPr kumimoji="1" lang="ja-JP" altLang="en-US" sz="1050" b="1" dirty="0" smtClean="0">
                          <a:latin typeface="Meiryo UI" panose="020B0604030504040204" pitchFamily="50" charset="-128"/>
                          <a:ea typeface="Meiryo UI" panose="020B0604030504040204" pitchFamily="50" charset="-128"/>
                        </a:rPr>
                        <a:t>① 再生可能エネルギーの普及拡大</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baseline="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⇒太陽光発電の普及促進、再生可能エネルギー（水力、バイオマス</a:t>
                      </a:r>
                      <a:endParaRPr kumimoji="1" lang="en-US" altLang="ja-JP" sz="1050" dirty="0" smtClean="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等）の普及促進　等</a:t>
                      </a:r>
                    </a:p>
                    <a:p>
                      <a:endParaRPr kumimoji="1" lang="ja-JP" altLang="en-US" sz="1050"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② エネルギー消費の抑制</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⇒省エネ型ライフスタイル･ビジネススタイルへの転換、省エネ機器･設　　　　　</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baseline="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備の導入促進、住宅･建築物の省エネ化</a:t>
                      </a: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③</a:t>
                      </a:r>
                      <a:r>
                        <a:rPr kumimoji="1" lang="ja-JP" altLang="en-US" sz="1050" b="1" baseline="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電力需要の平準化と電力供給の安定化</a:t>
                      </a:r>
                      <a:endParaRPr kumimoji="1" lang="en-US" altLang="ja-JP" sz="1050" b="1" dirty="0" smtClean="0">
                        <a:latin typeface="Meiryo UI" panose="020B0604030504040204" pitchFamily="50" charset="-128"/>
                        <a:ea typeface="Meiryo UI" panose="020B0604030504040204" pitchFamily="50" charset="-128"/>
                      </a:endParaRPr>
                    </a:p>
                    <a:p>
                      <a:r>
                        <a:rPr kumimoji="1" lang="en-US" altLang="ja-JP" sz="1050" baseline="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⇒電力ピーク需要の抑制、電力供給の安定化　等</a:t>
                      </a:r>
                    </a:p>
                    <a:p>
                      <a:endParaRPr kumimoji="1" lang="ja-JP" altLang="en-US" sz="1050" dirty="0" smtClean="0">
                        <a:latin typeface="Meiryo UI" panose="020B0604030504040204" pitchFamily="50" charset="-128"/>
                        <a:ea typeface="Meiryo UI" panose="020B0604030504040204" pitchFamily="50" charset="-128"/>
                      </a:endParaRPr>
                    </a:p>
                    <a:p>
                      <a:endParaRPr kumimoji="1" lang="ja-JP" altLang="en-US" sz="1050" dirty="0" smtClean="0">
                        <a:latin typeface="Meiryo UI" panose="020B0604030504040204" pitchFamily="50" charset="-128"/>
                        <a:ea typeface="Meiryo UI" panose="020B0604030504040204" pitchFamily="50" charset="-128"/>
                      </a:endParaRPr>
                    </a:p>
                  </a:txBody>
                  <a:tcPr/>
                </a:tc>
                <a:tc>
                  <a:txBody>
                    <a:bodyPr/>
                    <a:lstStyle/>
                    <a:p>
                      <a:r>
                        <a:rPr kumimoji="1" lang="ja-JP" altLang="en-US" sz="1050" b="1" dirty="0" smtClean="0">
                          <a:latin typeface="Meiryo UI" panose="020B0604030504040204" pitchFamily="50" charset="-128"/>
                          <a:ea typeface="Meiryo UI" panose="020B0604030504040204" pitchFamily="50" charset="-128"/>
                        </a:rPr>
                        <a:t>① 再生可能エネルギーの普及拡大</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⇒太陽光発電の普及促進、太陽熱、バイオマス熱、地中熱など再生</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baseline="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可能エネルギー熱の利用を推進　等</a:t>
                      </a:r>
                    </a:p>
                    <a:p>
                      <a:endParaRPr kumimoji="1" lang="ja-JP" altLang="en-US" sz="1050"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② エネルギー効率の向上</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⇒エネルギー使用量等の「見える化」、省エネルギー機器･設備の導入</a:t>
                      </a:r>
                      <a:endParaRPr kumimoji="1" lang="en-US" altLang="ja-JP" sz="1050" dirty="0" smtClean="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促進住宅･建築物の省エネ化　等</a:t>
                      </a: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③ レジリエンスと電力需給調整力の強化</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⇒自立・分散型エネルギーシステムの普及促進等</a:t>
                      </a:r>
                      <a:endParaRPr kumimoji="1" lang="en-US" altLang="ja-JP" sz="1050" dirty="0" smtClean="0">
                        <a:latin typeface="Meiryo UI" panose="020B0604030504040204" pitchFamily="50" charset="-128"/>
                        <a:ea typeface="Meiryo UI" panose="020B0604030504040204" pitchFamily="50" charset="-128"/>
                      </a:endParaRPr>
                    </a:p>
                    <a:p>
                      <a:endParaRPr kumimoji="1" lang="ja-JP" altLang="en-US" sz="1050"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④ エネルギー関連産業の振興とあらゆる分野の企業の持続的成長</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⇒エネルギー関連産業（水素・蓄電池等）の振興</a:t>
                      </a:r>
                    </a:p>
                  </a:txBody>
                  <a:tcPr/>
                </a:tc>
                <a:extLst>
                  <a:ext uri="{0D108BD9-81ED-4DB2-BD59-A6C34878D82A}">
                    <a16:rowId xmlns:a16="http://schemas.microsoft.com/office/drawing/2014/main" val="4048418389"/>
                  </a:ext>
                </a:extLst>
              </a:tr>
              <a:tr h="1411602">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達成</a:t>
                      </a:r>
                      <a:endParaRPr kumimoji="1" lang="en-US" altLang="ja-JP" sz="12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状況</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rgbClr val="00B050"/>
                    </a:solidFill>
                  </a:tcPr>
                </a:tc>
                <a:tc>
                  <a:txBody>
                    <a:bodyPr/>
                    <a:lstStyle/>
                    <a:p>
                      <a:r>
                        <a:rPr kumimoji="1" lang="ja-JP" altLang="en-US" sz="1200" b="1" dirty="0" smtClean="0">
                          <a:solidFill>
                            <a:schemeClr val="accent2"/>
                          </a:solidFill>
                          <a:latin typeface="Meiryo UI" panose="020B0604030504040204" pitchFamily="50" charset="-128"/>
                          <a:ea typeface="Meiryo UI" panose="020B0604030504040204" pitchFamily="50" charset="-128"/>
                        </a:rPr>
                        <a:t>○供給力の増加（括弧は</a:t>
                      </a:r>
                      <a:r>
                        <a:rPr kumimoji="1" lang="en-US" altLang="ja-JP" sz="1200" b="1" dirty="0" smtClean="0">
                          <a:solidFill>
                            <a:schemeClr val="accent2"/>
                          </a:solidFill>
                          <a:latin typeface="Meiryo UI" panose="020B0604030504040204" pitchFamily="50" charset="-128"/>
                          <a:ea typeface="Meiryo UI" panose="020B0604030504040204" pitchFamily="50" charset="-128"/>
                        </a:rPr>
                        <a:t>2020</a:t>
                      </a:r>
                      <a:r>
                        <a:rPr kumimoji="1" lang="ja-JP" altLang="en-US" sz="1200" b="1" dirty="0" smtClean="0">
                          <a:solidFill>
                            <a:schemeClr val="accent2"/>
                          </a:solidFill>
                          <a:latin typeface="Meiryo UI" panose="020B0604030504040204" pitchFamily="50" charset="-128"/>
                          <a:ea typeface="Meiryo UI" panose="020B0604030504040204" pitchFamily="50" charset="-128"/>
                        </a:rPr>
                        <a:t>年度末の累計導入状況）</a:t>
                      </a:r>
                      <a:r>
                        <a:rPr kumimoji="1" lang="ja-JP" altLang="en-US" sz="1200" b="0" dirty="0" smtClean="0">
                          <a:solidFill>
                            <a:schemeClr val="accent2"/>
                          </a:solidFill>
                          <a:latin typeface="Meiryo UI" panose="020B0604030504040204" pitchFamily="50" charset="-128"/>
                          <a:ea typeface="Meiryo UI" panose="020B0604030504040204" pitchFamily="50" charset="-128"/>
                        </a:rPr>
                        <a:t>　　</a:t>
                      </a:r>
                      <a:endParaRPr kumimoji="1" lang="en-US" altLang="ja-JP" sz="1200" b="0" dirty="0" smtClean="0">
                        <a:solidFill>
                          <a:schemeClr val="accent2"/>
                        </a:solidFill>
                        <a:latin typeface="Meiryo UI" panose="020B0604030504040204" pitchFamily="50" charset="-128"/>
                        <a:ea typeface="Meiryo UI" panose="020B0604030504040204" pitchFamily="50" charset="-128"/>
                      </a:endParaRPr>
                    </a:p>
                    <a:p>
                      <a:r>
                        <a:rPr kumimoji="1" lang="ja-JP" altLang="en-US" sz="1200" b="0" dirty="0" smtClean="0">
                          <a:solidFill>
                            <a:schemeClr val="accent2"/>
                          </a:solidFill>
                          <a:latin typeface="Meiryo UI" panose="020B0604030504040204" pitchFamily="50" charset="-128"/>
                          <a:ea typeface="Meiryo UI" panose="020B0604030504040204" pitchFamily="50" charset="-128"/>
                        </a:rPr>
                        <a:t>　太陽光発電   ：</a:t>
                      </a:r>
                      <a:r>
                        <a:rPr kumimoji="1" lang="en-US" altLang="ja-JP" sz="1200" b="0" dirty="0" smtClean="0">
                          <a:solidFill>
                            <a:schemeClr val="accent2"/>
                          </a:solidFill>
                          <a:latin typeface="Meiryo UI" panose="020B0604030504040204" pitchFamily="50" charset="-128"/>
                          <a:ea typeface="Meiryo UI" panose="020B0604030504040204" pitchFamily="50" charset="-128"/>
                        </a:rPr>
                        <a:t>+83.0</a:t>
                      </a:r>
                      <a:r>
                        <a:rPr kumimoji="1" lang="ja-JP" altLang="en-US" sz="1200" b="0" dirty="0" smtClean="0">
                          <a:solidFill>
                            <a:schemeClr val="accent2"/>
                          </a:solidFill>
                          <a:latin typeface="Meiryo UI" panose="020B0604030504040204" pitchFamily="50" charset="-128"/>
                          <a:ea typeface="Meiryo UI" panose="020B0604030504040204" pitchFamily="50" charset="-128"/>
                        </a:rPr>
                        <a:t>万</a:t>
                      </a:r>
                      <a:r>
                        <a:rPr kumimoji="1" lang="en-US" altLang="ja-JP" sz="1200" b="0" dirty="0" smtClean="0">
                          <a:solidFill>
                            <a:schemeClr val="accent2"/>
                          </a:solidFill>
                          <a:latin typeface="Meiryo UI" panose="020B0604030504040204" pitchFamily="50" charset="-128"/>
                          <a:ea typeface="Meiryo UI" panose="020B0604030504040204" pitchFamily="50" charset="-128"/>
                        </a:rPr>
                        <a:t>kW</a:t>
                      </a:r>
                      <a:r>
                        <a:rPr kumimoji="1" lang="ja-JP" altLang="en-US" sz="1200" b="0" dirty="0" smtClean="0">
                          <a:solidFill>
                            <a:schemeClr val="accent2"/>
                          </a:solidFill>
                          <a:latin typeface="Meiryo UI" panose="020B0604030504040204" pitchFamily="50" charset="-128"/>
                          <a:ea typeface="Meiryo UI" panose="020B0604030504040204" pitchFamily="50" charset="-128"/>
                        </a:rPr>
                        <a:t>（</a:t>
                      </a:r>
                      <a:r>
                        <a:rPr kumimoji="1" lang="en-US" altLang="ja-JP" sz="1200" b="0" dirty="0" smtClean="0">
                          <a:solidFill>
                            <a:schemeClr val="accent2"/>
                          </a:solidFill>
                          <a:latin typeface="Meiryo UI" panose="020B0604030504040204" pitchFamily="50" charset="-128"/>
                          <a:ea typeface="Meiryo UI" panose="020B0604030504040204" pitchFamily="50" charset="-128"/>
                        </a:rPr>
                        <a:t>108.0</a:t>
                      </a:r>
                      <a:r>
                        <a:rPr kumimoji="1" lang="ja-JP" altLang="en-US" sz="1200" b="0" dirty="0" smtClean="0">
                          <a:solidFill>
                            <a:schemeClr val="accent2"/>
                          </a:solidFill>
                          <a:latin typeface="Meiryo UI" panose="020B0604030504040204" pitchFamily="50" charset="-128"/>
                          <a:ea typeface="Meiryo UI" panose="020B0604030504040204" pitchFamily="50" charset="-128"/>
                        </a:rPr>
                        <a:t>万</a:t>
                      </a:r>
                      <a:r>
                        <a:rPr kumimoji="1" lang="en-US" altLang="ja-JP" sz="1200" b="0" dirty="0" smtClean="0">
                          <a:solidFill>
                            <a:schemeClr val="accent2"/>
                          </a:solidFill>
                          <a:latin typeface="Meiryo UI" panose="020B0604030504040204" pitchFamily="50" charset="-128"/>
                          <a:ea typeface="Meiryo UI" panose="020B0604030504040204" pitchFamily="50" charset="-128"/>
                        </a:rPr>
                        <a:t>kW</a:t>
                      </a:r>
                      <a:r>
                        <a:rPr kumimoji="1" lang="ja-JP" altLang="en-US" sz="1200" b="0" dirty="0" smtClean="0">
                          <a:solidFill>
                            <a:schemeClr val="accent2"/>
                          </a:solidFill>
                          <a:latin typeface="Meiryo UI" panose="020B0604030504040204" pitchFamily="50" charset="-128"/>
                          <a:ea typeface="Meiryo UI" panose="020B0604030504040204" pitchFamily="50" charset="-128"/>
                        </a:rPr>
                        <a:t>）</a:t>
                      </a:r>
                      <a:endParaRPr kumimoji="1" lang="en-US" altLang="ja-JP" sz="1200" b="0" dirty="0" smtClean="0">
                        <a:solidFill>
                          <a:schemeClr val="accent2"/>
                        </a:solidFill>
                        <a:latin typeface="Meiryo UI" panose="020B0604030504040204" pitchFamily="50" charset="-128"/>
                        <a:ea typeface="Meiryo UI" panose="020B0604030504040204" pitchFamily="50" charset="-128"/>
                      </a:endParaRPr>
                    </a:p>
                    <a:p>
                      <a:r>
                        <a:rPr kumimoji="1" lang="ja-JP" altLang="en-US" sz="1200" b="0" dirty="0" smtClean="0">
                          <a:solidFill>
                            <a:schemeClr val="accent2"/>
                          </a:solidFill>
                          <a:latin typeface="Meiryo UI" panose="020B0604030504040204" pitchFamily="50" charset="-128"/>
                          <a:ea typeface="Meiryo UI" panose="020B0604030504040204" pitchFamily="50" charset="-128"/>
                        </a:rPr>
                        <a:t>　分散型電源　 ：</a:t>
                      </a:r>
                      <a:r>
                        <a:rPr kumimoji="1" lang="en-US" altLang="ja-JP" sz="1200" b="0" dirty="0" smtClean="0">
                          <a:solidFill>
                            <a:schemeClr val="accent2"/>
                          </a:solidFill>
                          <a:latin typeface="Meiryo UI" panose="020B0604030504040204" pitchFamily="50" charset="-128"/>
                          <a:ea typeface="Meiryo UI" panose="020B0604030504040204" pitchFamily="50" charset="-128"/>
                        </a:rPr>
                        <a:t>+2.7</a:t>
                      </a:r>
                      <a:r>
                        <a:rPr kumimoji="1" lang="ja-JP" altLang="en-US" sz="1200" b="0" dirty="0" smtClean="0">
                          <a:solidFill>
                            <a:schemeClr val="accent2"/>
                          </a:solidFill>
                          <a:latin typeface="Meiryo UI" panose="020B0604030504040204" pitchFamily="50" charset="-128"/>
                          <a:ea typeface="Meiryo UI" panose="020B0604030504040204" pitchFamily="50" charset="-128"/>
                        </a:rPr>
                        <a:t>万</a:t>
                      </a:r>
                      <a:r>
                        <a:rPr kumimoji="1" lang="en-US" altLang="ja-JP" sz="1200" b="0" dirty="0" smtClean="0">
                          <a:solidFill>
                            <a:schemeClr val="accent2"/>
                          </a:solidFill>
                          <a:latin typeface="Meiryo UI" panose="020B0604030504040204" pitchFamily="50" charset="-128"/>
                          <a:ea typeface="Meiryo UI" panose="020B0604030504040204" pitchFamily="50" charset="-128"/>
                        </a:rPr>
                        <a:t>kW</a:t>
                      </a:r>
                      <a:r>
                        <a:rPr kumimoji="1" lang="ja-JP" altLang="en-US" sz="1200" b="0" dirty="0" smtClean="0">
                          <a:solidFill>
                            <a:schemeClr val="accent2"/>
                          </a:solidFill>
                          <a:latin typeface="Meiryo UI" panose="020B0604030504040204" pitchFamily="50" charset="-128"/>
                          <a:ea typeface="Meiryo UI" panose="020B0604030504040204" pitchFamily="50" charset="-128"/>
                        </a:rPr>
                        <a:t>（</a:t>
                      </a:r>
                      <a:r>
                        <a:rPr kumimoji="1" lang="en-US" altLang="ja-JP" sz="1200" b="0" dirty="0" smtClean="0">
                          <a:solidFill>
                            <a:schemeClr val="accent2"/>
                          </a:solidFill>
                          <a:latin typeface="Meiryo UI" panose="020B0604030504040204" pitchFamily="50" charset="-128"/>
                          <a:ea typeface="Meiryo UI" panose="020B0604030504040204" pitchFamily="50" charset="-128"/>
                        </a:rPr>
                        <a:t>56.2</a:t>
                      </a:r>
                      <a:r>
                        <a:rPr kumimoji="1" lang="ja-JP" altLang="en-US" sz="1200" b="0" dirty="0" smtClean="0">
                          <a:solidFill>
                            <a:schemeClr val="accent2"/>
                          </a:solidFill>
                          <a:latin typeface="Meiryo UI" panose="020B0604030504040204" pitchFamily="50" charset="-128"/>
                          <a:ea typeface="Meiryo UI" panose="020B0604030504040204" pitchFamily="50" charset="-128"/>
                        </a:rPr>
                        <a:t>万</a:t>
                      </a:r>
                      <a:r>
                        <a:rPr kumimoji="1" lang="en-US" altLang="ja-JP" sz="1200" b="0" dirty="0" smtClean="0">
                          <a:solidFill>
                            <a:schemeClr val="accent2"/>
                          </a:solidFill>
                          <a:latin typeface="Meiryo UI" panose="020B0604030504040204" pitchFamily="50" charset="-128"/>
                          <a:ea typeface="Meiryo UI" panose="020B0604030504040204" pitchFamily="50" charset="-128"/>
                        </a:rPr>
                        <a:t>kW</a:t>
                      </a:r>
                      <a:r>
                        <a:rPr kumimoji="1" lang="ja-JP" altLang="en-US" sz="1200" b="0" dirty="0" smtClean="0">
                          <a:solidFill>
                            <a:schemeClr val="accent2"/>
                          </a:solidFill>
                          <a:latin typeface="Meiryo UI" panose="020B0604030504040204" pitchFamily="50" charset="-128"/>
                          <a:ea typeface="Meiryo UI" panose="020B0604030504040204" pitchFamily="50" charset="-128"/>
                        </a:rPr>
                        <a:t>）</a:t>
                      </a:r>
                      <a:endParaRPr kumimoji="1" lang="en-US" altLang="ja-JP" sz="1200" b="0" strike="dblStrike" baseline="0" dirty="0" smtClean="0">
                        <a:ln>
                          <a:noFill/>
                        </a:ln>
                        <a:solidFill>
                          <a:srgbClr val="FF0000"/>
                        </a:solidFill>
                        <a:latin typeface="Meiryo UI" panose="020B0604030504040204" pitchFamily="50" charset="-128"/>
                        <a:ea typeface="Meiryo UI" panose="020B0604030504040204" pitchFamily="50" charset="-128"/>
                      </a:endParaRPr>
                    </a:p>
                    <a:p>
                      <a:r>
                        <a:rPr kumimoji="1" lang="ja-JP" altLang="en-US" sz="1200" b="0" dirty="0" smtClean="0">
                          <a:solidFill>
                            <a:schemeClr val="accent2"/>
                          </a:solidFill>
                          <a:latin typeface="Meiryo UI" panose="020B0604030504040204" pitchFamily="50" charset="-128"/>
                          <a:ea typeface="Meiryo UI" panose="020B0604030504040204" pitchFamily="50" charset="-128"/>
                        </a:rPr>
                        <a:t>　廃棄物発電等：</a:t>
                      </a:r>
                      <a:r>
                        <a:rPr kumimoji="1" lang="en-US" altLang="ja-JP" sz="1200" b="0" dirty="0" smtClean="0">
                          <a:solidFill>
                            <a:schemeClr val="accent2"/>
                          </a:solidFill>
                          <a:latin typeface="Meiryo UI" panose="020B0604030504040204" pitchFamily="50" charset="-128"/>
                          <a:ea typeface="Meiryo UI" panose="020B0604030504040204" pitchFamily="50" charset="-128"/>
                        </a:rPr>
                        <a:t>+4.2</a:t>
                      </a:r>
                      <a:r>
                        <a:rPr kumimoji="1" lang="ja-JP" altLang="en-US" sz="1200" b="0" dirty="0" smtClean="0">
                          <a:solidFill>
                            <a:schemeClr val="accent2"/>
                          </a:solidFill>
                          <a:latin typeface="Meiryo UI" panose="020B0604030504040204" pitchFamily="50" charset="-128"/>
                          <a:ea typeface="Meiryo UI" panose="020B0604030504040204" pitchFamily="50" charset="-128"/>
                        </a:rPr>
                        <a:t>万</a:t>
                      </a:r>
                      <a:r>
                        <a:rPr kumimoji="1" lang="en-US" altLang="ja-JP" sz="1200" b="0" dirty="0" smtClean="0">
                          <a:solidFill>
                            <a:schemeClr val="accent2"/>
                          </a:solidFill>
                          <a:latin typeface="Meiryo UI" panose="020B0604030504040204" pitchFamily="50" charset="-128"/>
                          <a:ea typeface="Meiryo UI" panose="020B0604030504040204" pitchFamily="50" charset="-128"/>
                        </a:rPr>
                        <a:t>kW</a:t>
                      </a:r>
                      <a:r>
                        <a:rPr kumimoji="1" lang="ja-JP" altLang="en-US" sz="1200" b="0" dirty="0" smtClean="0">
                          <a:solidFill>
                            <a:schemeClr val="accent2"/>
                          </a:solidFill>
                          <a:latin typeface="Meiryo UI" panose="020B0604030504040204" pitchFamily="50" charset="-128"/>
                          <a:ea typeface="Meiryo UI" panose="020B0604030504040204" pitchFamily="50" charset="-128"/>
                        </a:rPr>
                        <a:t>（</a:t>
                      </a:r>
                      <a:r>
                        <a:rPr kumimoji="1" lang="en-US" altLang="ja-JP" sz="1200" b="0" dirty="0" smtClean="0">
                          <a:solidFill>
                            <a:schemeClr val="accent2"/>
                          </a:solidFill>
                          <a:latin typeface="Meiryo UI" panose="020B0604030504040204" pitchFamily="50" charset="-128"/>
                          <a:ea typeface="Meiryo UI" panose="020B0604030504040204" pitchFamily="50" charset="-128"/>
                        </a:rPr>
                        <a:t>26.9</a:t>
                      </a:r>
                      <a:r>
                        <a:rPr kumimoji="1" lang="ja-JP" altLang="en-US" sz="1200" b="0" dirty="0" smtClean="0">
                          <a:solidFill>
                            <a:schemeClr val="accent2"/>
                          </a:solidFill>
                          <a:latin typeface="Meiryo UI" panose="020B0604030504040204" pitchFamily="50" charset="-128"/>
                          <a:ea typeface="Meiryo UI" panose="020B0604030504040204" pitchFamily="50" charset="-128"/>
                        </a:rPr>
                        <a:t>万</a:t>
                      </a:r>
                      <a:r>
                        <a:rPr kumimoji="1" lang="en-US" altLang="ja-JP" sz="1200" b="0" dirty="0" smtClean="0">
                          <a:solidFill>
                            <a:schemeClr val="accent2"/>
                          </a:solidFill>
                          <a:latin typeface="Meiryo UI" panose="020B0604030504040204" pitchFamily="50" charset="-128"/>
                          <a:ea typeface="Meiryo UI" panose="020B0604030504040204" pitchFamily="50" charset="-128"/>
                        </a:rPr>
                        <a:t>kW</a:t>
                      </a:r>
                      <a:r>
                        <a:rPr kumimoji="1" lang="ja-JP" altLang="en-US" sz="1200" b="0" dirty="0" smtClean="0">
                          <a:solidFill>
                            <a:schemeClr val="accent2"/>
                          </a:solidFill>
                          <a:latin typeface="Meiryo UI" panose="020B0604030504040204" pitchFamily="50" charset="-128"/>
                          <a:ea typeface="Meiryo UI" panose="020B0604030504040204" pitchFamily="50" charset="-128"/>
                        </a:rPr>
                        <a:t>）</a:t>
                      </a:r>
                      <a:endParaRPr kumimoji="1" lang="en-US" altLang="ja-JP" sz="1200" b="0" strike="dblStrike" baseline="0" dirty="0" smtClean="0">
                        <a:ln>
                          <a:noFill/>
                        </a:ln>
                        <a:solidFill>
                          <a:srgbClr val="FF0000"/>
                        </a:solidFill>
                        <a:latin typeface="Meiryo UI" panose="020B0604030504040204" pitchFamily="50" charset="-128"/>
                        <a:ea typeface="Meiryo UI" panose="020B0604030504040204" pitchFamily="50" charset="-128"/>
                      </a:endParaRPr>
                    </a:p>
                    <a:p>
                      <a:endParaRPr kumimoji="1" lang="en-US" altLang="ja-JP" sz="1200" b="1" dirty="0" smtClean="0">
                        <a:solidFill>
                          <a:schemeClr val="accent2"/>
                        </a:solidFill>
                        <a:latin typeface="Meiryo UI" panose="020B0604030504040204" pitchFamily="50" charset="-128"/>
                        <a:ea typeface="Meiryo UI" panose="020B0604030504040204" pitchFamily="50" charset="-128"/>
                      </a:endParaRPr>
                    </a:p>
                    <a:p>
                      <a:r>
                        <a:rPr kumimoji="1" lang="en-US" altLang="ja-JP" sz="1200" b="1" dirty="0" smtClean="0">
                          <a:solidFill>
                            <a:schemeClr val="accent2"/>
                          </a:solidFill>
                          <a:latin typeface="Meiryo UI" panose="020B0604030504040204" pitchFamily="50" charset="-128"/>
                          <a:ea typeface="Meiryo UI" panose="020B0604030504040204" pitchFamily="50" charset="-128"/>
                        </a:rPr>
                        <a:t>○</a:t>
                      </a:r>
                      <a:r>
                        <a:rPr kumimoji="1" lang="ja-JP" altLang="en-US" sz="1200" b="1" dirty="0" smtClean="0">
                          <a:solidFill>
                            <a:schemeClr val="accent2"/>
                          </a:solidFill>
                          <a:latin typeface="Meiryo UI" panose="020B0604030504040204" pitchFamily="50" charset="-128"/>
                          <a:ea typeface="Meiryo UI" panose="020B0604030504040204" pitchFamily="50" charset="-128"/>
                        </a:rPr>
                        <a:t>需要の削減</a:t>
                      </a:r>
                    </a:p>
                    <a:p>
                      <a:r>
                        <a:rPr kumimoji="1" lang="ja-JP" altLang="en-US" sz="1200" b="0" dirty="0" smtClean="0">
                          <a:solidFill>
                            <a:schemeClr val="accent2"/>
                          </a:solidFill>
                          <a:latin typeface="Meiryo UI" panose="020B0604030504040204" pitchFamily="50" charset="-128"/>
                          <a:ea typeface="Meiryo UI" panose="020B0604030504040204" pitchFamily="50" charset="-128"/>
                        </a:rPr>
                        <a:t>　ガス冷暖房等：</a:t>
                      </a:r>
                      <a:r>
                        <a:rPr kumimoji="1" lang="en-US" altLang="ja-JP" sz="1200" b="0" dirty="0" smtClean="0">
                          <a:solidFill>
                            <a:schemeClr val="accent2"/>
                          </a:solidFill>
                          <a:latin typeface="Meiryo UI" panose="020B0604030504040204" pitchFamily="50" charset="-128"/>
                          <a:ea typeface="Meiryo UI" panose="020B0604030504040204" pitchFamily="50" charset="-128"/>
                        </a:rPr>
                        <a:t>-28.1</a:t>
                      </a:r>
                      <a:r>
                        <a:rPr kumimoji="1" lang="ja-JP" altLang="en-US" sz="1200" b="0" dirty="0" smtClean="0">
                          <a:solidFill>
                            <a:schemeClr val="accent2"/>
                          </a:solidFill>
                          <a:latin typeface="Meiryo UI" panose="020B0604030504040204" pitchFamily="50" charset="-128"/>
                          <a:ea typeface="Meiryo UI" panose="020B0604030504040204" pitchFamily="50" charset="-128"/>
                        </a:rPr>
                        <a:t>万</a:t>
                      </a:r>
                      <a:r>
                        <a:rPr kumimoji="1" lang="en-US" altLang="ja-JP" sz="1200" b="0" dirty="0" smtClean="0">
                          <a:solidFill>
                            <a:schemeClr val="accent2"/>
                          </a:solidFill>
                          <a:latin typeface="Meiryo UI" panose="020B0604030504040204" pitchFamily="50" charset="-128"/>
                          <a:ea typeface="Meiryo UI" panose="020B0604030504040204" pitchFamily="50" charset="-128"/>
                        </a:rPr>
                        <a:t>kW</a:t>
                      </a:r>
                      <a:endParaRPr kumimoji="1" lang="en-US" altLang="ja-JP" sz="1200" b="0" strike="dblStrike" baseline="0" dirty="0" smtClean="0">
                        <a:ln>
                          <a:noFill/>
                        </a:ln>
                        <a:solidFill>
                          <a:srgbClr val="FF0000"/>
                        </a:solidFill>
                        <a:latin typeface="Meiryo UI" panose="020B0604030504040204" pitchFamily="50" charset="-128"/>
                        <a:ea typeface="Meiryo UI" panose="020B0604030504040204" pitchFamily="50" charset="-128"/>
                      </a:endParaRPr>
                    </a:p>
                    <a:p>
                      <a:r>
                        <a:rPr kumimoji="1" lang="ja-JP" altLang="en-US" sz="1200" b="0" dirty="0" smtClean="0">
                          <a:solidFill>
                            <a:schemeClr val="accent2"/>
                          </a:solidFill>
                          <a:latin typeface="Meiryo UI" panose="020B0604030504040204" pitchFamily="50" charset="-128"/>
                          <a:ea typeface="Meiryo UI" panose="020B0604030504040204" pitchFamily="50" charset="-128"/>
                        </a:rPr>
                        <a:t>　Ｂ</a:t>
                      </a:r>
                      <a:r>
                        <a:rPr kumimoji="1" lang="en-US" altLang="ja-JP" sz="1200" b="0" dirty="0" smtClean="0">
                          <a:solidFill>
                            <a:schemeClr val="accent2"/>
                          </a:solidFill>
                          <a:latin typeface="Meiryo UI" panose="020B0604030504040204" pitchFamily="50" charset="-128"/>
                          <a:ea typeface="Meiryo UI" panose="020B0604030504040204" pitchFamily="50" charset="-128"/>
                        </a:rPr>
                        <a:t>EMS</a:t>
                      </a:r>
                      <a:r>
                        <a:rPr kumimoji="1" lang="ja-JP" altLang="en-US" sz="1200" b="0" dirty="0" smtClean="0">
                          <a:solidFill>
                            <a:schemeClr val="accent2"/>
                          </a:solidFill>
                          <a:latin typeface="Meiryo UI" panose="020B0604030504040204" pitchFamily="50" charset="-128"/>
                          <a:ea typeface="Meiryo UI" panose="020B0604030504040204" pitchFamily="50" charset="-128"/>
                        </a:rPr>
                        <a:t>等    ：</a:t>
                      </a:r>
                      <a:r>
                        <a:rPr kumimoji="1" lang="en-US" altLang="ja-JP" sz="1200" b="0" dirty="0" smtClean="0">
                          <a:solidFill>
                            <a:schemeClr val="accent2"/>
                          </a:solidFill>
                          <a:latin typeface="Meiryo UI" panose="020B0604030504040204" pitchFamily="50" charset="-128"/>
                          <a:ea typeface="Meiryo UI" panose="020B0604030504040204" pitchFamily="50" charset="-128"/>
                        </a:rPr>
                        <a:t>-6.8</a:t>
                      </a:r>
                      <a:r>
                        <a:rPr kumimoji="1" lang="ja-JP" altLang="en-US" sz="1200" b="0" dirty="0" smtClean="0">
                          <a:solidFill>
                            <a:schemeClr val="accent2"/>
                          </a:solidFill>
                          <a:latin typeface="Meiryo UI" panose="020B0604030504040204" pitchFamily="50" charset="-128"/>
                          <a:ea typeface="Meiryo UI" panose="020B0604030504040204" pitchFamily="50" charset="-128"/>
                        </a:rPr>
                        <a:t>万</a:t>
                      </a:r>
                      <a:r>
                        <a:rPr kumimoji="1" lang="en-US" altLang="ja-JP" sz="1200" b="0" dirty="0" smtClean="0">
                          <a:solidFill>
                            <a:schemeClr val="accent2"/>
                          </a:solidFill>
                          <a:latin typeface="Meiryo UI" panose="020B0604030504040204" pitchFamily="50" charset="-128"/>
                          <a:ea typeface="Meiryo UI" panose="020B0604030504040204" pitchFamily="50" charset="-128"/>
                        </a:rPr>
                        <a:t>kW</a:t>
                      </a:r>
                      <a:endParaRPr kumimoji="1" lang="en-US" altLang="ja-JP" sz="1200" b="0" strike="dblStrike" baseline="0" dirty="0" smtClean="0">
                        <a:ln>
                          <a:noFill/>
                        </a:ln>
                        <a:solidFill>
                          <a:srgbClr val="FF0000"/>
                        </a:solidFill>
                        <a:latin typeface="Meiryo UI" panose="020B0604030504040204" pitchFamily="50" charset="-128"/>
                        <a:ea typeface="Meiryo UI" panose="020B0604030504040204" pitchFamily="50" charset="-128"/>
                      </a:endParaRPr>
                    </a:p>
                  </a:txBody>
                  <a:tcPr>
                    <a:noFill/>
                  </a:tcPr>
                </a:tc>
                <a:tc>
                  <a:txBody>
                    <a:bodyPr/>
                    <a:lstStyle/>
                    <a:p>
                      <a:r>
                        <a:rPr kumimoji="1" lang="ja-JP" altLang="en-US" sz="1200" b="1" dirty="0" smtClean="0">
                          <a:solidFill>
                            <a:schemeClr val="accent2"/>
                          </a:solidFill>
                          <a:latin typeface="Meiryo UI" panose="020B0604030504040204" pitchFamily="50" charset="-128"/>
                          <a:ea typeface="Meiryo UI" panose="020B0604030504040204" pitchFamily="50" charset="-128"/>
                        </a:rPr>
                        <a:t>○自立・分散型エネルギー導入量</a:t>
                      </a:r>
                      <a:r>
                        <a:rPr kumimoji="1" lang="ja-JP" altLang="en-US" sz="1200" b="0" dirty="0" smtClean="0">
                          <a:solidFill>
                            <a:schemeClr val="accent2"/>
                          </a:solidFill>
                          <a:latin typeface="Meiryo UI" panose="020B0604030504040204" pitchFamily="50" charset="-128"/>
                          <a:ea typeface="Meiryo UI" panose="020B0604030504040204" pitchFamily="50" charset="-128"/>
                        </a:rPr>
                        <a:t>：</a:t>
                      </a:r>
                      <a:endParaRPr kumimoji="1" lang="en-US" altLang="ja-JP" sz="1200" b="0" dirty="0" smtClean="0">
                        <a:solidFill>
                          <a:schemeClr val="accent2"/>
                        </a:solidFill>
                        <a:latin typeface="Meiryo UI" panose="020B0604030504040204" pitchFamily="50" charset="-128"/>
                        <a:ea typeface="Meiryo UI" panose="020B0604030504040204" pitchFamily="50" charset="-128"/>
                      </a:endParaRPr>
                    </a:p>
                    <a:p>
                      <a:r>
                        <a:rPr kumimoji="1" lang="ja-JP" altLang="en-US" sz="1200" dirty="0" smtClean="0">
                          <a:solidFill>
                            <a:schemeClr val="accent2"/>
                          </a:solidFill>
                          <a:latin typeface="Meiryo UI" panose="020B0604030504040204" pitchFamily="50" charset="-128"/>
                          <a:ea typeface="Meiryo UI" panose="020B0604030504040204" pitchFamily="50" charset="-128"/>
                        </a:rPr>
                        <a:t>　　　　</a:t>
                      </a:r>
                      <a:r>
                        <a:rPr kumimoji="1" lang="en-US" altLang="ja-JP" sz="1200" dirty="0" smtClean="0">
                          <a:solidFill>
                            <a:schemeClr val="accent2"/>
                          </a:solidFill>
                          <a:latin typeface="Meiryo UI" panose="020B0604030504040204" pitchFamily="50" charset="-128"/>
                          <a:ea typeface="Meiryo UI" panose="020B0604030504040204" pitchFamily="50" charset="-128"/>
                        </a:rPr>
                        <a:t>  </a:t>
                      </a:r>
                      <a:r>
                        <a:rPr kumimoji="1" lang="ja-JP" altLang="en-US" sz="1200" dirty="0" smtClean="0">
                          <a:solidFill>
                            <a:schemeClr val="accent2"/>
                          </a:solidFill>
                          <a:latin typeface="Meiryo UI" panose="020B0604030504040204" pitchFamily="50" charset="-128"/>
                          <a:ea typeface="Meiryo UI" panose="020B0604030504040204" pitchFamily="50" charset="-128"/>
                        </a:rPr>
                        <a:t>太陽光発電　 ：</a:t>
                      </a:r>
                      <a:r>
                        <a:rPr kumimoji="1" lang="en-US" altLang="ja-JP" sz="1200" dirty="0" smtClean="0">
                          <a:solidFill>
                            <a:schemeClr val="accent2"/>
                          </a:solidFill>
                          <a:latin typeface="Meiryo UI" panose="020B0604030504040204" pitchFamily="50" charset="-128"/>
                          <a:ea typeface="Meiryo UI" panose="020B0604030504040204" pitchFamily="50" charset="-128"/>
                        </a:rPr>
                        <a:t>113.5</a:t>
                      </a:r>
                      <a:r>
                        <a:rPr kumimoji="1" lang="ja-JP" altLang="en-US" sz="1200" dirty="0" smtClean="0">
                          <a:solidFill>
                            <a:schemeClr val="accent2"/>
                          </a:solidFill>
                          <a:latin typeface="Meiryo UI" panose="020B0604030504040204" pitchFamily="50" charset="-128"/>
                          <a:ea typeface="Meiryo UI" panose="020B0604030504040204" pitchFamily="50" charset="-128"/>
                        </a:rPr>
                        <a:t>万</a:t>
                      </a:r>
                      <a:r>
                        <a:rPr kumimoji="1" lang="en-US" altLang="ja-JP" sz="1200" dirty="0" smtClean="0">
                          <a:solidFill>
                            <a:schemeClr val="accent2"/>
                          </a:solidFill>
                          <a:latin typeface="Meiryo UI" panose="020B0604030504040204" pitchFamily="50" charset="-128"/>
                          <a:ea typeface="Meiryo UI" panose="020B0604030504040204" pitchFamily="50" charset="-128"/>
                        </a:rPr>
                        <a:t>kW</a:t>
                      </a:r>
                    </a:p>
                    <a:p>
                      <a:r>
                        <a:rPr kumimoji="1" lang="ja-JP" altLang="en-US" sz="1200" dirty="0" smtClean="0">
                          <a:solidFill>
                            <a:schemeClr val="accent2"/>
                          </a:solidFill>
                          <a:latin typeface="Meiryo UI" panose="020B0604030504040204" pitchFamily="50" charset="-128"/>
                          <a:ea typeface="Meiryo UI" panose="020B0604030504040204" pitchFamily="50" charset="-128"/>
                        </a:rPr>
                        <a:t>　　　　　燃料電池等　 ：  </a:t>
                      </a:r>
                      <a:r>
                        <a:rPr kumimoji="1" lang="en-US" altLang="ja-JP" sz="1200" dirty="0" smtClean="0">
                          <a:solidFill>
                            <a:schemeClr val="accent2"/>
                          </a:solidFill>
                          <a:latin typeface="Meiryo UI" panose="020B0604030504040204" pitchFamily="50" charset="-128"/>
                          <a:ea typeface="Meiryo UI" panose="020B0604030504040204" pitchFamily="50" charset="-128"/>
                        </a:rPr>
                        <a:t>55.9</a:t>
                      </a:r>
                      <a:r>
                        <a:rPr kumimoji="1" lang="ja-JP" altLang="en-US" sz="1200" dirty="0" smtClean="0">
                          <a:solidFill>
                            <a:schemeClr val="accent2"/>
                          </a:solidFill>
                          <a:latin typeface="Meiryo UI" panose="020B0604030504040204" pitchFamily="50" charset="-128"/>
                          <a:ea typeface="Meiryo UI" panose="020B0604030504040204" pitchFamily="50" charset="-128"/>
                        </a:rPr>
                        <a:t>万</a:t>
                      </a:r>
                      <a:r>
                        <a:rPr kumimoji="1" lang="en-US" altLang="ja-JP" sz="1200" dirty="0" smtClean="0">
                          <a:solidFill>
                            <a:schemeClr val="accent2"/>
                          </a:solidFill>
                          <a:latin typeface="Meiryo UI" panose="020B0604030504040204" pitchFamily="50" charset="-128"/>
                          <a:ea typeface="Meiryo UI" panose="020B0604030504040204" pitchFamily="50" charset="-128"/>
                        </a:rPr>
                        <a:t>kW</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2"/>
                          </a:solidFill>
                          <a:latin typeface="Meiryo UI" panose="020B0604030504040204" pitchFamily="50" charset="-128"/>
                          <a:ea typeface="Meiryo UI" panose="020B0604030504040204" pitchFamily="50" charset="-128"/>
                        </a:rPr>
                        <a:t>　　　　　廃棄物発電等：  </a:t>
                      </a:r>
                      <a:r>
                        <a:rPr kumimoji="1" lang="en-US" altLang="ja-JP" sz="1200" dirty="0" smtClean="0">
                          <a:solidFill>
                            <a:schemeClr val="accent2"/>
                          </a:solidFill>
                          <a:latin typeface="Meiryo UI" panose="020B0604030504040204" pitchFamily="50" charset="-128"/>
                          <a:ea typeface="Meiryo UI" panose="020B0604030504040204" pitchFamily="50" charset="-128"/>
                        </a:rPr>
                        <a:t>27.2</a:t>
                      </a:r>
                      <a:r>
                        <a:rPr kumimoji="1" lang="ja-JP" altLang="en-US" sz="1200" dirty="0" smtClean="0">
                          <a:solidFill>
                            <a:schemeClr val="accent2"/>
                          </a:solidFill>
                          <a:latin typeface="Meiryo UI" panose="020B0604030504040204" pitchFamily="50" charset="-128"/>
                          <a:ea typeface="Meiryo UI" panose="020B0604030504040204" pitchFamily="50" charset="-128"/>
                        </a:rPr>
                        <a:t>万</a:t>
                      </a:r>
                      <a:r>
                        <a:rPr kumimoji="1" lang="en-US" altLang="ja-JP" sz="1200" dirty="0" smtClean="0">
                          <a:solidFill>
                            <a:schemeClr val="accent2"/>
                          </a:solidFill>
                          <a:latin typeface="Meiryo UI" panose="020B0604030504040204" pitchFamily="50" charset="-128"/>
                          <a:ea typeface="Meiryo UI" panose="020B0604030504040204" pitchFamily="50" charset="-128"/>
                        </a:rPr>
                        <a:t>kW</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2"/>
                          </a:solidFill>
                          <a:latin typeface="Meiryo UI" panose="020B0604030504040204" pitchFamily="50" charset="-128"/>
                          <a:ea typeface="Meiryo UI" panose="020B0604030504040204" pitchFamily="50" charset="-128"/>
                        </a:rPr>
                        <a:t>　　　　　　　　計　　　　 ：</a:t>
                      </a:r>
                      <a:r>
                        <a:rPr kumimoji="1" lang="en-US" altLang="ja-JP" sz="1200" dirty="0" smtClean="0">
                          <a:solidFill>
                            <a:schemeClr val="accent2"/>
                          </a:solidFill>
                          <a:latin typeface="Meiryo UI" panose="020B0604030504040204" pitchFamily="50" charset="-128"/>
                          <a:ea typeface="Meiryo UI" panose="020B0604030504040204" pitchFamily="50" charset="-128"/>
                        </a:rPr>
                        <a:t>196.6</a:t>
                      </a:r>
                      <a:r>
                        <a:rPr kumimoji="1" lang="ja-JP" altLang="en-US" sz="1200" dirty="0" smtClean="0">
                          <a:solidFill>
                            <a:schemeClr val="accent2"/>
                          </a:solidFill>
                          <a:latin typeface="Meiryo UI" panose="020B0604030504040204" pitchFamily="50" charset="-128"/>
                          <a:ea typeface="Meiryo UI" panose="020B0604030504040204" pitchFamily="50" charset="-128"/>
                        </a:rPr>
                        <a:t>万</a:t>
                      </a:r>
                      <a:r>
                        <a:rPr kumimoji="1" lang="en-US" altLang="ja-JP" sz="1200" dirty="0" smtClean="0">
                          <a:solidFill>
                            <a:schemeClr val="accent2"/>
                          </a:solidFill>
                          <a:latin typeface="Meiryo UI" panose="020B0604030504040204" pitchFamily="50" charset="-128"/>
                          <a:ea typeface="Meiryo UI" panose="020B0604030504040204" pitchFamily="50" charset="-128"/>
                        </a:rPr>
                        <a:t>kW</a:t>
                      </a:r>
                      <a:r>
                        <a:rPr kumimoji="1" lang="ja-JP" altLang="en-US" sz="1000" b="0" dirty="0" smtClean="0">
                          <a:solidFill>
                            <a:schemeClr val="accent2"/>
                          </a:solidFill>
                          <a:latin typeface="Meiryo UI" panose="020B0604030504040204" pitchFamily="50" charset="-128"/>
                          <a:ea typeface="Meiryo UI" panose="020B0604030504040204" pitchFamily="50" charset="-128"/>
                        </a:rPr>
                        <a:t>（</a:t>
                      </a:r>
                      <a:r>
                        <a:rPr kumimoji="1" lang="en-US" altLang="ja-JP" sz="1000" b="0" dirty="0" smtClean="0">
                          <a:solidFill>
                            <a:schemeClr val="accent2"/>
                          </a:solidFill>
                          <a:latin typeface="Meiryo UI" panose="020B0604030504040204" pitchFamily="50" charset="-128"/>
                          <a:ea typeface="Meiryo UI" panose="020B0604030504040204" pitchFamily="50" charset="-128"/>
                        </a:rPr>
                        <a:t>2021</a:t>
                      </a:r>
                      <a:r>
                        <a:rPr kumimoji="1" lang="ja-JP" altLang="en-US" sz="1000" b="0" dirty="0" smtClean="0">
                          <a:solidFill>
                            <a:schemeClr val="accent2"/>
                          </a:solidFill>
                          <a:latin typeface="Meiryo UI" panose="020B0604030504040204" pitchFamily="50" charset="-128"/>
                          <a:ea typeface="Meiryo UI" panose="020B0604030504040204" pitchFamily="50" charset="-128"/>
                        </a:rPr>
                        <a:t>年度末実績）</a:t>
                      </a:r>
                      <a:endParaRPr kumimoji="1" lang="en-US" altLang="ja-JP" sz="1000" b="0" dirty="0" smtClean="0">
                        <a:solidFill>
                          <a:schemeClr val="accent2"/>
                        </a:solidFill>
                        <a:latin typeface="Meiryo UI" panose="020B0604030504040204" pitchFamily="50" charset="-128"/>
                        <a:ea typeface="Meiryo UI" panose="020B0604030504040204" pitchFamily="50" charset="-128"/>
                      </a:endParaRPr>
                    </a:p>
                    <a:p>
                      <a:endParaRPr kumimoji="1" lang="en-US" altLang="ja-JP" sz="1200" b="1" dirty="0" smtClean="0">
                        <a:solidFill>
                          <a:schemeClr val="accent2"/>
                        </a:solidFill>
                        <a:latin typeface="Meiryo UI" panose="020B0604030504040204" pitchFamily="50" charset="-128"/>
                        <a:ea typeface="Meiryo UI" panose="020B0604030504040204" pitchFamily="50" charset="-128"/>
                      </a:endParaRPr>
                    </a:p>
                    <a:p>
                      <a:r>
                        <a:rPr kumimoji="1" lang="ja-JP" altLang="en-US" sz="1200" b="1" dirty="0" smtClean="0">
                          <a:solidFill>
                            <a:schemeClr val="accent2"/>
                          </a:solidFill>
                          <a:latin typeface="Meiryo UI" panose="020B0604030504040204" pitchFamily="50" charset="-128"/>
                          <a:ea typeface="Meiryo UI" panose="020B0604030504040204" pitchFamily="50" charset="-128"/>
                        </a:rPr>
                        <a:t>○再エネ利用率</a:t>
                      </a:r>
                      <a:r>
                        <a:rPr kumimoji="1" lang="ja-JP" altLang="en-US" sz="1200" b="1" baseline="0" dirty="0" smtClean="0">
                          <a:solidFill>
                            <a:schemeClr val="accent2"/>
                          </a:solidFill>
                          <a:latin typeface="Meiryo UI" panose="020B0604030504040204" pitchFamily="50" charset="-128"/>
                          <a:ea typeface="Meiryo UI" panose="020B0604030504040204" pitchFamily="50" charset="-128"/>
                        </a:rPr>
                        <a:t>　　　　</a:t>
                      </a:r>
                      <a:r>
                        <a:rPr kumimoji="1" lang="ja-JP" altLang="en-US" sz="1200" b="0" dirty="0" smtClean="0">
                          <a:solidFill>
                            <a:schemeClr val="accent2"/>
                          </a:solidFill>
                          <a:latin typeface="Meiryo UI" panose="020B0604030504040204" pitchFamily="50" charset="-128"/>
                          <a:ea typeface="Meiryo UI" panose="020B0604030504040204" pitchFamily="50" charset="-128"/>
                        </a:rPr>
                        <a:t>：  </a:t>
                      </a:r>
                      <a:r>
                        <a:rPr kumimoji="1" lang="en-US" altLang="ja-JP" sz="1200" b="0" dirty="0" smtClean="0">
                          <a:solidFill>
                            <a:schemeClr val="accent2"/>
                          </a:solidFill>
                          <a:latin typeface="Meiryo UI" panose="020B0604030504040204" pitchFamily="50" charset="-128"/>
                          <a:ea typeface="Meiryo UI" panose="020B0604030504040204" pitchFamily="50" charset="-128"/>
                        </a:rPr>
                        <a:t>22.3</a:t>
                      </a:r>
                      <a:r>
                        <a:rPr kumimoji="1" lang="ja-JP" altLang="en-US" sz="1200" b="0" dirty="0" smtClean="0">
                          <a:solidFill>
                            <a:schemeClr val="accent2"/>
                          </a:solidFill>
                          <a:latin typeface="Meiryo UI" panose="020B0604030504040204" pitchFamily="50" charset="-128"/>
                          <a:ea typeface="Meiryo UI" panose="020B0604030504040204" pitchFamily="50" charset="-128"/>
                        </a:rPr>
                        <a:t>％</a:t>
                      </a:r>
                      <a:r>
                        <a:rPr kumimoji="1" lang="zh-TW" altLang="en-US" sz="1000" b="0" dirty="0" smtClean="0">
                          <a:solidFill>
                            <a:schemeClr val="accent2"/>
                          </a:solidFill>
                          <a:latin typeface="Meiryo UI" panose="020B0604030504040204" pitchFamily="50" charset="-128"/>
                          <a:ea typeface="Meiryo UI" panose="020B0604030504040204" pitchFamily="50" charset="-128"/>
                        </a:rPr>
                        <a:t>（</a:t>
                      </a:r>
                      <a:r>
                        <a:rPr kumimoji="1" lang="en-US" altLang="zh-TW" sz="1000" b="0" dirty="0" smtClean="0">
                          <a:solidFill>
                            <a:schemeClr val="accent2"/>
                          </a:solidFill>
                          <a:latin typeface="Meiryo UI" panose="020B0604030504040204" pitchFamily="50" charset="-128"/>
                          <a:ea typeface="Meiryo UI" panose="020B0604030504040204" pitchFamily="50" charset="-128"/>
                        </a:rPr>
                        <a:t>2021</a:t>
                      </a:r>
                      <a:r>
                        <a:rPr kumimoji="1" lang="zh-TW" altLang="en-US" sz="1000" b="0" dirty="0" smtClean="0">
                          <a:solidFill>
                            <a:schemeClr val="accent2"/>
                          </a:solidFill>
                          <a:latin typeface="Meiryo UI" panose="020B0604030504040204" pitchFamily="50" charset="-128"/>
                          <a:ea typeface="Meiryo UI" panose="020B0604030504040204" pitchFamily="50" charset="-128"/>
                        </a:rPr>
                        <a:t>年度末実績）</a:t>
                      </a:r>
                      <a:endParaRPr kumimoji="1" lang="ja-JP" altLang="en-US" sz="1000" dirty="0" smtClean="0">
                        <a:solidFill>
                          <a:schemeClr val="accent2"/>
                        </a:solidFill>
                        <a:latin typeface="Meiryo UI" panose="020B0604030504040204" pitchFamily="50" charset="-128"/>
                        <a:ea typeface="Meiryo UI" panose="020B0604030504040204" pitchFamily="50" charset="-128"/>
                      </a:endParaRPr>
                    </a:p>
                    <a:p>
                      <a:endParaRPr kumimoji="1" lang="en-US" altLang="ja-JP" sz="1200" b="1" dirty="0" smtClean="0">
                        <a:solidFill>
                          <a:schemeClr val="accent2"/>
                        </a:solidFill>
                        <a:latin typeface="Meiryo UI" panose="020B0604030504040204" pitchFamily="50" charset="-128"/>
                        <a:ea typeface="Meiryo UI" panose="020B0604030504040204" pitchFamily="50" charset="-128"/>
                      </a:endParaRPr>
                    </a:p>
                    <a:p>
                      <a:r>
                        <a:rPr kumimoji="1" lang="ja-JP" altLang="en-US" sz="1200" b="1" dirty="0" smtClean="0">
                          <a:solidFill>
                            <a:schemeClr val="accent2"/>
                          </a:solidFill>
                          <a:latin typeface="Meiryo UI" panose="020B0604030504040204" pitchFamily="50" charset="-128"/>
                          <a:ea typeface="Meiryo UI" panose="020B0604030504040204" pitchFamily="50" charset="-128"/>
                        </a:rPr>
                        <a:t>○エネルギー利用効率</a:t>
                      </a:r>
                      <a:r>
                        <a:rPr kumimoji="1" lang="ja-JP" altLang="en-US" sz="1200" b="0" dirty="0" smtClean="0">
                          <a:solidFill>
                            <a:schemeClr val="accent2"/>
                          </a:solidFill>
                          <a:latin typeface="Meiryo UI" panose="020B0604030504040204" pitchFamily="50" charset="-128"/>
                          <a:ea typeface="Meiryo UI" panose="020B0604030504040204" pitchFamily="50" charset="-128"/>
                        </a:rPr>
                        <a:t>：  </a:t>
                      </a:r>
                      <a:r>
                        <a:rPr kumimoji="1" lang="en-US" altLang="ja-JP" sz="1200" b="0" dirty="0" smtClean="0">
                          <a:solidFill>
                            <a:schemeClr val="accent2"/>
                          </a:solidFill>
                          <a:latin typeface="Meiryo UI" panose="020B0604030504040204" pitchFamily="50" charset="-128"/>
                          <a:ea typeface="Meiryo UI" panose="020B0604030504040204" pitchFamily="50" charset="-128"/>
                        </a:rPr>
                        <a:t>19.4</a:t>
                      </a:r>
                      <a:r>
                        <a:rPr kumimoji="1" lang="ja-JP" altLang="en-US" sz="1200" b="0" dirty="0" smtClean="0">
                          <a:solidFill>
                            <a:schemeClr val="accent2"/>
                          </a:solidFill>
                          <a:latin typeface="Meiryo UI" panose="020B0604030504040204" pitchFamily="50" charset="-128"/>
                          <a:ea typeface="Meiryo UI" panose="020B0604030504040204" pitchFamily="50" charset="-128"/>
                        </a:rPr>
                        <a:t>％</a:t>
                      </a:r>
                      <a:r>
                        <a:rPr kumimoji="1" lang="zh-TW" altLang="en-US" sz="1000" b="0" dirty="0" smtClean="0">
                          <a:solidFill>
                            <a:schemeClr val="accent2"/>
                          </a:solidFill>
                          <a:latin typeface="Meiryo UI" panose="020B0604030504040204" pitchFamily="50" charset="-128"/>
                          <a:ea typeface="Meiryo UI" panose="020B0604030504040204" pitchFamily="50" charset="-128"/>
                        </a:rPr>
                        <a:t>（</a:t>
                      </a:r>
                      <a:r>
                        <a:rPr kumimoji="1" lang="en-US" altLang="zh-TW" sz="1000" b="0" dirty="0" smtClean="0">
                          <a:solidFill>
                            <a:schemeClr val="accent2"/>
                          </a:solidFill>
                          <a:latin typeface="Meiryo UI" panose="020B0604030504040204" pitchFamily="50" charset="-128"/>
                          <a:ea typeface="Meiryo UI" panose="020B0604030504040204" pitchFamily="50" charset="-128"/>
                        </a:rPr>
                        <a:t>2019</a:t>
                      </a:r>
                      <a:r>
                        <a:rPr kumimoji="1" lang="zh-TW" altLang="en-US" sz="1000" b="0" dirty="0" smtClean="0">
                          <a:solidFill>
                            <a:schemeClr val="accent2"/>
                          </a:solidFill>
                          <a:latin typeface="Meiryo UI" panose="020B0604030504040204" pitchFamily="50" charset="-128"/>
                          <a:ea typeface="Meiryo UI" panose="020B0604030504040204" pitchFamily="50" charset="-128"/>
                        </a:rPr>
                        <a:t>年度末実績）</a:t>
                      </a:r>
                      <a:endParaRPr kumimoji="1" lang="ja-JP" altLang="en-US" sz="1000" b="0" dirty="0" smtClean="0">
                        <a:solidFill>
                          <a:schemeClr val="accent2"/>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19590581"/>
                  </a:ext>
                </a:extLst>
              </a:tr>
            </a:tbl>
          </a:graphicData>
        </a:graphic>
      </p:graphicFrame>
      <p:sp>
        <p:nvSpPr>
          <p:cNvPr id="2" name="スライド番号プレースホルダー 1"/>
          <p:cNvSpPr>
            <a:spLocks noGrp="1"/>
          </p:cNvSpPr>
          <p:nvPr>
            <p:ph type="sldNum" sz="quarter" idx="12"/>
          </p:nvPr>
        </p:nvSpPr>
        <p:spPr>
          <a:xfrm>
            <a:off x="7002630" y="6492875"/>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112</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5550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58"/>
          <p:cNvSpPr/>
          <p:nvPr/>
        </p:nvSpPr>
        <p:spPr>
          <a:xfrm>
            <a:off x="3066876" y="4605404"/>
            <a:ext cx="5940012" cy="1669113"/>
          </a:xfrm>
          <a:prstGeom prst="roundRect">
            <a:avLst>
              <a:gd name="adj" fmla="val 0"/>
            </a:avLst>
          </a:prstGeom>
          <a:solidFill>
            <a:schemeClr val="accent3">
              <a:lumMod val="20000"/>
              <a:lumOff val="80000"/>
            </a:schemeClr>
          </a:solidFill>
          <a:ln w="1905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132" tIns="127871" rIns="54132" bIns="42624" numCol="1" spcCol="0" rtlCol="0" fromWordArt="0" anchor="t" anchorCtr="0" forceAA="0" compatLnSpc="1">
            <a:prstTxWarp prst="textNoShape">
              <a:avLst/>
            </a:prstTxWarp>
            <a:noAutofit/>
          </a:bodyPr>
          <a:lstStyle/>
          <a:p>
            <a:pPr marL="0" marR="0" lvl="0" indent="0" algn="l" defTabSz="457200" rtl="0" eaLnBrk="1" fontAlgn="auto" latinLnBrk="0" hangingPunct="1">
              <a:lnSpc>
                <a:spcPts val="947"/>
              </a:lnSpc>
              <a:spcBef>
                <a:spcPts val="0"/>
              </a:spcBef>
              <a:spcAft>
                <a:spcPts val="0"/>
              </a:spcAft>
              <a:buClrTx/>
              <a:buSzTx/>
              <a:buFontTx/>
              <a:buNone/>
              <a:tabLst/>
              <a:defRPr/>
            </a:pP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l" defTabSz="457200" rtl="0" eaLnBrk="1" fontAlgn="auto" latinLnBrk="0" hangingPunct="1">
              <a:lnSpc>
                <a:spcPts val="947"/>
              </a:lnSpc>
              <a:spcBef>
                <a:spcPts val="118"/>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関係者と連携しながら、施策・事業を検討し取組みを促進。</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l"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府市が共同で設置した「おおさかスマートエネルギーセンター」を拠点として</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様々な施策・事業を展開。</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l" defTabSz="457200" rtl="0" eaLnBrk="1" fontAlgn="auto" latinLnBrk="0" hangingPunct="1">
              <a:lnSpc>
                <a:spcPts val="947"/>
              </a:lnSpc>
              <a:spcBef>
                <a:spcPts val="0"/>
              </a:spcBef>
              <a:spcAft>
                <a:spcPts val="355"/>
              </a:spcAft>
              <a:buClrTx/>
              <a:buSzTx/>
              <a:buFont typeface="Meiryo UI" panose="020B0604030504040204" pitchFamily="50" charset="-128"/>
              <a:buChar char="○"/>
              <a:tabLst/>
              <a:defRPr/>
            </a:pP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l" defTabSz="457200" rtl="0" eaLnBrk="1" fontAlgn="auto" latinLnBrk="0" hangingPunct="1">
              <a:lnSpc>
                <a:spcPts val="947"/>
              </a:lnSpc>
              <a:spcBef>
                <a:spcPts val="118"/>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府市が実施するエネルギー関連の個別具体の施策・事業は、毎年度、</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施策事業集（単年度アクションプログラム）を作成・公表。</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l"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プランの目標は、毎年度、進捗状況を把握・評価。</a:t>
            </a:r>
          </a:p>
          <a:p>
            <a:pPr marL="105255" marR="0" lvl="0" indent="-105255" algn="l"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各施策・事業については、その取組状況をサブ指標を含めて個別に把握し、</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毎年度、</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PDCA</a:t>
            </a: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サイクルにより進行管理。</a:t>
            </a:r>
          </a:p>
          <a:p>
            <a:pPr marL="105255" marR="0" lvl="0" indent="-105255" algn="l"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国のエネルギー基本計画の改定などエネルギー政策を取り巻く動向に合わせて、</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プランの期間中にあっても、必要に応じて見直しを実施。</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0" name="図 59"/>
          <p:cNvPicPr>
            <a:picLocks noChangeAspect="1"/>
          </p:cNvPicPr>
          <p:nvPr/>
        </p:nvPicPr>
        <p:blipFill>
          <a:blip r:embed="rId3"/>
          <a:stretch>
            <a:fillRect/>
          </a:stretch>
        </p:blipFill>
        <p:spPr>
          <a:xfrm>
            <a:off x="5850259" y="4663858"/>
            <a:ext cx="3132556" cy="1571179"/>
          </a:xfrm>
          <a:prstGeom prst="rect">
            <a:avLst/>
          </a:prstGeom>
        </p:spPr>
      </p:pic>
      <p:pic>
        <p:nvPicPr>
          <p:cNvPr id="2" name="図 1"/>
          <p:cNvPicPr>
            <a:picLocks noChangeAspect="1"/>
          </p:cNvPicPr>
          <p:nvPr/>
        </p:nvPicPr>
        <p:blipFill>
          <a:blip r:embed="rId4"/>
          <a:stretch>
            <a:fillRect/>
          </a:stretch>
        </p:blipFill>
        <p:spPr>
          <a:xfrm>
            <a:off x="5901389" y="4734153"/>
            <a:ext cx="2998853" cy="1428504"/>
          </a:xfrm>
          <a:prstGeom prst="rect">
            <a:avLst/>
          </a:prstGeom>
        </p:spPr>
      </p:pic>
      <p:sp>
        <p:nvSpPr>
          <p:cNvPr id="55" name="正方形/長方形 54"/>
          <p:cNvSpPr/>
          <p:nvPr/>
        </p:nvSpPr>
        <p:spPr>
          <a:xfrm>
            <a:off x="144887" y="3954967"/>
            <a:ext cx="2822637" cy="2319550"/>
          </a:xfrm>
          <a:prstGeom prst="rect">
            <a:avLst/>
          </a:prstGeom>
          <a:solidFill>
            <a:schemeClr val="accent3">
              <a:lumMod val="20000"/>
              <a:lumOff val="80000"/>
            </a:schemeClr>
          </a:solidFill>
          <a:ln w="1905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280" tIns="127871" rIns="53280" bIns="42624" anchor="t">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just" defTabSz="457200" rtl="0" eaLnBrk="1" fontAlgn="base" latinLnBrk="0" hangingPunct="1">
              <a:lnSpc>
                <a:spcPts val="947"/>
              </a:lnSpc>
              <a:spcBef>
                <a:spcPts val="0"/>
              </a:spcBef>
              <a:spcAft>
                <a:spcPts val="0"/>
              </a:spcAft>
              <a:buClrTx/>
              <a:buSzTx/>
              <a:buFontTx/>
              <a:buNone/>
              <a:tabLst/>
              <a:defRPr/>
            </a:pP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0"/>
              </a:spcBef>
              <a:spcAft>
                <a:spcPts val="0"/>
              </a:spcAft>
              <a:buClrTx/>
              <a:buSzTx/>
              <a:buFont typeface="Meiryo UI" panose="020B0604030504040204" pitchFamily="50" charset="-128"/>
              <a:buChar char="○"/>
              <a:tabLst/>
              <a:defRPr/>
            </a:pP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原発への依存度の低下</a:t>
            </a:r>
          </a:p>
          <a:p>
            <a:pPr marL="105255" marR="0" lvl="0" indent="-105255" algn="just" defTabSz="457200" rtl="0" eaLnBrk="1" fontAlgn="base" latinLnBrk="0" hangingPunct="1">
              <a:lnSpc>
                <a:spcPts val="947"/>
              </a:lnSpc>
              <a:spcBef>
                <a:spcPts val="0"/>
              </a:spcBef>
              <a:spcAft>
                <a:spcPts val="0"/>
              </a:spcAft>
              <a:buClrTx/>
              <a:buSzTx/>
              <a:buFont typeface="Meiryo UI" panose="020B0604030504040204" pitchFamily="50" charset="-128"/>
              <a:buChar char="○"/>
              <a:tabLst/>
              <a:defRPr/>
            </a:pP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地域の脱炭素化・レジリエンス強化につながる分散型エネルギーシステム</a:t>
            </a:r>
          </a:p>
          <a:p>
            <a:pPr marL="105255" marR="0" lvl="0" indent="-105255" algn="just" defTabSz="457200" rtl="0" eaLnBrk="1" fontAlgn="base" latinLnBrk="0" hangingPunct="1">
              <a:lnSpc>
                <a:spcPts val="947"/>
              </a:lnSpc>
              <a:spcBef>
                <a:spcPts val="0"/>
              </a:spcBef>
              <a:spcAft>
                <a:spcPts val="0"/>
              </a:spcAft>
              <a:buClrTx/>
              <a:buSzTx/>
              <a:buFont typeface="Meiryo UI" panose="020B0604030504040204" pitchFamily="50" charset="-128"/>
              <a:buChar char="○"/>
              <a:tabLst/>
              <a:defRPr/>
            </a:pP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需要サイドが主導する多様で柔軟性のあるエネルギー需給構造</a:t>
            </a: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0"/>
              </a:spcBef>
              <a:spcAft>
                <a:spcPts val="355"/>
              </a:spcAft>
              <a:buClrTx/>
              <a:buSzTx/>
              <a:buFont typeface="Meiryo UI" panose="020B0604030504040204" pitchFamily="50" charset="-128"/>
              <a:buChar char="○"/>
              <a:tabLst/>
              <a:defRPr/>
            </a:pP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0"/>
              </a:spcBef>
              <a:spcAft>
                <a:spcPts val="0"/>
              </a:spcAft>
              <a:buClrTx/>
              <a:buSzTx/>
              <a:buFont typeface="Meiryo UI" panose="020B0604030504040204" pitchFamily="50" charset="-128"/>
              <a:buChar char="○"/>
              <a:tabLst/>
              <a:defRPr/>
            </a:pPr>
            <a:endPar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144886" y="3865626"/>
            <a:ext cx="1962031" cy="172588"/>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3280" tIns="42624" rIns="53280" bIns="42624"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Ⅱ</a:t>
            </a:r>
            <a:r>
              <a:rPr kumimoji="0" lang="ja-JP" altLang="en-US"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　府市</a:t>
            </a:r>
            <a:r>
              <a:rPr kumimoji="0" lang="ja-JP" altLang="en-US" sz="829" b="1" i="0" u="none" strike="noStrike" kern="1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がめざす</a:t>
            </a:r>
            <a:r>
              <a:rPr kumimoji="0" lang="ja-JP" altLang="en-US"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「新たなエネルギー社会」</a:t>
            </a:r>
          </a:p>
        </p:txBody>
      </p:sp>
      <p:sp>
        <p:nvSpPr>
          <p:cNvPr id="69" name="角丸四角形 68"/>
          <p:cNvSpPr/>
          <p:nvPr/>
        </p:nvSpPr>
        <p:spPr>
          <a:xfrm>
            <a:off x="172497" y="4067694"/>
            <a:ext cx="1354855" cy="127871"/>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3280" tIns="21312" rIns="53280" bIns="21312" anchor="ctr"/>
          <a:lstStyle/>
          <a:p>
            <a:pPr marL="0" marR="0" lvl="0" indent="0" algn="ctr" defTabSz="541310" rtl="0" eaLnBrk="1" fontAlgn="auto" latinLnBrk="0" hangingPunct="1">
              <a:lnSpc>
                <a:spcPct val="100000"/>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「新たなエネルギー社会」の視点</a:t>
            </a:r>
          </a:p>
        </p:txBody>
      </p:sp>
      <p:sp>
        <p:nvSpPr>
          <p:cNvPr id="70" name="正方形/長方形 69"/>
          <p:cNvSpPr/>
          <p:nvPr/>
        </p:nvSpPr>
        <p:spPr>
          <a:xfrm>
            <a:off x="144887" y="1265431"/>
            <a:ext cx="2822637" cy="2442012"/>
          </a:xfrm>
          <a:prstGeom prst="rect">
            <a:avLst/>
          </a:prstGeom>
          <a:solidFill>
            <a:schemeClr val="accent3">
              <a:lumMod val="20000"/>
              <a:lumOff val="80000"/>
            </a:schemeClr>
          </a:solidFill>
          <a:ln w="1905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280" tIns="127871" rIns="53280" bIns="42624" anchor="t">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just" defTabSz="457200" rtl="0" eaLnBrk="1" fontAlgn="base" latinLnBrk="0" hangingPunct="1">
              <a:lnSpc>
                <a:spcPts val="947"/>
              </a:lnSpc>
              <a:spcBef>
                <a:spcPts val="0"/>
              </a:spcBef>
              <a:spcAft>
                <a:spcPts val="0"/>
              </a:spcAft>
              <a:buClrTx/>
              <a:buSzTx/>
              <a:buFontTx/>
              <a:buNone/>
              <a:tabLst/>
              <a:defRPr/>
            </a:pP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118"/>
              </a:spcBef>
              <a:spcAft>
                <a:spcPts val="0"/>
              </a:spcAft>
              <a:buClrTx/>
              <a:buSzTx/>
              <a:buFont typeface="Meiryo UI" panose="020B0604030504040204" pitchFamily="50" charset="-128"/>
              <a:buChar char="○"/>
              <a:tabLst/>
              <a:defRPr/>
            </a:pP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東日本大震災に伴う福島第一原子力発電所の事故を契機として、全国で</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定期点検後の原発の再稼働が困難となり、関西においても電力需給が逼迫</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するなど、府域の住民や事業者にも多大な影響。エネルギー政策は、国やエネルギー供給事業者任せにせず、地方公共団体が積極的に関与することが重要。</a:t>
            </a: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0"/>
              </a:spcBef>
              <a:spcAft>
                <a:spcPts val="0"/>
              </a:spcAft>
              <a:buClrTx/>
              <a:buSzTx/>
              <a:buFont typeface="Meiryo UI" panose="020B0604030504040204" pitchFamily="50" charset="-128"/>
              <a:buChar char="○"/>
              <a:tabLst/>
              <a:defRPr/>
            </a:pP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月に「おおさかエネルギー地産地消推進プラン」を府市共同して策定し、エネルギーの地産地消の推進を目的に、</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年度までの具体的な導入目標を設定し、様々な取組みを進めてきた。</a:t>
            </a: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0"/>
              </a:spcBef>
              <a:spcAft>
                <a:spcPts val="355"/>
              </a:spcAft>
              <a:buClrTx/>
              <a:buSzTx/>
              <a:buFont typeface="Meiryo UI" panose="020B0604030504040204" pitchFamily="50" charset="-128"/>
              <a:buChar char="○"/>
              <a:tabLst/>
              <a:defRPr/>
            </a:pP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118"/>
              </a:spcBef>
              <a:spcAft>
                <a:spcPts val="0"/>
              </a:spcAft>
              <a:buClrTx/>
              <a:buSzTx/>
              <a:buFont typeface="Meiryo UI" panose="020B0604030504040204" pitchFamily="50" charset="-128"/>
              <a:buChar char="○"/>
              <a:tabLst/>
              <a:defRPr/>
            </a:pP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エネルギー社会の構築」に向け、需要と供給の両面から対策を進めていく必要があるが、エネルギー需給を需要サイドから捉える視点を重視し、需要サイドにおける取組みを推進する観点が極めて重要。</a:t>
            </a: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0"/>
              </a:spcBef>
              <a:spcAft>
                <a:spcPts val="0"/>
              </a:spcAft>
              <a:buClrTx/>
              <a:buSzTx/>
              <a:buFont typeface="Meiryo UI" panose="020B0604030504040204" pitchFamily="50" charset="-128"/>
              <a:buChar char="○"/>
              <a:tabLst/>
              <a:defRPr/>
            </a:pP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大阪の成長や安全・安心で安定した府民生活の実現。</a:t>
            </a: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0"/>
              </a:spcBef>
              <a:spcAft>
                <a:spcPts val="0"/>
              </a:spcAft>
              <a:buClrTx/>
              <a:buSzTx/>
              <a:buFont typeface="Meiryo UI" panose="020B0604030504040204" pitchFamily="50" charset="-128"/>
              <a:buChar char="○"/>
              <a:tabLst/>
              <a:defRPr/>
            </a:pP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年二酸化炭素（温室効果ガス）排出量実質ゼロに向けて、地球</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温暖化対策との整合性の確保を図る。</a:t>
            </a: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0"/>
              </a:spcBef>
              <a:spcAft>
                <a:spcPts val="0"/>
              </a:spcAft>
              <a:buClrTx/>
              <a:buSzTx/>
              <a:buFont typeface="Meiryo UI" panose="020B0604030504040204" pitchFamily="50" charset="-128"/>
              <a:buChar char="○"/>
              <a:tabLst/>
              <a:defRPr/>
            </a:pP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社会情勢等の変化等を踏まえるとともに、</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年（大阪・関西万博）を中間とし、</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の目標年）を見据える。</a:t>
            </a: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base" latinLnBrk="0" hangingPunct="1">
              <a:lnSpc>
                <a:spcPts val="947"/>
              </a:lnSpc>
              <a:spcBef>
                <a:spcPts val="0"/>
              </a:spcBef>
              <a:spcAft>
                <a:spcPts val="0"/>
              </a:spcAft>
              <a:buClrTx/>
              <a:buSzTx/>
              <a:buFont typeface="Meiryo UI" panose="020B0604030504040204" pitchFamily="50" charset="-128"/>
              <a:buChar char="○"/>
              <a:tabLst/>
              <a:defRPr/>
            </a:pP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府民、民間事業者、市町村、エネルギー供給事業者等の各主体の役割分担を踏まえ、関係者がそれぞれの特性を活かし、連携して取り組む。</a:t>
            </a:r>
            <a:endPar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p:txBody>
      </p:sp>
      <p:sp>
        <p:nvSpPr>
          <p:cNvPr id="71" name="正方形/長方形 70"/>
          <p:cNvSpPr/>
          <p:nvPr/>
        </p:nvSpPr>
        <p:spPr>
          <a:xfrm>
            <a:off x="144886" y="1176091"/>
            <a:ext cx="1774072" cy="170495"/>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3280" tIns="42624" rIns="53280" bIns="42624"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Ⅰ</a:t>
            </a:r>
            <a:r>
              <a:rPr kumimoji="0" lang="ja-JP" altLang="en-US"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　エネルギー政策の基本的な考え方</a:t>
            </a:r>
          </a:p>
        </p:txBody>
      </p:sp>
      <p:sp>
        <p:nvSpPr>
          <p:cNvPr id="72" name="正方形/長方形 71"/>
          <p:cNvSpPr/>
          <p:nvPr/>
        </p:nvSpPr>
        <p:spPr>
          <a:xfrm>
            <a:off x="144887" y="566077"/>
            <a:ext cx="2822636" cy="554993"/>
          </a:xfrm>
          <a:prstGeom prst="rect">
            <a:avLst/>
          </a:prstGeom>
          <a:solidFill>
            <a:schemeClr val="accent3">
              <a:lumMod val="20000"/>
              <a:lumOff val="80000"/>
            </a:schemeClr>
          </a:solidFill>
          <a:ln w="1905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53280" tIns="164102" rIns="53280" bIns="42624" anchor="t"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just" defTabSz="457200" rtl="0" eaLnBrk="1" fontAlgn="base" latinLnBrk="0" hangingPunct="1">
              <a:lnSpc>
                <a:spcPts val="947"/>
              </a:lnSpc>
              <a:spcBef>
                <a:spcPct val="0"/>
              </a:spcBef>
              <a:spcAft>
                <a:spcPct val="0"/>
              </a:spcAft>
              <a:buClrTx/>
              <a:buSzTx/>
              <a:buFontTx/>
              <a:buNone/>
              <a:tabLst/>
              <a:defRPr/>
            </a:pP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大阪の成長や府民の安全・安心な暮らしを実現する、脱炭素化時代の「新たな</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エネルギー社会」の構築を先導していくため、</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年度までに大阪府・大阪市が</a:t>
            </a:r>
            <a: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一体となって実施するエネルギー関連の取組みの方向性を提示。</a:t>
            </a:r>
          </a:p>
        </p:txBody>
      </p:sp>
      <p:sp>
        <p:nvSpPr>
          <p:cNvPr id="74" name="正方形/長方形 73"/>
          <p:cNvSpPr/>
          <p:nvPr/>
        </p:nvSpPr>
        <p:spPr>
          <a:xfrm>
            <a:off x="3066875" y="4520156"/>
            <a:ext cx="1665397" cy="170495"/>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3280" tIns="42624" rIns="53280" bIns="42624"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Ⅵ</a:t>
            </a:r>
            <a:r>
              <a:rPr kumimoji="0" lang="ja-JP" altLang="en-US"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　エネルギー政策の効果的な推進</a:t>
            </a:r>
          </a:p>
        </p:txBody>
      </p:sp>
      <p:sp>
        <p:nvSpPr>
          <p:cNvPr id="75" name="角丸四角形 74"/>
          <p:cNvSpPr/>
          <p:nvPr/>
        </p:nvSpPr>
        <p:spPr>
          <a:xfrm>
            <a:off x="3085459" y="4718786"/>
            <a:ext cx="2093559" cy="137305"/>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3280" tIns="21312" rIns="53280" bIns="21312" anchor="ctr"/>
          <a:lstStyle/>
          <a:p>
            <a:pPr marL="0" marR="0" lvl="0" indent="0" algn="ctr" defTabSz="541310" rtl="0" eaLnBrk="1" fontAlgn="auto" latinLnBrk="0" hangingPunct="1">
              <a:lnSpc>
                <a:spcPct val="100000"/>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施策・事業の効果的な推進体制と各主体の役割</a:t>
            </a:r>
          </a:p>
        </p:txBody>
      </p:sp>
      <p:sp>
        <p:nvSpPr>
          <p:cNvPr id="76" name="角丸四角形 75"/>
          <p:cNvSpPr/>
          <p:nvPr/>
        </p:nvSpPr>
        <p:spPr>
          <a:xfrm>
            <a:off x="175036" y="1379509"/>
            <a:ext cx="360544" cy="127871"/>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3280" tIns="21312" rIns="53280" bIns="21312" anchor="ctr"/>
          <a:lstStyle/>
          <a:p>
            <a:pPr marL="0" marR="0" lvl="0" indent="0" algn="ctr" defTabSz="541310" rtl="0" eaLnBrk="1" fontAlgn="auto" latinLnBrk="0" hangingPunct="1">
              <a:lnSpc>
                <a:spcPct val="100000"/>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経過</a:t>
            </a:r>
          </a:p>
        </p:txBody>
      </p:sp>
      <p:sp>
        <p:nvSpPr>
          <p:cNvPr id="77" name="角丸四角形 76"/>
          <p:cNvSpPr/>
          <p:nvPr/>
        </p:nvSpPr>
        <p:spPr>
          <a:xfrm>
            <a:off x="172478" y="2336866"/>
            <a:ext cx="2217580" cy="127871"/>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3280" tIns="21312" rIns="53280" bIns="21312" anchor="ctr"/>
          <a:lstStyle/>
          <a:p>
            <a:pPr marL="0" marR="0" lvl="0" indent="0" algn="ctr" defTabSz="541310" rtl="0" eaLnBrk="1" fontAlgn="auto" latinLnBrk="0" hangingPunct="1">
              <a:lnSpc>
                <a:spcPct val="100000"/>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大阪府・大阪市によるエネルギー政策の基本的な考え方</a:t>
            </a:r>
          </a:p>
        </p:txBody>
      </p:sp>
      <p:sp>
        <p:nvSpPr>
          <p:cNvPr id="78" name="角丸四角形 77"/>
          <p:cNvSpPr/>
          <p:nvPr/>
        </p:nvSpPr>
        <p:spPr>
          <a:xfrm>
            <a:off x="3094339" y="5240658"/>
            <a:ext cx="535547" cy="127871"/>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3280" tIns="21312" rIns="53280" bIns="21312" anchor="ctr"/>
          <a:lstStyle/>
          <a:p>
            <a:pPr marL="0" marR="0" lvl="0" indent="0" algn="ctr" defTabSz="541310" rtl="0" eaLnBrk="1" fontAlgn="auto" latinLnBrk="0" hangingPunct="1">
              <a:lnSpc>
                <a:spcPct val="100000"/>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進行管理</a:t>
            </a:r>
          </a:p>
        </p:txBody>
      </p:sp>
      <p:sp>
        <p:nvSpPr>
          <p:cNvPr id="82" name="角丸四角形 81"/>
          <p:cNvSpPr/>
          <p:nvPr/>
        </p:nvSpPr>
        <p:spPr>
          <a:xfrm>
            <a:off x="175036" y="595876"/>
            <a:ext cx="360544" cy="127871"/>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3280" tIns="21312" rIns="53280" bIns="21312" anchor="ctr"/>
          <a:lstStyle/>
          <a:p>
            <a:pPr marL="0" marR="0" lvl="0" indent="0" algn="ctr" defTabSz="541310" rtl="0" eaLnBrk="1" fontAlgn="auto" latinLnBrk="0" hangingPunct="1">
              <a:lnSpc>
                <a:spcPct val="100000"/>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目的</a:t>
            </a:r>
          </a:p>
        </p:txBody>
      </p:sp>
      <p:sp>
        <p:nvSpPr>
          <p:cNvPr id="83" name="角丸四角形 82"/>
          <p:cNvSpPr/>
          <p:nvPr/>
        </p:nvSpPr>
        <p:spPr>
          <a:xfrm>
            <a:off x="6218943" y="651449"/>
            <a:ext cx="2775221" cy="1547897"/>
          </a:xfrm>
          <a:prstGeom prst="roundRect">
            <a:avLst>
              <a:gd name="adj" fmla="val 0"/>
            </a:avLst>
          </a:prstGeom>
          <a:solidFill>
            <a:schemeClr val="accent3">
              <a:lumMod val="20000"/>
              <a:lumOff val="80000"/>
            </a:schemeClr>
          </a:solidFill>
          <a:ln w="1905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132" tIns="149183" rIns="54132" bIns="42624" numCol="1" spcCol="0" rtlCol="0" fromWordArt="0" anchor="t" anchorCtr="0" forceAA="0" compatLnSpc="1">
            <a:prstTxWarp prst="textNoShape">
              <a:avLst/>
            </a:prstTxWarp>
            <a:noAutofit/>
          </a:bodyPr>
          <a:lstStyle/>
          <a:p>
            <a:pPr marL="105255" marR="0" lvl="0" indent="-105255" algn="just"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エネルギーの大消費地である大阪の特性を踏まえ、引き続きエネルギーの「地産地消」を推進するとともに、広域的な再生可能エネルギーの調達を促進。</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社会・都市全体での熱も含めたエネルギー効率の向上を推進。</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年を見据えた地域の脱炭素化を推進するとともに、災害時等に備えた</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レジリエンスの強化を推進。</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蓄電システムの活用を含め、需要サイドと供給サイドが一体になって柔軟に</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エネルギー消費量や消費パターンをコントロールする取組みを推進。</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年大阪・関西万博の活用も意識しつつ、エネルギー関連産業を振興するとともに、大阪におけるあらゆる分野の企業の持続的成長を支援。</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5255" marR="0" lvl="0" indent="-105255" algn="just"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コロナ禍により生じる社会変革を契機として、「グリーンリカバリー」の考え方も</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取り入れつつ、これらの取組みを加速度的に推進。</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a:xfrm>
            <a:off x="3066876" y="2341418"/>
            <a:ext cx="5940012" cy="2116302"/>
          </a:xfrm>
          <a:prstGeom prst="roundRect">
            <a:avLst>
              <a:gd name="adj" fmla="val 0"/>
            </a:avLst>
          </a:prstGeom>
          <a:solidFill>
            <a:schemeClr val="accent3">
              <a:lumMod val="20000"/>
              <a:lumOff val="80000"/>
            </a:schemeClr>
          </a:solidFill>
          <a:ln w="1905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132" tIns="127871" rIns="54132" bIns="42624" numCol="1" spcCol="0" rtlCol="0" fromWordArt="0" anchor="t" anchorCtr="0" forceAA="0" compatLnSpc="1">
            <a:prstTxWarp prst="textNoShape">
              <a:avLst/>
            </a:prstTxWarp>
            <a:noAutofit/>
          </a:bodyPr>
          <a:lstStyle/>
          <a:p>
            <a:pPr marL="0" marR="0" lvl="0" indent="0" algn="l" defTabSz="457200" rtl="0" eaLnBrk="1" fontAlgn="auto" latinLnBrk="0" hangingPunct="1">
              <a:lnSpc>
                <a:spcPts val="947"/>
              </a:lnSpc>
              <a:spcBef>
                <a:spcPts val="0"/>
              </a:spcBef>
              <a:spcAft>
                <a:spcPts val="0"/>
              </a:spcAft>
              <a:buClrTx/>
              <a:buSzTx/>
              <a:buFontTx/>
              <a:buNone/>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取組みの方向性の下、</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651" b="0" i="0" u="none" strike="noStrike" kern="1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つの</a:t>
            </a: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対策の柱ごとに取組方針を示し、様々な施策・事業を推進。</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2" name="表 3">
            <a:extLst>
              <a:ext uri="{FF2B5EF4-FFF2-40B4-BE49-F238E27FC236}">
                <a16:creationId xmlns:a16="http://schemas.microsoft.com/office/drawing/2014/main" id="{D3AC21B0-8D69-4110-A4A1-CE2547582A33}"/>
              </a:ext>
            </a:extLst>
          </p:cNvPr>
          <p:cNvGraphicFramePr>
            <a:graphicFrameLocks noGrp="1"/>
          </p:cNvGraphicFramePr>
          <p:nvPr>
            <p:extLst/>
          </p:nvPr>
        </p:nvGraphicFramePr>
        <p:xfrm>
          <a:off x="3122044" y="2610124"/>
          <a:ext cx="5820944" cy="1790460"/>
        </p:xfrm>
        <a:graphic>
          <a:graphicData uri="http://schemas.openxmlformats.org/drawingml/2006/table">
            <a:tbl>
              <a:tblPr firstRow="1" bandRow="1">
                <a:tableStyleId>{F5AB1C69-6EDB-4FF4-983F-18BD219EF322}</a:tableStyleId>
              </a:tblPr>
              <a:tblGrid>
                <a:gridCol w="1529855">
                  <a:extLst>
                    <a:ext uri="{9D8B030D-6E8A-4147-A177-3AD203B41FA5}">
                      <a16:colId xmlns:a16="http://schemas.microsoft.com/office/drawing/2014/main" val="690973963"/>
                    </a:ext>
                  </a:extLst>
                </a:gridCol>
                <a:gridCol w="2571264">
                  <a:extLst>
                    <a:ext uri="{9D8B030D-6E8A-4147-A177-3AD203B41FA5}">
                      <a16:colId xmlns:a16="http://schemas.microsoft.com/office/drawing/2014/main" val="241573695"/>
                    </a:ext>
                  </a:extLst>
                </a:gridCol>
                <a:gridCol w="1719825">
                  <a:extLst>
                    <a:ext uri="{9D8B030D-6E8A-4147-A177-3AD203B41FA5}">
                      <a16:colId xmlns:a16="http://schemas.microsoft.com/office/drawing/2014/main" val="3085062157"/>
                    </a:ext>
                  </a:extLst>
                </a:gridCol>
              </a:tblGrid>
              <a:tr h="91463">
                <a:tc>
                  <a:txBody>
                    <a:bodyPr/>
                    <a:lstStyle/>
                    <a:p>
                      <a:pPr marL="0" marR="0" lvl="0" indent="0" algn="ctr" defTabSz="1454074" rtl="0" eaLnBrk="1" fontAlgn="auto" latinLnBrk="0" hangingPunct="1">
                        <a:lnSpc>
                          <a:spcPct val="100000"/>
                        </a:lnSpc>
                        <a:spcBef>
                          <a:spcPts val="0"/>
                        </a:spcBef>
                        <a:spcAft>
                          <a:spcPts val="0"/>
                        </a:spcAft>
                        <a:buClrTx/>
                        <a:buSzTx/>
                        <a:buFontTx/>
                        <a:buNone/>
                        <a:tabLst/>
                        <a:defRPr/>
                      </a:pPr>
                      <a:r>
                        <a:rPr kumimoji="1" lang="ja-JP" altLang="en-US" sz="600" b="0" dirty="0" smtClean="0">
                          <a:effectLst/>
                          <a:latin typeface="Meiryo UI" panose="020B0604030504040204" pitchFamily="50" charset="-128"/>
                          <a:ea typeface="Meiryo UI" panose="020B0604030504040204" pitchFamily="50" charset="-128"/>
                        </a:rPr>
                        <a:t>対策</a:t>
                      </a:r>
                      <a:r>
                        <a:rPr kumimoji="1" lang="ja-JP" altLang="en-US" sz="600" b="0" dirty="0">
                          <a:effectLst/>
                          <a:latin typeface="Meiryo UI" panose="020B0604030504040204" pitchFamily="50" charset="-128"/>
                          <a:ea typeface="Meiryo UI" panose="020B0604030504040204" pitchFamily="50" charset="-128"/>
                        </a:rPr>
                        <a:t>の柱</a:t>
                      </a: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00000"/>
                        </a:lnSpc>
                        <a:spcBef>
                          <a:spcPts val="0"/>
                        </a:spcBef>
                        <a:spcAft>
                          <a:spcPts val="0"/>
                        </a:spcAft>
                      </a:pPr>
                      <a:r>
                        <a:rPr kumimoji="1" lang="ja-JP" altLang="en-US" sz="600" b="0" dirty="0">
                          <a:effectLst/>
                          <a:latin typeface="Meiryo UI" panose="020B0604030504040204" pitchFamily="50" charset="-128"/>
                          <a:ea typeface="Meiryo UI" panose="020B0604030504040204" pitchFamily="50" charset="-128"/>
                        </a:rPr>
                        <a:t>取組方針</a:t>
                      </a: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marR="0" lvl="0" indent="0" algn="ctr" defTabSz="1454074" rtl="0" eaLnBrk="1" fontAlgn="auto" latinLnBrk="0" hangingPunct="1">
                        <a:lnSpc>
                          <a:spcPct val="100000"/>
                        </a:lnSpc>
                        <a:spcBef>
                          <a:spcPts val="0"/>
                        </a:spcBef>
                        <a:spcAft>
                          <a:spcPts val="0"/>
                        </a:spcAft>
                        <a:buClrTx/>
                        <a:buSzTx/>
                        <a:buFontTx/>
                        <a:buNone/>
                        <a:tabLst/>
                        <a:defRPr/>
                      </a:pPr>
                      <a:r>
                        <a:rPr kumimoji="1" lang="ja-JP" altLang="en-US" sz="600" b="0" dirty="0">
                          <a:effectLst/>
                          <a:latin typeface="Meiryo UI" panose="020B0604030504040204" pitchFamily="50" charset="-128"/>
                          <a:ea typeface="Meiryo UI" panose="020B0604030504040204" pitchFamily="50" charset="-128"/>
                        </a:rPr>
                        <a:t>具体的な</a:t>
                      </a:r>
                      <a:r>
                        <a:rPr kumimoji="1" lang="ja-JP" altLang="en-US" sz="600" b="0" dirty="0" smtClean="0">
                          <a:effectLst/>
                          <a:latin typeface="Meiryo UI" panose="020B0604030504040204" pitchFamily="50" charset="-128"/>
                          <a:ea typeface="Meiryo UI" panose="020B0604030504040204" pitchFamily="50" charset="-128"/>
                        </a:rPr>
                        <a:t>取組み</a:t>
                      </a:r>
                      <a:endParaRPr kumimoji="1" lang="ja-JP" altLang="en-US" sz="600" b="0" dirty="0">
                        <a:effectLst/>
                        <a:latin typeface="Meiryo UI" panose="020B0604030504040204" pitchFamily="50" charset="-128"/>
                        <a:ea typeface="Meiryo UI" panose="020B0604030504040204" pitchFamily="50" charset="-128"/>
                      </a:endParaRP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517993223"/>
                  </a:ext>
                </a:extLst>
              </a:tr>
              <a:tr h="295943">
                <a:tc>
                  <a:txBody>
                    <a:bodyPr/>
                    <a:lstStyle/>
                    <a:p>
                      <a:pPr marL="180975" indent="-180975" algn="l">
                        <a:lnSpc>
                          <a:spcPct val="100000"/>
                        </a:lnSpc>
                        <a:spcBef>
                          <a:spcPts val="0"/>
                        </a:spcBef>
                        <a:spcAft>
                          <a:spcPts val="0"/>
                        </a:spcAft>
                      </a:pPr>
                      <a:r>
                        <a:rPr kumimoji="1" lang="ja-JP" altLang="en-US" sz="700" b="1" dirty="0" smtClean="0">
                          <a:latin typeface="Meiryo UI" panose="020B0604030504040204" pitchFamily="50" charset="-128"/>
                          <a:ea typeface="Meiryo UI" panose="020B0604030504040204" pitchFamily="50" charset="-128"/>
                        </a:rPr>
                        <a:t>①</a:t>
                      </a:r>
                      <a:r>
                        <a:rPr kumimoji="1" lang="en-US" altLang="ja-JP" sz="700" b="1" dirty="0" smtClean="0">
                          <a:latin typeface="Meiryo UI" panose="020B0604030504040204" pitchFamily="50" charset="-128"/>
                          <a:ea typeface="Meiryo UI" panose="020B0604030504040204" pitchFamily="50" charset="-128"/>
                        </a:rPr>
                        <a:t>	</a:t>
                      </a:r>
                      <a:r>
                        <a:rPr kumimoji="1" lang="ja-JP" altLang="en-US" sz="700" b="1" dirty="0" smtClean="0">
                          <a:latin typeface="Meiryo UI" panose="020B0604030504040204" pitchFamily="50" charset="-128"/>
                          <a:ea typeface="Meiryo UI" panose="020B0604030504040204" pitchFamily="50" charset="-128"/>
                        </a:rPr>
                        <a:t>再生</a:t>
                      </a:r>
                      <a:r>
                        <a:rPr kumimoji="1" lang="ja-JP" altLang="en-US" sz="700" b="1" dirty="0">
                          <a:latin typeface="Meiryo UI" panose="020B0604030504040204" pitchFamily="50" charset="-128"/>
                          <a:ea typeface="Meiryo UI" panose="020B0604030504040204" pitchFamily="50" charset="-128"/>
                        </a:rPr>
                        <a:t>可能エネルギーの普及拡大</a:t>
                      </a: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0" indent="-177800" algn="just" defTabSz="1454074" rtl="0" eaLnBrk="1" fontAlgn="auto" latinLnBrk="0" hangingPunct="1">
                        <a:lnSpc>
                          <a:spcPct val="100000"/>
                        </a:lnSpc>
                        <a:spcBef>
                          <a:spcPts val="100"/>
                        </a:spcBef>
                        <a:spcAft>
                          <a:spcPts val="0"/>
                        </a:spcAft>
                        <a:buClrTx/>
                        <a:buSzTx/>
                        <a:buFont typeface="Meiryo UI" panose="020B0604030504040204" pitchFamily="50" charset="-128"/>
                        <a:buChar char="○"/>
                        <a:tabLst/>
                        <a:defRPr/>
                      </a:pPr>
                      <a:r>
                        <a:rPr kumimoji="0" lang="ja-JP" altLang="en-US" sz="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太陽光発電の普及促進に力点を置き、その他の再生可能エネルギーも含めて、特に地域で需給一体的に活用されるものの普及促進の取組みを推進。</a:t>
                      </a:r>
                      <a:endParaRPr kumimoji="0" lang="en-US" altLang="ja-JP" sz="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just" defTabSz="1454074" rtl="0" eaLnBrk="1" fontAlgn="auto" latinLnBrk="0" hangingPunct="1">
                        <a:lnSpc>
                          <a:spcPct val="100000"/>
                        </a:lnSpc>
                        <a:spcBef>
                          <a:spcPts val="100"/>
                        </a:spcBef>
                        <a:spcAft>
                          <a:spcPts val="0"/>
                        </a:spcAft>
                        <a:buClrTx/>
                        <a:buSzTx/>
                        <a:buFont typeface="Meiryo UI" panose="020B0604030504040204" pitchFamily="50" charset="-128"/>
                        <a:buChar char="○"/>
                        <a:tabLst/>
                        <a:defRPr/>
                      </a:pPr>
                      <a:r>
                        <a:rPr kumimoji="0" lang="ja-JP" altLang="en-US" sz="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府域における再生可能エネルギーの需要の創出に向けた取組みを推進。</a:t>
                      </a:r>
                      <a:endParaRPr kumimoji="0" lang="en-US" altLang="ja-JP" sz="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100"/>
                        </a:spcBef>
                        <a:spcAft>
                          <a:spcPts val="0"/>
                        </a:spcAft>
                      </a:pPr>
                      <a:r>
                        <a:rPr kumimoji="1" lang="ja-JP" altLang="en-US" sz="600" b="0" dirty="0">
                          <a:solidFill>
                            <a:schemeClr val="tx1"/>
                          </a:solidFill>
                          <a:latin typeface="Meiryo UI" panose="020B0604030504040204" pitchFamily="50" charset="-128"/>
                          <a:ea typeface="Meiryo UI" panose="020B0604030504040204" pitchFamily="50" charset="-128"/>
                        </a:rPr>
                        <a:t>・</a:t>
                      </a:r>
                      <a:r>
                        <a:rPr kumimoji="1" lang="ja-JP" altLang="en-US" sz="600" b="0" dirty="0" smtClean="0">
                          <a:solidFill>
                            <a:schemeClr val="tx1"/>
                          </a:solidFill>
                          <a:latin typeface="Meiryo UI" panose="020B0604030504040204" pitchFamily="50" charset="-128"/>
                          <a:ea typeface="Meiryo UI" panose="020B0604030504040204" pitchFamily="50" charset="-128"/>
                        </a:rPr>
                        <a:t>太陽光発電設備の</a:t>
                      </a:r>
                      <a:r>
                        <a:rPr kumimoji="1" lang="ja-JP" altLang="en-US" sz="600" b="0" dirty="0">
                          <a:solidFill>
                            <a:schemeClr val="tx1"/>
                          </a:solidFill>
                          <a:latin typeface="Meiryo UI" panose="020B0604030504040204" pitchFamily="50" charset="-128"/>
                          <a:ea typeface="Meiryo UI" panose="020B0604030504040204" pitchFamily="50" charset="-128"/>
                        </a:rPr>
                        <a:t>共同</a:t>
                      </a:r>
                      <a:r>
                        <a:rPr kumimoji="1" lang="ja-JP" altLang="en-US" sz="600" b="0" dirty="0" smtClean="0">
                          <a:solidFill>
                            <a:schemeClr val="tx1"/>
                          </a:solidFill>
                          <a:latin typeface="Meiryo UI" panose="020B0604030504040204" pitchFamily="50" charset="-128"/>
                          <a:ea typeface="Meiryo UI" panose="020B0604030504040204" pitchFamily="50" charset="-128"/>
                        </a:rPr>
                        <a:t>購入支援事業</a:t>
                      </a: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1454074" rtl="0" eaLnBrk="1" fontAlgn="auto" latinLnBrk="0" hangingPunct="1">
                        <a:lnSpc>
                          <a:spcPct val="100000"/>
                        </a:lnSpc>
                        <a:spcBef>
                          <a:spcPts val="100"/>
                        </a:spcBef>
                        <a:spcAft>
                          <a:spcPts val="0"/>
                        </a:spcAft>
                        <a:buClrTx/>
                        <a:buSzTx/>
                        <a:buFontTx/>
                        <a:buNone/>
                        <a:tabLst/>
                        <a:defRPr/>
                      </a:pPr>
                      <a:r>
                        <a:rPr kumimoji="1" lang="ja-JP" altLang="en-US" sz="600" b="0" dirty="0">
                          <a:solidFill>
                            <a:schemeClr val="tx1"/>
                          </a:solidFill>
                          <a:latin typeface="Meiryo UI" panose="020B0604030504040204" pitchFamily="50" charset="-128"/>
                          <a:ea typeface="Meiryo UI" panose="020B0604030504040204" pitchFamily="50" charset="-128"/>
                        </a:rPr>
                        <a:t>・再生可能エネルギー電気を選択しやすい環境づくり</a:t>
                      </a:r>
                      <a:endParaRPr kumimoji="1" lang="en-US" altLang="ja-JP" sz="600" b="0" dirty="0">
                        <a:solidFill>
                          <a:schemeClr val="tx1"/>
                        </a:solidFill>
                        <a:latin typeface="Meiryo UI" panose="020B0604030504040204" pitchFamily="50" charset="-128"/>
                        <a:ea typeface="Meiryo UI" panose="020B0604030504040204" pitchFamily="50" charset="-128"/>
                      </a:endParaRPr>
                    </a:p>
                    <a:p>
                      <a:pPr>
                        <a:lnSpc>
                          <a:spcPct val="100000"/>
                        </a:lnSpc>
                        <a:spcBef>
                          <a:spcPts val="100"/>
                        </a:spcBef>
                        <a:spcAft>
                          <a:spcPts val="0"/>
                        </a:spcAft>
                      </a:pPr>
                      <a:r>
                        <a:rPr kumimoji="1" lang="ja-JP" altLang="en-US" sz="600" b="0" dirty="0">
                          <a:solidFill>
                            <a:schemeClr val="tx1"/>
                          </a:solidFill>
                          <a:latin typeface="Meiryo UI" panose="020B0604030504040204" pitchFamily="50" charset="-128"/>
                          <a:ea typeface="Meiryo UI" panose="020B0604030504040204" pitchFamily="50" charset="-128"/>
                        </a:rPr>
                        <a:t>・庁舎における再生可能エネルギー電気の</a:t>
                      </a:r>
                      <a:r>
                        <a:rPr kumimoji="1" lang="ja-JP" altLang="en-US" sz="600" b="0" dirty="0" smtClean="0">
                          <a:solidFill>
                            <a:schemeClr val="tx1"/>
                          </a:solidFill>
                          <a:latin typeface="Meiryo UI" panose="020B0604030504040204" pitchFamily="50" charset="-128"/>
                          <a:ea typeface="Meiryo UI" panose="020B0604030504040204" pitchFamily="50" charset="-128"/>
                        </a:rPr>
                        <a:t>調達　など</a:t>
                      </a:r>
                      <a:endParaRPr kumimoji="1" lang="ja-JP" altLang="en-US" sz="600" b="0" dirty="0">
                        <a:solidFill>
                          <a:schemeClr val="tx1"/>
                        </a:solidFill>
                        <a:latin typeface="Meiryo UI" panose="020B0604030504040204" pitchFamily="50" charset="-128"/>
                        <a:ea typeface="Meiryo UI" panose="020B0604030504040204" pitchFamily="50" charset="-128"/>
                      </a:endParaRP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5386490"/>
                  </a:ext>
                </a:extLst>
              </a:tr>
              <a:tr h="438039">
                <a:tc>
                  <a:txBody>
                    <a:bodyPr/>
                    <a:lstStyle/>
                    <a:p>
                      <a:pPr marL="180975" marR="0" lvl="0" indent="-180975" algn="l" defTabSz="1454074" rtl="0" eaLnBrk="1" fontAlgn="auto" latinLnBrk="0" hangingPunct="1">
                        <a:lnSpc>
                          <a:spcPct val="100000"/>
                        </a:lnSpc>
                        <a:spcBef>
                          <a:spcPts val="0"/>
                        </a:spcBef>
                        <a:spcAft>
                          <a:spcPts val="0"/>
                        </a:spcAft>
                        <a:buClrTx/>
                        <a:buSzTx/>
                        <a:buFontTx/>
                        <a:buNone/>
                        <a:tabLst/>
                        <a:defRPr/>
                      </a:pPr>
                      <a:r>
                        <a:rPr kumimoji="1" lang="ja-JP" altLang="en-US" sz="700" b="1" dirty="0" smtClean="0">
                          <a:latin typeface="Meiryo UI" panose="020B0604030504040204" pitchFamily="50" charset="-128"/>
                          <a:ea typeface="Meiryo UI" panose="020B0604030504040204" pitchFamily="50" charset="-128"/>
                        </a:rPr>
                        <a:t>②</a:t>
                      </a:r>
                      <a:r>
                        <a:rPr kumimoji="1" lang="en-US" altLang="ja-JP" sz="700" b="1" dirty="0" smtClean="0">
                          <a:latin typeface="Meiryo UI" panose="020B0604030504040204" pitchFamily="50" charset="-128"/>
                          <a:ea typeface="Meiryo UI" panose="020B0604030504040204" pitchFamily="50" charset="-128"/>
                        </a:rPr>
                        <a:t>	</a:t>
                      </a:r>
                      <a:r>
                        <a:rPr kumimoji="1" lang="ja-JP" altLang="en-US" sz="700" b="1" dirty="0" smtClean="0">
                          <a:latin typeface="Meiryo UI" panose="020B0604030504040204" pitchFamily="50" charset="-128"/>
                          <a:ea typeface="Meiryo UI" panose="020B0604030504040204" pitchFamily="50" charset="-128"/>
                        </a:rPr>
                        <a:t>エネルギー</a:t>
                      </a:r>
                      <a:r>
                        <a:rPr kumimoji="1" lang="ja-JP" altLang="en-US" sz="700" b="1" dirty="0">
                          <a:latin typeface="Meiryo UI" panose="020B0604030504040204" pitchFamily="50" charset="-128"/>
                          <a:ea typeface="Meiryo UI" panose="020B0604030504040204" pitchFamily="50" charset="-128"/>
                        </a:rPr>
                        <a:t>効率の向上</a:t>
                      </a: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0" indent="-177800" algn="just" defTabSz="1454074" rtl="0" eaLnBrk="1" fontAlgn="auto" latinLnBrk="0" hangingPunct="1">
                        <a:lnSpc>
                          <a:spcPct val="100000"/>
                        </a:lnSpc>
                        <a:spcBef>
                          <a:spcPts val="100"/>
                        </a:spcBef>
                        <a:spcAft>
                          <a:spcPts val="0"/>
                        </a:spcAft>
                        <a:buClrTx/>
                        <a:buSzTx/>
                        <a:buFont typeface="Meiryo UI" panose="020B0604030504040204" pitchFamily="50" charset="-128"/>
                        <a:buChar char="○"/>
                        <a:tabLst/>
                        <a:defRPr/>
                      </a:pPr>
                      <a:r>
                        <a:rPr lang="ja-JP" altLang="en-US" sz="600" b="0" u="none" kern="100" dirty="0" smtClean="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エネルギー使用量等の「見える化」を推進するとともに、省エネルギー機器･設備の導入促進、住宅・建築物の省エネルギー化、エネルギーの面的利用の促進の取組みを推進。</a:t>
                      </a:r>
                      <a:endParaRPr lang="en-US" altLang="ja-JP" sz="600" b="0" u="none" kern="100" dirty="0" smtClean="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just" defTabSz="1454074" rtl="0" eaLnBrk="1" fontAlgn="auto" latinLnBrk="0" hangingPunct="1">
                        <a:lnSpc>
                          <a:spcPct val="100000"/>
                        </a:lnSpc>
                        <a:spcBef>
                          <a:spcPts val="100"/>
                        </a:spcBef>
                        <a:spcAft>
                          <a:spcPts val="0"/>
                        </a:spcAft>
                        <a:buClrTx/>
                        <a:buSzTx/>
                        <a:buFont typeface="Meiryo UI" panose="020B0604030504040204" pitchFamily="50" charset="-128"/>
                        <a:buChar char="○"/>
                        <a:tabLst/>
                        <a:defRPr/>
                      </a:pPr>
                      <a:r>
                        <a:rPr lang="ja-JP" altLang="en-US" sz="600" b="0" u="none" kern="100" dirty="0" smtClean="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a:t>
                      </a:r>
                      <a:r>
                        <a:rPr lang="ja-JP" altLang="en-US" sz="600" b="0" u="none" kern="10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600" b="0" u="none" kern="100" dirty="0" smtClean="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やナッジなどの行動科学の</a:t>
                      </a:r>
                      <a:r>
                        <a:rPr lang="ja-JP" altLang="en-US" sz="600" b="0" u="none" kern="10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知見も活用し</a:t>
                      </a:r>
                      <a:r>
                        <a:rPr lang="ja-JP" altLang="en-US" sz="600" b="0" u="none" kern="100" dirty="0" smtClean="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、豊かさを感じられる</a:t>
                      </a:r>
                      <a:r>
                        <a:rPr lang="en-US" altLang="ja-JP" sz="600" b="0" u="none" kern="100" dirty="0" smtClean="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600" b="0" u="none" kern="100" dirty="0" smtClean="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600" b="0" u="none" kern="100" dirty="0" smtClean="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省エネ型ライフスタイル･ビジネススタイル</a:t>
                      </a:r>
                      <a:r>
                        <a:rPr lang="ja-JP" altLang="en-US" sz="600" b="0" u="none" kern="10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への転換に向けた取組みを</a:t>
                      </a:r>
                      <a:r>
                        <a:rPr lang="ja-JP" altLang="en-US" sz="600" b="0" u="none" kern="100" dirty="0" smtClean="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600" b="0" u="none" kern="10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100"/>
                        </a:spcBef>
                        <a:spcAft>
                          <a:spcPts val="0"/>
                        </a:spcAft>
                      </a:pPr>
                      <a:r>
                        <a:rPr kumimoji="1" lang="ja-JP" altLang="en-US" sz="600" b="0" dirty="0" smtClean="0">
                          <a:solidFill>
                            <a:schemeClr val="tx1"/>
                          </a:solidFill>
                          <a:latin typeface="Meiryo UI" panose="020B0604030504040204" pitchFamily="50" charset="-128"/>
                          <a:ea typeface="Meiryo UI" panose="020B0604030504040204" pitchFamily="50" charset="-128"/>
                        </a:rPr>
                        <a:t>・省エネ関連情報の収集・分析・発信</a:t>
                      </a:r>
                      <a:endParaRPr kumimoji="1" lang="en-US" altLang="ja-JP" sz="600" b="0" dirty="0" smtClean="0">
                        <a:solidFill>
                          <a:schemeClr val="tx1"/>
                        </a:solidFill>
                        <a:latin typeface="Meiryo UI" panose="020B0604030504040204" pitchFamily="50" charset="-128"/>
                        <a:ea typeface="Meiryo UI" panose="020B0604030504040204" pitchFamily="50" charset="-128"/>
                      </a:endParaRPr>
                    </a:p>
                    <a:p>
                      <a:pPr>
                        <a:lnSpc>
                          <a:spcPct val="100000"/>
                        </a:lnSpc>
                        <a:spcBef>
                          <a:spcPts val="100"/>
                        </a:spcBef>
                        <a:spcAft>
                          <a:spcPts val="0"/>
                        </a:spcAft>
                      </a:pPr>
                      <a:r>
                        <a:rPr kumimoji="1" lang="ja-JP" altLang="en-US" sz="600" b="0" dirty="0" smtClean="0">
                          <a:solidFill>
                            <a:schemeClr val="tx1"/>
                          </a:solidFill>
                          <a:latin typeface="Meiryo UI" panose="020B0604030504040204" pitchFamily="50" charset="-128"/>
                          <a:ea typeface="Meiryo UI" panose="020B0604030504040204" pitchFamily="50" charset="-128"/>
                        </a:rPr>
                        <a:t>・中小企業の支援につながる省エネ施策</a:t>
                      </a:r>
                      <a:endParaRPr kumimoji="1" lang="en-US" altLang="ja-JP" sz="600" b="0" dirty="0" smtClean="0">
                        <a:solidFill>
                          <a:schemeClr val="tx1"/>
                        </a:solidFill>
                        <a:latin typeface="Meiryo UI" panose="020B0604030504040204" pitchFamily="50" charset="-128"/>
                        <a:ea typeface="Meiryo UI" panose="020B0604030504040204" pitchFamily="50" charset="-128"/>
                      </a:endParaRPr>
                    </a:p>
                    <a:p>
                      <a:pPr>
                        <a:lnSpc>
                          <a:spcPct val="100000"/>
                        </a:lnSpc>
                        <a:spcBef>
                          <a:spcPts val="100"/>
                        </a:spcBef>
                        <a:spcAft>
                          <a:spcPts val="0"/>
                        </a:spcAft>
                      </a:pPr>
                      <a:r>
                        <a:rPr kumimoji="1" lang="ja-JP" altLang="en-US" sz="600" b="0" dirty="0" smtClean="0">
                          <a:solidFill>
                            <a:schemeClr val="tx1"/>
                          </a:solidFill>
                          <a:latin typeface="Meiryo UI" panose="020B0604030504040204" pitchFamily="50" charset="-128"/>
                          <a:ea typeface="Meiryo UI" panose="020B0604030504040204" pitchFamily="50" charset="-128"/>
                        </a:rPr>
                        <a:t>・</a:t>
                      </a:r>
                      <a:r>
                        <a:rPr kumimoji="1" lang="ja-JP" altLang="en-US" sz="600" b="0" dirty="0">
                          <a:solidFill>
                            <a:schemeClr val="tx1"/>
                          </a:solidFill>
                          <a:latin typeface="Meiryo UI" panose="020B0604030504040204" pitchFamily="50" charset="-128"/>
                          <a:ea typeface="Meiryo UI" panose="020B0604030504040204" pitchFamily="50" charset="-128"/>
                        </a:rPr>
                        <a:t>快適で健康にもいい</a:t>
                      </a:r>
                      <a:r>
                        <a:rPr kumimoji="1" lang="en-US" altLang="ja-JP" sz="600" b="0" dirty="0" smtClean="0">
                          <a:solidFill>
                            <a:schemeClr val="tx1"/>
                          </a:solidFill>
                          <a:latin typeface="Meiryo UI" panose="020B0604030504040204" pitchFamily="50" charset="-128"/>
                          <a:ea typeface="Meiryo UI" panose="020B0604030504040204" pitchFamily="50" charset="-128"/>
                        </a:rPr>
                        <a:t>ZEH</a:t>
                      </a:r>
                      <a:r>
                        <a:rPr kumimoji="1" lang="ja-JP" altLang="en-US" sz="600" b="0" dirty="0" smtClean="0">
                          <a:solidFill>
                            <a:schemeClr val="tx1"/>
                          </a:solidFill>
                          <a:latin typeface="Meiryo UI" panose="020B0604030504040204" pitchFamily="50" charset="-128"/>
                          <a:ea typeface="Meiryo UI" panose="020B0604030504040204" pitchFamily="50" charset="-128"/>
                        </a:rPr>
                        <a:t>・</a:t>
                      </a:r>
                      <a:r>
                        <a:rPr kumimoji="1" lang="en-US" altLang="ja-JP" sz="600" b="0" dirty="0" smtClean="0">
                          <a:solidFill>
                            <a:schemeClr val="tx1"/>
                          </a:solidFill>
                          <a:latin typeface="Meiryo UI" panose="020B0604030504040204" pitchFamily="50" charset="-128"/>
                          <a:ea typeface="Meiryo UI" panose="020B0604030504040204" pitchFamily="50" charset="-128"/>
                        </a:rPr>
                        <a:t>ZEB</a:t>
                      </a:r>
                      <a:r>
                        <a:rPr kumimoji="1" lang="ja-JP" altLang="en-US" sz="600" b="0" dirty="0" smtClean="0">
                          <a:solidFill>
                            <a:schemeClr val="tx1"/>
                          </a:solidFill>
                          <a:latin typeface="Meiryo UI" panose="020B0604030504040204" pitchFamily="50" charset="-128"/>
                          <a:ea typeface="Meiryo UI" panose="020B0604030504040204" pitchFamily="50" charset="-128"/>
                        </a:rPr>
                        <a:t>の</a:t>
                      </a:r>
                      <a:r>
                        <a:rPr kumimoji="1" lang="ja-JP" altLang="en-US" sz="600" b="0" dirty="0">
                          <a:solidFill>
                            <a:schemeClr val="tx1"/>
                          </a:solidFill>
                          <a:latin typeface="Meiryo UI" panose="020B0604030504040204" pitchFamily="50" charset="-128"/>
                          <a:ea typeface="Meiryo UI" panose="020B0604030504040204" pitchFamily="50" charset="-128"/>
                        </a:rPr>
                        <a:t>普及促進</a:t>
                      </a:r>
                      <a:endParaRPr kumimoji="1" lang="en-US" altLang="ja-JP" sz="600" b="0" dirty="0">
                        <a:solidFill>
                          <a:schemeClr val="tx1"/>
                        </a:solidFill>
                        <a:latin typeface="Meiryo UI" panose="020B0604030504040204" pitchFamily="50" charset="-128"/>
                        <a:ea typeface="Meiryo UI" panose="020B0604030504040204" pitchFamily="50" charset="-128"/>
                      </a:endParaRPr>
                    </a:p>
                    <a:p>
                      <a:pPr>
                        <a:lnSpc>
                          <a:spcPct val="100000"/>
                        </a:lnSpc>
                        <a:spcBef>
                          <a:spcPts val="100"/>
                        </a:spcBef>
                        <a:spcAft>
                          <a:spcPts val="0"/>
                        </a:spcAft>
                      </a:pPr>
                      <a:r>
                        <a:rPr kumimoji="1" lang="ja-JP" altLang="en-US" sz="600" b="0" dirty="0">
                          <a:solidFill>
                            <a:schemeClr val="tx1"/>
                          </a:solidFill>
                          <a:latin typeface="Meiryo UI" panose="020B0604030504040204" pitchFamily="50" charset="-128"/>
                          <a:ea typeface="Meiryo UI" panose="020B0604030504040204" pitchFamily="50" charset="-128"/>
                        </a:rPr>
                        <a:t>・ナッジの知見の活用による省エネ啓発</a:t>
                      </a:r>
                      <a:endParaRPr kumimoji="1" lang="en-US" altLang="ja-JP" sz="600" b="0" dirty="0">
                        <a:solidFill>
                          <a:schemeClr val="tx1"/>
                        </a:solidFill>
                        <a:latin typeface="Meiryo UI" panose="020B0604030504040204" pitchFamily="50" charset="-128"/>
                        <a:ea typeface="Meiryo UI" panose="020B0604030504040204" pitchFamily="50" charset="-128"/>
                      </a:endParaRPr>
                    </a:p>
                    <a:p>
                      <a:pPr>
                        <a:lnSpc>
                          <a:spcPct val="100000"/>
                        </a:lnSpc>
                        <a:spcBef>
                          <a:spcPts val="100"/>
                        </a:spcBef>
                        <a:spcAft>
                          <a:spcPts val="0"/>
                        </a:spcAft>
                      </a:pPr>
                      <a:r>
                        <a:rPr kumimoji="1" lang="ja-JP" altLang="en-US" sz="600" b="0" dirty="0">
                          <a:solidFill>
                            <a:schemeClr val="tx1"/>
                          </a:solidFill>
                          <a:latin typeface="Meiryo UI" panose="020B0604030504040204" pitchFamily="50" charset="-128"/>
                          <a:ea typeface="Meiryo UI" panose="020B0604030504040204" pitchFamily="50" charset="-128"/>
                        </a:rPr>
                        <a:t>・コロナ禍を受けた行動変容と相まった転換の</a:t>
                      </a:r>
                      <a:r>
                        <a:rPr kumimoji="1" lang="ja-JP" altLang="en-US" sz="600" b="0" dirty="0" smtClean="0">
                          <a:solidFill>
                            <a:schemeClr val="tx1"/>
                          </a:solidFill>
                          <a:latin typeface="Meiryo UI" panose="020B0604030504040204" pitchFamily="50" charset="-128"/>
                          <a:ea typeface="Meiryo UI" panose="020B0604030504040204" pitchFamily="50" charset="-128"/>
                        </a:rPr>
                        <a:t>促進など</a:t>
                      </a:r>
                      <a:endParaRPr kumimoji="1" lang="en-US" altLang="ja-JP" sz="600" b="0" dirty="0">
                        <a:solidFill>
                          <a:schemeClr val="tx1"/>
                        </a:solidFill>
                        <a:latin typeface="Meiryo UI" panose="020B0604030504040204" pitchFamily="50" charset="-128"/>
                        <a:ea typeface="Meiryo UI" panose="020B0604030504040204" pitchFamily="50" charset="-128"/>
                      </a:endParaRP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5814170"/>
                  </a:ext>
                </a:extLst>
              </a:tr>
              <a:tr h="349662">
                <a:tc>
                  <a:txBody>
                    <a:bodyPr/>
                    <a:lstStyle/>
                    <a:p>
                      <a:pPr marL="180975" indent="-180975" algn="l">
                        <a:lnSpc>
                          <a:spcPct val="100000"/>
                        </a:lnSpc>
                        <a:spcBef>
                          <a:spcPts val="0"/>
                        </a:spcBef>
                        <a:spcAft>
                          <a:spcPts val="0"/>
                        </a:spcAft>
                      </a:pPr>
                      <a:r>
                        <a:rPr kumimoji="1" lang="ja-JP" altLang="en-US" sz="700" b="1" dirty="0" smtClean="0">
                          <a:latin typeface="Meiryo UI" panose="020B0604030504040204" pitchFamily="50" charset="-128"/>
                          <a:ea typeface="Meiryo UI" panose="020B0604030504040204" pitchFamily="50" charset="-128"/>
                        </a:rPr>
                        <a:t>③</a:t>
                      </a:r>
                      <a:r>
                        <a:rPr kumimoji="1" lang="en-US" altLang="ja-JP" sz="700" b="1" dirty="0" smtClean="0">
                          <a:latin typeface="Meiryo UI" panose="020B0604030504040204" pitchFamily="50" charset="-128"/>
                          <a:ea typeface="Meiryo UI" panose="020B0604030504040204" pitchFamily="50" charset="-128"/>
                        </a:rPr>
                        <a:t>	</a:t>
                      </a:r>
                      <a:r>
                        <a:rPr kumimoji="1" lang="ja-JP" altLang="en-US" sz="700" b="1" dirty="0" smtClean="0">
                          <a:latin typeface="Meiryo UI" panose="020B0604030504040204" pitchFamily="50" charset="-128"/>
                          <a:ea typeface="Meiryo UI" panose="020B0604030504040204" pitchFamily="50" charset="-128"/>
                        </a:rPr>
                        <a:t>レジリエンスと</a:t>
                      </a:r>
                      <a:endParaRPr kumimoji="1" lang="en-US" altLang="ja-JP" sz="700" b="1" dirty="0" smtClean="0">
                        <a:latin typeface="Meiryo UI" panose="020B0604030504040204" pitchFamily="50" charset="-128"/>
                        <a:ea typeface="Meiryo UI" panose="020B0604030504040204" pitchFamily="50" charset="-128"/>
                      </a:endParaRPr>
                    </a:p>
                    <a:p>
                      <a:pPr marL="180975" indent="-180975" algn="l">
                        <a:lnSpc>
                          <a:spcPct val="100000"/>
                        </a:lnSpc>
                        <a:spcBef>
                          <a:spcPts val="0"/>
                        </a:spcBef>
                        <a:spcAft>
                          <a:spcPts val="0"/>
                        </a:spcAft>
                      </a:pPr>
                      <a:r>
                        <a:rPr kumimoji="1" lang="en-US" altLang="ja-JP" sz="700" b="1" dirty="0" smtClean="0">
                          <a:latin typeface="Meiryo UI" panose="020B0604030504040204" pitchFamily="50" charset="-128"/>
                          <a:ea typeface="Meiryo UI" panose="020B0604030504040204" pitchFamily="50" charset="-128"/>
                        </a:rPr>
                        <a:t>	</a:t>
                      </a:r>
                      <a:r>
                        <a:rPr kumimoji="1" lang="ja-JP" altLang="en-US" sz="700" b="1" dirty="0" smtClean="0">
                          <a:latin typeface="Meiryo UI" panose="020B0604030504040204" pitchFamily="50" charset="-128"/>
                          <a:ea typeface="Meiryo UI" panose="020B0604030504040204" pitchFamily="50" charset="-128"/>
                        </a:rPr>
                        <a:t>電力</a:t>
                      </a:r>
                      <a:r>
                        <a:rPr kumimoji="1" lang="ja-JP" altLang="en-US" sz="700" b="1" dirty="0">
                          <a:latin typeface="Meiryo UI" panose="020B0604030504040204" pitchFamily="50" charset="-128"/>
                          <a:ea typeface="Meiryo UI" panose="020B0604030504040204" pitchFamily="50" charset="-128"/>
                        </a:rPr>
                        <a:t>需給調整力の強化</a:t>
                      </a: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0" indent="-177800" algn="just" defTabSz="1454074" rtl="0" eaLnBrk="1" fontAlgn="auto" latinLnBrk="0" hangingPunct="1">
                        <a:lnSpc>
                          <a:spcPct val="100000"/>
                        </a:lnSpc>
                        <a:spcBef>
                          <a:spcPts val="100"/>
                        </a:spcBef>
                        <a:spcAft>
                          <a:spcPts val="0"/>
                        </a:spcAft>
                        <a:buClrTx/>
                        <a:buSzTx/>
                        <a:buFont typeface="Meiryo UI" panose="020B0604030504040204" pitchFamily="50" charset="-128"/>
                        <a:buChar char="○"/>
                        <a:tabLst/>
                        <a:defRPr/>
                      </a:pPr>
                      <a:r>
                        <a:rPr lang="ja-JP" altLang="en-US" sz="600" b="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地域の脱炭素化とも調和のとれる災害に強い自立・分散型エネルギーシステムの普及促進の取組みを推進。</a:t>
                      </a:r>
                      <a:endParaRPr lang="en-US" altLang="ja-JP" sz="600" b="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just" defTabSz="1454074" rtl="0" eaLnBrk="1" fontAlgn="auto" latinLnBrk="0" hangingPunct="1">
                        <a:lnSpc>
                          <a:spcPct val="100000"/>
                        </a:lnSpc>
                        <a:spcBef>
                          <a:spcPts val="100"/>
                        </a:spcBef>
                        <a:spcAft>
                          <a:spcPts val="0"/>
                        </a:spcAft>
                        <a:buClrTx/>
                        <a:buSzTx/>
                        <a:buFont typeface="Meiryo UI" panose="020B0604030504040204" pitchFamily="50" charset="-128"/>
                        <a:buChar char="○"/>
                        <a:tabLst/>
                        <a:defRPr/>
                      </a:pPr>
                      <a:r>
                        <a:rPr lang="ja-JP" altLang="en-US" sz="600" b="0" u="none"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デマンドレスポンス（</a:t>
                      </a:r>
                      <a:r>
                        <a:rPr lang="en-US" altLang="ja-JP" sz="600" b="0" u="none"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DR</a:t>
                      </a:r>
                      <a:r>
                        <a:rPr lang="ja-JP" altLang="en-US" sz="600" b="0" u="none"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）やバーチャルパワープラント（</a:t>
                      </a:r>
                      <a:r>
                        <a:rPr lang="en-US" altLang="ja-JP" sz="600" b="0" u="none"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VPP</a:t>
                      </a:r>
                      <a:r>
                        <a:rPr lang="ja-JP" altLang="en-US" sz="600" b="0" u="none"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）など電力需給調整力</a:t>
                      </a:r>
                      <a:r>
                        <a:rPr lang="ja-JP" altLang="en-US" sz="600" b="0" u="none"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の強化に向けた取組みを</a:t>
                      </a:r>
                      <a:r>
                        <a:rPr lang="ja-JP" altLang="en-US" sz="600" b="0" u="none"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600" b="0" u="none"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100"/>
                        </a:spcBef>
                        <a:spcAft>
                          <a:spcPts val="0"/>
                        </a:spcAft>
                      </a:pPr>
                      <a:r>
                        <a:rPr kumimoji="1" lang="ja-JP" altLang="en-US" sz="600" b="0" dirty="0">
                          <a:solidFill>
                            <a:schemeClr val="tx1"/>
                          </a:solidFill>
                          <a:latin typeface="Meiryo UI" panose="020B0604030504040204" pitchFamily="50" charset="-128"/>
                          <a:ea typeface="Meiryo UI" panose="020B0604030504040204" pitchFamily="50" charset="-128"/>
                        </a:rPr>
                        <a:t>・自立・分散型電源の</a:t>
                      </a:r>
                      <a:r>
                        <a:rPr kumimoji="1" lang="ja-JP" altLang="en-US" sz="600" b="0" dirty="0" smtClean="0">
                          <a:solidFill>
                            <a:schemeClr val="tx1"/>
                          </a:solidFill>
                          <a:latin typeface="Meiryo UI" panose="020B0604030504040204" pitchFamily="50" charset="-128"/>
                          <a:ea typeface="Meiryo UI" panose="020B0604030504040204" pitchFamily="50" charset="-128"/>
                        </a:rPr>
                        <a:t>導入促進</a:t>
                      </a:r>
                      <a:endParaRPr kumimoji="1" lang="en-US" altLang="ja-JP" sz="600" b="0" dirty="0">
                        <a:solidFill>
                          <a:schemeClr val="tx1"/>
                        </a:solidFill>
                        <a:latin typeface="Meiryo UI" panose="020B0604030504040204" pitchFamily="50" charset="-128"/>
                        <a:ea typeface="Meiryo UI" panose="020B0604030504040204" pitchFamily="50" charset="-128"/>
                      </a:endParaRPr>
                    </a:p>
                    <a:p>
                      <a:pPr>
                        <a:lnSpc>
                          <a:spcPct val="100000"/>
                        </a:lnSpc>
                        <a:spcBef>
                          <a:spcPts val="100"/>
                        </a:spcBef>
                        <a:spcAft>
                          <a:spcPts val="0"/>
                        </a:spcAft>
                      </a:pPr>
                      <a:r>
                        <a:rPr kumimoji="1" lang="ja-JP" altLang="en-US" sz="600" b="0" dirty="0">
                          <a:solidFill>
                            <a:schemeClr val="tx1"/>
                          </a:solidFill>
                          <a:latin typeface="Meiryo UI" panose="020B0604030504040204" pitchFamily="50" charset="-128"/>
                          <a:ea typeface="Meiryo UI" panose="020B0604030504040204" pitchFamily="50" charset="-128"/>
                        </a:rPr>
                        <a:t>・</a:t>
                      </a:r>
                      <a:r>
                        <a:rPr kumimoji="1" lang="ja-JP" altLang="en-US" sz="600" b="0" dirty="0" smtClean="0">
                          <a:solidFill>
                            <a:schemeClr val="tx1"/>
                          </a:solidFill>
                          <a:latin typeface="Meiryo UI" panose="020B0604030504040204" pitchFamily="50" charset="-128"/>
                          <a:ea typeface="Meiryo UI" panose="020B0604030504040204" pitchFamily="50" charset="-128"/>
                        </a:rPr>
                        <a:t>災害停電時</a:t>
                      </a:r>
                      <a:r>
                        <a:rPr kumimoji="1" lang="ja-JP" altLang="en-US" sz="600" b="0" dirty="0">
                          <a:solidFill>
                            <a:schemeClr val="tx1"/>
                          </a:solidFill>
                          <a:latin typeface="Meiryo UI" panose="020B0604030504040204" pitchFamily="50" charset="-128"/>
                          <a:ea typeface="Meiryo UI" panose="020B0604030504040204" pitchFamily="50" charset="-128"/>
                        </a:rPr>
                        <a:t>の</a:t>
                      </a:r>
                      <a:r>
                        <a:rPr kumimoji="1" lang="ja-JP" altLang="en-US" sz="600" b="0" dirty="0" smtClean="0">
                          <a:solidFill>
                            <a:schemeClr val="tx1"/>
                          </a:solidFill>
                          <a:latin typeface="Meiryo UI" panose="020B0604030504040204" pitchFamily="50" charset="-128"/>
                          <a:ea typeface="Meiryo UI" panose="020B0604030504040204" pitchFamily="50" charset="-128"/>
                        </a:rPr>
                        <a:t>電源の確保に</a:t>
                      </a:r>
                      <a:r>
                        <a:rPr kumimoji="1" lang="ja-JP" altLang="en-US" sz="600" b="0" dirty="0">
                          <a:solidFill>
                            <a:schemeClr val="tx1"/>
                          </a:solidFill>
                          <a:latin typeface="Meiryo UI" panose="020B0604030504040204" pitchFamily="50" charset="-128"/>
                          <a:ea typeface="Meiryo UI" panose="020B0604030504040204" pitchFamily="50" charset="-128"/>
                        </a:rPr>
                        <a:t>つながる</a:t>
                      </a:r>
                      <a:r>
                        <a:rPr kumimoji="1" lang="ja-JP" altLang="en-US" sz="600" b="0" dirty="0" smtClean="0">
                          <a:solidFill>
                            <a:schemeClr val="tx1"/>
                          </a:solidFill>
                          <a:latin typeface="Meiryo UI" panose="020B0604030504040204" pitchFamily="50" charset="-128"/>
                          <a:ea typeface="Meiryo UI" panose="020B0604030504040204" pitchFamily="50" charset="-128"/>
                        </a:rPr>
                        <a:t>取組み</a:t>
                      </a:r>
                      <a:endParaRPr kumimoji="1" lang="en-US" altLang="ja-JP" sz="600" b="0" dirty="0">
                        <a:solidFill>
                          <a:schemeClr val="tx1"/>
                        </a:solidFill>
                        <a:latin typeface="Meiryo UI" panose="020B0604030504040204" pitchFamily="50" charset="-128"/>
                        <a:ea typeface="Meiryo UI" panose="020B0604030504040204" pitchFamily="50" charset="-128"/>
                      </a:endParaRPr>
                    </a:p>
                    <a:p>
                      <a:pPr>
                        <a:lnSpc>
                          <a:spcPct val="100000"/>
                        </a:lnSpc>
                        <a:spcBef>
                          <a:spcPts val="100"/>
                        </a:spcBef>
                        <a:spcAft>
                          <a:spcPts val="0"/>
                        </a:spcAft>
                      </a:pPr>
                      <a:r>
                        <a:rPr kumimoji="1" lang="ja-JP" altLang="en-US" sz="600" b="0" dirty="0" smtClean="0">
                          <a:solidFill>
                            <a:schemeClr val="tx1"/>
                          </a:solidFill>
                          <a:latin typeface="Meiryo UI" panose="020B0604030504040204" pitchFamily="50" charset="-128"/>
                          <a:ea typeface="Meiryo UI" panose="020B0604030504040204" pitchFamily="50" charset="-128"/>
                        </a:rPr>
                        <a:t>・需給調整に効率的な蓄電池等の普及促進　　　など</a:t>
                      </a:r>
                      <a:endParaRPr kumimoji="1" lang="ja-JP" altLang="en-US" sz="600" b="0" dirty="0">
                        <a:solidFill>
                          <a:schemeClr val="tx1"/>
                        </a:solidFill>
                        <a:latin typeface="Meiryo UI" panose="020B0604030504040204" pitchFamily="50" charset="-128"/>
                        <a:ea typeface="Meiryo UI" panose="020B0604030504040204" pitchFamily="50" charset="-128"/>
                      </a:endParaRP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9060953"/>
                  </a:ext>
                </a:extLst>
              </a:tr>
              <a:tr h="233559">
                <a:tc>
                  <a:txBody>
                    <a:bodyPr/>
                    <a:lstStyle/>
                    <a:p>
                      <a:pPr marL="180975" indent="-180975" algn="l">
                        <a:lnSpc>
                          <a:spcPct val="100000"/>
                        </a:lnSpc>
                        <a:spcBef>
                          <a:spcPts val="0"/>
                        </a:spcBef>
                        <a:spcAft>
                          <a:spcPts val="0"/>
                        </a:spcAft>
                      </a:pPr>
                      <a:r>
                        <a:rPr kumimoji="1" lang="ja-JP" altLang="en-US" sz="700" b="1" dirty="0" smtClean="0">
                          <a:latin typeface="Meiryo UI" panose="020B0604030504040204" pitchFamily="50" charset="-128"/>
                          <a:ea typeface="Meiryo UI" panose="020B0604030504040204" pitchFamily="50" charset="-128"/>
                        </a:rPr>
                        <a:t>④</a:t>
                      </a:r>
                      <a:r>
                        <a:rPr kumimoji="1" lang="en-US" altLang="ja-JP" sz="700" b="1" dirty="0" smtClean="0">
                          <a:latin typeface="Meiryo UI" panose="020B0604030504040204" pitchFamily="50" charset="-128"/>
                          <a:ea typeface="Meiryo UI" panose="020B0604030504040204" pitchFamily="50" charset="-128"/>
                        </a:rPr>
                        <a:t>	</a:t>
                      </a:r>
                      <a:r>
                        <a:rPr kumimoji="1" lang="ja-JP" altLang="en-US" sz="700" b="1" dirty="0" smtClean="0">
                          <a:latin typeface="Meiryo UI" panose="020B0604030504040204" pitchFamily="50" charset="-128"/>
                          <a:ea typeface="Meiryo UI" panose="020B0604030504040204" pitchFamily="50" charset="-128"/>
                        </a:rPr>
                        <a:t>エネルギー</a:t>
                      </a:r>
                      <a:r>
                        <a:rPr kumimoji="1" lang="ja-JP" altLang="en-US" sz="700" b="1" dirty="0">
                          <a:latin typeface="Meiryo UI" panose="020B0604030504040204" pitchFamily="50" charset="-128"/>
                          <a:ea typeface="Meiryo UI" panose="020B0604030504040204" pitchFamily="50" charset="-128"/>
                        </a:rPr>
                        <a:t>関連産業の振興</a:t>
                      </a:r>
                      <a:r>
                        <a:rPr kumimoji="1" lang="ja-JP" altLang="en-US" sz="700" b="1" dirty="0" smtClean="0">
                          <a:latin typeface="Meiryo UI" panose="020B0604030504040204" pitchFamily="50" charset="-128"/>
                          <a:ea typeface="Meiryo UI" panose="020B0604030504040204" pitchFamily="50" charset="-128"/>
                        </a:rPr>
                        <a:t>と</a:t>
                      </a:r>
                      <a:endParaRPr kumimoji="1" lang="en-US" altLang="ja-JP" sz="700" b="1" dirty="0" smtClean="0">
                        <a:latin typeface="Meiryo UI" panose="020B0604030504040204" pitchFamily="50" charset="-128"/>
                        <a:ea typeface="Meiryo UI" panose="020B0604030504040204" pitchFamily="50" charset="-128"/>
                      </a:endParaRPr>
                    </a:p>
                    <a:p>
                      <a:pPr marL="180975" indent="-180975" algn="l">
                        <a:lnSpc>
                          <a:spcPct val="100000"/>
                        </a:lnSpc>
                        <a:spcBef>
                          <a:spcPts val="0"/>
                        </a:spcBef>
                        <a:spcAft>
                          <a:spcPts val="0"/>
                        </a:spcAft>
                      </a:pPr>
                      <a:r>
                        <a:rPr kumimoji="1" lang="en-US" altLang="ja-JP" sz="700" b="1" dirty="0" smtClean="0">
                          <a:latin typeface="Meiryo UI" panose="020B0604030504040204" pitchFamily="50" charset="-128"/>
                          <a:ea typeface="Meiryo UI" panose="020B0604030504040204" pitchFamily="50" charset="-128"/>
                        </a:rPr>
                        <a:t>	</a:t>
                      </a:r>
                      <a:r>
                        <a:rPr kumimoji="1" lang="ja-JP" altLang="en-US" sz="700" b="1" dirty="0" smtClean="0">
                          <a:latin typeface="Meiryo UI" panose="020B0604030504040204" pitchFamily="50" charset="-128"/>
                          <a:ea typeface="Meiryo UI" panose="020B0604030504040204" pitchFamily="50" charset="-128"/>
                        </a:rPr>
                        <a:t>あらゆる</a:t>
                      </a:r>
                      <a:r>
                        <a:rPr kumimoji="1" lang="ja-JP" altLang="en-US" sz="700" b="1" dirty="0">
                          <a:latin typeface="Meiryo UI" panose="020B0604030504040204" pitchFamily="50" charset="-128"/>
                          <a:ea typeface="Meiryo UI" panose="020B0604030504040204" pitchFamily="50" charset="-128"/>
                        </a:rPr>
                        <a:t>分野の企業の持続的成長</a:t>
                      </a:r>
                      <a:endParaRPr kumimoji="1" lang="ja-JP" altLang="en-US" sz="600" b="1" dirty="0">
                        <a:latin typeface="Meiryo UI" panose="020B0604030504040204" pitchFamily="50" charset="-128"/>
                        <a:ea typeface="Meiryo UI" panose="020B0604030504040204" pitchFamily="50" charset="-128"/>
                      </a:endParaRP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0" indent="-177800" algn="just" defTabSz="1454074" rtl="0" eaLnBrk="1" fontAlgn="auto" latinLnBrk="0" hangingPunct="1">
                        <a:lnSpc>
                          <a:spcPct val="100000"/>
                        </a:lnSpc>
                        <a:spcBef>
                          <a:spcPts val="100"/>
                        </a:spcBef>
                        <a:spcAft>
                          <a:spcPts val="0"/>
                        </a:spcAft>
                        <a:buClrTx/>
                        <a:buSzTx/>
                        <a:buFont typeface="Meiryo UI" panose="020B0604030504040204" pitchFamily="50" charset="-128"/>
                        <a:buChar char="○"/>
                        <a:tabLst/>
                        <a:defRPr/>
                      </a:pPr>
                      <a:r>
                        <a:rPr lang="ja-JP" altLang="en-US" sz="600" b="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イノベーションの創出環境を整備するなど、エネルギー関連産業の振興の</a:t>
                      </a:r>
                      <a:r>
                        <a:rPr lang="en-US" altLang="ja-JP" sz="600" b="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600" b="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600" b="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取組みを推進。</a:t>
                      </a:r>
                      <a:endParaRPr lang="en-US" altLang="ja-JP" sz="600" b="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just" defTabSz="1454074" rtl="0" eaLnBrk="1" fontAlgn="auto" latinLnBrk="0" hangingPunct="1">
                        <a:lnSpc>
                          <a:spcPct val="100000"/>
                        </a:lnSpc>
                        <a:spcBef>
                          <a:spcPts val="100"/>
                        </a:spcBef>
                        <a:spcAft>
                          <a:spcPts val="0"/>
                        </a:spcAft>
                        <a:buClrTx/>
                        <a:buSzTx/>
                        <a:buFont typeface="Meiryo UI" panose="020B0604030504040204" pitchFamily="50" charset="-128"/>
                        <a:buChar char="○"/>
                        <a:tabLst/>
                        <a:defRPr/>
                      </a:pPr>
                      <a:r>
                        <a:rPr lang="ja-JP" altLang="en-US" sz="600" b="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事業活動を通じた脱炭素化を</a:t>
                      </a:r>
                      <a:r>
                        <a:rPr lang="ja-JP" altLang="en-US" sz="600" b="0" u="non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進める中</a:t>
                      </a:r>
                      <a:r>
                        <a:rPr lang="ja-JP" altLang="en-US" sz="600" b="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小企業等</a:t>
                      </a:r>
                      <a:r>
                        <a:rPr lang="ja-JP" altLang="en-US" sz="600" b="0" u="non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の支援の取組みを</a:t>
                      </a:r>
                      <a:r>
                        <a:rPr lang="ja-JP" altLang="en-US" sz="600" b="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600" b="0" u="non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100"/>
                        </a:spcBef>
                        <a:spcAft>
                          <a:spcPts val="0"/>
                        </a:spcAft>
                      </a:pPr>
                      <a:r>
                        <a:rPr kumimoji="1" lang="ja-JP" altLang="en-US" sz="600" b="0" dirty="0">
                          <a:solidFill>
                            <a:schemeClr val="tx1"/>
                          </a:solidFill>
                          <a:latin typeface="Meiryo UI" panose="020B0604030504040204" pitchFamily="50" charset="-128"/>
                          <a:ea typeface="Meiryo UI" panose="020B0604030504040204" pitchFamily="50" charset="-128"/>
                        </a:rPr>
                        <a:t>・水素の利</a:t>
                      </a:r>
                      <a:r>
                        <a:rPr kumimoji="1" lang="ja-JP" altLang="en-US" sz="600" b="0" dirty="0" smtClean="0">
                          <a:solidFill>
                            <a:schemeClr val="tx1"/>
                          </a:solidFill>
                          <a:latin typeface="Meiryo UI" panose="020B0604030504040204" pitchFamily="50" charset="-128"/>
                          <a:ea typeface="Meiryo UI" panose="020B0604030504040204" pitchFamily="50" charset="-128"/>
                        </a:rPr>
                        <a:t>活用の拡大に</a:t>
                      </a:r>
                      <a:r>
                        <a:rPr kumimoji="1" lang="ja-JP" altLang="en-US" sz="600" b="0" dirty="0">
                          <a:solidFill>
                            <a:schemeClr val="tx1"/>
                          </a:solidFill>
                          <a:latin typeface="Meiryo UI" panose="020B0604030504040204" pitchFamily="50" charset="-128"/>
                          <a:ea typeface="Meiryo UI" panose="020B0604030504040204" pitchFamily="50" charset="-128"/>
                        </a:rPr>
                        <a:t>向けた</a:t>
                      </a:r>
                      <a:r>
                        <a:rPr kumimoji="1" lang="ja-JP" altLang="en-US" sz="600" b="0" dirty="0" smtClean="0">
                          <a:solidFill>
                            <a:schemeClr val="tx1"/>
                          </a:solidFill>
                          <a:latin typeface="Meiryo UI" panose="020B0604030504040204" pitchFamily="50" charset="-128"/>
                          <a:ea typeface="Meiryo UI" panose="020B0604030504040204" pitchFamily="50" charset="-128"/>
                        </a:rPr>
                        <a:t>取組み</a:t>
                      </a:r>
                      <a:endParaRPr kumimoji="1" lang="en-US" altLang="ja-JP" sz="600" b="0" dirty="0">
                        <a:solidFill>
                          <a:schemeClr val="tx1"/>
                        </a:solidFill>
                        <a:latin typeface="Meiryo UI" panose="020B0604030504040204" pitchFamily="50" charset="-128"/>
                        <a:ea typeface="Meiryo UI" panose="020B0604030504040204" pitchFamily="50" charset="-128"/>
                      </a:endParaRPr>
                    </a:p>
                    <a:p>
                      <a:pPr>
                        <a:lnSpc>
                          <a:spcPct val="100000"/>
                        </a:lnSpc>
                        <a:spcBef>
                          <a:spcPts val="100"/>
                        </a:spcBef>
                        <a:spcAft>
                          <a:spcPts val="0"/>
                        </a:spcAft>
                      </a:pPr>
                      <a:r>
                        <a:rPr kumimoji="1" lang="ja-JP" altLang="en-US" sz="600" b="0" dirty="0" smtClean="0">
                          <a:solidFill>
                            <a:schemeClr val="tx1"/>
                          </a:solidFill>
                          <a:latin typeface="Meiryo UI" panose="020B0604030504040204" pitchFamily="50" charset="-128"/>
                          <a:ea typeface="Meiryo UI" panose="020B0604030504040204" pitchFamily="50" charset="-128"/>
                        </a:rPr>
                        <a:t>・エネルギー関連技術開発の支援</a:t>
                      </a:r>
                      <a:endParaRPr kumimoji="1" lang="en-US" altLang="ja-JP" sz="600" b="0" dirty="0">
                        <a:solidFill>
                          <a:schemeClr val="tx1"/>
                        </a:solidFill>
                        <a:latin typeface="Meiryo UI" panose="020B0604030504040204" pitchFamily="50" charset="-128"/>
                        <a:ea typeface="Meiryo UI" panose="020B0604030504040204" pitchFamily="50" charset="-128"/>
                      </a:endParaRPr>
                    </a:p>
                    <a:p>
                      <a:pPr>
                        <a:lnSpc>
                          <a:spcPct val="100000"/>
                        </a:lnSpc>
                        <a:spcBef>
                          <a:spcPts val="100"/>
                        </a:spcBef>
                        <a:spcAft>
                          <a:spcPts val="0"/>
                        </a:spcAft>
                      </a:pPr>
                      <a:r>
                        <a:rPr kumimoji="1" lang="ja-JP" altLang="en-US" sz="600" b="0" dirty="0">
                          <a:solidFill>
                            <a:schemeClr val="tx1"/>
                          </a:solidFill>
                          <a:latin typeface="Meiryo UI" panose="020B0604030504040204" pitchFamily="50" charset="-128"/>
                          <a:ea typeface="Meiryo UI" panose="020B0604030504040204" pitchFamily="50" charset="-128"/>
                        </a:rPr>
                        <a:t>・</a:t>
                      </a:r>
                      <a:r>
                        <a:rPr kumimoji="1" lang="ja-JP" altLang="en-US" sz="600" b="0" dirty="0" smtClean="0">
                          <a:solidFill>
                            <a:schemeClr val="tx1"/>
                          </a:solidFill>
                          <a:latin typeface="Meiryo UI" panose="020B0604030504040204" pitchFamily="50" charset="-128"/>
                          <a:ea typeface="Meiryo UI" panose="020B0604030504040204" pitchFamily="50" charset="-128"/>
                        </a:rPr>
                        <a:t>先進的企業の事例・ノウハウの展開　　　など</a:t>
                      </a:r>
                      <a:endParaRPr kumimoji="1" lang="en-US" altLang="ja-JP" sz="600" b="0" dirty="0">
                        <a:solidFill>
                          <a:schemeClr val="tx1"/>
                        </a:solidFill>
                        <a:latin typeface="Meiryo UI" panose="020B0604030504040204" pitchFamily="50" charset="-128"/>
                        <a:ea typeface="Meiryo UI" panose="020B0604030504040204" pitchFamily="50" charset="-128"/>
                      </a:endParaRPr>
                    </a:p>
                  </a:txBody>
                  <a:tcPr marL="42624" marR="42624" marT="21312" marB="21312" anchor="ctr">
                    <a:lnL w="9525" cap="flat" cmpd="sng" algn="ctr">
                      <a:solidFill>
                        <a:schemeClr val="accent3">
                          <a:lumMod val="60000"/>
                          <a:lumOff val="40000"/>
                        </a:schemeClr>
                      </a:solidFill>
                      <a:prstDash val="solid"/>
                      <a:round/>
                      <a:headEnd type="none" w="med" len="med"/>
                      <a:tailEnd type="none" w="med" len="med"/>
                    </a:lnL>
                    <a:lnR w="9525" cap="flat" cmpd="sng" algn="ctr">
                      <a:solidFill>
                        <a:schemeClr val="accent3">
                          <a:lumMod val="60000"/>
                          <a:lumOff val="40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2653934"/>
                  </a:ext>
                </a:extLst>
              </a:tr>
            </a:tbl>
          </a:graphicData>
        </a:graphic>
      </p:graphicFrame>
      <p:sp>
        <p:nvSpPr>
          <p:cNvPr id="103" name="正方形/長方形 102"/>
          <p:cNvSpPr/>
          <p:nvPr/>
        </p:nvSpPr>
        <p:spPr>
          <a:xfrm>
            <a:off x="6218944" y="566077"/>
            <a:ext cx="1048565" cy="170495"/>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3280" tIns="42624" rIns="53280" bIns="42624"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Ⅳ</a:t>
            </a:r>
            <a:r>
              <a:rPr kumimoji="0" lang="ja-JP" altLang="en-US"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　取組みの方向性</a:t>
            </a:r>
          </a:p>
        </p:txBody>
      </p:sp>
      <p:sp>
        <p:nvSpPr>
          <p:cNvPr id="104" name="正方形/長方形 103"/>
          <p:cNvSpPr/>
          <p:nvPr/>
        </p:nvSpPr>
        <p:spPr>
          <a:xfrm>
            <a:off x="3066876" y="2257798"/>
            <a:ext cx="1772533" cy="170495"/>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3280" tIns="42624" rIns="53280" bIns="42624"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Ⅴ</a:t>
            </a:r>
            <a:r>
              <a:rPr kumimoji="0" lang="ja-JP" altLang="en-US"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　対策の柱と施策・事業の取組方針</a:t>
            </a:r>
          </a:p>
        </p:txBody>
      </p:sp>
      <p:sp>
        <p:nvSpPr>
          <p:cNvPr id="105" name="角丸四角形 104"/>
          <p:cNvSpPr/>
          <p:nvPr/>
        </p:nvSpPr>
        <p:spPr>
          <a:xfrm>
            <a:off x="3066876" y="651449"/>
            <a:ext cx="3052715" cy="1547896"/>
          </a:xfrm>
          <a:prstGeom prst="roundRect">
            <a:avLst>
              <a:gd name="adj" fmla="val 0"/>
            </a:avLst>
          </a:prstGeom>
          <a:solidFill>
            <a:schemeClr val="accent3">
              <a:lumMod val="20000"/>
              <a:lumOff val="80000"/>
            </a:schemeClr>
          </a:solidFill>
          <a:ln w="1905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132" tIns="127871" rIns="54132" bIns="42624" numCol="1" spcCol="0" rtlCol="0" fromWordArt="0" anchor="t" anchorCtr="0" forceAA="0" compatLnSpc="1">
            <a:prstTxWarp prst="textNoShape">
              <a:avLst/>
            </a:prstTxWarp>
            <a:noAutofit/>
          </a:bodyPr>
          <a:lstStyle/>
          <a:p>
            <a:pPr marL="0" marR="0" lvl="0" indent="0" algn="l" defTabSz="457200" rtl="0" eaLnBrk="1" fontAlgn="auto" latinLnBrk="0" hangingPunct="1">
              <a:lnSpc>
                <a:spcPts val="947"/>
              </a:lnSpc>
              <a:spcBef>
                <a:spcPts val="0"/>
              </a:spcBef>
              <a:spcAft>
                <a:spcPts val="355"/>
              </a:spcAft>
              <a:buClrTx/>
              <a:buSzTx/>
              <a:buFontTx/>
              <a:buNone/>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年度までの</a:t>
            </a:r>
            <a:r>
              <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0033" marR="0" lvl="0" indent="-101496" algn="l"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大消費地・大阪における再生可能エネルギーの利用率を倍増！</a:t>
            </a:r>
          </a:p>
          <a:p>
            <a:pPr marL="530033" marR="0" lvl="0" indent="-101496" algn="l" defTabSz="457200" rtl="0" eaLnBrk="1" fontAlgn="auto" latinLnBrk="0" hangingPunct="1">
              <a:lnSpc>
                <a:spcPts val="947"/>
              </a:lnSpc>
              <a:spcBef>
                <a:spcPts val="0"/>
              </a:spcBef>
              <a:spcAft>
                <a:spcPts val="0"/>
              </a:spcAft>
              <a:buClrTx/>
              <a:buSzTx/>
              <a:buFont typeface="Meiryo UI" panose="020B0604030504040204" pitchFamily="50" charset="-128"/>
              <a:buChar char="○"/>
              <a:tabLst/>
              <a:defRPr/>
            </a:pPr>
            <a:r>
              <a:rPr kumimoji="0" lang="ja-JP" altLang="en-US"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大阪の成長につながるエネルギー効率の向上を実現！</a:t>
            </a: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947"/>
              </a:lnSpc>
              <a:spcBef>
                <a:spcPts val="0"/>
              </a:spcBef>
              <a:spcAft>
                <a:spcPts val="0"/>
              </a:spcAft>
              <a:buClrTx/>
              <a:buSzTx/>
              <a:buFontTx/>
              <a:buNone/>
              <a:tabLst/>
              <a:defRPr/>
            </a:pP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947"/>
              </a:lnSpc>
              <a:spcBef>
                <a:spcPts val="0"/>
              </a:spcBef>
              <a:spcAft>
                <a:spcPts val="0"/>
              </a:spcAft>
              <a:buClrTx/>
              <a:buSzTx/>
              <a:buFontTx/>
              <a:buNone/>
              <a:tabLst/>
              <a:defRPr/>
            </a:pP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947"/>
              </a:lnSpc>
              <a:spcBef>
                <a:spcPts val="0"/>
              </a:spcBef>
              <a:spcAft>
                <a:spcPts val="0"/>
              </a:spcAft>
              <a:buClrTx/>
              <a:buSzTx/>
              <a:buFontTx/>
              <a:buNone/>
              <a:tabLst/>
              <a:defRPr/>
            </a:pP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947"/>
              </a:lnSpc>
              <a:spcBef>
                <a:spcPts val="0"/>
              </a:spcBef>
              <a:spcAft>
                <a:spcPts val="0"/>
              </a:spcAft>
              <a:buClrTx/>
              <a:buSzTx/>
              <a:buFontTx/>
              <a:buNone/>
              <a:tabLst/>
              <a:defRPr/>
            </a:pP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947"/>
              </a:lnSpc>
              <a:spcBef>
                <a:spcPts val="0"/>
              </a:spcBef>
              <a:spcAft>
                <a:spcPts val="0"/>
              </a:spcAft>
              <a:buClrTx/>
              <a:buSzTx/>
              <a:buFontTx/>
              <a:buNone/>
              <a:tabLst/>
              <a:defRPr/>
            </a:pP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947"/>
              </a:lnSpc>
              <a:spcBef>
                <a:spcPts val="0"/>
              </a:spcBef>
              <a:spcAft>
                <a:spcPts val="0"/>
              </a:spcAft>
              <a:buClrTx/>
              <a:buSzTx/>
              <a:buFontTx/>
              <a:buNone/>
              <a:tabLst/>
              <a:defRPr/>
            </a:pP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947"/>
              </a:lnSpc>
              <a:spcBef>
                <a:spcPts val="0"/>
              </a:spcBef>
              <a:spcAft>
                <a:spcPts val="0"/>
              </a:spcAft>
              <a:buClrTx/>
              <a:buSzTx/>
              <a:buFontTx/>
              <a:buNone/>
              <a:tabLst/>
              <a:defRPr/>
            </a:pP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947"/>
              </a:lnSpc>
              <a:spcBef>
                <a:spcPts val="0"/>
              </a:spcBef>
              <a:spcAft>
                <a:spcPts val="0"/>
              </a:spcAft>
              <a:buClrTx/>
              <a:buSzTx/>
              <a:buFontTx/>
              <a:buNone/>
              <a:tabLst/>
              <a:defRPr/>
            </a:pPr>
            <a:endParaRPr kumimoji="0" lang="en-US" altLang="ja-JP" sz="65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3066877" y="566077"/>
            <a:ext cx="1141872" cy="170495"/>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3280" tIns="42624" rIns="53280" bIns="42624"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Ⅲ</a:t>
            </a:r>
            <a:r>
              <a:rPr kumimoji="0" lang="ja-JP" altLang="en-US" sz="82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　プランの期間と目標</a:t>
            </a:r>
          </a:p>
        </p:txBody>
      </p:sp>
      <p:sp>
        <p:nvSpPr>
          <p:cNvPr id="107" name="角丸四角形 106"/>
          <p:cNvSpPr/>
          <p:nvPr/>
        </p:nvSpPr>
        <p:spPr>
          <a:xfrm>
            <a:off x="3097180" y="765429"/>
            <a:ext cx="685473" cy="127871"/>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3280" tIns="21312" rIns="53280" bIns="21312" anchor="ctr"/>
          <a:lstStyle/>
          <a:p>
            <a:pPr marL="0" marR="0" lvl="0" indent="0" algn="ctr" defTabSz="541310" rtl="0" eaLnBrk="1" fontAlgn="auto" latinLnBrk="0" hangingPunct="1">
              <a:lnSpc>
                <a:spcPct val="100000"/>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プランの期間</a:t>
            </a:r>
          </a:p>
        </p:txBody>
      </p:sp>
      <p:sp>
        <p:nvSpPr>
          <p:cNvPr id="108" name="角丸四角形 107"/>
          <p:cNvSpPr/>
          <p:nvPr/>
        </p:nvSpPr>
        <p:spPr>
          <a:xfrm>
            <a:off x="3097180" y="931662"/>
            <a:ext cx="372522" cy="127871"/>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3280" tIns="21312" rIns="53280" bIns="21312" anchor="ctr"/>
          <a:lstStyle/>
          <a:p>
            <a:pPr marL="0" marR="0" lvl="0" indent="0" algn="ctr" defTabSz="541310" rtl="0" eaLnBrk="1" fontAlgn="auto" latinLnBrk="0" hangingPunct="1">
              <a:lnSpc>
                <a:spcPct val="100000"/>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目標</a:t>
            </a:r>
          </a:p>
        </p:txBody>
      </p:sp>
      <p:sp>
        <p:nvSpPr>
          <p:cNvPr id="109" name="正方形/長方形 108"/>
          <p:cNvSpPr>
            <a:spLocks/>
          </p:cNvSpPr>
          <p:nvPr/>
        </p:nvSpPr>
        <p:spPr>
          <a:xfrm>
            <a:off x="4732272" y="1327056"/>
            <a:ext cx="1330814" cy="362302"/>
          </a:xfrm>
          <a:prstGeom prst="rect">
            <a:avLst/>
          </a:prstGeom>
          <a:solidFill>
            <a:schemeClr val="bg1"/>
          </a:solidFill>
          <a:ln w="12700" cap="flat" cmpd="sng" algn="ctr">
            <a:solidFill>
              <a:schemeClr val="accent3">
                <a:lumMod val="75000"/>
              </a:schemeClr>
            </a:solidFill>
            <a:prstDash val="solid"/>
          </a:ln>
          <a:effectLst/>
        </p:spPr>
        <p:txBody>
          <a:bodyPr wrap="square" lIns="21312" tIns="21312" rIns="21312" bIns="21312"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270655" rtl="0" eaLnBrk="1" fontAlgn="base" latinLnBrk="0" hangingPunct="1">
              <a:lnSpc>
                <a:spcPts val="888"/>
              </a:lnSpc>
              <a:spcBef>
                <a:spcPts val="0"/>
              </a:spcBef>
              <a:spcAft>
                <a:spcPts val="0"/>
              </a:spcAft>
              <a:buClrTx/>
              <a:buSzTx/>
              <a:buFontTx/>
              <a:buNone/>
              <a:tabLst/>
              <a:defRPr/>
            </a:pPr>
            <a:r>
              <a:rPr kumimoji="1" lang="en-US" altLang="ja-JP" sz="71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250</a:t>
            </a:r>
            <a:r>
              <a:rPr kumimoji="1" lang="ja-JP" altLang="en-US" sz="71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71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kW</a:t>
            </a:r>
            <a:r>
              <a:rPr kumimoji="1" lang="ja-JP" altLang="en-US" sz="71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71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541310" rtl="0" eaLnBrk="1" fontAlgn="auto" latinLnBrk="0" hangingPunct="1">
              <a:lnSpc>
                <a:spcPts val="592"/>
              </a:lnSpc>
              <a:spcBef>
                <a:spcPts val="0"/>
              </a:spcBef>
              <a:spcAft>
                <a:spcPts val="0"/>
              </a:spcAft>
              <a:buClrTx/>
              <a:buSzTx/>
              <a:buFontTx/>
              <a:buNone/>
              <a:tabLst/>
              <a:defRPr/>
            </a:pPr>
            <a:r>
              <a:rPr kumimoji="0" lang="zh-TW"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太陽光発電</a:t>
            </a:r>
            <a:r>
              <a:rPr kumimoji="0" lang="ja-JP"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zh-TW"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141</a:t>
            </a:r>
            <a:r>
              <a:rPr kumimoji="0" lang="zh-TW"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0" lang="en-US" altLang="zh-TW"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kW</a:t>
            </a:r>
          </a:p>
          <a:p>
            <a:pPr marL="0" marR="0" lvl="0" indent="0" algn="ctr" defTabSz="541310" rtl="0" eaLnBrk="1" fontAlgn="auto" latinLnBrk="0" hangingPunct="1">
              <a:lnSpc>
                <a:spcPts val="592"/>
              </a:lnSpc>
              <a:spcBef>
                <a:spcPts val="0"/>
              </a:spcBef>
              <a:spcAft>
                <a:spcPts val="0"/>
              </a:spcAft>
              <a:buClrTx/>
              <a:buSzTx/>
              <a:buFontTx/>
              <a:buNone/>
              <a:tabLst/>
              <a:defRPr/>
            </a:pPr>
            <a:r>
              <a:rPr kumimoji="0" lang="zh-TW"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燃料電池等</a:t>
            </a:r>
            <a:r>
              <a:rPr kumimoji="0" lang="ja-JP"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zh-TW"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81</a:t>
            </a:r>
            <a:r>
              <a:rPr kumimoji="0" lang="zh-TW"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0" lang="en-US" altLang="zh-TW"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kW</a:t>
            </a:r>
            <a:br>
              <a:rPr kumimoji="0" lang="en-US" altLang="zh-TW"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zh-TW"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廃棄物発電等</a:t>
            </a:r>
            <a:r>
              <a:rPr kumimoji="0" lang="ja-JP"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zh-TW"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0" lang="zh-TW"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0" lang="en-US" altLang="zh-TW"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kW</a:t>
            </a:r>
            <a:endParaRPr kumimoji="0" lang="en-US" altLang="ja-JP"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a:spLocks/>
          </p:cNvSpPr>
          <p:nvPr/>
        </p:nvSpPr>
        <p:spPr>
          <a:xfrm>
            <a:off x="4732272" y="1713808"/>
            <a:ext cx="1330814" cy="213119"/>
          </a:xfrm>
          <a:prstGeom prst="rect">
            <a:avLst/>
          </a:prstGeom>
          <a:solidFill>
            <a:schemeClr val="bg1"/>
          </a:solidFill>
          <a:ln w="12700" cap="flat" cmpd="sng" algn="ctr">
            <a:solidFill>
              <a:schemeClr val="accent3">
                <a:lumMod val="75000"/>
              </a:schemeClr>
            </a:solidFill>
            <a:prstDash val="solid"/>
          </a:ln>
          <a:effectLst/>
        </p:spPr>
        <p:txBody>
          <a:bodyPr wrap="square" lIns="21312" tIns="21312" rIns="21312" bIns="21312"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270655" rtl="0" eaLnBrk="1" fontAlgn="base" latinLnBrk="0" hangingPunct="1">
              <a:lnSpc>
                <a:spcPts val="888"/>
              </a:lnSpc>
              <a:spcBef>
                <a:spcPts val="0"/>
              </a:spcBef>
              <a:spcAft>
                <a:spcPts val="0"/>
              </a:spcAft>
              <a:buClrTx/>
              <a:buSzTx/>
              <a:buFontTx/>
              <a:buNone/>
              <a:tabLst/>
              <a:defRPr/>
            </a:pPr>
            <a:r>
              <a:rPr kumimoji="1" lang="en-US" altLang="ja-JP" sz="711"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711"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5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a:spLocks/>
          </p:cNvSpPr>
          <p:nvPr/>
        </p:nvSpPr>
        <p:spPr>
          <a:xfrm>
            <a:off x="4732272" y="1948239"/>
            <a:ext cx="1330814" cy="213119"/>
          </a:xfrm>
          <a:prstGeom prst="rect">
            <a:avLst/>
          </a:prstGeom>
          <a:solidFill>
            <a:schemeClr val="bg1"/>
          </a:solidFill>
          <a:ln w="12700" cap="flat" cmpd="sng" algn="ctr">
            <a:solidFill>
              <a:schemeClr val="accent3">
                <a:lumMod val="75000"/>
              </a:schemeClr>
            </a:solidFill>
            <a:prstDash val="solid"/>
          </a:ln>
          <a:effectLst/>
        </p:spPr>
        <p:txBody>
          <a:bodyPr wrap="square" lIns="21312" tIns="21312" rIns="21312" bIns="21312"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270655" rtl="0" eaLnBrk="1" fontAlgn="base" latinLnBrk="0" hangingPunct="1">
              <a:lnSpc>
                <a:spcPts val="888"/>
              </a:lnSpc>
              <a:spcBef>
                <a:spcPts val="0"/>
              </a:spcBef>
              <a:spcAft>
                <a:spcPts val="0"/>
              </a:spcAft>
              <a:buClrTx/>
              <a:buSzTx/>
              <a:buFontTx/>
              <a:buNone/>
              <a:tabLst/>
              <a:defRPr/>
            </a:pPr>
            <a:r>
              <a:rPr kumimoji="1" lang="en-US" altLang="ja-JP" sz="71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71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以上改善</a:t>
            </a:r>
            <a:endParaRPr kumimoji="1" lang="en-US" altLang="ja-JP" sz="71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270655" rtl="0" eaLnBrk="1" fontAlgn="base" latinLnBrk="0" hangingPunct="1">
              <a:lnSpc>
                <a:spcPts val="592"/>
              </a:lnSpc>
              <a:spcBef>
                <a:spcPts val="0"/>
              </a:spcBef>
              <a:spcAft>
                <a:spcPts val="0"/>
              </a:spcAft>
              <a:buClrTx/>
              <a:buSzTx/>
              <a:buFontTx/>
              <a:buNone/>
              <a:tabLst/>
              <a:defRPr/>
            </a:pPr>
            <a:r>
              <a:rPr kumimoji="1" lang="ja-JP"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5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二等辺三角形 111"/>
          <p:cNvSpPr>
            <a:spLocks/>
          </p:cNvSpPr>
          <p:nvPr/>
        </p:nvSpPr>
        <p:spPr>
          <a:xfrm rot="5400000">
            <a:off x="4571254" y="2022488"/>
            <a:ext cx="213119" cy="63936"/>
          </a:xfrm>
          <a:prstGeom prst="triangle">
            <a:avLst/>
          </a:prstGeom>
          <a:solidFill>
            <a:schemeClr val="accent3">
              <a:lumMod val="75000"/>
            </a:schemeClr>
          </a:solidFill>
          <a:ln w="19050" cap="flat" cmpd="sng" algn="ctr">
            <a:noFill/>
            <a:prstDash val="solid"/>
            <a:miter lim="800000"/>
          </a:ln>
          <a:effectLst/>
        </p:spPr>
        <p:txBody>
          <a:bodyPr rtlCol="0" anchor="ctr"/>
          <a:lstStyle/>
          <a:p>
            <a:pPr marL="0" marR="0" lvl="0" indent="0" algn="ctr" defTabSz="270655" rtl="0" eaLnBrk="1" fontAlgn="auto" latinLnBrk="0" hangingPunct="1">
              <a:lnSpc>
                <a:spcPct val="100000"/>
              </a:lnSpc>
              <a:spcBef>
                <a:spcPts val="0"/>
              </a:spcBef>
              <a:spcAft>
                <a:spcPts val="0"/>
              </a:spcAft>
              <a:buClrTx/>
              <a:buSzTx/>
              <a:buFontTx/>
              <a:buNone/>
              <a:tabLst/>
              <a:defRPr/>
            </a:pPr>
            <a:endParaRPr kumimoji="0" lang="ja-JP" altLang="en-US" sz="59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3" name="二等辺三角形 112"/>
          <p:cNvSpPr>
            <a:spLocks/>
          </p:cNvSpPr>
          <p:nvPr/>
        </p:nvSpPr>
        <p:spPr>
          <a:xfrm rot="5400000">
            <a:off x="4486005" y="1486895"/>
            <a:ext cx="383614" cy="63936"/>
          </a:xfrm>
          <a:prstGeom prst="triangle">
            <a:avLst/>
          </a:prstGeom>
          <a:solidFill>
            <a:schemeClr val="accent3">
              <a:lumMod val="75000"/>
            </a:schemeClr>
          </a:solidFill>
          <a:ln w="19050" cap="flat" cmpd="sng" algn="ctr">
            <a:noFill/>
            <a:prstDash val="solid"/>
            <a:miter lim="800000"/>
          </a:ln>
          <a:effectLst/>
        </p:spPr>
        <p:txBody>
          <a:bodyPr rtlCol="0" anchor="ctr"/>
          <a:lstStyle/>
          <a:p>
            <a:pPr marL="0" marR="0" lvl="0" indent="0" algn="ctr" defTabSz="270655" rtl="0" eaLnBrk="1" fontAlgn="auto" latinLnBrk="0" hangingPunct="1">
              <a:lnSpc>
                <a:spcPct val="100000"/>
              </a:lnSpc>
              <a:spcBef>
                <a:spcPts val="0"/>
              </a:spcBef>
              <a:spcAft>
                <a:spcPts val="0"/>
              </a:spcAft>
              <a:buClrTx/>
              <a:buSzTx/>
              <a:buFontTx/>
              <a:buNone/>
              <a:tabLst/>
              <a:defRPr/>
            </a:pPr>
            <a:endParaRPr kumimoji="0" lang="ja-JP" altLang="en-US" sz="59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4" name="二等辺三角形 113"/>
          <p:cNvSpPr>
            <a:spLocks/>
          </p:cNvSpPr>
          <p:nvPr/>
        </p:nvSpPr>
        <p:spPr>
          <a:xfrm rot="5400000">
            <a:off x="4571254" y="1788399"/>
            <a:ext cx="213119" cy="63936"/>
          </a:xfrm>
          <a:prstGeom prst="triangle">
            <a:avLst/>
          </a:prstGeom>
          <a:solidFill>
            <a:schemeClr val="accent3">
              <a:lumMod val="75000"/>
            </a:schemeClr>
          </a:solidFill>
          <a:ln w="19050" cap="flat" cmpd="sng" algn="ctr">
            <a:noFill/>
            <a:prstDash val="solid"/>
            <a:miter lim="800000"/>
          </a:ln>
          <a:effectLst/>
        </p:spPr>
        <p:txBody>
          <a:bodyPr rtlCol="0" anchor="ctr"/>
          <a:lstStyle/>
          <a:p>
            <a:pPr marL="0" marR="0" lvl="0" indent="0" algn="ctr" defTabSz="270655" rtl="0" eaLnBrk="1" fontAlgn="auto" latinLnBrk="0" hangingPunct="1">
              <a:lnSpc>
                <a:spcPct val="100000"/>
              </a:lnSpc>
              <a:spcBef>
                <a:spcPts val="0"/>
              </a:spcBef>
              <a:spcAft>
                <a:spcPts val="0"/>
              </a:spcAft>
              <a:buClrTx/>
              <a:buSzTx/>
              <a:buFontTx/>
              <a:buNone/>
              <a:tabLst/>
              <a:defRPr/>
            </a:pPr>
            <a:endParaRPr kumimoji="0" lang="ja-JP" altLang="en-US" sz="59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5" name="正方形/長方形 114">
            <a:extLst>
              <a:ext uri="{FF2B5EF4-FFF2-40B4-BE49-F238E27FC236}">
                <a16:creationId xmlns:a16="http://schemas.microsoft.com/office/drawing/2014/main" id="{0323F430-62E0-4F5D-9D43-FE8707677491}"/>
              </a:ext>
            </a:extLst>
          </p:cNvPr>
          <p:cNvSpPr/>
          <p:nvPr/>
        </p:nvSpPr>
        <p:spPr>
          <a:xfrm>
            <a:off x="3122044" y="1327056"/>
            <a:ext cx="1491833" cy="362302"/>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lIns="0" tIns="21312" rIns="0" bIns="21312" rtlCol="0" anchor="ctr">
            <a:noAutofit/>
          </a:bodyPr>
          <a:lstStyle/>
          <a:p>
            <a:pPr marL="0" marR="0" lvl="0" indent="0" algn="ctr" defTabSz="270655" rtl="0" eaLnBrk="1" fontAlgn="auto" latinLnBrk="0" hangingPunct="1">
              <a:lnSpc>
                <a:spcPts val="888"/>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自立・分散型エネルギー導入量</a:t>
            </a:r>
            <a:endParaRPr kumimoji="0" lang="en-US" altLang="ja-JP" sz="71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ctr" defTabSz="270655" rtl="0" eaLnBrk="1" fontAlgn="auto" latinLnBrk="0" hangingPunct="1">
              <a:lnSpc>
                <a:spcPts val="651"/>
              </a:lnSpc>
              <a:spcBef>
                <a:spcPts val="0"/>
              </a:spcBef>
              <a:spcAft>
                <a:spcPts val="0"/>
              </a:spcAft>
              <a:buClrTx/>
              <a:buSzTx/>
              <a:buFontTx/>
              <a:buNone/>
              <a:tabLst/>
              <a:defRPr/>
            </a:pPr>
            <a:r>
              <a:rPr kumimoji="0" lang="ja-JP" altLang="en-US" sz="53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（太陽光発電、燃料電池、廃棄物発電等導入量）</a:t>
            </a:r>
          </a:p>
        </p:txBody>
      </p:sp>
      <p:sp>
        <p:nvSpPr>
          <p:cNvPr id="116" name="正方形/長方形 115">
            <a:extLst>
              <a:ext uri="{FF2B5EF4-FFF2-40B4-BE49-F238E27FC236}">
                <a16:creationId xmlns:a16="http://schemas.microsoft.com/office/drawing/2014/main" id="{0323F430-62E0-4F5D-9D43-FE8707677491}"/>
              </a:ext>
            </a:extLst>
          </p:cNvPr>
          <p:cNvSpPr/>
          <p:nvPr/>
        </p:nvSpPr>
        <p:spPr>
          <a:xfrm>
            <a:off x="3122044" y="1713808"/>
            <a:ext cx="1491833" cy="213119"/>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lIns="0" tIns="21312" rIns="0" bIns="21312" rtlCol="0" anchor="ctr">
            <a:noAutofit/>
          </a:bodyPr>
          <a:lstStyle/>
          <a:p>
            <a:pPr marL="0" marR="0" lvl="0" indent="0" algn="ctr" defTabSz="270655" rtl="0" eaLnBrk="1" fontAlgn="auto" latinLnBrk="0" hangingPunct="1">
              <a:lnSpc>
                <a:spcPts val="888"/>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再エネ利用率</a:t>
            </a:r>
          </a:p>
          <a:p>
            <a:pPr marL="0" marR="0" lvl="0" indent="0" algn="ctr" defTabSz="270655" rtl="0" eaLnBrk="1" fontAlgn="auto" latinLnBrk="0" hangingPunct="1">
              <a:lnSpc>
                <a:spcPts val="651"/>
              </a:lnSpc>
              <a:spcBef>
                <a:spcPts val="0"/>
              </a:spcBef>
              <a:spcAft>
                <a:spcPts val="0"/>
              </a:spcAft>
              <a:buClrTx/>
              <a:buSzTx/>
              <a:buFontTx/>
              <a:buNone/>
              <a:tabLst/>
              <a:defRPr/>
            </a:pPr>
            <a:r>
              <a:rPr kumimoji="0" lang="ja-JP" altLang="en-US" sz="53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（電力需要量に占める再生可能エネルギー利用率）</a:t>
            </a:r>
          </a:p>
        </p:txBody>
      </p:sp>
      <p:sp>
        <p:nvSpPr>
          <p:cNvPr id="117" name="正方形/長方形 116">
            <a:extLst>
              <a:ext uri="{FF2B5EF4-FFF2-40B4-BE49-F238E27FC236}">
                <a16:creationId xmlns:a16="http://schemas.microsoft.com/office/drawing/2014/main" id="{0323F430-62E0-4F5D-9D43-FE8707677491}"/>
              </a:ext>
            </a:extLst>
          </p:cNvPr>
          <p:cNvSpPr/>
          <p:nvPr/>
        </p:nvSpPr>
        <p:spPr>
          <a:xfrm>
            <a:off x="3122044" y="1948239"/>
            <a:ext cx="1491833" cy="213119"/>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lIns="0" tIns="21312" rIns="0" bIns="21312" rtlCol="0" anchor="ctr">
            <a:noAutofit/>
          </a:bodyPr>
          <a:lstStyle/>
          <a:p>
            <a:pPr marL="0" marR="0" lvl="0" indent="0" algn="ctr" defTabSz="270655" rtl="0" eaLnBrk="1" fontAlgn="auto" latinLnBrk="0" hangingPunct="1">
              <a:lnSpc>
                <a:spcPts val="888"/>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エネルギー利用効率</a:t>
            </a:r>
          </a:p>
          <a:p>
            <a:pPr marL="0" marR="0" lvl="0" indent="0" algn="ctr" defTabSz="270655" rtl="0" eaLnBrk="1" fontAlgn="auto" latinLnBrk="0" hangingPunct="1">
              <a:lnSpc>
                <a:spcPts val="651"/>
              </a:lnSpc>
              <a:spcBef>
                <a:spcPts val="0"/>
              </a:spcBef>
              <a:spcAft>
                <a:spcPts val="0"/>
              </a:spcAft>
              <a:buClrTx/>
              <a:buSzTx/>
              <a:buFontTx/>
              <a:buNone/>
              <a:tabLst/>
              <a:defRPr/>
            </a:pPr>
            <a:r>
              <a:rPr kumimoji="0" lang="ja-JP" altLang="en-US" sz="53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（府内総生産あたりのエネルギー消費量）</a:t>
            </a:r>
          </a:p>
        </p:txBody>
      </p:sp>
      <p:sp>
        <p:nvSpPr>
          <p:cNvPr id="118" name="正方形/長方形 117"/>
          <p:cNvSpPr>
            <a:spLocks/>
          </p:cNvSpPr>
          <p:nvPr/>
        </p:nvSpPr>
        <p:spPr>
          <a:xfrm>
            <a:off x="4732272" y="1209842"/>
            <a:ext cx="1330814" cy="106559"/>
          </a:xfrm>
          <a:prstGeom prst="rect">
            <a:avLst/>
          </a:prstGeom>
          <a:solidFill>
            <a:schemeClr val="accent3">
              <a:lumMod val="75000"/>
            </a:schemeClr>
          </a:solidFill>
          <a:ln w="12700" cap="flat" cmpd="sng" algn="ctr">
            <a:noFill/>
            <a:prstDash val="solid"/>
          </a:ln>
          <a:effectLst/>
        </p:spPr>
        <p:txBody>
          <a:bodyPr wrap="square" lIns="42624" tIns="21312" rIns="42624" bIns="21312"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270655" rtl="0" eaLnBrk="1" fontAlgn="base" latinLnBrk="0" hangingPunct="1">
              <a:lnSpc>
                <a:spcPct val="100000"/>
              </a:lnSpc>
              <a:spcBef>
                <a:spcPts val="0"/>
              </a:spcBef>
              <a:spcAft>
                <a:spcPts val="0"/>
              </a:spcAft>
              <a:buClrTx/>
              <a:buSzTx/>
              <a:buFontTx/>
              <a:buNone/>
              <a:tabLst/>
              <a:defRPr/>
            </a:pPr>
            <a:r>
              <a:rPr kumimoji="1" lang="en-US" altLang="ja-JP" sz="65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65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年度目標値</a:t>
            </a:r>
            <a:endParaRPr kumimoji="1" lang="en-US" altLang="ja-JP" sz="65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大かっこ 49"/>
          <p:cNvSpPr/>
          <p:nvPr/>
        </p:nvSpPr>
        <p:spPr>
          <a:xfrm>
            <a:off x="4945099" y="1448211"/>
            <a:ext cx="905160" cy="227611"/>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5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 name="図 2"/>
          <p:cNvPicPr>
            <a:picLocks noChangeAspect="1"/>
          </p:cNvPicPr>
          <p:nvPr/>
        </p:nvPicPr>
        <p:blipFill>
          <a:blip r:embed="rId5"/>
          <a:stretch>
            <a:fillRect/>
          </a:stretch>
        </p:blipFill>
        <p:spPr>
          <a:xfrm>
            <a:off x="191791" y="4663858"/>
            <a:ext cx="2751383" cy="1619338"/>
          </a:xfrm>
          <a:prstGeom prst="rect">
            <a:avLst/>
          </a:prstGeom>
        </p:spPr>
      </p:pic>
      <p:sp>
        <p:nvSpPr>
          <p:cNvPr id="73" name="角丸四角形 72"/>
          <p:cNvSpPr/>
          <p:nvPr/>
        </p:nvSpPr>
        <p:spPr>
          <a:xfrm>
            <a:off x="172478" y="4581852"/>
            <a:ext cx="1458161" cy="127871"/>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3280" tIns="21312" rIns="53280" bIns="21312" anchor="ctr"/>
          <a:lstStyle/>
          <a:p>
            <a:pPr marL="0" marR="0" lvl="0" indent="0" algn="ctr" defTabSz="541310" rtl="0" eaLnBrk="1" fontAlgn="auto" latinLnBrk="0" hangingPunct="1">
              <a:lnSpc>
                <a:spcPct val="100000"/>
              </a:lnSpc>
              <a:spcBef>
                <a:spcPts val="0"/>
              </a:spcBef>
              <a:spcAft>
                <a:spcPts val="0"/>
              </a:spcAft>
              <a:buClrTx/>
              <a:buSzTx/>
              <a:buFontTx/>
              <a:buNone/>
              <a:tabLst/>
              <a:defRPr/>
            </a:pPr>
            <a:r>
              <a:rPr kumimoji="0" lang="ja-JP" altLang="en-US" sz="711"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「新たなエネルギー社会」の将来像</a:t>
            </a:r>
          </a:p>
        </p:txBody>
      </p:sp>
      <p:sp>
        <p:nvSpPr>
          <p:cNvPr id="51" name="テキスト ボックス 50"/>
          <p:cNvSpPr txBox="1"/>
          <p:nvPr/>
        </p:nvSpPr>
        <p:spPr>
          <a:xfrm>
            <a:off x="36657" y="47319"/>
            <a:ext cx="8610804" cy="338554"/>
          </a:xfrm>
          <a:prstGeom prst="rect">
            <a:avLst/>
          </a:prstGeom>
          <a:noFill/>
          <a:ln w="6350" cmpd="sng">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（参考）おおさか</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スマートエネルギープラン（</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113</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01559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角丸四角形 181"/>
          <p:cNvSpPr/>
          <p:nvPr/>
        </p:nvSpPr>
        <p:spPr>
          <a:xfrm>
            <a:off x="4019831" y="854627"/>
            <a:ext cx="5078123" cy="3657065"/>
          </a:xfrm>
          <a:prstGeom prst="roundRect">
            <a:avLst>
              <a:gd name="adj" fmla="val 1362"/>
            </a:avLst>
          </a:prstGeom>
          <a:noFill/>
        </p:spPr>
        <p:style>
          <a:lnRef idx="2">
            <a:schemeClr val="accent1">
              <a:shade val="50000"/>
            </a:schemeClr>
          </a:lnRef>
          <a:fillRef idx="1">
            <a:schemeClr val="accent1"/>
          </a:fillRef>
          <a:effectRef idx="0">
            <a:schemeClr val="accent1"/>
          </a:effectRef>
          <a:fontRef idx="minor">
            <a:schemeClr val="lt1"/>
          </a:fontRef>
        </p:style>
        <p:txBody>
          <a:bodyPr lIns="61896" tIns="30948" rIns="61896" bIns="30948" rtlCol="0" anchor="ctr" anchorCtr="0"/>
          <a:lstStyle/>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7" name="角丸四角形 266"/>
          <p:cNvSpPr/>
          <p:nvPr/>
        </p:nvSpPr>
        <p:spPr>
          <a:xfrm>
            <a:off x="4147646" y="2474477"/>
            <a:ext cx="4861622" cy="1980400"/>
          </a:xfrm>
          <a:prstGeom prst="roundRect">
            <a:avLst>
              <a:gd name="adj" fmla="val 2970"/>
            </a:avLst>
          </a:prstGeom>
          <a:solidFill>
            <a:schemeClr val="tx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896" tIns="30948" rIns="61896" bIns="30948" rtlCol="0" anchor="ctr" anchorCtr="0"/>
          <a:lstStyle/>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71321" y="842009"/>
            <a:ext cx="3876234" cy="3369666"/>
          </a:xfrm>
          <a:prstGeom prst="roundRect">
            <a:avLst>
              <a:gd name="adj" fmla="val 2970"/>
            </a:avLst>
          </a:prstGeom>
          <a:noFill/>
        </p:spPr>
        <p:style>
          <a:lnRef idx="2">
            <a:schemeClr val="accent1">
              <a:shade val="50000"/>
            </a:schemeClr>
          </a:lnRef>
          <a:fillRef idx="1">
            <a:schemeClr val="accent1"/>
          </a:fillRef>
          <a:effectRef idx="0">
            <a:schemeClr val="accent1"/>
          </a:effectRef>
          <a:fontRef idx="minor">
            <a:schemeClr val="lt1"/>
          </a:fontRef>
        </p:style>
        <p:txBody>
          <a:bodyPr lIns="61896" tIns="30948" rIns="61896" bIns="30948" rtlCol="0" anchor="ctr" anchorCtr="0"/>
          <a:lstStyle/>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a:xfrm>
            <a:off x="84052" y="4396183"/>
            <a:ext cx="3863502" cy="2021238"/>
          </a:xfrm>
          <a:prstGeom prst="roundRect">
            <a:avLst>
              <a:gd name="adj" fmla="val 2970"/>
            </a:avLst>
          </a:prstGeom>
          <a:noFill/>
        </p:spPr>
        <p:style>
          <a:lnRef idx="2">
            <a:schemeClr val="accent1">
              <a:shade val="50000"/>
            </a:schemeClr>
          </a:lnRef>
          <a:fillRef idx="1">
            <a:schemeClr val="accent1"/>
          </a:fillRef>
          <a:effectRef idx="0">
            <a:schemeClr val="accent1"/>
          </a:effectRef>
          <a:fontRef idx="minor">
            <a:schemeClr val="lt1"/>
          </a:fontRef>
        </p:style>
        <p:txBody>
          <a:bodyPr lIns="61896" tIns="30948" rIns="61896" bIns="30948" rtlCol="0" anchor="ctr" anchorCtr="0"/>
          <a:lstStyle/>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1" name="角丸四角形 200"/>
          <p:cNvSpPr/>
          <p:nvPr/>
        </p:nvSpPr>
        <p:spPr>
          <a:xfrm>
            <a:off x="289522" y="5812542"/>
            <a:ext cx="3355939" cy="560276"/>
          </a:xfrm>
          <a:prstGeom prst="roundRect">
            <a:avLst>
              <a:gd name="adj" fmla="val 2970"/>
            </a:avLst>
          </a:prstGeom>
          <a:solidFill>
            <a:schemeClr val="tx2">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896" tIns="30948" rIns="61896" bIns="30948" rtlCol="0" anchor="ctr" anchorCtr="0"/>
          <a:lstStyle/>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角丸四角形 182"/>
          <p:cNvSpPr/>
          <p:nvPr/>
        </p:nvSpPr>
        <p:spPr>
          <a:xfrm>
            <a:off x="4019832" y="4651211"/>
            <a:ext cx="5078123" cy="1765863"/>
          </a:xfrm>
          <a:prstGeom prst="roundRect">
            <a:avLst>
              <a:gd name="adj" fmla="val 1297"/>
            </a:avLst>
          </a:prstGeom>
          <a:noFill/>
        </p:spPr>
        <p:style>
          <a:lnRef idx="2">
            <a:schemeClr val="accent1">
              <a:shade val="50000"/>
            </a:schemeClr>
          </a:lnRef>
          <a:fillRef idx="1">
            <a:schemeClr val="accent1"/>
          </a:fillRef>
          <a:effectRef idx="0">
            <a:schemeClr val="accent1"/>
          </a:effectRef>
          <a:fontRef idx="minor">
            <a:schemeClr val="lt1"/>
          </a:fontRef>
        </p:style>
        <p:txBody>
          <a:bodyPr lIns="61896" tIns="30948" rIns="61896" bIns="30948" rtlCol="0" anchor="ctr" anchorCtr="0"/>
          <a:lstStyle/>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6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141418" y="745830"/>
            <a:ext cx="1138788" cy="258684"/>
          </a:xfrm>
          <a:prstGeom prst="roundRect">
            <a:avLst>
              <a:gd name="adj" fmla="val 50000"/>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40449" tIns="20225" rIns="40449" bIns="20225" anchor="ctr">
            <a:spAutoFit/>
          </a:bodyPr>
          <a:lstStyle/>
          <a:p>
            <a:pPr marL="0" marR="0" lvl="0" indent="0" algn="ctr" defTabSz="903211" rtl="0" eaLnBrk="1" fontAlgn="auto" latinLnBrk="0" hangingPunct="1">
              <a:lnSpc>
                <a:spcPct val="100000"/>
              </a:lnSpc>
              <a:spcBef>
                <a:spcPts val="0"/>
              </a:spcBef>
              <a:spcAft>
                <a:spcPts val="0"/>
              </a:spcAft>
              <a:buClrTx/>
              <a:buSzTx/>
              <a:buFontTx/>
              <a:buNone/>
              <a:tabLst/>
              <a:defRPr/>
            </a:pPr>
            <a:r>
              <a:rPr kumimoji="0" lang="ja-JP" altLang="en-US" sz="93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策定の背景</a:t>
            </a:r>
          </a:p>
        </p:txBody>
      </p:sp>
      <p:sp>
        <p:nvSpPr>
          <p:cNvPr id="62" name="正方形/長方形 61"/>
          <p:cNvSpPr/>
          <p:nvPr/>
        </p:nvSpPr>
        <p:spPr>
          <a:xfrm>
            <a:off x="269947" y="1214340"/>
            <a:ext cx="3365384" cy="430529"/>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エネルギーの多様な選択肢の一つとして、水素が活用されている「水素社会」の実現により、</a:t>
            </a:r>
            <a:endParaRPr kumimoji="0" lang="en-US" altLang="ja-JP"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温室効果ガスの削減をはじめ多くの社会課題の解決に貢献できる可能性がある</a:t>
            </a:r>
            <a:endParaRPr kumimoji="0" lang="en-US" altLang="ja-JP"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endParaRPr kumimoji="0" lang="en-US" altLang="ja-JP"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endParaRPr kumimoji="0" lang="en-US" altLang="ja-JP"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880"/>
              </a:lnSpc>
              <a:spcBef>
                <a:spcPts val="0"/>
              </a:spcBef>
              <a:spcAft>
                <a:spcPts val="0"/>
              </a:spcAft>
              <a:buClrTx/>
              <a:buSzTx/>
              <a:buFontTx/>
              <a:buNone/>
              <a:tabLst/>
              <a:defRPr/>
            </a:pPr>
            <a:endParaRPr kumimoji="0" lang="en-US" altLang="ja-JP"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4" name="円/楕円 63"/>
          <p:cNvSpPr>
            <a:spLocks/>
          </p:cNvSpPr>
          <p:nvPr/>
        </p:nvSpPr>
        <p:spPr bwMode="auto">
          <a:xfrm>
            <a:off x="290083" y="1421851"/>
            <a:ext cx="776321" cy="245291"/>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marL="0" marR="0" lvl="0" indent="0" algn="ctr" defTabSz="457200" rtl="0" eaLnBrk="0" fontAlgn="auto" latinLnBrk="0" hangingPunct="0">
              <a:lnSpc>
                <a:spcPts val="745"/>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温室効果ガス</a:t>
            </a:r>
            <a:endParaRPr kumimoji="0" lang="en-US" altLang="ja-JP" sz="6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0" fontAlgn="auto" latinLnBrk="0" hangingPunct="0">
              <a:lnSpc>
                <a:spcPts val="745"/>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排出削減</a:t>
            </a:r>
          </a:p>
        </p:txBody>
      </p:sp>
      <p:sp>
        <p:nvSpPr>
          <p:cNvPr id="65" name="円/楕円 64"/>
          <p:cNvSpPr>
            <a:spLocks/>
          </p:cNvSpPr>
          <p:nvPr/>
        </p:nvSpPr>
        <p:spPr bwMode="auto">
          <a:xfrm>
            <a:off x="1215900" y="1421851"/>
            <a:ext cx="776321" cy="245291"/>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marL="0" marR="0" lvl="0" indent="0" algn="ctr" defTabSz="457200" rtl="0" eaLnBrk="0" fontAlgn="auto" latinLnBrk="0" hangingPunct="0">
              <a:lnSpc>
                <a:spcPts val="745"/>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エネルギー</a:t>
            </a:r>
            <a:endParaRPr kumimoji="0" lang="en-US" altLang="ja-JP" sz="6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0" fontAlgn="auto" latinLnBrk="0" hangingPunct="0">
              <a:lnSpc>
                <a:spcPts val="745"/>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地産地消</a:t>
            </a:r>
          </a:p>
        </p:txBody>
      </p:sp>
      <p:sp>
        <p:nvSpPr>
          <p:cNvPr id="66" name="円/楕円 65"/>
          <p:cNvSpPr>
            <a:spLocks/>
          </p:cNvSpPr>
          <p:nvPr/>
        </p:nvSpPr>
        <p:spPr bwMode="auto">
          <a:xfrm>
            <a:off x="2193151" y="1421851"/>
            <a:ext cx="776321" cy="245291"/>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marL="0" marR="0" lvl="0" indent="0" algn="ctr" defTabSz="457200" rtl="0" eaLnBrk="0" fontAlgn="auto" latinLnBrk="0" hangingPunct="0">
              <a:lnSpc>
                <a:spcPts val="745"/>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ＢＣＰ対応</a:t>
            </a:r>
          </a:p>
        </p:txBody>
      </p:sp>
      <p:sp>
        <p:nvSpPr>
          <p:cNvPr id="67" name="正方形/長方形 66"/>
          <p:cNvSpPr/>
          <p:nvPr/>
        </p:nvSpPr>
        <p:spPr>
          <a:xfrm>
            <a:off x="3038594" y="1581222"/>
            <a:ext cx="338668" cy="127293"/>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73105" rtlCol="0" anchor="t" anchorCtr="0"/>
          <a:lstStyle/>
          <a:p>
            <a:pPr marL="0" marR="0" lvl="0" indent="0" algn="l" defTabSz="457200" rtl="0" eaLnBrk="1" fontAlgn="auto" latinLnBrk="0" hangingPunct="1">
              <a:lnSpc>
                <a:spcPts val="1083"/>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など</a:t>
            </a:r>
            <a:endParaRPr kumimoji="0" lang="en-US" altLang="ja-JP"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8" name="正方形/長方形 67"/>
          <p:cNvSpPr/>
          <p:nvPr/>
        </p:nvSpPr>
        <p:spPr>
          <a:xfrm>
            <a:off x="222975" y="1964844"/>
            <a:ext cx="3649206" cy="215263"/>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水素関連分野に先進的に取り組む企業や、高い技術力を持つ多様で厚みのある中小企業が集積する</a:t>
            </a:r>
            <a:endParaRPr kumimoji="0" lang="en-US" altLang="ja-JP"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大阪は、多種多様な技術が集約される水素エネルギー産業の発展に大きく貢献できる</a:t>
            </a:r>
            <a:endParaRPr kumimoji="0" lang="en-US" altLang="ja-JP"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1" name="角丸四角形 70"/>
          <p:cNvSpPr/>
          <p:nvPr/>
        </p:nvSpPr>
        <p:spPr>
          <a:xfrm>
            <a:off x="2044647" y="2224711"/>
            <a:ext cx="1827533" cy="245291"/>
          </a:xfrm>
          <a:prstGeom prst="roundRect">
            <a:avLst>
              <a:gd name="adj" fmla="val 9178"/>
            </a:avLst>
          </a:prstGeom>
          <a:solidFill>
            <a:schemeClr val="bg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lIns="24368" tIns="0" rIns="24368" bIns="0" anchor="ctr">
            <a:noAutofit/>
          </a:bodyPr>
          <a:lstStyle/>
          <a:p>
            <a:pPr marL="0" marR="0" lvl="0" indent="0" algn="l" defTabSz="903211" rtl="0" eaLnBrk="1" fontAlgn="auto" latinLnBrk="0" hangingPunct="1">
              <a:lnSpc>
                <a:spcPts val="681"/>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高度な技術を有するものづくり企業が集積し、新たな技術・製品を次々と生み出すフルセット型の産業構造</a:t>
            </a:r>
          </a:p>
        </p:txBody>
      </p:sp>
      <p:grpSp>
        <p:nvGrpSpPr>
          <p:cNvPr id="24" name="グループ化 23"/>
          <p:cNvGrpSpPr/>
          <p:nvPr/>
        </p:nvGrpSpPr>
        <p:grpSpPr>
          <a:xfrm>
            <a:off x="125725" y="2536934"/>
            <a:ext cx="1903888" cy="669050"/>
            <a:chOff x="-47414" y="2928018"/>
            <a:chExt cx="3073655" cy="1080120"/>
          </a:xfrm>
        </p:grpSpPr>
        <p:pic>
          <p:nvPicPr>
            <p:cNvPr id="72" name="Picture 2" descr="E:\LIB\14 FCV(FC)\04_H27年度業務フォルダ\びわ湖メッセ（10月21日）\写真など\サムテック\蓄圧器２.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1" y="3081679"/>
              <a:ext cx="498894" cy="29604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3"/>
            <p:cNvSpPr>
              <a:spLocks noChangeArrowheads="1"/>
            </p:cNvSpPr>
            <p:nvPr/>
          </p:nvSpPr>
          <p:spPr bwMode="auto">
            <a:xfrm>
              <a:off x="-47414" y="2928018"/>
              <a:ext cx="1039259" cy="146229"/>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457200" rtl="0" eaLnBrk="0" fontAlgn="base" latinLnBrk="0" hangingPunct="0">
                <a:lnSpc>
                  <a:spcPct val="100000"/>
                </a:lnSpc>
                <a:spcBef>
                  <a:spcPts val="0"/>
                </a:spcBef>
                <a:spcAft>
                  <a:spcPct val="0"/>
                </a:spcAft>
                <a:buClrTx/>
                <a:buSzTx/>
                <a:buFontTx/>
                <a:buNone/>
                <a:tabLst/>
                <a:defRPr/>
              </a:pPr>
              <a:r>
                <a:rPr kumimoji="1" lang="ja-JP" altLang="en-US"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＜蓄圧器＞</a:t>
              </a:r>
            </a:p>
          </p:txBody>
        </p:sp>
        <p:pic>
          <p:nvPicPr>
            <p:cNvPr id="109" name="Picture 10" descr="http://www.kajitech.com/images/pro/img_VT5-110GH-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837" y="2956975"/>
              <a:ext cx="536300" cy="540963"/>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3"/>
            <p:cNvSpPr>
              <a:spLocks noChangeArrowheads="1"/>
            </p:cNvSpPr>
            <p:nvPr/>
          </p:nvSpPr>
          <p:spPr bwMode="auto">
            <a:xfrm>
              <a:off x="937545" y="2928018"/>
              <a:ext cx="702372" cy="152564"/>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457200" rtl="0" eaLnBrk="0" fontAlgn="base" latinLnBrk="0" hangingPunct="0">
                <a:lnSpc>
                  <a:spcPct val="100000"/>
                </a:lnSpc>
                <a:spcBef>
                  <a:spcPts val="0"/>
                </a:spcBef>
                <a:spcAft>
                  <a:spcPct val="0"/>
                </a:spcAft>
                <a:buClrTx/>
                <a:buSzTx/>
                <a:buFontTx/>
                <a:buNone/>
                <a:tabLst/>
                <a:defRPr/>
              </a:pPr>
              <a:r>
                <a:rPr kumimoji="1" lang="ja-JP" altLang="en-US"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＜圧縮機＞</a:t>
              </a:r>
            </a:p>
          </p:txBody>
        </p:sp>
        <p:sp>
          <p:nvSpPr>
            <p:cNvPr id="118" name="Rectangle 3"/>
            <p:cNvSpPr>
              <a:spLocks noChangeArrowheads="1"/>
            </p:cNvSpPr>
            <p:nvPr/>
          </p:nvSpPr>
          <p:spPr bwMode="auto">
            <a:xfrm>
              <a:off x="1896802" y="2928018"/>
              <a:ext cx="1129439" cy="241795"/>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457200" rtl="0" eaLnBrk="0" fontAlgn="base" latinLnBrk="0" hangingPunct="0">
                <a:lnSpc>
                  <a:spcPct val="100000"/>
                </a:lnSpc>
                <a:spcBef>
                  <a:spcPts val="0"/>
                </a:spcBef>
                <a:spcAft>
                  <a:spcPct val="0"/>
                </a:spcAft>
                <a:buClrTx/>
                <a:buSzTx/>
                <a:buFontTx/>
                <a:buNone/>
                <a:tabLst/>
                <a:defRPr/>
              </a:pPr>
              <a:r>
                <a:rPr kumimoji="1" lang="ja-JP" altLang="en-US"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＜液化水素製造＞</a:t>
              </a:r>
            </a:p>
          </p:txBody>
        </p:sp>
        <p:pic>
          <p:nvPicPr>
            <p:cNvPr id="1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185" y="3065580"/>
              <a:ext cx="746705" cy="34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 name="正方形/長方形 119"/>
            <p:cNvSpPr/>
            <p:nvPr/>
          </p:nvSpPr>
          <p:spPr>
            <a:xfrm>
              <a:off x="2256842" y="3774365"/>
              <a:ext cx="546749" cy="20550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73105" rtlCol="0" anchor="t" anchorCtr="0"/>
            <a:lstStyle/>
            <a:p>
              <a:pPr marL="0" marR="0" lvl="0" indent="0" algn="l" defTabSz="457200" rtl="0" eaLnBrk="1" fontAlgn="auto" latinLnBrk="0" hangingPunct="1">
                <a:lnSpc>
                  <a:spcPts val="1083"/>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など多数</a:t>
              </a:r>
              <a:endParaRPr kumimoji="0" lang="en-US" altLang="ja-JP" sz="496"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128" name="Picture 2" descr="FC-8040 製品写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5906" y="3564781"/>
              <a:ext cx="504912" cy="443357"/>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3"/>
            <p:cNvSpPr>
              <a:spLocks noChangeArrowheads="1"/>
            </p:cNvSpPr>
            <p:nvPr/>
          </p:nvSpPr>
          <p:spPr bwMode="auto">
            <a:xfrm>
              <a:off x="1351885" y="3492773"/>
              <a:ext cx="1008152" cy="175381"/>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457200" rtl="0" eaLnBrk="0" fontAlgn="base" latinLnBrk="0" hangingPunct="0">
                <a:lnSpc>
                  <a:spcPct val="100000"/>
                </a:lnSpc>
                <a:spcBef>
                  <a:spcPts val="0"/>
                </a:spcBef>
                <a:spcAft>
                  <a:spcPct val="0"/>
                </a:spcAft>
                <a:buClrTx/>
                <a:buSzTx/>
                <a:buFontTx/>
                <a:buNone/>
                <a:tabLst/>
                <a:defRPr/>
              </a:pPr>
              <a:r>
                <a:rPr kumimoji="1" lang="ja-JP" altLang="en-US"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＜昇圧用ブロア＞</a:t>
              </a:r>
            </a:p>
          </p:txBody>
        </p:sp>
        <p:pic>
          <p:nvPicPr>
            <p:cNvPr id="1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903" y="3624784"/>
              <a:ext cx="451548" cy="37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1" name="Rectangle 3"/>
            <p:cNvSpPr>
              <a:spLocks noChangeArrowheads="1"/>
            </p:cNvSpPr>
            <p:nvPr/>
          </p:nvSpPr>
          <p:spPr bwMode="auto">
            <a:xfrm>
              <a:off x="199757" y="3537297"/>
              <a:ext cx="1141332" cy="180557"/>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457200" rtl="0" eaLnBrk="0" fontAlgn="base" latinLnBrk="0" hangingPunct="0">
                <a:lnSpc>
                  <a:spcPct val="100000"/>
                </a:lnSpc>
                <a:spcBef>
                  <a:spcPts val="0"/>
                </a:spcBef>
                <a:spcAft>
                  <a:spcPct val="0"/>
                </a:spcAft>
                <a:buClrTx/>
                <a:buSzTx/>
                <a:buFontTx/>
                <a:buNone/>
                <a:tabLst/>
                <a:defRPr/>
              </a:pPr>
              <a:r>
                <a:rPr kumimoji="1" lang="ja-JP" altLang="en-US"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＜バルブ・配管類＞</a:t>
              </a:r>
            </a:p>
          </p:txBody>
        </p:sp>
      </p:grpSp>
      <p:sp>
        <p:nvSpPr>
          <p:cNvPr id="133" name="角丸四角形 132"/>
          <p:cNvSpPr/>
          <p:nvPr/>
        </p:nvSpPr>
        <p:spPr>
          <a:xfrm>
            <a:off x="156275" y="4269792"/>
            <a:ext cx="974929" cy="258684"/>
          </a:xfrm>
          <a:prstGeom prst="roundRect">
            <a:avLst>
              <a:gd name="adj" fmla="val 50000"/>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40449" tIns="20225" rIns="40449" bIns="20225" anchor="ctr">
            <a:spAutoFit/>
          </a:bodyPr>
          <a:lstStyle/>
          <a:p>
            <a:pPr marL="0" marR="0" lvl="0" indent="0" algn="ctr" defTabSz="903211" rtl="0" eaLnBrk="1" fontAlgn="auto" latinLnBrk="0" hangingPunct="1">
              <a:lnSpc>
                <a:spcPct val="100000"/>
              </a:lnSpc>
              <a:spcBef>
                <a:spcPts val="0"/>
              </a:spcBef>
              <a:spcAft>
                <a:spcPts val="0"/>
              </a:spcAft>
              <a:buClrTx/>
              <a:buSzTx/>
              <a:buFontTx/>
              <a:buNone/>
              <a:tabLst/>
              <a:defRPr/>
            </a:pPr>
            <a:r>
              <a:rPr kumimoji="0" lang="ja-JP" altLang="en-US" sz="93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策定の目的</a:t>
            </a:r>
          </a:p>
        </p:txBody>
      </p:sp>
      <p:grpSp>
        <p:nvGrpSpPr>
          <p:cNvPr id="137" name="グループ化 136"/>
          <p:cNvGrpSpPr/>
          <p:nvPr/>
        </p:nvGrpSpPr>
        <p:grpSpPr>
          <a:xfrm>
            <a:off x="646910" y="3161381"/>
            <a:ext cx="1067071" cy="1037684"/>
            <a:chOff x="4734318" y="6938996"/>
            <a:chExt cx="5946509" cy="4070482"/>
          </a:xfrm>
        </p:grpSpPr>
        <p:pic>
          <p:nvPicPr>
            <p:cNvPr id="138" name="Picture 8"/>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61000"/>
                      </a14:imgEffect>
                    </a14:imgLayer>
                  </a14:imgProps>
                </a:ext>
                <a:ext uri="{28A0092B-C50C-407E-A947-70E740481C1C}">
                  <a14:useLocalDpi xmlns:a14="http://schemas.microsoft.com/office/drawing/2010/main" val="0"/>
                </a:ext>
              </a:extLst>
            </a:blip>
            <a:srcRect/>
            <a:stretch>
              <a:fillRect/>
            </a:stretch>
          </p:blipFill>
          <p:spPr bwMode="auto">
            <a:xfrm>
              <a:off x="6666040" y="8220240"/>
              <a:ext cx="4014787" cy="278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9" name="円弧 138"/>
            <p:cNvSpPr/>
            <p:nvPr/>
          </p:nvSpPr>
          <p:spPr>
            <a:xfrm flipV="1">
              <a:off x="4734318" y="6938996"/>
              <a:ext cx="4946333" cy="3307431"/>
            </a:xfrm>
            <a:prstGeom prst="arc">
              <a:avLst>
                <a:gd name="adj1" fmla="val 16200000"/>
                <a:gd name="adj2" fmla="val 91843"/>
              </a:avLst>
            </a:prstGeom>
            <a:ln w="95250">
              <a:gradFill>
                <a:gsLst>
                  <a:gs pos="26000">
                    <a:srgbClr val="87AEDD">
                      <a:alpha val="74000"/>
                    </a:srgbClr>
                  </a:gs>
                  <a:gs pos="0">
                    <a:schemeClr val="accent1">
                      <a:lumMod val="40000"/>
                      <a:lumOff val="60000"/>
                      <a:alpha val="14000"/>
                    </a:schemeClr>
                  </a:gs>
                  <a:gs pos="47000">
                    <a:schemeClr val="tx2">
                      <a:lumMod val="60000"/>
                      <a:lumOff val="40000"/>
                      <a:alpha val="85000"/>
                    </a:schemeClr>
                  </a:gs>
                  <a:gs pos="100000">
                    <a:schemeClr val="tx2">
                      <a:lumMod val="75000"/>
                      <a:alpha val="83000"/>
                    </a:schemeClr>
                  </a:gs>
                </a:gsLst>
                <a:lin ang="5400000" scaled="0"/>
              </a:gra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4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42" name="正方形/長方形 141"/>
          <p:cNvSpPr/>
          <p:nvPr/>
        </p:nvSpPr>
        <p:spPr>
          <a:xfrm>
            <a:off x="1290777" y="3327081"/>
            <a:ext cx="1175575" cy="146523"/>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marL="0" marR="0" lvl="0" indent="0" algn="l" defTabSz="457200" rtl="0" eaLnBrk="1" fontAlgn="auto" latinLnBrk="0" hangingPunct="1">
              <a:lnSpc>
                <a:spcPts val="880"/>
              </a:lnSpc>
              <a:spcBef>
                <a:spcPts val="0"/>
              </a:spcBef>
              <a:spcAft>
                <a:spcPts val="0"/>
              </a:spcAft>
              <a:buClrTx/>
              <a:buSzTx/>
              <a:buFontTx/>
              <a:buNone/>
              <a:tabLst/>
              <a:defRPr/>
            </a:pPr>
            <a:r>
              <a:rPr kumimoji="0" lang="ja-JP" altLang="en-US" sz="681"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＜世界の水素関連市場予測＞</a:t>
            </a:r>
            <a:endParaRPr kumimoji="0" lang="en-US" altLang="ja-JP" sz="681"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nvGrpSpPr>
          <p:cNvPr id="8" name="グループ化 7"/>
          <p:cNvGrpSpPr/>
          <p:nvPr/>
        </p:nvGrpSpPr>
        <p:grpSpPr>
          <a:xfrm>
            <a:off x="67066" y="4811109"/>
            <a:ext cx="3612868" cy="981867"/>
            <a:chOff x="8966165" y="2781991"/>
            <a:chExt cx="5832648" cy="1585135"/>
          </a:xfrm>
        </p:grpSpPr>
        <p:sp>
          <p:nvSpPr>
            <p:cNvPr id="164" name="角丸四角形 163"/>
            <p:cNvSpPr/>
            <p:nvPr/>
          </p:nvSpPr>
          <p:spPr>
            <a:xfrm>
              <a:off x="12720770" y="2852306"/>
              <a:ext cx="2078043" cy="1133567"/>
            </a:xfrm>
            <a:prstGeom prst="roundRect">
              <a:avLst>
                <a:gd name="adj" fmla="val 9178"/>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40449" tIns="20225" rIns="40449" bIns="20225" anchor="ctr">
              <a:noAutofit/>
            </a:bodyPr>
            <a:lstStyle/>
            <a:p>
              <a:pPr marL="0" marR="0" lvl="0" indent="0" algn="ctr" defTabSz="903211" rtl="0" eaLnBrk="1" fontAlgn="auto" latinLnBrk="0" hangingPunct="1">
                <a:lnSpc>
                  <a:spcPct val="100000"/>
                </a:lnSpc>
                <a:spcBef>
                  <a:spcPts val="0"/>
                </a:spcBef>
                <a:spcAft>
                  <a:spcPts val="0"/>
                </a:spcAft>
                <a:buClrTx/>
                <a:buSzTx/>
                <a:buFontTx/>
                <a:buNone/>
                <a:tabLst/>
                <a:defRPr/>
              </a:pPr>
              <a:r>
                <a:rPr kumimoji="0" lang="ja-JP" altLang="en-US" sz="991"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Ｈ</a:t>
              </a:r>
              <a:r>
                <a:rPr kumimoji="0" lang="ja-JP" altLang="en-US" sz="7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２</a:t>
              </a:r>
              <a:r>
                <a:rPr kumimoji="0" lang="ja-JP" altLang="en-US" sz="991"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Ｏｓａｋａ</a:t>
              </a:r>
              <a:endParaRPr kumimoji="0" lang="en-US" altLang="ja-JP" sz="991"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a:p>
              <a:pPr marL="0" marR="0" lvl="0" indent="0" algn="ctr" defTabSz="903211" rtl="0" eaLnBrk="1" fontAlgn="auto" latinLnBrk="0" hangingPunct="1">
                <a:lnSpc>
                  <a:spcPct val="100000"/>
                </a:lnSpc>
                <a:spcBef>
                  <a:spcPts val="0"/>
                </a:spcBef>
                <a:spcAft>
                  <a:spcPts val="0"/>
                </a:spcAft>
                <a:buClrTx/>
                <a:buSzTx/>
                <a:buFontTx/>
                <a:buNone/>
                <a:tabLst/>
                <a:defRPr/>
              </a:pPr>
              <a:r>
                <a:rPr kumimoji="0" lang="ja-JP" altLang="en-US" sz="991"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ビジョン</a:t>
              </a:r>
            </a:p>
          </p:txBody>
        </p:sp>
        <p:sp>
          <p:nvSpPr>
            <p:cNvPr id="169" name="右矢印 6"/>
            <p:cNvSpPr/>
            <p:nvPr/>
          </p:nvSpPr>
          <p:spPr bwMode="auto">
            <a:xfrm>
              <a:off x="12637665" y="3598926"/>
              <a:ext cx="2105493" cy="768200"/>
            </a:xfrm>
            <a:custGeom>
              <a:avLst/>
              <a:gdLst>
                <a:gd name="connsiteX0" fmla="*/ 0 w 5644289"/>
                <a:gd name="connsiteY0" fmla="*/ 145750 h 815224"/>
                <a:gd name="connsiteX1" fmla="*/ 5236677 w 5644289"/>
                <a:gd name="connsiteY1" fmla="*/ 145750 h 815224"/>
                <a:gd name="connsiteX2" fmla="*/ 5236677 w 5644289"/>
                <a:gd name="connsiteY2" fmla="*/ 0 h 815224"/>
                <a:gd name="connsiteX3" fmla="*/ 5644289 w 5644289"/>
                <a:gd name="connsiteY3" fmla="*/ 407612 h 815224"/>
                <a:gd name="connsiteX4" fmla="*/ 5236677 w 5644289"/>
                <a:gd name="connsiteY4" fmla="*/ 815224 h 815224"/>
                <a:gd name="connsiteX5" fmla="*/ 5236677 w 5644289"/>
                <a:gd name="connsiteY5" fmla="*/ 669474 h 815224"/>
                <a:gd name="connsiteX6" fmla="*/ 0 w 5644289"/>
                <a:gd name="connsiteY6" fmla="*/ 669474 h 815224"/>
                <a:gd name="connsiteX7" fmla="*/ 0 w 5644289"/>
                <a:gd name="connsiteY7" fmla="*/ 145750 h 815224"/>
                <a:gd name="connsiteX0" fmla="*/ 0 w 5658803"/>
                <a:gd name="connsiteY0" fmla="*/ 261864 h 815224"/>
                <a:gd name="connsiteX1" fmla="*/ 5251191 w 5658803"/>
                <a:gd name="connsiteY1" fmla="*/ 145750 h 815224"/>
                <a:gd name="connsiteX2" fmla="*/ 5251191 w 5658803"/>
                <a:gd name="connsiteY2" fmla="*/ 0 h 815224"/>
                <a:gd name="connsiteX3" fmla="*/ 5658803 w 5658803"/>
                <a:gd name="connsiteY3" fmla="*/ 407612 h 815224"/>
                <a:gd name="connsiteX4" fmla="*/ 5251191 w 5658803"/>
                <a:gd name="connsiteY4" fmla="*/ 815224 h 815224"/>
                <a:gd name="connsiteX5" fmla="*/ 5251191 w 5658803"/>
                <a:gd name="connsiteY5" fmla="*/ 669474 h 815224"/>
                <a:gd name="connsiteX6" fmla="*/ 14514 w 5658803"/>
                <a:gd name="connsiteY6" fmla="*/ 669474 h 815224"/>
                <a:gd name="connsiteX7" fmla="*/ 0 w 5658803"/>
                <a:gd name="connsiteY7" fmla="*/ 261864 h 815224"/>
                <a:gd name="connsiteX0" fmla="*/ 0 w 5658803"/>
                <a:gd name="connsiteY0" fmla="*/ 261864 h 815224"/>
                <a:gd name="connsiteX1" fmla="*/ 5251191 w 5658803"/>
                <a:gd name="connsiteY1" fmla="*/ 145750 h 815224"/>
                <a:gd name="connsiteX2" fmla="*/ 5251191 w 5658803"/>
                <a:gd name="connsiteY2" fmla="*/ 0 h 815224"/>
                <a:gd name="connsiteX3" fmla="*/ 5658803 w 5658803"/>
                <a:gd name="connsiteY3" fmla="*/ 407612 h 815224"/>
                <a:gd name="connsiteX4" fmla="*/ 5251191 w 5658803"/>
                <a:gd name="connsiteY4" fmla="*/ 815224 h 815224"/>
                <a:gd name="connsiteX5" fmla="*/ 5251191 w 5658803"/>
                <a:gd name="connsiteY5" fmla="*/ 669474 h 815224"/>
                <a:gd name="connsiteX6" fmla="*/ 14514 w 5658803"/>
                <a:gd name="connsiteY6" fmla="*/ 553360 h 815224"/>
                <a:gd name="connsiteX7" fmla="*/ 0 w 5658803"/>
                <a:gd name="connsiteY7" fmla="*/ 261864 h 81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8803" h="815224">
                  <a:moveTo>
                    <a:pt x="0" y="261864"/>
                  </a:moveTo>
                  <a:lnTo>
                    <a:pt x="5251191" y="145750"/>
                  </a:lnTo>
                  <a:lnTo>
                    <a:pt x="5251191" y="0"/>
                  </a:lnTo>
                  <a:lnTo>
                    <a:pt x="5658803" y="407612"/>
                  </a:lnTo>
                  <a:lnTo>
                    <a:pt x="5251191" y="815224"/>
                  </a:lnTo>
                  <a:lnTo>
                    <a:pt x="5251191" y="669474"/>
                  </a:lnTo>
                  <a:lnTo>
                    <a:pt x="14514" y="553360"/>
                  </a:lnTo>
                  <a:lnTo>
                    <a:pt x="0" y="261864"/>
                  </a:lnTo>
                  <a:close/>
                </a:path>
              </a:pathLst>
            </a:custGeom>
            <a:gradFill>
              <a:gsLst>
                <a:gs pos="0">
                  <a:schemeClr val="bg1"/>
                </a:gs>
                <a:gs pos="50000">
                  <a:schemeClr val="tx2">
                    <a:lumMod val="50000"/>
                    <a:tint val="44500"/>
                    <a:satMod val="160000"/>
                  </a:schemeClr>
                </a:gs>
                <a:gs pos="100000">
                  <a:schemeClr val="accent1">
                    <a:lumMod val="50000"/>
                  </a:schemeClr>
                </a:gs>
              </a:gsLst>
              <a:lin ang="2700000" scaled="1"/>
            </a:gradFill>
            <a:ln>
              <a:noFill/>
            </a:ln>
            <a:effectLst/>
            <a:extLst/>
          </p:spPr>
          <p:txBody>
            <a:bodyPr vert="horz" wrap="square" lIns="61889" tIns="0" rIns="61889" bIns="0" numCol="1" rtlCol="0" anchor="ctr" anchorCtr="0" compatLnSpc="1">
              <a:prstTxWarp prst="textNoShape">
                <a:avLst/>
              </a:prstTxWarp>
              <a:no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77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水素利用の幅の拡大</a:t>
              </a:r>
            </a:p>
          </p:txBody>
        </p:sp>
        <p:grpSp>
          <p:nvGrpSpPr>
            <p:cNvPr id="6" name="グループ化 5"/>
            <p:cNvGrpSpPr/>
            <p:nvPr/>
          </p:nvGrpSpPr>
          <p:grpSpPr>
            <a:xfrm>
              <a:off x="9326205" y="2781991"/>
              <a:ext cx="2840531" cy="1297102"/>
              <a:chOff x="9753999" y="2781991"/>
              <a:chExt cx="2840531" cy="1297102"/>
            </a:xfrm>
          </p:grpSpPr>
          <p:sp>
            <p:nvSpPr>
              <p:cNvPr id="170" name="角丸四角形 169"/>
              <p:cNvSpPr/>
              <p:nvPr/>
            </p:nvSpPr>
            <p:spPr>
              <a:xfrm>
                <a:off x="9753999" y="2781991"/>
                <a:ext cx="2840531" cy="1297102"/>
              </a:xfrm>
              <a:prstGeom prst="roundRect">
                <a:avLst>
                  <a:gd name="adj" fmla="val 9178"/>
                </a:avLst>
              </a:prstGeom>
              <a:solidFill>
                <a:schemeClr val="tx2">
                  <a:lumMod val="40000"/>
                  <a:lumOff val="60000"/>
                </a:schemeClr>
              </a:solidFill>
              <a:ln>
                <a:noFill/>
              </a:ln>
            </p:spPr>
            <p:style>
              <a:lnRef idx="0">
                <a:schemeClr val="accent1"/>
              </a:lnRef>
              <a:fillRef idx="3">
                <a:schemeClr val="accent1"/>
              </a:fillRef>
              <a:effectRef idx="3">
                <a:schemeClr val="accent1"/>
              </a:effectRef>
              <a:fontRef idx="minor">
                <a:schemeClr val="lt1"/>
              </a:fontRef>
            </p:style>
            <p:txBody>
              <a:bodyPr wrap="square" lIns="40449" tIns="20225" rIns="40449" bIns="20225" anchor="ctr">
                <a:noAutofit/>
              </a:bodyPr>
              <a:lstStyle/>
              <a:p>
                <a:pPr marL="0" marR="0" lvl="0" indent="0" algn="ctr" defTabSz="903211" rtl="0" eaLnBrk="1" fontAlgn="auto" latinLnBrk="0" hangingPunct="1">
                  <a:lnSpc>
                    <a:spcPct val="100000"/>
                  </a:lnSpc>
                  <a:spcBef>
                    <a:spcPts val="0"/>
                  </a:spcBef>
                  <a:spcAft>
                    <a:spcPts val="0"/>
                  </a:spcAft>
                  <a:buClrTx/>
                  <a:buSzTx/>
                  <a:buFontTx/>
                  <a:buNone/>
                  <a:tabLst/>
                  <a:defRPr/>
                </a:pPr>
                <a:endParaRPr kumimoji="0" lang="ja-JP" altLang="en-US" sz="192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71" name="角丸四角形 170"/>
              <p:cNvSpPr/>
              <p:nvPr/>
            </p:nvSpPr>
            <p:spPr>
              <a:xfrm>
                <a:off x="9843526" y="2937378"/>
                <a:ext cx="1265571" cy="1055233"/>
              </a:xfrm>
              <a:prstGeom prst="roundRect">
                <a:avLst>
                  <a:gd name="adj" fmla="val 10194"/>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22299" tIns="24368" rIns="22299" bIns="20225" anchor="t" anchorCtr="0">
                <a:noAutofit/>
              </a:bodyPr>
              <a:lstStyle/>
              <a:p>
                <a:pPr marL="0" marR="0" lvl="0" indent="0" algn="ctr" defTabSz="903211" rtl="0" eaLnBrk="1" fontAlgn="auto" latinLnBrk="0" hangingPunct="1">
                  <a:lnSpc>
                    <a:spcPts val="681"/>
                  </a:lnSpc>
                  <a:spcBef>
                    <a:spcPts val="0"/>
                  </a:spcBef>
                  <a:spcAft>
                    <a:spcPts val="0"/>
                  </a:spcAft>
                  <a:buClrTx/>
                  <a:buSzTx/>
                  <a:buFontTx/>
                  <a:buNone/>
                  <a:tabLst/>
                  <a:defRPr/>
                </a:pPr>
                <a:r>
                  <a:rPr kumimoji="0" lang="ja-JP" altLang="en-US" sz="61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おおさか</a:t>
                </a:r>
                <a:endParaRPr kumimoji="0" lang="en-US" altLang="ja-JP" sz="61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a:p>
                <a:pPr marL="0" marR="0" lvl="0" indent="0" algn="ctr" defTabSz="903211" rtl="0" eaLnBrk="1" fontAlgn="auto" latinLnBrk="0" hangingPunct="1">
                  <a:lnSpc>
                    <a:spcPts val="681"/>
                  </a:lnSpc>
                  <a:spcBef>
                    <a:spcPts val="0"/>
                  </a:spcBef>
                  <a:spcAft>
                    <a:spcPts val="0"/>
                  </a:spcAft>
                  <a:buClrTx/>
                  <a:buSzTx/>
                  <a:buFontTx/>
                  <a:buNone/>
                  <a:tabLst/>
                  <a:defRPr/>
                </a:pPr>
                <a:r>
                  <a:rPr kumimoji="0" lang="ja-JP" altLang="en-US" sz="61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エネルギー地産地消</a:t>
                </a:r>
                <a:endParaRPr kumimoji="0" lang="en-US" altLang="ja-JP" sz="61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a:p>
                <a:pPr marL="0" marR="0" lvl="0" indent="0" algn="ctr" defTabSz="903211" rtl="0" eaLnBrk="1" fontAlgn="auto" latinLnBrk="0" hangingPunct="1">
                  <a:lnSpc>
                    <a:spcPts val="681"/>
                  </a:lnSpc>
                  <a:spcBef>
                    <a:spcPts val="0"/>
                  </a:spcBef>
                  <a:spcAft>
                    <a:spcPts val="0"/>
                  </a:spcAft>
                  <a:buClrTx/>
                  <a:buSzTx/>
                  <a:buFontTx/>
                  <a:buNone/>
                  <a:tabLst/>
                  <a:defRPr/>
                </a:pPr>
                <a:r>
                  <a:rPr kumimoji="0" lang="ja-JP" altLang="en-US" sz="61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推進プラン</a:t>
                </a:r>
              </a:p>
            </p:txBody>
          </p:sp>
          <p:sp>
            <p:nvSpPr>
              <p:cNvPr id="173" name="角丸四角形 172"/>
              <p:cNvSpPr/>
              <p:nvPr/>
            </p:nvSpPr>
            <p:spPr>
              <a:xfrm>
                <a:off x="10020765" y="3503976"/>
                <a:ext cx="957370" cy="396000"/>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40449" tIns="20225" rIns="40449" bIns="20225" anchor="ctr"/>
              <a:lstStyle/>
              <a:p>
                <a:pPr marL="0" marR="0" lvl="0" indent="0" algn="l" defTabSz="903211"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コージェネ、燃料電池の導入促進</a:t>
                </a:r>
              </a:p>
            </p:txBody>
          </p:sp>
          <p:sp>
            <p:nvSpPr>
              <p:cNvPr id="175" name="角丸四角形 174"/>
              <p:cNvSpPr/>
              <p:nvPr/>
            </p:nvSpPr>
            <p:spPr>
              <a:xfrm>
                <a:off x="11155150" y="2937378"/>
                <a:ext cx="1356642" cy="1045648"/>
              </a:xfrm>
              <a:prstGeom prst="roundRect">
                <a:avLst>
                  <a:gd name="adj" fmla="val 10194"/>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40449" tIns="24368" rIns="40449" bIns="20225" anchor="t" anchorCtr="0">
                <a:noAutofit/>
              </a:bodyPr>
              <a:lstStyle/>
              <a:p>
                <a:pPr marL="0" marR="0" lvl="0" indent="0" algn="ctr" defTabSz="903211" rtl="0" eaLnBrk="1" fontAlgn="auto" latinLnBrk="0" hangingPunct="1">
                  <a:lnSpc>
                    <a:spcPts val="681"/>
                  </a:lnSpc>
                  <a:spcBef>
                    <a:spcPts val="0"/>
                  </a:spcBef>
                  <a:spcAft>
                    <a:spcPts val="0"/>
                  </a:spcAft>
                  <a:buClrTx/>
                  <a:buSzTx/>
                  <a:buFontTx/>
                  <a:buNone/>
                  <a:tabLst/>
                  <a:defRPr/>
                </a:pPr>
                <a:r>
                  <a:rPr kumimoji="0" lang="ja-JP" altLang="en-US" sz="61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大阪府内における</a:t>
                </a:r>
                <a:endParaRPr kumimoji="0" lang="en-US" altLang="ja-JP" sz="61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a:p>
                <a:pPr marL="0" marR="0" lvl="0" indent="0" algn="ctr" defTabSz="903211" rtl="0" eaLnBrk="1" fontAlgn="auto" latinLnBrk="0" hangingPunct="1">
                  <a:lnSpc>
                    <a:spcPts val="681"/>
                  </a:lnSpc>
                  <a:spcBef>
                    <a:spcPts val="0"/>
                  </a:spcBef>
                  <a:spcAft>
                    <a:spcPts val="0"/>
                  </a:spcAft>
                  <a:buClrTx/>
                  <a:buSzTx/>
                  <a:buFontTx/>
                  <a:buNone/>
                  <a:tabLst/>
                  <a:defRPr/>
                </a:pPr>
                <a:r>
                  <a:rPr kumimoji="0" lang="ja-JP" altLang="en-US" sz="61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水素ステーション</a:t>
                </a:r>
                <a:endParaRPr kumimoji="0" lang="en-US" altLang="ja-JP" sz="61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a:p>
                <a:pPr marL="0" marR="0" lvl="0" indent="0" algn="ctr" defTabSz="903211" rtl="0" eaLnBrk="1" fontAlgn="auto" latinLnBrk="0" hangingPunct="1">
                  <a:lnSpc>
                    <a:spcPts val="681"/>
                  </a:lnSpc>
                  <a:spcBef>
                    <a:spcPts val="0"/>
                  </a:spcBef>
                  <a:spcAft>
                    <a:spcPts val="0"/>
                  </a:spcAft>
                  <a:buClrTx/>
                  <a:buSzTx/>
                  <a:buFontTx/>
                  <a:buNone/>
                  <a:tabLst/>
                  <a:defRPr/>
                </a:pPr>
                <a:r>
                  <a:rPr kumimoji="0" lang="ja-JP" altLang="en-US" sz="61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整備計画</a:t>
                </a:r>
              </a:p>
            </p:txBody>
          </p:sp>
          <p:sp>
            <p:nvSpPr>
              <p:cNvPr id="177" name="角丸四角形 176"/>
              <p:cNvSpPr/>
              <p:nvPr/>
            </p:nvSpPr>
            <p:spPr>
              <a:xfrm>
                <a:off x="11194159" y="3503976"/>
                <a:ext cx="592306" cy="396000"/>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24368" tIns="0" rIns="24368" bIns="0" anchor="ctr"/>
              <a:lstStyle/>
              <a:p>
                <a:pPr marL="0" marR="0" lvl="0" indent="0" algn="ctr" defTabSz="903211"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ＦＣＶ</a:t>
                </a:r>
                <a:endParaRPr kumimoji="0" lang="en-US" altLang="ja-JP" sz="55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03211"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普及促進</a:t>
                </a:r>
              </a:p>
            </p:txBody>
          </p:sp>
          <p:sp>
            <p:nvSpPr>
              <p:cNvPr id="178" name="角丸四角形 177"/>
              <p:cNvSpPr/>
              <p:nvPr/>
            </p:nvSpPr>
            <p:spPr>
              <a:xfrm>
                <a:off x="11842231" y="3503976"/>
                <a:ext cx="595222" cy="396000"/>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marL="0" marR="0" lvl="0" indent="0" algn="ctr" defTabSz="903211"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水素ステー</a:t>
                </a:r>
                <a:endParaRPr kumimoji="0" lang="en-US" altLang="ja-JP" sz="55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03211"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ションの</a:t>
                </a:r>
                <a:endParaRPr kumimoji="0" lang="en-US" altLang="ja-JP" sz="55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03211"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整備促進</a:t>
                </a:r>
              </a:p>
            </p:txBody>
          </p:sp>
        </p:grpSp>
        <p:sp>
          <p:nvSpPr>
            <p:cNvPr id="172" name="上矢印 2"/>
            <p:cNvSpPr/>
            <p:nvPr/>
          </p:nvSpPr>
          <p:spPr bwMode="auto">
            <a:xfrm>
              <a:off x="8966165" y="2781991"/>
              <a:ext cx="531159" cy="1293534"/>
            </a:xfrm>
            <a:custGeom>
              <a:avLst/>
              <a:gdLst>
                <a:gd name="connsiteX0" fmla="*/ 0 w 999549"/>
                <a:gd name="connsiteY0" fmla="*/ 499775 h 2947973"/>
                <a:gd name="connsiteX1" fmla="*/ 499775 w 999549"/>
                <a:gd name="connsiteY1" fmla="*/ 0 h 2947973"/>
                <a:gd name="connsiteX2" fmla="*/ 999549 w 999549"/>
                <a:gd name="connsiteY2" fmla="*/ 499775 h 2947973"/>
                <a:gd name="connsiteX3" fmla="*/ 749662 w 999549"/>
                <a:gd name="connsiteY3" fmla="*/ 499775 h 2947973"/>
                <a:gd name="connsiteX4" fmla="*/ 749662 w 999549"/>
                <a:gd name="connsiteY4" fmla="*/ 2947973 h 2947973"/>
                <a:gd name="connsiteX5" fmla="*/ 249887 w 999549"/>
                <a:gd name="connsiteY5" fmla="*/ 2947973 h 2947973"/>
                <a:gd name="connsiteX6" fmla="*/ 249887 w 999549"/>
                <a:gd name="connsiteY6" fmla="*/ 499775 h 2947973"/>
                <a:gd name="connsiteX7" fmla="*/ 0 w 999549"/>
                <a:gd name="connsiteY7" fmla="*/ 499775 h 2947973"/>
                <a:gd name="connsiteX0" fmla="*/ 0 w 999549"/>
                <a:gd name="connsiteY0" fmla="*/ 499775 h 2947973"/>
                <a:gd name="connsiteX1" fmla="*/ 499775 w 999549"/>
                <a:gd name="connsiteY1" fmla="*/ 0 h 2947973"/>
                <a:gd name="connsiteX2" fmla="*/ 999549 w 999549"/>
                <a:gd name="connsiteY2" fmla="*/ 499775 h 2947973"/>
                <a:gd name="connsiteX3" fmla="*/ 749662 w 999549"/>
                <a:gd name="connsiteY3" fmla="*/ 499775 h 2947973"/>
                <a:gd name="connsiteX4" fmla="*/ 749662 w 999549"/>
                <a:gd name="connsiteY4" fmla="*/ 2947973 h 2947973"/>
                <a:gd name="connsiteX5" fmla="*/ 336973 w 999549"/>
                <a:gd name="connsiteY5" fmla="*/ 2947973 h 2947973"/>
                <a:gd name="connsiteX6" fmla="*/ 249887 w 999549"/>
                <a:gd name="connsiteY6" fmla="*/ 499775 h 2947973"/>
                <a:gd name="connsiteX7" fmla="*/ 0 w 999549"/>
                <a:gd name="connsiteY7" fmla="*/ 499775 h 2947973"/>
                <a:gd name="connsiteX0" fmla="*/ 0 w 999549"/>
                <a:gd name="connsiteY0" fmla="*/ 499775 h 2962487"/>
                <a:gd name="connsiteX1" fmla="*/ 499775 w 999549"/>
                <a:gd name="connsiteY1" fmla="*/ 0 h 2962487"/>
                <a:gd name="connsiteX2" fmla="*/ 999549 w 999549"/>
                <a:gd name="connsiteY2" fmla="*/ 499775 h 2962487"/>
                <a:gd name="connsiteX3" fmla="*/ 749662 w 999549"/>
                <a:gd name="connsiteY3" fmla="*/ 499775 h 2962487"/>
                <a:gd name="connsiteX4" fmla="*/ 662577 w 999549"/>
                <a:gd name="connsiteY4" fmla="*/ 2962487 h 2962487"/>
                <a:gd name="connsiteX5" fmla="*/ 336973 w 999549"/>
                <a:gd name="connsiteY5" fmla="*/ 2947973 h 2962487"/>
                <a:gd name="connsiteX6" fmla="*/ 249887 w 999549"/>
                <a:gd name="connsiteY6" fmla="*/ 499775 h 2962487"/>
                <a:gd name="connsiteX7" fmla="*/ 0 w 999549"/>
                <a:gd name="connsiteY7" fmla="*/ 499775 h 29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549" h="2962487">
                  <a:moveTo>
                    <a:pt x="0" y="499775"/>
                  </a:moveTo>
                  <a:lnTo>
                    <a:pt x="499775" y="0"/>
                  </a:lnTo>
                  <a:lnTo>
                    <a:pt x="999549" y="499775"/>
                  </a:lnTo>
                  <a:lnTo>
                    <a:pt x="749662" y="499775"/>
                  </a:lnTo>
                  <a:lnTo>
                    <a:pt x="662577" y="2962487"/>
                  </a:lnTo>
                  <a:lnTo>
                    <a:pt x="336973" y="2947973"/>
                  </a:lnTo>
                  <a:lnTo>
                    <a:pt x="249887" y="499775"/>
                  </a:lnTo>
                  <a:lnTo>
                    <a:pt x="0" y="499775"/>
                  </a:lnTo>
                  <a:close/>
                </a:path>
              </a:pathLst>
            </a:custGeom>
            <a:gradFill flip="none" rotWithShape="1">
              <a:gsLst>
                <a:gs pos="0">
                  <a:schemeClr val="accent5">
                    <a:lumMod val="50000"/>
                  </a:schemeClr>
                </a:gs>
                <a:gs pos="50000">
                  <a:schemeClr val="tx2">
                    <a:lumMod val="50000"/>
                    <a:tint val="44500"/>
                    <a:satMod val="160000"/>
                  </a:schemeClr>
                </a:gs>
                <a:gs pos="100000">
                  <a:schemeClr val="tx2">
                    <a:lumMod val="50000"/>
                    <a:tint val="23500"/>
                    <a:satMod val="160000"/>
                  </a:schemeClr>
                </a:gs>
              </a:gsLst>
              <a:lin ang="4800000" scaled="0"/>
              <a:tileRect/>
            </a:gradFill>
            <a:ln>
              <a:noFill/>
            </a:ln>
            <a:effectLst/>
            <a:extLst/>
          </p:spPr>
          <p:txBody>
            <a:bodyPr vert="eaVert" wrap="square" lIns="61889" tIns="30944" rIns="61889" bIns="30944" numCol="1" rtlCol="0" anchor="ctr" anchorCtr="0" compatLnSpc="1">
              <a:prstTxWarp prst="textNoShape">
                <a:avLst/>
              </a:prstTxWarp>
              <a:no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7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量の拡大</a:t>
              </a:r>
            </a:p>
          </p:txBody>
        </p:sp>
      </p:grpSp>
      <p:sp>
        <p:nvSpPr>
          <p:cNvPr id="179" name="正方形/長方形 178"/>
          <p:cNvSpPr/>
          <p:nvPr/>
        </p:nvSpPr>
        <p:spPr>
          <a:xfrm>
            <a:off x="379291" y="4490721"/>
            <a:ext cx="3389850" cy="32098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6890" tIns="0" rIns="56634" bIns="0" rtlCol="0" anchor="ctr" anchorCtr="0">
            <a:noAutofit/>
          </a:bodyPr>
          <a:lstStyle/>
          <a:p>
            <a:pPr marL="0" marR="0" lvl="0" indent="0" algn="l" defTabSz="457200" rtl="0" eaLnBrk="1" fontAlgn="auto" latinLnBrk="0" hangingPunct="1">
              <a:lnSpc>
                <a:spcPct val="100000"/>
              </a:lnSpc>
              <a:spcBef>
                <a:spcPts val="0"/>
              </a:spcBef>
              <a:spcAft>
                <a:spcPts val="372"/>
              </a:spcAft>
              <a:buClrTx/>
              <a:buSzTx/>
              <a:buFontTx/>
              <a:buNone/>
              <a:tabLst/>
              <a:defRPr/>
            </a:pPr>
            <a:r>
              <a:rPr kumimoji="0" lang="ja-JP" altLang="en-US"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成長産業分野である水素関連事業の取組の方向性を示し、水素の需要拡大につながる新たな製品・サービスの実用化により、水素利用の幅の拡大を図る</a:t>
            </a:r>
            <a:endParaRPr kumimoji="0" lang="en-US" altLang="ja-JP" sz="68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53" name="タイトル 1"/>
          <p:cNvSpPr txBox="1">
            <a:spLocks/>
          </p:cNvSpPr>
          <p:nvPr/>
        </p:nvSpPr>
        <p:spPr>
          <a:xfrm>
            <a:off x="1493810" y="5681484"/>
            <a:ext cx="920679" cy="156094"/>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826413" rtl="0" eaLnBrk="1" fontAlgn="auto" latinLnBrk="0" hangingPunct="1">
              <a:lnSpc>
                <a:spcPts val="805"/>
              </a:lnSpc>
              <a:spcBef>
                <a:spcPct val="0"/>
              </a:spcBef>
              <a:spcAft>
                <a:spcPts val="0"/>
              </a:spcAft>
              <a:buClrTx/>
              <a:buSzTx/>
              <a:buFontTx/>
              <a:buNone/>
              <a:tabLst/>
              <a:defRPr/>
            </a:pPr>
            <a:r>
              <a:rPr kumimoji="1" lang="ja-JP" altLang="en-US" sz="743" b="1"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めざす</a:t>
            </a:r>
            <a:r>
              <a:rPr kumimoji="1" lang="ja-JP" altLang="en-US" sz="743"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姿</a:t>
            </a:r>
          </a:p>
        </p:txBody>
      </p:sp>
      <p:sp>
        <p:nvSpPr>
          <p:cNvPr id="254" name="正方形/長方形 253"/>
          <p:cNvSpPr/>
          <p:nvPr/>
        </p:nvSpPr>
        <p:spPr>
          <a:xfrm>
            <a:off x="445482" y="5834954"/>
            <a:ext cx="2987443" cy="264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3097" tIns="0" rIns="61889" bIns="0" rtlCol="0" anchor="ctr" anchorCtr="0">
            <a:noAutofit/>
          </a:bodyPr>
          <a:lstStyle/>
          <a:p>
            <a:pPr marL="0" marR="0" lvl="0" indent="0" algn="l" defTabSz="457200" rtl="0" eaLnBrk="1" fontAlgn="auto" latinLnBrk="0" hangingPunct="1">
              <a:lnSpc>
                <a:spcPts val="743"/>
              </a:lnSpc>
              <a:spcBef>
                <a:spcPts val="0"/>
              </a:spcBef>
              <a:spcAft>
                <a:spcPts val="406"/>
              </a:spcAft>
              <a:buClrTx/>
              <a:buSzTx/>
              <a:buFontTx/>
              <a:buNone/>
              <a:tabLst/>
              <a:defRPr/>
            </a:pPr>
            <a:r>
              <a:rPr kumimoji="0" lang="ja-JP" altLang="en-US" sz="68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日本の成長をけん引する東西二極の一極として、水素エネルギー産業で存在感を発揮する大阪の実現に貢献</a:t>
            </a:r>
            <a:endParaRPr kumimoji="0" lang="en-US" altLang="ja-JP" sz="681"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nvGrpSpPr>
          <p:cNvPr id="18" name="グループ化 17"/>
          <p:cNvGrpSpPr/>
          <p:nvPr/>
        </p:nvGrpSpPr>
        <p:grpSpPr>
          <a:xfrm>
            <a:off x="490387" y="6080749"/>
            <a:ext cx="3032722" cy="251039"/>
            <a:chOff x="1154212" y="9253453"/>
            <a:chExt cx="4896056" cy="405280"/>
          </a:xfrm>
        </p:grpSpPr>
        <p:grpSp>
          <p:nvGrpSpPr>
            <p:cNvPr id="17" name="グループ化 16"/>
            <p:cNvGrpSpPr/>
            <p:nvPr/>
          </p:nvGrpSpPr>
          <p:grpSpPr>
            <a:xfrm>
              <a:off x="1154212" y="9253453"/>
              <a:ext cx="4896056" cy="405280"/>
              <a:chOff x="1154212" y="9253453"/>
              <a:chExt cx="4896056" cy="405280"/>
            </a:xfrm>
          </p:grpSpPr>
          <p:sp>
            <p:nvSpPr>
              <p:cNvPr id="255" name="Rectangle 3"/>
              <p:cNvSpPr>
                <a:spLocks noChangeArrowheads="1"/>
              </p:cNvSpPr>
              <p:nvPr/>
            </p:nvSpPr>
            <p:spPr bwMode="auto">
              <a:xfrm>
                <a:off x="3854268" y="9253453"/>
                <a:ext cx="2196000" cy="360000"/>
              </a:xfrm>
              <a:prstGeom prst="rect">
                <a:avLst/>
              </a:prstGeom>
              <a:solidFill>
                <a:schemeClr val="bg1"/>
              </a:solidFill>
              <a:ln w="9525">
                <a:noFill/>
                <a:miter lim="800000"/>
                <a:headEnd/>
                <a:tailEnd/>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457200" rtl="0" eaLnBrk="0" fontAlgn="base" latinLnBrk="0" hangingPunct="0">
                  <a:lnSpc>
                    <a:spcPts val="619"/>
                  </a:lnSpc>
                  <a:spcBef>
                    <a:spcPct val="0"/>
                  </a:spcBef>
                  <a:spcAft>
                    <a:spcPct val="0"/>
                  </a:spcAft>
                  <a:buClrTx/>
                  <a:buSzTx/>
                  <a:buFontTx/>
                  <a:buNone/>
                  <a:tabLst/>
                  <a:defRPr/>
                </a:pPr>
                <a:r>
                  <a:rPr kumimoji="1" lang="ja-JP" altLang="en-US"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国際的なインバウンド拠点である</a:t>
                </a:r>
                <a:endParaRPr kumimoji="1" lang="en-US" altLang="ja-JP"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0" fontAlgn="base" latinLnBrk="0" hangingPunct="0">
                  <a:lnSpc>
                    <a:spcPts val="619"/>
                  </a:lnSpc>
                  <a:spcBef>
                    <a:spcPct val="0"/>
                  </a:spcBef>
                  <a:spcAft>
                    <a:spcPct val="0"/>
                  </a:spcAft>
                  <a:buClrTx/>
                  <a:buSzTx/>
                  <a:buFontTx/>
                  <a:buNone/>
                  <a:tabLst/>
                  <a:defRPr/>
                </a:pPr>
                <a:r>
                  <a:rPr kumimoji="1" lang="ja-JP" altLang="en-US"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「大阪」のショーケース機能発揮</a:t>
                </a:r>
                <a:endParaRPr kumimoji="1" lang="en-US" altLang="ja-JP"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6" name="Rectangle 3"/>
              <p:cNvSpPr>
                <a:spLocks noChangeArrowheads="1"/>
              </p:cNvSpPr>
              <p:nvPr/>
            </p:nvSpPr>
            <p:spPr bwMode="auto">
              <a:xfrm>
                <a:off x="1154212" y="9259547"/>
                <a:ext cx="2196000" cy="360000"/>
              </a:xfrm>
              <a:prstGeom prst="rect">
                <a:avLst/>
              </a:prstGeom>
              <a:solidFill>
                <a:schemeClr val="bg1"/>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457200" rtl="0" eaLnBrk="0" fontAlgn="base" latinLnBrk="0" hangingPunct="0">
                  <a:lnSpc>
                    <a:spcPts val="619"/>
                  </a:lnSpc>
                  <a:spcBef>
                    <a:spcPct val="0"/>
                  </a:spcBef>
                  <a:spcAft>
                    <a:spcPct val="0"/>
                  </a:spcAft>
                  <a:buClrTx/>
                  <a:buSzTx/>
                  <a:buFontTx/>
                  <a:buNone/>
                  <a:tabLst/>
                  <a:defRPr/>
                </a:pPr>
                <a:r>
                  <a:rPr kumimoji="1" lang="ja-JP" altLang="en-US"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府内中小企業の高い技術力を生かした</a:t>
                </a:r>
                <a:endParaRPr kumimoji="1" lang="en-US" altLang="ja-JP"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0" fontAlgn="base" latinLnBrk="0" hangingPunct="0">
                  <a:lnSpc>
                    <a:spcPts val="619"/>
                  </a:lnSpc>
                  <a:spcBef>
                    <a:spcPct val="0"/>
                  </a:spcBef>
                  <a:spcAft>
                    <a:spcPct val="0"/>
                  </a:spcAft>
                  <a:buClrTx/>
                  <a:buSzTx/>
                  <a:buFontTx/>
                  <a:buNone/>
                  <a:tabLst/>
                  <a:defRPr/>
                </a:pPr>
                <a:r>
                  <a:rPr kumimoji="1" lang="ja-JP" altLang="en-US"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水素エネルギー産業の振興</a:t>
                </a:r>
                <a:endParaRPr kumimoji="1" lang="en-US" altLang="ja-JP"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7" name="下カーブ矢印 256"/>
              <p:cNvSpPr/>
              <p:nvPr/>
            </p:nvSpPr>
            <p:spPr bwMode="auto">
              <a:xfrm>
                <a:off x="3273610" y="9259547"/>
                <a:ext cx="724674" cy="209890"/>
              </a:xfrm>
              <a:prstGeom prst="curvedDownArrow">
                <a:avLst>
                  <a:gd name="adj1" fmla="val 48964"/>
                  <a:gd name="adj2" fmla="val 93921"/>
                  <a:gd name="adj3" fmla="val 34701"/>
                </a:avLst>
              </a:prstGeom>
              <a:gradFill>
                <a:gsLst>
                  <a:gs pos="0">
                    <a:srgbClr val="002060"/>
                  </a:gs>
                  <a:gs pos="39999">
                    <a:schemeClr val="accent1">
                      <a:lumMod val="75000"/>
                    </a:schemeClr>
                  </a:gs>
                  <a:gs pos="70000">
                    <a:srgbClr val="C4D6EB"/>
                  </a:gs>
                  <a:gs pos="100000">
                    <a:schemeClr val="tx2">
                      <a:lumMod val="60000"/>
                      <a:lumOff val="40000"/>
                    </a:schemeClr>
                  </a:gs>
                </a:gsLst>
                <a:lin ang="10800000" scaled="0"/>
              </a:gradFill>
              <a:ln>
                <a:noFill/>
              </a:ln>
              <a:effectLst/>
              <a:extLst/>
            </p:spPr>
            <p:txBody>
              <a:bodyPr vert="horz" wrap="square" lIns="56627" tIns="28314" rIns="56627" bIns="28314" numCol="1" rtlCol="0" anchor="ctr" anchorCtr="0" compatLnSpc="1">
                <a:prstTxWarp prst="textNoShape">
                  <a:avLst/>
                </a:prstTxWarp>
                <a:no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下カーブ矢印 257"/>
              <p:cNvSpPr/>
              <p:nvPr/>
            </p:nvSpPr>
            <p:spPr bwMode="auto">
              <a:xfrm rot="10800000">
                <a:off x="3206196" y="9469434"/>
                <a:ext cx="731884" cy="189299"/>
              </a:xfrm>
              <a:prstGeom prst="curvedDownArrow">
                <a:avLst>
                  <a:gd name="adj1" fmla="val 48964"/>
                  <a:gd name="adj2" fmla="val 93921"/>
                  <a:gd name="adj3" fmla="val 34701"/>
                </a:avLst>
              </a:prstGeom>
              <a:gradFill>
                <a:gsLst>
                  <a:gs pos="0">
                    <a:srgbClr val="002060"/>
                  </a:gs>
                  <a:gs pos="39999">
                    <a:schemeClr val="accent1">
                      <a:lumMod val="75000"/>
                    </a:schemeClr>
                  </a:gs>
                  <a:gs pos="70000">
                    <a:srgbClr val="C4D6EB"/>
                  </a:gs>
                  <a:gs pos="100000">
                    <a:schemeClr val="tx2">
                      <a:lumMod val="60000"/>
                      <a:lumOff val="40000"/>
                    </a:schemeClr>
                  </a:gs>
                </a:gsLst>
                <a:lin ang="10800000" scaled="0"/>
              </a:gradFill>
              <a:ln>
                <a:noFill/>
              </a:ln>
              <a:effectLst/>
              <a:extLst/>
            </p:spPr>
            <p:txBody>
              <a:bodyPr vert="horz" wrap="square" lIns="56627" tIns="28314" rIns="56627" bIns="28314" numCol="1" rtlCol="0" anchor="ctr" anchorCtr="0" compatLnSpc="1">
                <a:prstTxWarp prst="textNoShape">
                  <a:avLst/>
                </a:prstTxWarp>
                <a:no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59" name="Rectangle 3"/>
            <p:cNvSpPr>
              <a:spLocks noChangeArrowheads="1"/>
            </p:cNvSpPr>
            <p:nvPr/>
          </p:nvSpPr>
          <p:spPr bwMode="auto">
            <a:xfrm>
              <a:off x="3416467" y="9325421"/>
              <a:ext cx="509809" cy="21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457200" rtl="0" eaLnBrk="0" fontAlgn="base" latinLnBrk="0" hangingPunct="0">
                <a:lnSpc>
                  <a:spcPts val="1053"/>
                </a:lnSpc>
                <a:spcBef>
                  <a:spcPct val="0"/>
                </a:spcBef>
                <a:spcAft>
                  <a:spcPct val="0"/>
                </a:spcAft>
                <a:buClrTx/>
                <a:buSzTx/>
                <a:buFontTx/>
                <a:buNone/>
                <a:tabLst/>
                <a:defRPr/>
              </a:pPr>
              <a:r>
                <a:rPr kumimoji="1" lang="ja-JP" altLang="en-US"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好循環</a:t>
              </a:r>
            </a:p>
          </p:txBody>
        </p:sp>
      </p:grpSp>
      <p:sp>
        <p:nvSpPr>
          <p:cNvPr id="260" name="タイトル 1"/>
          <p:cNvSpPr txBox="1">
            <a:spLocks/>
          </p:cNvSpPr>
          <p:nvPr/>
        </p:nvSpPr>
        <p:spPr>
          <a:xfrm>
            <a:off x="4255539" y="5310049"/>
            <a:ext cx="920679" cy="156094"/>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826413" rtl="0" eaLnBrk="1" fontAlgn="auto" latinLnBrk="0" hangingPunct="1">
              <a:lnSpc>
                <a:spcPts val="867"/>
              </a:lnSpc>
              <a:spcBef>
                <a:spcPct val="0"/>
              </a:spcBef>
              <a:spcAft>
                <a:spcPts val="0"/>
              </a:spcAft>
              <a:buClrTx/>
              <a:buSzTx/>
              <a:buFontTx/>
              <a:buNone/>
              <a:tabLst/>
              <a:defRPr/>
            </a:pPr>
            <a:r>
              <a:rPr kumimoji="1" lang="ja-JP" altLang="en-US" sz="805"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取組期間</a:t>
            </a:r>
          </a:p>
        </p:txBody>
      </p:sp>
      <p:sp>
        <p:nvSpPr>
          <p:cNvPr id="289" name="Rectangle 3"/>
          <p:cNvSpPr>
            <a:spLocks noChangeArrowheads="1"/>
          </p:cNvSpPr>
          <p:nvPr/>
        </p:nvSpPr>
        <p:spPr bwMode="auto">
          <a:xfrm>
            <a:off x="4208110" y="4872516"/>
            <a:ext cx="4935891" cy="470764"/>
          </a:xfrm>
          <a:prstGeom prst="rect">
            <a:avLst/>
          </a:prstGeom>
          <a:noFill/>
          <a:ln w="25400">
            <a:noFill/>
            <a:miter lim="800000"/>
            <a:headEnd/>
            <a:tailEnd/>
          </a:ln>
          <a:effectLst/>
          <a:extLst/>
        </p:spPr>
        <p:txBody>
          <a:bodyPr vert="horz" wrap="square" lIns="64342" tIns="0" rIns="64342"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457200" rtl="0" eaLnBrk="0" fontAlgn="base" latinLnBrk="0" hangingPunct="0">
              <a:lnSpc>
                <a:spcPct val="100000"/>
              </a:lnSpc>
              <a:spcBef>
                <a:spcPct val="0"/>
              </a:spcBef>
              <a:spcAft>
                <a:spcPts val="0"/>
              </a:spcAft>
              <a:buClrTx/>
              <a:buSzTx/>
              <a:buFont typeface="Wingdings" panose="05000000000000000000" pitchFamily="2" charset="2"/>
              <a:buChar char="Ø"/>
              <a:tabLst/>
              <a:defRPr/>
            </a:pPr>
            <a:r>
              <a:rPr kumimoji="1" lang="ja-JP" altLang="en-US"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水素エネルギーの需要拡大を図るための取組は、国・自治体・事業者が一体となって長期にわたって推進していく必要がある</a:t>
            </a:r>
            <a:endParaRPr kumimoji="1"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0" fontAlgn="base" latinLnBrk="0" hangingPunct="0">
              <a:lnSpc>
                <a:spcPts val="743"/>
              </a:lnSpc>
              <a:spcBef>
                <a:spcPct val="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年度を節目とし、それまでの間をファーストステップの期間として、水素エネルギー利用の幅の拡大につながるような</a:t>
            </a:r>
            <a:endParaRPr kumimoji="1"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0" fontAlgn="base" latinLnBrk="0" hangingPunct="0">
              <a:lnSpc>
                <a:spcPts val="743"/>
              </a:lnSpc>
              <a:spcBef>
                <a:spcPct val="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新たなプロジェクトを積極的に推進</a:t>
            </a:r>
            <a:endParaRPr kumimoji="1"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0" fontAlgn="base" latinLnBrk="0" hangingPunct="0">
              <a:lnSpc>
                <a:spcPts val="743"/>
              </a:lnSpc>
              <a:spcBef>
                <a:spcPct val="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・それ以降をセカンドステップの期間として、水素エネルギー産業が大阪経済の成長エンジンとして大きく貢献できるよう、</a:t>
            </a:r>
            <a:endParaRPr kumimoji="1"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0" fontAlgn="base" latinLnBrk="0" hangingPunct="0">
              <a:lnSpc>
                <a:spcPts val="743"/>
              </a:lnSpc>
              <a:spcBef>
                <a:spcPct val="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中長期的視点にたった取組を推進していく</a:t>
            </a:r>
            <a:endParaRPr kumimoji="1"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0" fontAlgn="base" latinLnBrk="0" hangingPunct="0">
              <a:lnSpc>
                <a:spcPct val="100000"/>
              </a:lnSpc>
              <a:spcBef>
                <a:spcPct val="0"/>
              </a:spcBef>
              <a:spcAft>
                <a:spcPts val="0"/>
              </a:spcAft>
              <a:buClrTx/>
              <a:buSzTx/>
              <a:buFontTx/>
              <a:buNone/>
              <a:tabLst/>
              <a:defRPr/>
            </a:pPr>
            <a:endParaRPr kumimoji="1" lang="ja-JP" altLang="en-US"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角丸四角形 183"/>
          <p:cNvSpPr/>
          <p:nvPr/>
        </p:nvSpPr>
        <p:spPr>
          <a:xfrm>
            <a:off x="4098515" y="4519158"/>
            <a:ext cx="1138788" cy="258684"/>
          </a:xfrm>
          <a:prstGeom prst="roundRect">
            <a:avLst>
              <a:gd name="adj" fmla="val 50000"/>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40449" tIns="20225" rIns="40449" bIns="20225" anchor="ctr">
            <a:spAutoFit/>
          </a:bodyPr>
          <a:lstStyle/>
          <a:p>
            <a:pPr marL="0" marR="0" lvl="0" indent="0" algn="ctr" defTabSz="903211" rtl="0" eaLnBrk="1" fontAlgn="auto" latinLnBrk="0" hangingPunct="1">
              <a:lnSpc>
                <a:spcPct val="100000"/>
              </a:lnSpc>
              <a:spcBef>
                <a:spcPts val="0"/>
              </a:spcBef>
              <a:spcAft>
                <a:spcPts val="0"/>
              </a:spcAft>
              <a:buClrTx/>
              <a:buSzTx/>
              <a:buFontTx/>
              <a:buNone/>
              <a:tabLst/>
              <a:defRPr/>
            </a:pPr>
            <a:r>
              <a:rPr kumimoji="0" lang="ja-JP" altLang="en-US" sz="93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取組の展開</a:t>
            </a:r>
          </a:p>
        </p:txBody>
      </p:sp>
      <p:sp>
        <p:nvSpPr>
          <p:cNvPr id="174" name="角丸四角形 173"/>
          <p:cNvSpPr/>
          <p:nvPr/>
        </p:nvSpPr>
        <p:spPr>
          <a:xfrm>
            <a:off x="111670" y="1020422"/>
            <a:ext cx="3533790" cy="156094"/>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37010" tIns="18505" rIns="37010" bIns="18505" anchor="ctr"/>
          <a:lstStyle/>
          <a:p>
            <a:pPr marL="0" marR="0" lvl="0" indent="0" algn="l" defTabSz="826413" rtl="0" eaLnBrk="1" fontAlgn="auto" latinLnBrk="0" hangingPunct="1">
              <a:lnSpc>
                <a:spcPct val="100000"/>
              </a:lnSpc>
              <a:spcBef>
                <a:spcPts val="0"/>
              </a:spcBef>
              <a:spcAft>
                <a:spcPts val="0"/>
              </a:spcAft>
              <a:buClrTx/>
              <a:buSzTx/>
              <a:buFontTx/>
              <a:buNone/>
              <a:tabLst/>
              <a:defRPr/>
            </a:pPr>
            <a:r>
              <a:rPr kumimoji="0" lang="ja-JP" altLang="en-US" sz="7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①　様々な社会課題の解決に貢献する水素エネルギーの有望性</a:t>
            </a:r>
            <a:endParaRPr kumimoji="0" lang="ja-JP" altLang="en-US" sz="681"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76" name="角丸四角形 175"/>
          <p:cNvSpPr/>
          <p:nvPr/>
        </p:nvSpPr>
        <p:spPr>
          <a:xfrm>
            <a:off x="111670" y="1778678"/>
            <a:ext cx="3533790" cy="156094"/>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37010" tIns="18505" rIns="37010" bIns="18505" anchor="ctr"/>
          <a:lstStyle/>
          <a:p>
            <a:pPr marL="0" marR="0" lvl="0" indent="0" algn="l" defTabSz="826413" rtl="0" eaLnBrk="1" fontAlgn="auto" latinLnBrk="0" hangingPunct="1">
              <a:lnSpc>
                <a:spcPct val="100000"/>
              </a:lnSpc>
              <a:spcBef>
                <a:spcPts val="0"/>
              </a:spcBef>
              <a:spcAft>
                <a:spcPts val="0"/>
              </a:spcAft>
              <a:buClrTx/>
              <a:buSzTx/>
              <a:buFontTx/>
              <a:buNone/>
              <a:tabLst/>
              <a:defRPr/>
            </a:pPr>
            <a:r>
              <a:rPr kumimoji="0" lang="ja-JP" altLang="en-US" sz="7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②　大阪の強みを活かせる産業分野としての水素</a:t>
            </a:r>
            <a:endParaRPr kumimoji="0" lang="ja-JP" altLang="en-US" sz="681"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1" name="角丸四角形 180"/>
          <p:cNvSpPr/>
          <p:nvPr/>
        </p:nvSpPr>
        <p:spPr>
          <a:xfrm>
            <a:off x="4096440" y="745830"/>
            <a:ext cx="1694178" cy="258684"/>
          </a:xfrm>
          <a:prstGeom prst="roundRect">
            <a:avLst>
              <a:gd name="adj" fmla="val 50000"/>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40449" tIns="20225" rIns="40449" bIns="20225" anchor="ctr">
            <a:spAutoFit/>
          </a:bodyPr>
          <a:lstStyle/>
          <a:p>
            <a:pPr marL="0" marR="0" lvl="0" indent="0" algn="ctr" defTabSz="903211" rtl="0" eaLnBrk="1" fontAlgn="auto" latinLnBrk="0" hangingPunct="1">
              <a:lnSpc>
                <a:spcPct val="100000"/>
              </a:lnSpc>
              <a:spcBef>
                <a:spcPts val="0"/>
              </a:spcBef>
              <a:spcAft>
                <a:spcPts val="0"/>
              </a:spcAft>
              <a:buClrTx/>
              <a:buSzTx/>
              <a:buFontTx/>
              <a:buNone/>
              <a:tabLst/>
              <a:defRPr/>
            </a:pPr>
            <a:r>
              <a:rPr kumimoji="0" lang="ja-JP" altLang="en-US" sz="93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取組の方向性と取組内容</a:t>
            </a:r>
          </a:p>
        </p:txBody>
      </p:sp>
      <p:grpSp>
        <p:nvGrpSpPr>
          <p:cNvPr id="22" name="グループ化 21"/>
          <p:cNvGrpSpPr/>
          <p:nvPr/>
        </p:nvGrpSpPr>
        <p:grpSpPr>
          <a:xfrm>
            <a:off x="4616603" y="5436149"/>
            <a:ext cx="4058900" cy="896592"/>
            <a:chOff x="8389193" y="5797029"/>
            <a:chExt cx="6264697" cy="1944216"/>
          </a:xfrm>
        </p:grpSpPr>
        <p:grpSp>
          <p:nvGrpSpPr>
            <p:cNvPr id="15" name="グループ化 14"/>
            <p:cNvGrpSpPr/>
            <p:nvPr/>
          </p:nvGrpSpPr>
          <p:grpSpPr>
            <a:xfrm>
              <a:off x="8389193" y="5797029"/>
              <a:ext cx="6264697" cy="1944216"/>
              <a:chOff x="8389193" y="5797029"/>
              <a:chExt cx="6264697" cy="1944216"/>
            </a:xfrm>
          </p:grpSpPr>
          <p:sp>
            <p:nvSpPr>
              <p:cNvPr id="306" name="右矢印 305"/>
              <p:cNvSpPr/>
              <p:nvPr/>
            </p:nvSpPr>
            <p:spPr>
              <a:xfrm>
                <a:off x="12009066" y="6199959"/>
                <a:ext cx="2644824" cy="1411536"/>
              </a:xfrm>
              <a:prstGeom prst="rightArrow">
                <a:avLst>
                  <a:gd name="adj1" fmla="val 100000"/>
                  <a:gd name="adj2" fmla="val 27565"/>
                </a:avLst>
              </a:prstGeom>
              <a:gradFill flip="none" rotWithShape="1">
                <a:gsLst>
                  <a:gs pos="0">
                    <a:schemeClr val="accent1">
                      <a:lumMod val="40000"/>
                      <a:lumOff val="60000"/>
                    </a:schemeClr>
                  </a:gs>
                  <a:gs pos="50000">
                    <a:schemeClr val="tx2">
                      <a:lumMod val="20000"/>
                      <a:lumOff val="80000"/>
                    </a:schemeClr>
                  </a:gs>
                  <a:gs pos="100000">
                    <a:schemeClr val="tx2">
                      <a:lumMod val="20000"/>
                      <a:lumOff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470" tIns="27234" rIns="54470" bIns="2723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4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7" name="右矢印 45"/>
              <p:cNvSpPr/>
              <p:nvPr/>
            </p:nvSpPr>
            <p:spPr bwMode="auto">
              <a:xfrm>
                <a:off x="8506106" y="6024715"/>
                <a:ext cx="2767661" cy="1716530"/>
              </a:xfrm>
              <a:custGeom>
                <a:avLst/>
                <a:gdLst>
                  <a:gd name="connsiteX0" fmla="*/ 0 w 6079725"/>
                  <a:gd name="connsiteY0" fmla="*/ 315552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0 w 6079725"/>
                  <a:gd name="connsiteY6" fmla="*/ 2572263 h 2887815"/>
                  <a:gd name="connsiteX7" fmla="*/ 0 w 6079725"/>
                  <a:gd name="connsiteY7" fmla="*/ 315552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0 w 6079725"/>
                  <a:gd name="connsiteY6" fmla="*/ 2572263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504237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504237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398091 h 2887815"/>
                  <a:gd name="connsiteX6" fmla="*/ 14514 w 6079725"/>
                  <a:gd name="connsiteY6" fmla="*/ 2035235 h 2887815"/>
                  <a:gd name="connsiteX7" fmla="*/ 0 w 6079725"/>
                  <a:gd name="connsiteY7" fmla="*/ 939666 h 288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9725" h="2887815">
                    <a:moveTo>
                      <a:pt x="0" y="939666"/>
                    </a:moveTo>
                    <a:cubicBezTo>
                      <a:pt x="1859750" y="963856"/>
                      <a:pt x="3632415" y="712275"/>
                      <a:pt x="5448622" y="504237"/>
                    </a:cubicBezTo>
                    <a:lnTo>
                      <a:pt x="5448622" y="0"/>
                    </a:lnTo>
                    <a:lnTo>
                      <a:pt x="6079725" y="1443908"/>
                    </a:lnTo>
                    <a:lnTo>
                      <a:pt x="5448622" y="2887815"/>
                    </a:lnTo>
                    <a:lnTo>
                      <a:pt x="5448622" y="2398091"/>
                    </a:lnTo>
                    <a:cubicBezTo>
                      <a:pt x="3637253" y="2219082"/>
                      <a:pt x="1811368" y="1909444"/>
                      <a:pt x="14514" y="2035235"/>
                    </a:cubicBezTo>
                    <a:lnTo>
                      <a:pt x="0" y="939666"/>
                    </a:lnTo>
                    <a:close/>
                  </a:path>
                </a:pathLst>
              </a:custGeom>
              <a:solidFill>
                <a:schemeClr val="tx2">
                  <a:lumMod val="40000"/>
                  <a:lumOff val="60000"/>
                </a:schemeClr>
              </a:solidFill>
              <a:ln>
                <a:noFill/>
              </a:ln>
              <a:effectLst/>
              <a:extLst/>
            </p:spPr>
            <p:txBody>
              <a:bodyPr vert="horz" wrap="square" lIns="54464" tIns="27233" rIns="54464" bIns="27233" numCol="1" rtlCol="0" anchor="ctr" anchorCtr="0" compatLnSpc="1">
                <a:prstTxWarp prst="textNoShape">
                  <a:avLst/>
                </a:prstTxWarp>
                <a:no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80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5" name="右矢印 294"/>
              <p:cNvSpPr/>
              <p:nvPr/>
            </p:nvSpPr>
            <p:spPr>
              <a:xfrm>
                <a:off x="8830741" y="7291128"/>
                <a:ext cx="421149" cy="350565"/>
              </a:xfrm>
              <a:prstGeom prst="rightArrow">
                <a:avLst>
                  <a:gd name="adj1" fmla="val 100000"/>
                  <a:gd name="adj2" fmla="val 0"/>
                </a:avLst>
              </a:prstGeom>
              <a:solidFill>
                <a:srgbClr val="92D050">
                  <a:alpha val="20000"/>
                </a:srgbClr>
              </a:solidFill>
              <a:ln w="6350">
                <a:solidFill>
                  <a:srgbClr val="00B05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54470" tIns="27234" rIns="54470" bIns="27234"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ja-JP" altLang="en-US" sz="7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6" name="右矢印 295"/>
              <p:cNvSpPr/>
              <p:nvPr/>
            </p:nvSpPr>
            <p:spPr>
              <a:xfrm>
                <a:off x="9476822" y="7286605"/>
                <a:ext cx="1702700" cy="306008"/>
              </a:xfrm>
              <a:prstGeom prst="rightArrow">
                <a:avLst>
                  <a:gd name="adj1" fmla="val 100000"/>
                  <a:gd name="adj2" fmla="val 33243"/>
                </a:avLst>
              </a:prstGeom>
              <a:solidFill>
                <a:srgbClr val="92D050">
                  <a:alpha val="60000"/>
                </a:srgb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54470" tIns="27234" rIns="54470" bIns="27234"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7" name="角丸四角形 296"/>
              <p:cNvSpPr/>
              <p:nvPr/>
            </p:nvSpPr>
            <p:spPr>
              <a:xfrm>
                <a:off x="9118148" y="7238799"/>
                <a:ext cx="422106" cy="467999"/>
              </a:xfrm>
              <a:prstGeom prst="roundRect">
                <a:avLst>
                  <a:gd name="adj" fmla="val 2403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ts val="619"/>
                  </a:lnSpc>
                  <a:spcBef>
                    <a:spcPts val="0"/>
                  </a:spcBef>
                  <a:spcAft>
                    <a:spcPts val="0"/>
                  </a:spcAft>
                  <a:buClrTx/>
                  <a:buSzTx/>
                  <a:buFontTx/>
                  <a:buNone/>
                  <a:tabLst/>
                  <a:defRPr/>
                </a:pPr>
                <a:r>
                  <a:rPr kumimoji="0" lang="ja-JP" altLang="en-US"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カンファ</a:t>
                </a:r>
                <a:endParaRPr kumimoji="0" lang="en-US" altLang="ja-JP"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ts val="619"/>
                  </a:lnSpc>
                  <a:spcBef>
                    <a:spcPts val="0"/>
                  </a:spcBef>
                  <a:spcAft>
                    <a:spcPts val="0"/>
                  </a:spcAft>
                  <a:buClrTx/>
                  <a:buSzTx/>
                  <a:buFontTx/>
                  <a:buNone/>
                  <a:tabLst/>
                  <a:defRPr/>
                </a:pPr>
                <a:r>
                  <a:rPr kumimoji="0" lang="ja-JP" altLang="en-US"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レンス</a:t>
                </a:r>
              </a:p>
            </p:txBody>
          </p:sp>
          <p:sp>
            <p:nvSpPr>
              <p:cNvPr id="298" name="右矢印 297"/>
              <p:cNvSpPr/>
              <p:nvPr/>
            </p:nvSpPr>
            <p:spPr>
              <a:xfrm>
                <a:off x="8671431" y="6815538"/>
                <a:ext cx="2454066" cy="340115"/>
              </a:xfrm>
              <a:prstGeom prst="rightArrow">
                <a:avLst>
                  <a:gd name="adj1" fmla="val 100000"/>
                  <a:gd name="adj2" fmla="val 33243"/>
                </a:avLst>
              </a:prstGeom>
              <a:solidFill>
                <a:srgbClr val="92D050">
                  <a:alpha val="60000"/>
                </a:srgb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54470" tIns="27234" rIns="54470" bIns="27234"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ja-JP" altLang="en-US" sz="7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右矢印 299"/>
              <p:cNvSpPr/>
              <p:nvPr/>
            </p:nvSpPr>
            <p:spPr>
              <a:xfrm>
                <a:off x="9469313" y="7344000"/>
                <a:ext cx="1581042" cy="180000"/>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470" tIns="27234" rIns="54470" bIns="2723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プロモーション強化</a:t>
                </a:r>
              </a:p>
            </p:txBody>
          </p:sp>
          <p:sp>
            <p:nvSpPr>
              <p:cNvPr id="301" name="右矢印 300"/>
              <p:cNvSpPr/>
              <p:nvPr/>
            </p:nvSpPr>
            <p:spPr>
              <a:xfrm>
                <a:off x="8830741" y="6770013"/>
                <a:ext cx="2511243" cy="457648"/>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470" tIns="27234" rIns="54470" bIns="2723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水素に関する正しい知識の普及と</a:t>
                </a:r>
                <a:endParaRPr kumimoji="0" lang="en-US" altLang="ja-JP"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合理的な規制緩和の推進</a:t>
                </a:r>
              </a:p>
            </p:txBody>
          </p:sp>
          <p:sp>
            <p:nvSpPr>
              <p:cNvPr id="302" name="右矢印 301"/>
              <p:cNvSpPr/>
              <p:nvPr/>
            </p:nvSpPr>
            <p:spPr>
              <a:xfrm>
                <a:off x="8677225" y="6157069"/>
                <a:ext cx="2454066" cy="288000"/>
              </a:xfrm>
              <a:prstGeom prst="rightArrow">
                <a:avLst>
                  <a:gd name="adj1" fmla="val 100000"/>
                  <a:gd name="adj2" fmla="val 33243"/>
                </a:avLst>
              </a:prstGeom>
              <a:solidFill>
                <a:srgbClr val="92D050">
                  <a:alpha val="60000"/>
                </a:srgb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54470" tIns="27234" rIns="54470" bIns="27234"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3" name="右矢印 302"/>
              <p:cNvSpPr/>
              <p:nvPr/>
            </p:nvSpPr>
            <p:spPr>
              <a:xfrm>
                <a:off x="8677225" y="6157069"/>
                <a:ext cx="2511243" cy="280336"/>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470" tIns="27234" rIns="54470" bIns="2723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プラットフォームの運営</a:t>
                </a:r>
              </a:p>
            </p:txBody>
          </p:sp>
          <p:sp>
            <p:nvSpPr>
              <p:cNvPr id="290" name="角丸四角形 289"/>
              <p:cNvSpPr/>
              <p:nvPr/>
            </p:nvSpPr>
            <p:spPr>
              <a:xfrm>
                <a:off x="8434098" y="6124267"/>
                <a:ext cx="459151" cy="1517426"/>
              </a:xfrm>
              <a:prstGeom prst="roundRect">
                <a:avLst>
                  <a:gd name="adj" fmla="val 2069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ビジョン策定</a:t>
                </a:r>
              </a:p>
            </p:txBody>
          </p:sp>
          <p:sp>
            <p:nvSpPr>
              <p:cNvPr id="292" name="角丸四角形 291"/>
              <p:cNvSpPr/>
              <p:nvPr/>
            </p:nvSpPr>
            <p:spPr>
              <a:xfrm>
                <a:off x="8389193" y="5914240"/>
                <a:ext cx="504000" cy="360000"/>
              </a:xfrm>
              <a:prstGeom prst="roundRect">
                <a:avLst>
                  <a:gd name="adj" fmla="val 20699"/>
                </a:avLst>
              </a:prstGeom>
              <a:solidFill>
                <a:schemeClr val="bg1"/>
              </a:solidFill>
              <a:ln w="9525">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２０１５</a:t>
                </a:r>
                <a:endParaRPr kumimoji="0" lang="en-US" altLang="ja-JP" sz="558"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a:t>
                </a:r>
              </a:p>
            </p:txBody>
          </p:sp>
          <p:sp>
            <p:nvSpPr>
              <p:cNvPr id="304" name="サブタイトル 2"/>
              <p:cNvSpPr txBox="1">
                <a:spLocks/>
              </p:cNvSpPr>
              <p:nvPr/>
            </p:nvSpPr>
            <p:spPr>
              <a:xfrm>
                <a:off x="12135660" y="6482307"/>
                <a:ext cx="2374213" cy="485677"/>
              </a:xfrm>
              <a:prstGeom prst="rect">
                <a:avLst/>
              </a:prstGeom>
              <a:noFill/>
              <a:ln>
                <a:noFill/>
                <a:prstDash val="solid"/>
              </a:ln>
            </p:spPr>
            <p:txBody>
              <a:bodyPr vert="horz" lIns="45948" tIns="0" rIns="45948"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marL="0" marR="0" lvl="0" indent="0" algn="l" defTabSz="1280160" rtl="0" eaLnBrk="1" fontAlgn="auto" latinLnBrk="0" hangingPunct="1">
                  <a:lnSpc>
                    <a:spcPts val="681"/>
                  </a:lnSpc>
                  <a:spcBef>
                    <a:spcPts val="0"/>
                  </a:spcBef>
                  <a:spcAft>
                    <a:spcPts val="0"/>
                  </a:spcAft>
                  <a:buClrTx/>
                  <a:buSzTx/>
                  <a:buFont typeface="Arial" panose="020B0604020202020204" pitchFamily="34" charset="0"/>
                  <a:buNone/>
                  <a:tabLst/>
                  <a:defRPr/>
                </a:pPr>
                <a:r>
                  <a:rPr kumimoji="1"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研究開発成果を事業化に</a:t>
                </a:r>
                <a:endParaRPr kumimoji="1" lang="en-US" altLang="ja-JP"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681"/>
                  </a:lnSpc>
                  <a:spcBef>
                    <a:spcPts val="0"/>
                  </a:spcBef>
                  <a:spcAft>
                    <a:spcPts val="0"/>
                  </a:spcAft>
                  <a:buClrTx/>
                  <a:buSzTx/>
                  <a:buFont typeface="Arial" panose="020B0604020202020204" pitchFamily="34" charset="0"/>
                  <a:buNone/>
                  <a:tabLst/>
                  <a:defRPr/>
                </a:pPr>
                <a:r>
                  <a:rPr kumimoji="1"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結びつけるための支援方策の検討</a:t>
                </a:r>
              </a:p>
            </p:txBody>
          </p:sp>
          <p:sp>
            <p:nvSpPr>
              <p:cNvPr id="305" name="サブタイトル 2"/>
              <p:cNvSpPr txBox="1">
                <a:spLocks/>
              </p:cNvSpPr>
              <p:nvPr/>
            </p:nvSpPr>
            <p:spPr>
              <a:xfrm>
                <a:off x="12218777" y="7033916"/>
                <a:ext cx="1282984" cy="409769"/>
              </a:xfrm>
              <a:prstGeom prst="rect">
                <a:avLst/>
              </a:prstGeom>
              <a:noFill/>
              <a:ln>
                <a:noFill/>
                <a:prstDash val="solid"/>
              </a:ln>
            </p:spPr>
            <p:txBody>
              <a:bodyPr vert="horz" lIns="45948" tIns="0" rIns="45948"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marL="0" marR="0" lvl="0" indent="0" algn="l" defTabSz="1280160" rtl="0" eaLnBrk="1" fontAlgn="auto" latinLnBrk="0" hangingPunct="1">
                  <a:lnSpc>
                    <a:spcPts val="681"/>
                  </a:lnSpc>
                  <a:spcBef>
                    <a:spcPts val="0"/>
                  </a:spcBef>
                  <a:spcAft>
                    <a:spcPts val="0"/>
                  </a:spcAft>
                  <a:buClrTx/>
                  <a:buSzTx/>
                  <a:buFont typeface="Arial" panose="020B0604020202020204" pitchFamily="34" charset="0"/>
                  <a:buNone/>
                  <a:tabLst/>
                  <a:defRPr/>
                </a:pPr>
                <a:r>
                  <a:rPr kumimoji="1"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実用化技術の普及</a:t>
                </a:r>
              </a:p>
            </p:txBody>
          </p:sp>
          <p:sp>
            <p:nvSpPr>
              <p:cNvPr id="308" name="角丸四角形 307"/>
              <p:cNvSpPr/>
              <p:nvPr/>
            </p:nvSpPr>
            <p:spPr>
              <a:xfrm>
                <a:off x="8931025" y="5797029"/>
                <a:ext cx="2122464" cy="331774"/>
              </a:xfrm>
              <a:prstGeom prst="roundRect">
                <a:avLst>
                  <a:gd name="adj" fmla="val 2069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ファーストステップ</a:t>
                </a:r>
                <a:endParaRPr kumimoji="0" lang="en-US" altLang="ja-JP"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水素を活用したプロジェクトを積極的に推進</a:t>
                </a:r>
              </a:p>
            </p:txBody>
          </p:sp>
          <p:sp>
            <p:nvSpPr>
              <p:cNvPr id="309" name="角丸四角形 308"/>
              <p:cNvSpPr/>
              <p:nvPr/>
            </p:nvSpPr>
            <p:spPr>
              <a:xfrm>
                <a:off x="12055902" y="5825295"/>
                <a:ext cx="2381963" cy="331774"/>
              </a:xfrm>
              <a:prstGeom prst="roundRect">
                <a:avLst>
                  <a:gd name="adj" fmla="val 2069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1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セカンドステップ</a:t>
                </a:r>
                <a:endParaRPr kumimoji="0" lang="en-US" altLang="ja-JP"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利活用の定着と更なる拡大に向けた取組の展開</a:t>
                </a:r>
              </a:p>
            </p:txBody>
          </p:sp>
          <p:sp>
            <p:nvSpPr>
              <p:cNvPr id="186" name="角丸四角形 185"/>
              <p:cNvSpPr/>
              <p:nvPr/>
            </p:nvSpPr>
            <p:spPr>
              <a:xfrm>
                <a:off x="9394765" y="6515996"/>
                <a:ext cx="1481909" cy="180000"/>
              </a:xfrm>
              <a:prstGeom prst="roundRect">
                <a:avLst/>
              </a:prstGeom>
              <a:solidFill>
                <a:srgbClr val="92D050">
                  <a:alpha val="50000"/>
                </a:srgbClr>
              </a:solidFill>
              <a:ln w="6350">
                <a:solidFill>
                  <a:srgbClr val="92D05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様々な水素プロジェクト創出</a:t>
                </a:r>
              </a:p>
            </p:txBody>
          </p:sp>
          <p:sp>
            <p:nvSpPr>
              <p:cNvPr id="187" name="円弧 186"/>
              <p:cNvSpPr/>
              <p:nvPr/>
            </p:nvSpPr>
            <p:spPr>
              <a:xfrm rot="10800000">
                <a:off x="9181281" y="6252038"/>
                <a:ext cx="444521" cy="337078"/>
              </a:xfrm>
              <a:prstGeom prst="arc">
                <a:avLst>
                  <a:gd name="adj1" fmla="val 16200000"/>
                  <a:gd name="adj2" fmla="val 1234329"/>
                </a:avLst>
              </a:prstGeom>
              <a:ln w="381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56634" tIns="28316" rIns="56634" bIns="2831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4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0" name="グループ化 19"/>
            <p:cNvGrpSpPr/>
            <p:nvPr/>
          </p:nvGrpSpPr>
          <p:grpSpPr>
            <a:xfrm>
              <a:off x="11179521" y="5883626"/>
              <a:ext cx="902283" cy="1780937"/>
              <a:chOff x="11179521" y="5965162"/>
              <a:chExt cx="902283" cy="1780937"/>
            </a:xfrm>
          </p:grpSpPr>
          <p:sp>
            <p:nvSpPr>
              <p:cNvPr id="291" name="角丸四角形 290"/>
              <p:cNvSpPr/>
              <p:nvPr/>
            </p:nvSpPr>
            <p:spPr>
              <a:xfrm>
                <a:off x="11179521" y="6157069"/>
                <a:ext cx="902283" cy="1589030"/>
              </a:xfrm>
              <a:prstGeom prst="roundRect">
                <a:avLst>
                  <a:gd name="adj" fmla="val 73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4335" tIns="128684" rIns="64335" bIns="107237"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水素エネルギー産業振興につながるプロジェクトが大阪を舞台に展開</a:t>
                </a:r>
              </a:p>
            </p:txBody>
          </p:sp>
          <p:sp>
            <p:nvSpPr>
              <p:cNvPr id="293" name="角丸四角形 292"/>
              <p:cNvSpPr/>
              <p:nvPr/>
            </p:nvSpPr>
            <p:spPr>
              <a:xfrm>
                <a:off x="11349435" y="5965162"/>
                <a:ext cx="504000" cy="360000"/>
              </a:xfrm>
              <a:prstGeom prst="roundRect">
                <a:avLst>
                  <a:gd name="adj" fmla="val 20699"/>
                </a:avLst>
              </a:prstGeom>
              <a:solidFill>
                <a:schemeClr val="bg1"/>
              </a:solidFill>
              <a:ln w="9525">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２０２０</a:t>
                </a:r>
                <a:endParaRPr kumimoji="0" lang="en-US" altLang="ja-JP" sz="558"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ts val="619"/>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a:t>
                </a:r>
              </a:p>
            </p:txBody>
          </p:sp>
        </p:grpSp>
      </p:grpSp>
      <p:sp>
        <p:nvSpPr>
          <p:cNvPr id="70" name="角丸四角形 69"/>
          <p:cNvSpPr/>
          <p:nvPr/>
        </p:nvSpPr>
        <p:spPr>
          <a:xfrm>
            <a:off x="191631" y="2224711"/>
            <a:ext cx="1700046" cy="245291"/>
          </a:xfrm>
          <a:prstGeom prst="roundRect">
            <a:avLst>
              <a:gd name="adj" fmla="val 9178"/>
            </a:avLst>
          </a:prstGeom>
          <a:solidFill>
            <a:schemeClr val="bg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lIns="24368" tIns="0" rIns="24368" bIns="0" anchor="ctr">
            <a:noAutofit/>
          </a:bodyPr>
          <a:lstStyle/>
          <a:p>
            <a:pPr marL="0" marR="0" lvl="0" indent="0" algn="l" defTabSz="903211" rtl="0" eaLnBrk="1" fontAlgn="auto" latinLnBrk="0" hangingPunct="1">
              <a:lnSpc>
                <a:spcPts val="681"/>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リーディングからサポーティングまで幅広く水素エネルギー産業にチャレンジする先進企業が数多く集積</a:t>
            </a:r>
          </a:p>
        </p:txBody>
      </p:sp>
      <p:sp>
        <p:nvSpPr>
          <p:cNvPr id="126" name="角丸四角形 125"/>
          <p:cNvSpPr/>
          <p:nvPr/>
        </p:nvSpPr>
        <p:spPr bwMode="auto">
          <a:xfrm>
            <a:off x="2074215" y="2801345"/>
            <a:ext cx="896454" cy="449242"/>
          </a:xfrm>
          <a:prstGeom prst="roundRect">
            <a:avLst>
              <a:gd name="adj" fmla="val 12827"/>
            </a:avLst>
          </a:prstGeom>
          <a:noFill/>
          <a:ln>
            <a:noFill/>
          </a:ln>
          <a:effectLst/>
          <a:extLst/>
        </p:spPr>
        <p:txBody>
          <a:bodyPr vert="horz" wrap="square" lIns="0" tIns="0" rIns="0" bIns="0" numCol="1" rtlCol="0" anchor="ctr" anchorCtr="0" compatLnSpc="1">
            <a:prstTxWarp prst="textNoShape">
              <a:avLst/>
            </a:prstTxWarp>
            <a:noAutofit/>
          </a:bodyPr>
          <a:lstStyle/>
          <a:p>
            <a:pPr marL="0" marR="0" lvl="0" indent="0" algn="l" defTabSz="457200" rtl="0" eaLnBrk="0" fontAlgn="auto" latinLnBrk="0" hangingPunct="0">
              <a:lnSpc>
                <a:spcPts val="1015"/>
              </a:lnSpc>
              <a:spcBef>
                <a:spcPts val="0"/>
              </a:spcBef>
              <a:spcAft>
                <a:spcPts val="0"/>
              </a:spcAft>
              <a:buClrTx/>
              <a:buSzTx/>
              <a:buFontTx/>
              <a:buNone/>
              <a:tabLst/>
              <a:defRPr/>
            </a:pPr>
            <a:r>
              <a:rPr kumimoji="0" lang="ja-JP" altLang="en-US"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＜部門別全国最多事業所＞</a:t>
            </a:r>
            <a:endParaRPr kumimoji="0" lang="en-US" altLang="ja-JP"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金属製品・非鉄金属製造</a:t>
            </a:r>
            <a:endParaRPr kumimoji="0" lang="en-US" altLang="ja-JP"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鉄鋼業・化学工業</a:t>
            </a:r>
            <a:endParaRPr kumimoji="0" lang="en-US" altLang="ja-JP"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はん用機械器具　等</a:t>
            </a:r>
          </a:p>
        </p:txBody>
      </p:sp>
      <p:sp>
        <p:nvSpPr>
          <p:cNvPr id="180" name="角丸四角形 179"/>
          <p:cNvSpPr/>
          <p:nvPr/>
        </p:nvSpPr>
        <p:spPr bwMode="auto">
          <a:xfrm>
            <a:off x="3006497" y="2536935"/>
            <a:ext cx="896454" cy="127350"/>
          </a:xfrm>
          <a:prstGeom prst="roundRect">
            <a:avLst>
              <a:gd name="adj" fmla="val 12827"/>
            </a:avLst>
          </a:prstGeom>
          <a:noFill/>
          <a:ln>
            <a:noFill/>
          </a:ln>
          <a:effectLst/>
          <a:extLst/>
        </p:spPr>
        <p:txBody>
          <a:bodyPr vert="horz" wrap="square" lIns="0" tIns="0" rIns="0" bIns="0" numCol="1" rtlCol="0" anchor="ctr" anchorCtr="0" compatLnSpc="1">
            <a:prstTxWarp prst="textNoShape">
              <a:avLst/>
            </a:prstTxWarp>
            <a:noAutofit/>
          </a:bodyPr>
          <a:lstStyle/>
          <a:p>
            <a:pPr marL="0" marR="0" lvl="0" indent="0" algn="l" defTabSz="457200" rtl="0" eaLnBrk="0" fontAlgn="auto" latinLnBrk="0" hangingPunct="0">
              <a:lnSpc>
                <a:spcPts val="1015"/>
              </a:lnSpc>
              <a:spcBef>
                <a:spcPts val="0"/>
              </a:spcBef>
              <a:spcAft>
                <a:spcPts val="0"/>
              </a:spcAft>
              <a:buClrTx/>
              <a:buSzTx/>
              <a:buFontTx/>
              <a:buNone/>
              <a:tabLst/>
              <a:defRPr/>
            </a:pPr>
            <a:r>
              <a:rPr kumimoji="0" lang="ja-JP" altLang="en-US"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＜部門別事業所数シェア＞</a:t>
            </a:r>
            <a:endParaRPr kumimoji="0" lang="ja-JP" altLang="en-US"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160977" y="1031587"/>
            <a:ext cx="4838921" cy="1315770"/>
            <a:chOff x="6717521" y="950371"/>
            <a:chExt cx="7812000" cy="2124192"/>
          </a:xfrm>
        </p:grpSpPr>
        <p:sp>
          <p:nvSpPr>
            <p:cNvPr id="215" name="角丸四角形 214"/>
            <p:cNvSpPr/>
            <p:nvPr/>
          </p:nvSpPr>
          <p:spPr>
            <a:xfrm>
              <a:off x="6717521" y="950371"/>
              <a:ext cx="7812000" cy="2124192"/>
            </a:xfrm>
            <a:prstGeom prst="roundRect">
              <a:avLst>
                <a:gd name="adj" fmla="val 2970"/>
              </a:avLst>
            </a:prstGeom>
            <a:solidFill>
              <a:schemeClr val="tx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896" tIns="30948" rIns="61896" bIns="30948" rtlCol="0" anchor="ctr" anchorCtr="0"/>
            <a:lstStyle/>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endParaRPr kumimoji="0" lang="en-US" altLang="ja-JP"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ts val="1151"/>
                </a:lnSpc>
                <a:spcBef>
                  <a:spcPts val="0"/>
                </a:spcBef>
                <a:spcAft>
                  <a:spcPts val="0"/>
                </a:spcAft>
                <a:buClrTx/>
                <a:buSzTx/>
                <a:buFontTx/>
                <a:buNone/>
                <a:tabLst/>
                <a:defRPr/>
              </a:pPr>
              <a:r>
                <a:rPr kumimoji="0" lang="ja-JP" altLang="en-US"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7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0" name="角丸四角形 209"/>
            <p:cNvSpPr/>
            <p:nvPr/>
          </p:nvSpPr>
          <p:spPr bwMode="auto">
            <a:xfrm>
              <a:off x="6733009" y="1004355"/>
              <a:ext cx="7712564" cy="864605"/>
            </a:xfrm>
            <a:prstGeom prst="roundRect">
              <a:avLst>
                <a:gd name="adj" fmla="val 15441"/>
              </a:avLst>
            </a:prstGeom>
            <a:noFill/>
            <a:ln>
              <a:noFill/>
            </a:ln>
            <a:effectLst/>
            <a:extLst/>
          </p:spPr>
          <p:txBody>
            <a:bodyPr vert="horz" wrap="square" lIns="24368" tIns="0" rIns="0" bIns="0" numCol="1" rtlCol="0" anchor="ctr" anchorCtr="0" compatLnSpc="1">
              <a:prstTxWarp prst="textNoShape">
                <a:avLst/>
              </a:prstTxWarp>
              <a:noAutofit/>
            </a:bodyPr>
            <a:lstStyle/>
            <a:p>
              <a:pPr marL="106196" marR="0" lvl="0" indent="-106196" algn="l" defTabSz="457200" rtl="0" eaLnBrk="0" fontAlgn="auto" latinLnBrk="0" hangingPunct="0">
                <a:lnSpc>
                  <a:spcPts val="805"/>
                </a:lnSpc>
                <a:spcBef>
                  <a:spcPts val="0"/>
                </a:spcBef>
                <a:spcAft>
                  <a:spcPts val="0"/>
                </a:spcAft>
                <a:buClrTx/>
                <a:buSzTx/>
                <a:buFont typeface="Wingdings" panose="05000000000000000000" pitchFamily="2" charset="2"/>
                <a:buChar char="Ø"/>
                <a:tabLst/>
                <a:defRPr/>
              </a:pPr>
              <a:r>
                <a:rPr kumimoji="0" lang="ja-JP" altLang="en-US" sz="68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ＫＩＸ水素グリッドプロジェクトや府中央卸売市場のメガワット級燃料電池導入といった府内での取組の経験を活かし、戦略的かつ幅広い分野での実証事業等のプロジェクトを民間企業と連携して創出。事業者の研究開発成果を実用化や事業化につなげる</a:t>
              </a:r>
              <a:endParaRPr kumimoji="0" lang="en-US" altLang="ja-JP" sz="68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0" fontAlgn="auto" latinLnBrk="0" hangingPunct="0">
                <a:lnSpc>
                  <a:spcPts val="372"/>
                </a:lnSpc>
                <a:spcBef>
                  <a:spcPts val="0"/>
                </a:spcBef>
                <a:spcAft>
                  <a:spcPts val="0"/>
                </a:spcAft>
                <a:buClrTx/>
                <a:buSzTx/>
                <a:buFontTx/>
                <a:buNone/>
                <a:tabLst/>
                <a:defRPr/>
              </a:pPr>
              <a:endParaRPr kumimoji="0" lang="en-US" altLang="ja-JP" sz="65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6196" marR="0" lvl="0" indent="-106196" algn="l" defTabSz="457200" rtl="0" eaLnBrk="0" fontAlgn="auto" latinLnBrk="0" hangingPunct="0">
                <a:lnSpc>
                  <a:spcPts val="805"/>
                </a:lnSpc>
                <a:spcBef>
                  <a:spcPts val="0"/>
                </a:spcBef>
                <a:spcAft>
                  <a:spcPts val="0"/>
                </a:spcAft>
                <a:buClrTx/>
                <a:buSzTx/>
                <a:buFont typeface="Wingdings" panose="05000000000000000000" pitchFamily="2" charset="2"/>
                <a:buChar char="Ø"/>
                <a:tabLst/>
                <a:defRPr/>
              </a:pPr>
              <a:r>
                <a:rPr kumimoji="0" lang="ja-JP" altLang="en-US" sz="68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水素エネルギー産業への参入ポテンシャルが高い府内中小企業等に対して、動機付けし、ビジネス参入をサポート</a:t>
              </a:r>
            </a:p>
          </p:txBody>
        </p:sp>
        <p:sp>
          <p:nvSpPr>
            <p:cNvPr id="144" name="角丸四角形 143"/>
            <p:cNvSpPr/>
            <p:nvPr/>
          </p:nvSpPr>
          <p:spPr>
            <a:xfrm>
              <a:off x="13098163" y="1940459"/>
              <a:ext cx="1339702" cy="836589"/>
            </a:xfrm>
            <a:prstGeom prst="roundRect">
              <a:avLst>
                <a:gd name="adj" fmla="val 20636"/>
              </a:avLst>
            </a:prstGeom>
            <a:gradFill flip="none" rotWithShape="1">
              <a:gsLst>
                <a:gs pos="0">
                  <a:srgbClr val="0070C0"/>
                </a:gs>
                <a:gs pos="80000">
                  <a:schemeClr val="accent1">
                    <a:lumMod val="60000"/>
                    <a:lumOff val="40000"/>
                  </a:schemeClr>
                </a:gs>
                <a:gs pos="100000">
                  <a:schemeClr val="accent1">
                    <a:lumMod val="40000"/>
                    <a:lumOff val="60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0" tIns="20222" rIns="0" bIns="20222" anchor="ctr">
              <a:noAutofit/>
            </a:bodyPr>
            <a:lstStyle/>
            <a:p>
              <a:pPr marL="0" marR="0" lvl="0" indent="0" algn="ctr" defTabSz="903103" rtl="0" eaLnBrk="1" fontAlgn="auto" latinLnBrk="0" hangingPunct="1">
                <a:lnSpc>
                  <a:spcPct val="100000"/>
                </a:lnSpc>
                <a:spcBef>
                  <a:spcPts val="0"/>
                </a:spcBef>
                <a:spcAft>
                  <a:spcPts val="0"/>
                </a:spcAft>
                <a:buClrTx/>
                <a:buSzTx/>
                <a:buFontTx/>
                <a:buNone/>
                <a:tabLst/>
                <a:defRPr/>
              </a:pPr>
              <a:r>
                <a:rPr kumimoji="0" lang="ja-JP" altLang="en-US" sz="74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将来性のある</a:t>
              </a:r>
              <a:endParaRPr kumimoji="0" lang="en-US" altLang="ja-JP" sz="74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03103" rtl="0" eaLnBrk="1" fontAlgn="auto" latinLnBrk="0" hangingPunct="1">
                <a:lnSpc>
                  <a:spcPct val="100000"/>
                </a:lnSpc>
                <a:spcBef>
                  <a:spcPts val="0"/>
                </a:spcBef>
                <a:spcAft>
                  <a:spcPts val="0"/>
                </a:spcAft>
                <a:buClrTx/>
                <a:buSzTx/>
                <a:buFontTx/>
                <a:buNone/>
                <a:tabLst/>
                <a:defRPr/>
              </a:pPr>
              <a:r>
                <a:rPr kumimoji="0" lang="ja-JP" altLang="en-US" sz="74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産業を大阪から</a:t>
              </a:r>
              <a:endParaRPr kumimoji="0" lang="en-US" altLang="ja-JP" sz="74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03103" rtl="0" eaLnBrk="1" fontAlgn="auto" latinLnBrk="0" hangingPunct="1">
                <a:lnSpc>
                  <a:spcPct val="100000"/>
                </a:lnSpc>
                <a:spcBef>
                  <a:spcPts val="0"/>
                </a:spcBef>
                <a:spcAft>
                  <a:spcPts val="0"/>
                </a:spcAft>
                <a:buClrTx/>
                <a:buSzTx/>
                <a:buFontTx/>
                <a:buNone/>
                <a:tabLst/>
                <a:defRPr/>
              </a:pPr>
              <a:r>
                <a:rPr kumimoji="0" lang="ja-JP" altLang="en-US" sz="74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発展させる</a:t>
              </a:r>
            </a:p>
          </p:txBody>
        </p:sp>
      </p:grpSp>
      <p:sp>
        <p:nvSpPr>
          <p:cNvPr id="188" name="右矢印 187"/>
          <p:cNvSpPr/>
          <p:nvPr/>
        </p:nvSpPr>
        <p:spPr>
          <a:xfrm>
            <a:off x="2074215" y="5213132"/>
            <a:ext cx="339827" cy="251980"/>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24368" tIns="0" rIns="24368" bIns="0" rtlCol="0" anchor="ctr">
            <a:noAutofit/>
          </a:bodyPr>
          <a:lstStyle/>
          <a:p>
            <a:pPr marL="0" marR="0" lvl="0" indent="0" algn="ctr" defTabSz="903211" rtl="0" eaLnBrk="1" fontAlgn="auto" latinLnBrk="0" hangingPunct="1">
              <a:lnSpc>
                <a:spcPts val="681"/>
              </a:lnSpc>
              <a:spcBef>
                <a:spcPts val="0"/>
              </a:spcBef>
              <a:spcAft>
                <a:spcPts val="0"/>
              </a:spcAft>
              <a:buClrTx/>
              <a:buSzTx/>
              <a:buFontTx/>
              <a:buNone/>
              <a:tabLst/>
              <a:defRPr/>
            </a:pPr>
            <a:endParaRPr kumimoji="0" lang="ja-JP" altLang="en-US"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00" name="右矢印 199"/>
          <p:cNvSpPr/>
          <p:nvPr/>
        </p:nvSpPr>
        <p:spPr>
          <a:xfrm rot="10800000">
            <a:off x="2022123" y="4961152"/>
            <a:ext cx="339827" cy="251980"/>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24368" tIns="0" rIns="24368" bIns="0" rtlCol="0" anchor="ctr">
            <a:noAutofit/>
          </a:bodyPr>
          <a:lstStyle/>
          <a:p>
            <a:pPr marL="0" marR="0" lvl="0" indent="0" algn="ctr" defTabSz="903211" rtl="0" eaLnBrk="1" fontAlgn="auto" latinLnBrk="0" hangingPunct="1">
              <a:lnSpc>
                <a:spcPts val="681"/>
              </a:lnSpc>
              <a:spcBef>
                <a:spcPts val="0"/>
              </a:spcBef>
              <a:spcAft>
                <a:spcPts val="0"/>
              </a:spcAft>
              <a:buClrTx/>
              <a:buSzTx/>
              <a:buFontTx/>
              <a:buNone/>
              <a:tabLst/>
              <a:defRPr/>
            </a:pPr>
            <a:endParaRPr kumimoji="0" lang="ja-JP" altLang="en-US"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02" name="Rectangle 3"/>
          <p:cNvSpPr>
            <a:spLocks noChangeArrowheads="1"/>
          </p:cNvSpPr>
          <p:nvPr/>
        </p:nvSpPr>
        <p:spPr bwMode="auto">
          <a:xfrm>
            <a:off x="1999820" y="5145738"/>
            <a:ext cx="414668" cy="16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457200" rtl="0" eaLnBrk="0" fontAlgn="base" latinLnBrk="0" hangingPunct="0">
              <a:lnSpc>
                <a:spcPts val="1151"/>
              </a:lnSpc>
              <a:spcBef>
                <a:spcPct val="0"/>
              </a:spcBef>
              <a:spcAft>
                <a:spcPct val="0"/>
              </a:spcAft>
              <a:buClrTx/>
              <a:buSzTx/>
              <a:buFontTx/>
              <a:buNone/>
              <a:tabLst/>
              <a:defRPr/>
            </a:pPr>
            <a:r>
              <a:rPr kumimoji="1"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a:t>
            </a:r>
          </a:p>
        </p:txBody>
      </p:sp>
      <p:sp>
        <p:nvSpPr>
          <p:cNvPr id="125" name="円/楕円 124"/>
          <p:cNvSpPr>
            <a:spLocks noChangeAspect="1"/>
          </p:cNvSpPr>
          <p:nvPr/>
        </p:nvSpPr>
        <p:spPr bwMode="auto">
          <a:xfrm>
            <a:off x="2074216" y="2556593"/>
            <a:ext cx="834640" cy="247962"/>
          </a:xfrm>
          <a:prstGeom prst="ellipse">
            <a:avLst/>
          </a:prstGeom>
          <a:solidFill>
            <a:schemeClr val="tx2">
              <a:lumMod val="75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製造業事業所数</a:t>
            </a:r>
            <a:endParaRPr kumimoji="0" lang="en-US" altLang="ja-JP" sz="55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65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全国最多</a:t>
            </a:r>
          </a:p>
        </p:txBody>
      </p:sp>
      <p:sp>
        <p:nvSpPr>
          <p:cNvPr id="245" name="Rectangle 3"/>
          <p:cNvSpPr>
            <a:spLocks noChangeArrowheads="1"/>
          </p:cNvSpPr>
          <p:nvPr/>
        </p:nvSpPr>
        <p:spPr bwMode="auto">
          <a:xfrm>
            <a:off x="5241050" y="6062117"/>
            <a:ext cx="154220" cy="132288"/>
          </a:xfrm>
          <a:prstGeom prst="rect">
            <a:avLst/>
          </a:prstGeom>
          <a:noFill/>
          <a:ln w="25400">
            <a:noFill/>
            <a:miter lim="800000"/>
            <a:headEnd/>
            <a:tailEnd/>
          </a:ln>
          <a:effectLst/>
          <a:extLst/>
        </p:spPr>
        <p:txBody>
          <a:bodyPr vert="horz" wrap="square" lIns="64342" tIns="0" rIns="64342"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altLang="ja-JP"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55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Rectangle 3"/>
          <p:cNvSpPr>
            <a:spLocks noChangeArrowheads="1"/>
          </p:cNvSpPr>
          <p:nvPr/>
        </p:nvSpPr>
        <p:spPr bwMode="auto">
          <a:xfrm>
            <a:off x="5196446" y="6306675"/>
            <a:ext cx="2651238" cy="110747"/>
          </a:xfrm>
          <a:prstGeom prst="rect">
            <a:avLst/>
          </a:prstGeom>
          <a:noFill/>
          <a:ln w="25400">
            <a:noFill/>
            <a:miter lim="800000"/>
            <a:headEnd/>
            <a:tailEnd/>
          </a:ln>
          <a:effectLst/>
          <a:extLst/>
        </p:spPr>
        <p:txBody>
          <a:bodyPr vert="horz" wrap="square" lIns="64342" tIns="0" rIns="64342"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altLang="ja-JP"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蓄電池、水素・燃料電池 国際カンファレンス</a:t>
            </a:r>
            <a:r>
              <a:rPr kumimoji="1" lang="en-US" altLang="ja-JP"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in</a:t>
            </a:r>
            <a:r>
              <a:rPr kumimoji="1" lang="ja-JP" altLang="en-US"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大阪（平成</a:t>
            </a:r>
            <a:r>
              <a:rPr kumimoji="1" lang="en-US" altLang="ja-JP"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49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月開催予定）</a:t>
            </a:r>
          </a:p>
        </p:txBody>
      </p:sp>
      <p:sp>
        <p:nvSpPr>
          <p:cNvPr id="166" name="正方形/長方形 165"/>
          <p:cNvSpPr/>
          <p:nvPr/>
        </p:nvSpPr>
        <p:spPr>
          <a:xfrm>
            <a:off x="344624" y="3473604"/>
            <a:ext cx="3201501" cy="268931"/>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水素は、様々な用途への活用が可能であり、今後、大きく成長することが期待されている市場</a:t>
            </a:r>
            <a:endParaRPr kumimoji="0" lang="en-US" altLang="ja-JP"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41" name="正方形/長方形 240"/>
          <p:cNvSpPr/>
          <p:nvPr/>
        </p:nvSpPr>
        <p:spPr>
          <a:xfrm>
            <a:off x="4348984" y="2851363"/>
            <a:ext cx="2393162" cy="800653"/>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産学官が幅広く結集し、事業者間の交流やアイデア創出を図る</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「場」</a:t>
            </a:r>
            <a:r>
              <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プラットフォーム</a:t>
            </a:r>
            <a:r>
              <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として運営していくことにより、新たなプロジェ</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クト創出につなげていくとともに、これらの取組を府内事業者や府民</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に幅広く情報発信していく　　　</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47" name="角丸四角形 246"/>
          <p:cNvSpPr/>
          <p:nvPr/>
        </p:nvSpPr>
        <p:spPr>
          <a:xfrm>
            <a:off x="4259777" y="3245180"/>
            <a:ext cx="2021880" cy="312188"/>
          </a:xfrm>
          <a:prstGeom prst="roundRect">
            <a:avLst>
              <a:gd name="adj" fmla="val 9178"/>
            </a:avLst>
          </a:prstGeom>
          <a:solidFill>
            <a:schemeClr val="bg1"/>
          </a:solidFill>
          <a:ln>
            <a:noFill/>
          </a:ln>
          <a:effectLst/>
        </p:spPr>
        <p:style>
          <a:lnRef idx="0">
            <a:schemeClr val="accent1"/>
          </a:lnRef>
          <a:fillRef idx="3">
            <a:schemeClr val="accent1"/>
          </a:fillRef>
          <a:effectRef idx="3">
            <a:schemeClr val="accent1"/>
          </a:effectRef>
          <a:fontRef idx="minor">
            <a:schemeClr val="lt1"/>
          </a:fontRef>
        </p:style>
        <p:txBody>
          <a:bodyPr wrap="square" lIns="0" tIns="0" rIns="0" bIns="0" anchor="ctr" anchorCtr="0">
            <a:noAutofit/>
          </a:bodyPr>
          <a:lstStyle/>
          <a:p>
            <a:pPr marL="0" marR="0" lvl="0" indent="0" algn="ctr" defTabSz="903211" rtl="0" eaLnBrk="1" fontAlgn="auto" latinLnBrk="0" hangingPunct="1">
              <a:lnSpc>
                <a:spcPts val="681"/>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Ｈ</a:t>
            </a:r>
            <a:r>
              <a:rPr kumimoji="0" lang="ja-JP" altLang="en-US" sz="496"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a:t>
            </a: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Ｏｓａｋａビジョン推進会議（仮称）</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03211" rtl="0" eaLnBrk="1" fontAlgn="auto" latinLnBrk="0" hangingPunct="1">
              <a:lnSpc>
                <a:spcPts val="681"/>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事業者からの提案等を踏まえ、会議のもとに取組内容別の</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03211" rtl="0" eaLnBrk="1" fontAlgn="auto" latinLnBrk="0" hangingPunct="1">
              <a:lnSpc>
                <a:spcPts val="681"/>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研究会等をそれぞれ立上げ、プロジェクト創出につなげていく</a:t>
            </a:r>
          </a:p>
        </p:txBody>
      </p:sp>
      <p:sp>
        <p:nvSpPr>
          <p:cNvPr id="248" name="正方形/長方形 247"/>
          <p:cNvSpPr/>
          <p:nvPr/>
        </p:nvSpPr>
        <p:spPr>
          <a:xfrm>
            <a:off x="6703989" y="2849158"/>
            <a:ext cx="2417549" cy="459019"/>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marL="106196" marR="0" lvl="0" indent="-106196" algn="l" defTabSz="457200" rtl="0" eaLnBrk="1" fontAlgn="auto" latinLnBrk="0" hangingPunct="1">
              <a:lnSpc>
                <a:spcPts val="743"/>
              </a:lnSpc>
              <a:spcBef>
                <a:spcPts val="0"/>
              </a:spcBef>
              <a:spcAft>
                <a:spcPts val="0"/>
              </a:spcAft>
              <a:buClrTx/>
              <a:buSzTx/>
              <a:buFont typeface="Wingdings" panose="05000000000000000000" pitchFamily="2" charset="2"/>
              <a:buChar char="Ø"/>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水素エネルギーの普及にあたっては、水素について「よくわからない」</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等と感じている府民に正しく理解してもらうことが重要なことから、</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水素に関する正しい知識の普及活動について事業者と一体と</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なって取り組んでいく</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06196" marR="0" lvl="0" indent="-106196" algn="l" defTabSz="457200" rtl="0" eaLnBrk="1" fontAlgn="auto" latinLnBrk="0" hangingPunct="1">
              <a:lnSpc>
                <a:spcPts val="372"/>
              </a:lnSpc>
              <a:spcBef>
                <a:spcPts val="0"/>
              </a:spcBef>
              <a:spcAft>
                <a:spcPts val="0"/>
              </a:spcAft>
              <a:buClrTx/>
              <a:buSzTx/>
              <a:buFont typeface="Wingdings" panose="05000000000000000000" pitchFamily="2" charset="2"/>
              <a:buChar char="Ø"/>
              <a:tabLst/>
              <a:defRPr/>
            </a:pP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06196" marR="0" lvl="0" indent="-106196" algn="l" defTabSz="457200" rtl="0" eaLnBrk="1" fontAlgn="auto" latinLnBrk="0" hangingPunct="1">
              <a:lnSpc>
                <a:spcPts val="743"/>
              </a:lnSpc>
              <a:spcBef>
                <a:spcPts val="0"/>
              </a:spcBef>
              <a:spcAft>
                <a:spcPts val="0"/>
              </a:spcAft>
              <a:buClrTx/>
              <a:buSzTx/>
              <a:buFont typeface="Wingdings" panose="05000000000000000000" pitchFamily="2" charset="2"/>
              <a:buChar char="Ø"/>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規制緩和することに合理的理由があると考えられるものについては、</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国へ要望していくなど積極的に取り組んでいく</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61" name="タイトル 1"/>
          <p:cNvSpPr txBox="1">
            <a:spLocks/>
          </p:cNvSpPr>
          <p:nvPr/>
        </p:nvSpPr>
        <p:spPr>
          <a:xfrm>
            <a:off x="6010168" y="2403125"/>
            <a:ext cx="1060812" cy="178393"/>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826413" rtl="0" eaLnBrk="1" fontAlgn="auto" latinLnBrk="0" hangingPunct="1">
              <a:lnSpc>
                <a:spcPct val="100000"/>
              </a:lnSpc>
              <a:spcBef>
                <a:spcPct val="0"/>
              </a:spcBef>
              <a:spcAft>
                <a:spcPts val="0"/>
              </a:spcAft>
              <a:buClrTx/>
              <a:buSzTx/>
              <a:buFontTx/>
              <a:buNone/>
              <a:tabLst/>
              <a:defRPr/>
            </a:pPr>
            <a:r>
              <a:rPr kumimoji="1" lang="ja-JP" altLang="en-US" sz="805"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取組内容</a:t>
            </a:r>
          </a:p>
        </p:txBody>
      </p:sp>
      <p:sp>
        <p:nvSpPr>
          <p:cNvPr id="265" name="正方形/長方形 264"/>
          <p:cNvSpPr/>
          <p:nvPr/>
        </p:nvSpPr>
        <p:spPr>
          <a:xfrm>
            <a:off x="4305913" y="4053446"/>
            <a:ext cx="1202757" cy="42352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燃料電池フォークリフトや燃料電池バスの普及拡大、燃料電池船の実証事業の実施など、産業用車両等への水素エネルギーの導入を促進</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64" name="正方形/長方形 263"/>
          <p:cNvSpPr/>
          <p:nvPr/>
        </p:nvSpPr>
        <p:spPr>
          <a:xfrm>
            <a:off x="7513415" y="4053446"/>
            <a:ext cx="1385105" cy="369097"/>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現在、実証段階にある水素発電をはじめとして、水素の特性を活かした取組の可能性を探るなど、大阪が新たな水素ビジネスの拠点となるように、事業者とともに積極的に取り組んでいく</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71" name="角丸四角形 270"/>
          <p:cNvSpPr/>
          <p:nvPr/>
        </p:nvSpPr>
        <p:spPr>
          <a:xfrm>
            <a:off x="4304381" y="2527574"/>
            <a:ext cx="932922" cy="14317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7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基本的取組　＞</a:t>
            </a:r>
          </a:p>
        </p:txBody>
      </p:sp>
      <p:sp>
        <p:nvSpPr>
          <p:cNvPr id="273" name="角丸四角形 272"/>
          <p:cNvSpPr/>
          <p:nvPr/>
        </p:nvSpPr>
        <p:spPr>
          <a:xfrm>
            <a:off x="4170570" y="3611143"/>
            <a:ext cx="4833881" cy="17468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7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プロジェクト創出に向けた取組　～水素の「製造」「輸送・貯蔵」「利用」のうち、「利用」分野を中心とした取組を推進～　＞</a:t>
            </a:r>
          </a:p>
        </p:txBody>
      </p:sp>
      <p:sp>
        <p:nvSpPr>
          <p:cNvPr id="127" name="角丸四角形 126"/>
          <p:cNvSpPr/>
          <p:nvPr/>
        </p:nvSpPr>
        <p:spPr>
          <a:xfrm>
            <a:off x="4217530" y="2670744"/>
            <a:ext cx="1423528" cy="122606"/>
          </a:xfrm>
          <a:prstGeom prst="roundRect">
            <a:avLst>
              <a:gd name="adj" fmla="val 50000"/>
            </a:avLst>
          </a:prstGeom>
          <a:gradFill>
            <a:gsLst>
              <a:gs pos="0">
                <a:srgbClr val="002060"/>
              </a:gs>
              <a:gs pos="54000">
                <a:schemeClr val="accent1">
                  <a:lumMod val="75000"/>
                </a:schemeClr>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lIns="37010" tIns="18505" rIns="37010" bIns="18505" anchor="ctr"/>
          <a:lstStyle/>
          <a:p>
            <a:pPr marL="0" marR="0" lvl="0" indent="0" algn="l" defTabSz="826413" rtl="0" eaLnBrk="1" fontAlgn="auto" latinLnBrk="0" hangingPunct="1">
              <a:lnSpc>
                <a:spcPct val="100000"/>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①　産学官プラットフォームの運営</a:t>
            </a:r>
            <a:endParaRPr kumimoji="0" lang="ja-JP" altLang="en-US" sz="65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34" name="角丸四角形 133"/>
          <p:cNvSpPr/>
          <p:nvPr/>
        </p:nvSpPr>
        <p:spPr>
          <a:xfrm>
            <a:off x="6618007" y="2686292"/>
            <a:ext cx="2036611" cy="122606"/>
          </a:xfrm>
          <a:prstGeom prst="roundRect">
            <a:avLst>
              <a:gd name="adj" fmla="val 50000"/>
            </a:avLst>
          </a:prstGeom>
          <a:gradFill>
            <a:gsLst>
              <a:gs pos="0">
                <a:srgbClr val="002060"/>
              </a:gs>
              <a:gs pos="54000">
                <a:schemeClr val="accent1">
                  <a:lumMod val="75000"/>
                </a:schemeClr>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lIns="37010" tIns="18505" rIns="37010" bIns="18505" anchor="ctr"/>
          <a:lstStyle/>
          <a:p>
            <a:pPr marL="0" marR="0" lvl="0" indent="0" algn="l" defTabSz="826413" rtl="0" eaLnBrk="1" fontAlgn="auto" latinLnBrk="0" hangingPunct="1">
              <a:lnSpc>
                <a:spcPct val="100000"/>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②　正しい知識の普及と合理的な規制緩和の推進</a:t>
            </a:r>
            <a:endParaRPr kumimoji="0" lang="ja-JP" altLang="en-US" sz="65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51" name="正方形/長方形 150"/>
          <p:cNvSpPr/>
          <p:nvPr/>
        </p:nvSpPr>
        <p:spPr>
          <a:xfrm>
            <a:off x="5880602" y="4053446"/>
            <a:ext cx="1322993" cy="436598"/>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都市ガス等を機器内で改質した水素ではなく、機器に供給される水素を燃料とする純水素型定置用燃料電池の多様な活用モデルの構築を図る</a:t>
            </a:r>
            <a:endParaRPr kumimoji="0" lang="en-US" altLang="ja-JP" sz="58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52" name="角丸四角形 151"/>
          <p:cNvSpPr/>
          <p:nvPr/>
        </p:nvSpPr>
        <p:spPr>
          <a:xfrm>
            <a:off x="4279807" y="3785827"/>
            <a:ext cx="1360250" cy="212854"/>
          </a:xfrm>
          <a:prstGeom prst="roundRect">
            <a:avLst>
              <a:gd name="adj" fmla="val 50000"/>
            </a:avLst>
          </a:prstGeom>
          <a:gradFill>
            <a:gsLst>
              <a:gs pos="0">
                <a:srgbClr val="002060"/>
              </a:gs>
              <a:gs pos="54000">
                <a:schemeClr val="accent1">
                  <a:lumMod val="75000"/>
                </a:schemeClr>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lIns="22299" tIns="18505" rIns="0" bIns="18505" anchor="ctr"/>
          <a:lstStyle/>
          <a:p>
            <a:pPr marL="0" marR="0" lvl="0" indent="0" algn="l" defTabSz="826413" rtl="0" eaLnBrk="1" fontAlgn="auto" latinLnBrk="0" hangingPunct="1">
              <a:lnSpc>
                <a:spcPts val="743"/>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①　産業用車両等への</a:t>
            </a:r>
            <a:endParaRPr kumimoji="0" lang="en-US" altLang="ja-JP" sz="68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a:p>
            <a:pPr marL="0" marR="0" lvl="0" indent="0" algn="l" defTabSz="826413" rtl="0" eaLnBrk="1" fontAlgn="auto" latinLnBrk="0" hangingPunct="1">
              <a:lnSpc>
                <a:spcPts val="743"/>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水素エネルギーの導入促進</a:t>
            </a:r>
            <a:endParaRPr kumimoji="0" lang="ja-JP" altLang="en-US" sz="65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53" name="角丸四角形 152"/>
          <p:cNvSpPr/>
          <p:nvPr/>
        </p:nvSpPr>
        <p:spPr>
          <a:xfrm>
            <a:off x="5877381" y="3785827"/>
            <a:ext cx="1360250" cy="212854"/>
          </a:xfrm>
          <a:prstGeom prst="roundRect">
            <a:avLst>
              <a:gd name="adj" fmla="val 50000"/>
            </a:avLst>
          </a:prstGeom>
          <a:gradFill>
            <a:gsLst>
              <a:gs pos="0">
                <a:srgbClr val="002060"/>
              </a:gs>
              <a:gs pos="54000">
                <a:schemeClr val="accent1">
                  <a:lumMod val="75000"/>
                </a:schemeClr>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lIns="22299" tIns="18505" rIns="0" bIns="18505" anchor="ctr"/>
          <a:lstStyle/>
          <a:p>
            <a:pPr marL="0" marR="0" lvl="0" indent="0" algn="l" defTabSz="826413" rtl="0" eaLnBrk="1" fontAlgn="auto" latinLnBrk="0" hangingPunct="1">
              <a:lnSpc>
                <a:spcPts val="743"/>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②　純水素型定置用燃料電池の</a:t>
            </a:r>
            <a:endParaRPr kumimoji="0" lang="en-US" altLang="ja-JP" sz="68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a:p>
            <a:pPr marL="0" marR="0" lvl="0" indent="0" algn="l" defTabSz="826413" rtl="0" eaLnBrk="1" fontAlgn="auto" latinLnBrk="0" hangingPunct="1">
              <a:lnSpc>
                <a:spcPts val="743"/>
              </a:lnSpc>
              <a:spcBef>
                <a:spcPts val="0"/>
              </a:spcBef>
              <a:spcAft>
                <a:spcPts val="0"/>
              </a:spcAft>
              <a:buClrTx/>
              <a:buSzTx/>
              <a:buFontTx/>
              <a:buNone/>
              <a:tabLst/>
              <a:defRPr/>
            </a:pPr>
            <a:r>
              <a:rPr kumimoji="0" lang="en-US" altLang="ja-JP" sz="68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kumimoji="0" lang="ja-JP" altLang="en-US" sz="68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活用モデルの構築</a:t>
            </a:r>
            <a:endParaRPr kumimoji="0" lang="ja-JP" altLang="en-US" sz="65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56" name="角丸四角形 155"/>
          <p:cNvSpPr/>
          <p:nvPr/>
        </p:nvSpPr>
        <p:spPr>
          <a:xfrm>
            <a:off x="7515818" y="3785827"/>
            <a:ext cx="1382549" cy="212854"/>
          </a:xfrm>
          <a:prstGeom prst="roundRect">
            <a:avLst>
              <a:gd name="adj" fmla="val 50000"/>
            </a:avLst>
          </a:prstGeom>
          <a:gradFill>
            <a:gsLst>
              <a:gs pos="0">
                <a:srgbClr val="002060"/>
              </a:gs>
              <a:gs pos="54000">
                <a:schemeClr val="accent1">
                  <a:lumMod val="75000"/>
                </a:schemeClr>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lIns="22299" tIns="18505" rIns="0" bIns="18505" anchor="ctr"/>
          <a:lstStyle/>
          <a:p>
            <a:pPr marL="0" marR="0" lvl="0" indent="0" algn="l" defTabSz="826413" rtl="0" eaLnBrk="1" fontAlgn="auto" latinLnBrk="0" hangingPunct="1">
              <a:lnSpc>
                <a:spcPts val="743"/>
              </a:lnSpc>
              <a:spcBef>
                <a:spcPts val="0"/>
              </a:spcBef>
              <a:spcAft>
                <a:spcPts val="0"/>
              </a:spcAft>
              <a:buClrTx/>
              <a:buSzTx/>
              <a:buFontTx/>
              <a:buNone/>
              <a:tabLst/>
              <a:defRPr/>
            </a:pPr>
            <a:r>
              <a:rPr kumimoji="0" lang="ja-JP" altLang="en-US" sz="68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③　様々な水素プロジェクトへの挑戦</a:t>
            </a:r>
            <a:endParaRPr kumimoji="0" lang="ja-JP" altLang="en-US" sz="651"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61" name="正方形/長方形 160"/>
          <p:cNvSpPr/>
          <p:nvPr/>
        </p:nvSpPr>
        <p:spPr>
          <a:xfrm>
            <a:off x="1851200" y="3652017"/>
            <a:ext cx="1216794" cy="453800"/>
          </a:xfrm>
          <a:prstGeom prst="rect">
            <a:avLst/>
          </a:prstGeom>
          <a:solidFill>
            <a:schemeClr val="tx2">
              <a:lumMod val="20000"/>
              <a:lumOff val="80000"/>
              <a:alpha val="60000"/>
            </a:schemeClr>
          </a:solidFill>
          <a:ln>
            <a:noFill/>
          </a:ln>
        </p:spPr>
        <p:style>
          <a:lnRef idx="2">
            <a:schemeClr val="dk1"/>
          </a:lnRef>
          <a:fillRef idx="1">
            <a:schemeClr val="lt1"/>
          </a:fillRef>
          <a:effectRef idx="0">
            <a:schemeClr val="dk1"/>
          </a:effectRef>
          <a:fontRef idx="minor">
            <a:schemeClr val="dk1"/>
          </a:fontRef>
        </p:style>
        <p:txBody>
          <a:bodyPr lIns="44598" tIns="0" rIns="44598" bIns="0" rtlCol="0" anchor="ctr" anchorCtr="0"/>
          <a:lstStyle/>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今後、市場が本格成長する前に</a:t>
            </a:r>
            <a:endParaRPr kumimoji="0" lang="en-US" altLang="ja-JP"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府内企業が参入することで</a:t>
            </a:r>
            <a:endParaRPr kumimoji="0" lang="en-US" altLang="ja-JP"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457200" rtl="0" eaLnBrk="1" fontAlgn="auto" latinLnBrk="0" hangingPunct="1">
              <a:lnSpc>
                <a:spcPts val="743"/>
              </a:lnSpc>
              <a:spcBef>
                <a:spcPts val="0"/>
              </a:spcBef>
              <a:spcAft>
                <a:spcPts val="0"/>
              </a:spcAft>
              <a:buClrTx/>
              <a:buSzTx/>
              <a:buFontTx/>
              <a:buNone/>
              <a:tabLst/>
              <a:defRPr/>
            </a:pPr>
            <a:r>
              <a:rPr kumimoji="0" lang="ja-JP" altLang="en-US"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競争優位性を獲得</a:t>
            </a:r>
            <a:endParaRPr kumimoji="0" lang="en-US" altLang="ja-JP" sz="65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123"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74000"/>
                    </a14:imgEffect>
                  </a14:imgLayer>
                </a14:imgProps>
              </a:ext>
              <a:ext uri="{28A0092B-C50C-407E-A947-70E740481C1C}">
                <a14:useLocalDpi xmlns:a14="http://schemas.microsoft.com/office/drawing/2010/main" val="0"/>
              </a:ext>
            </a:extLst>
          </a:blip>
          <a:srcRect/>
          <a:stretch>
            <a:fillRect/>
          </a:stretch>
        </p:blipFill>
        <p:spPr bwMode="auto">
          <a:xfrm>
            <a:off x="2844045" y="2626142"/>
            <a:ext cx="1192715" cy="82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 name="タイトル 1"/>
          <p:cNvSpPr txBox="1">
            <a:spLocks/>
          </p:cNvSpPr>
          <p:nvPr/>
        </p:nvSpPr>
        <p:spPr>
          <a:xfrm>
            <a:off x="6059899" y="908621"/>
            <a:ext cx="920679" cy="178393"/>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826413" rtl="0" eaLnBrk="1" fontAlgn="auto" latinLnBrk="0" hangingPunct="1">
              <a:lnSpc>
                <a:spcPct val="100000"/>
              </a:lnSpc>
              <a:spcBef>
                <a:spcPct val="0"/>
              </a:spcBef>
              <a:spcAft>
                <a:spcPts val="0"/>
              </a:spcAft>
              <a:buClrTx/>
              <a:buSzTx/>
              <a:buFontTx/>
              <a:buNone/>
              <a:tabLst/>
              <a:defRPr/>
            </a:pPr>
            <a:r>
              <a:rPr kumimoji="1" lang="ja-JP" altLang="en-US" sz="805"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取組の方向性</a:t>
            </a:r>
          </a:p>
        </p:txBody>
      </p:sp>
      <p:sp>
        <p:nvSpPr>
          <p:cNvPr id="124" name="テキスト ボックス 123"/>
          <p:cNvSpPr txBox="1"/>
          <p:nvPr/>
        </p:nvSpPr>
        <p:spPr>
          <a:xfrm>
            <a:off x="6228244" y="1606987"/>
            <a:ext cx="1644401" cy="683961"/>
          </a:xfrm>
          <a:prstGeom prst="rect">
            <a:avLst/>
          </a:prstGeom>
          <a:solidFill>
            <a:srgbClr val="002060"/>
          </a:solidFill>
        </p:spPr>
        <p:txBody>
          <a:bodyPr wrap="square" lIns="0" tIns="44598"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9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中小企業等の</a:t>
            </a:r>
            <a:endParaRPr kumimoji="0" lang="en-US" altLang="ja-JP" sz="99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9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参入促進</a:t>
            </a:r>
          </a:p>
        </p:txBody>
      </p:sp>
      <p:sp>
        <p:nvSpPr>
          <p:cNvPr id="135" name="右矢印 134"/>
          <p:cNvSpPr/>
          <p:nvPr/>
        </p:nvSpPr>
        <p:spPr bwMode="auto">
          <a:xfrm>
            <a:off x="5999306" y="1677667"/>
            <a:ext cx="248507" cy="500117"/>
          </a:xfrm>
          <a:prstGeom prst="rightArrow">
            <a:avLst>
              <a:gd name="adj1" fmla="val 43743"/>
              <a:gd name="adj2" fmla="val 62580"/>
            </a:avLst>
          </a:prstGeom>
          <a:solidFill>
            <a:schemeClr val="accent1">
              <a:lumMod val="75000"/>
            </a:schemeClr>
          </a:solidFill>
          <a:ln>
            <a:noFill/>
          </a:ln>
          <a:effectLst/>
          <a:extLst/>
        </p:spPr>
        <p:txBody>
          <a:bodyPr vert="horz" wrap="square" lIns="61882" tIns="30942" rIns="61882" bIns="30942" numCol="1" rtlCol="0" anchor="ctr" anchorCtr="0" compatLnSpc="1">
            <a:prstTxWarp prst="textNoShape">
              <a:avLst/>
            </a:prstTxWarp>
            <a:no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93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bwMode="auto">
          <a:xfrm>
            <a:off x="7872644" y="1677667"/>
            <a:ext cx="248507" cy="500117"/>
          </a:xfrm>
          <a:prstGeom prst="rightArrow">
            <a:avLst>
              <a:gd name="adj1" fmla="val 43743"/>
              <a:gd name="adj2" fmla="val 62580"/>
            </a:avLst>
          </a:prstGeom>
          <a:solidFill>
            <a:schemeClr val="accent1">
              <a:lumMod val="75000"/>
            </a:schemeClr>
          </a:solidFill>
          <a:ln>
            <a:noFill/>
          </a:ln>
          <a:effectLst/>
          <a:extLst/>
        </p:spPr>
        <p:txBody>
          <a:bodyPr vert="horz" wrap="square" lIns="61882" tIns="30942" rIns="61882" bIns="30942" numCol="1" rtlCol="0" anchor="ctr" anchorCtr="0" compatLnSpc="1">
            <a:prstTxWarp prst="textNoShape">
              <a:avLst/>
            </a:prstTxWarp>
            <a:no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93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bwMode="auto">
          <a:xfrm>
            <a:off x="6311529" y="1989470"/>
            <a:ext cx="1494044" cy="222991"/>
          </a:xfrm>
          <a:prstGeom prst="roundRect">
            <a:avLst>
              <a:gd name="adj" fmla="val 12765"/>
            </a:avLst>
          </a:prstGeom>
          <a:solidFill>
            <a:schemeClr val="bg1"/>
          </a:solidFill>
          <a:ln>
            <a:noFill/>
            <a:prstDash val="sysDash"/>
          </a:ln>
          <a:effectLst/>
          <a:extLst/>
        </p:spPr>
        <p:txBody>
          <a:bodyPr vert="horz" wrap="square" lIns="24368" tIns="0" rIns="24368" bIns="0" numCol="1" rtlCol="0" anchor="ctr" anchorCtr="0" compatLnSpc="1">
            <a:prstTxWarp prst="textNoShape">
              <a:avLst/>
            </a:prstTxWarp>
            <a:noAutofit/>
          </a:bodyPr>
          <a:lstStyle/>
          <a:p>
            <a:pPr marL="0" marR="0" lvl="0" indent="0" algn="ctr" defTabSz="457200" rtl="0" eaLnBrk="0" fontAlgn="auto" latinLnBrk="0" hangingPunct="0">
              <a:lnSpc>
                <a:spcPts val="681"/>
              </a:lnSpc>
              <a:spcBef>
                <a:spcPts val="0"/>
              </a:spcBef>
              <a:spcAft>
                <a:spcPts val="0"/>
              </a:spcAft>
              <a:buClrTx/>
              <a:buSzTx/>
              <a:buFontTx/>
              <a:buNone/>
              <a:tabLst/>
              <a:defRPr/>
            </a:pPr>
            <a:r>
              <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水素エネルギー産業をけん引する事業者とのビジネスマッチングまできめ細かくサポート</a:t>
            </a:r>
          </a:p>
        </p:txBody>
      </p:sp>
      <p:sp>
        <p:nvSpPr>
          <p:cNvPr id="143" name="テキスト ボックス 142"/>
          <p:cNvSpPr txBox="1"/>
          <p:nvPr/>
        </p:nvSpPr>
        <p:spPr>
          <a:xfrm>
            <a:off x="4257226" y="1600265"/>
            <a:ext cx="1742080" cy="690683"/>
          </a:xfrm>
          <a:prstGeom prst="rect">
            <a:avLst/>
          </a:prstGeom>
          <a:solidFill>
            <a:srgbClr val="002060"/>
          </a:solidFill>
        </p:spPr>
        <p:txBody>
          <a:bodyPr wrap="square" lIns="0" tIns="44598"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9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a:t>
            </a:r>
            <a:endParaRPr kumimoji="0" lang="en-US" altLang="ja-JP" sz="99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9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水素プロジェクト創出</a:t>
            </a:r>
          </a:p>
        </p:txBody>
      </p:sp>
      <p:sp>
        <p:nvSpPr>
          <p:cNvPr id="140" name="角丸四角形 139"/>
          <p:cNvSpPr/>
          <p:nvPr/>
        </p:nvSpPr>
        <p:spPr bwMode="auto">
          <a:xfrm>
            <a:off x="4336188" y="1989470"/>
            <a:ext cx="1494044" cy="222991"/>
          </a:xfrm>
          <a:prstGeom prst="roundRect">
            <a:avLst/>
          </a:prstGeom>
          <a:solidFill>
            <a:schemeClr val="bg1"/>
          </a:solidFill>
          <a:ln>
            <a:noFill/>
            <a:prstDash val="sysDash"/>
          </a:ln>
          <a:effectLst/>
          <a:extLst/>
        </p:spPr>
        <p:txBody>
          <a:bodyPr vert="horz" wrap="square" lIns="24368" tIns="0" rIns="24368" bIns="0" numCol="1" rtlCol="0" anchor="ctr" anchorCtr="0" compatLnSpc="1">
            <a:prstTxWarp prst="textNoShape">
              <a:avLst/>
            </a:prstTxWarp>
            <a:noAutofit/>
          </a:bodyPr>
          <a:lstStyle/>
          <a:p>
            <a:pPr marL="0" marR="0" lvl="0" indent="0" algn="ctr" defTabSz="457200" rtl="0" eaLnBrk="0" fontAlgn="auto" latinLnBrk="0" hangingPunct="0">
              <a:lnSpc>
                <a:spcPts val="681"/>
              </a:lnSpc>
              <a:spcBef>
                <a:spcPts val="0"/>
              </a:spcBef>
              <a:spcAft>
                <a:spcPts val="0"/>
              </a:spcAft>
              <a:buClrTx/>
              <a:buSzTx/>
              <a:buFontTx/>
              <a:buNone/>
              <a:tabLst/>
              <a:defRPr/>
            </a:pPr>
            <a:r>
              <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府内事業者の水素エネルギー産業への</a:t>
            </a:r>
            <a:endParaRPr kumimoji="0" lang="en-US" altLang="ja-JP"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0" fontAlgn="auto" latinLnBrk="0" hangingPunct="0">
              <a:lnSpc>
                <a:spcPts val="681"/>
              </a:lnSpc>
              <a:spcBef>
                <a:spcPts val="0"/>
              </a:spcBef>
              <a:spcAft>
                <a:spcPts val="0"/>
              </a:spcAft>
              <a:buClrTx/>
              <a:buSzTx/>
              <a:buFontTx/>
              <a:buNone/>
              <a:tabLst/>
              <a:defRPr/>
            </a:pPr>
            <a:r>
              <a:rPr kumimoji="0" lang="ja-JP" altLang="en-US" sz="6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参入意欲醸成</a:t>
            </a:r>
          </a:p>
        </p:txBody>
      </p:sp>
      <p:sp>
        <p:nvSpPr>
          <p:cNvPr id="121" name="テキスト ボックス 120"/>
          <p:cNvSpPr txBox="1"/>
          <p:nvPr/>
        </p:nvSpPr>
        <p:spPr>
          <a:xfrm>
            <a:off x="63290" y="82829"/>
            <a:ext cx="7515019" cy="338554"/>
          </a:xfrm>
          <a:prstGeom prst="rect">
            <a:avLst/>
          </a:prstGeom>
          <a:noFill/>
          <a:ln w="6350" cmpd="sng">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（参考</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Ｈ２Ｏｓａｋａ</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ビジョン（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５月）</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a:xfrm>
            <a:off x="7052942" y="6462040"/>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114</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78807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図 141"/>
          <p:cNvPicPr>
            <a:picLocks noChangeAspect="1"/>
          </p:cNvPicPr>
          <p:nvPr/>
        </p:nvPicPr>
        <p:blipFill>
          <a:blip r:embed="rId2"/>
          <a:stretch>
            <a:fillRect/>
          </a:stretch>
        </p:blipFill>
        <p:spPr>
          <a:xfrm>
            <a:off x="63290" y="568171"/>
            <a:ext cx="8999035" cy="6134470"/>
          </a:xfrm>
          <a:prstGeom prst="rect">
            <a:avLst/>
          </a:prstGeom>
        </p:spPr>
      </p:pic>
      <p:sp>
        <p:nvSpPr>
          <p:cNvPr id="143" name="テキスト ボックス 142"/>
          <p:cNvSpPr txBox="1"/>
          <p:nvPr/>
        </p:nvSpPr>
        <p:spPr>
          <a:xfrm>
            <a:off x="63290" y="82829"/>
            <a:ext cx="7515019" cy="338554"/>
          </a:xfrm>
          <a:prstGeom prst="rect">
            <a:avLst/>
          </a:prstGeom>
          <a:noFill/>
          <a:ln w="6350" cmpd="sng">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（参考）</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Ｏｓａｋａビジョン２０２２（</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年５月～）</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164288" y="6592267"/>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115</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49201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1977" y="23563"/>
            <a:ext cx="746700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２</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）成長</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産業の育成</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等（</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バッテリー関連産業の</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振興）（その１）</a:t>
            </a:r>
            <a:endPar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8" name="表 7"/>
          <p:cNvGraphicFramePr>
            <a:graphicFrameLocks noGrp="1"/>
          </p:cNvGraphicFramePr>
          <p:nvPr>
            <p:extLst/>
          </p:nvPr>
        </p:nvGraphicFramePr>
        <p:xfrm>
          <a:off x="251520" y="480791"/>
          <a:ext cx="8712968" cy="6116561"/>
        </p:xfrm>
        <a:graphic>
          <a:graphicData uri="http://schemas.openxmlformats.org/drawingml/2006/table">
            <a:tbl>
              <a:tblPr firstRow="1" bandRow="1">
                <a:tableStyleId>{5940675A-B579-460E-94D1-54222C63F5DA}</a:tableStyleId>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tblGrid>
              <a:tr h="366721">
                <a:tc>
                  <a:txBody>
                    <a:bodyPr/>
                    <a:lstStyle/>
                    <a:p>
                      <a:pPr algn="ctr"/>
                      <a:r>
                        <a:rPr kumimoji="1" lang="ja-JP" altLang="en-US" sz="1200" dirty="0" smtClean="0">
                          <a:solidFill>
                            <a:schemeClr val="tx1"/>
                          </a:solidFill>
                        </a:rPr>
                        <a:t>＜</a:t>
                      </a:r>
                      <a:r>
                        <a:rPr kumimoji="1" lang="en-US" altLang="ja-JP" sz="1200" dirty="0" smtClean="0">
                          <a:solidFill>
                            <a:schemeClr val="tx1"/>
                          </a:solidFill>
                        </a:rPr>
                        <a:t>Why</a:t>
                      </a:r>
                      <a:r>
                        <a:rPr kumimoji="1" lang="ja-JP" altLang="en-US" sz="1200" dirty="0" smtClean="0">
                          <a:solidFill>
                            <a:schemeClr val="tx1"/>
                          </a:solidFill>
                        </a:rPr>
                        <a:t>＞</a:t>
                      </a:r>
                      <a:endParaRPr kumimoji="1" lang="ja-JP" altLang="en-US" sz="12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200" dirty="0" smtClean="0">
                          <a:solidFill>
                            <a:schemeClr val="tx1"/>
                          </a:solidFill>
                        </a:rPr>
                        <a:t>＜</a:t>
                      </a:r>
                      <a:r>
                        <a:rPr kumimoji="1" lang="en-US" altLang="ja-JP" sz="1200" dirty="0" smtClean="0">
                          <a:solidFill>
                            <a:schemeClr val="tx1"/>
                          </a:solidFill>
                        </a:rPr>
                        <a:t>Vision</a:t>
                      </a:r>
                      <a:r>
                        <a:rPr kumimoji="1" lang="ja-JP" altLang="en-US" sz="1200" dirty="0" smtClean="0">
                          <a:solidFill>
                            <a:schemeClr val="tx1"/>
                          </a:solidFill>
                        </a:rPr>
                        <a:t>＞</a:t>
                      </a:r>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200" dirty="0" smtClean="0">
                          <a:solidFill>
                            <a:schemeClr val="tx1"/>
                          </a:solidFill>
                        </a:rPr>
                        <a:t>＜</a:t>
                      </a:r>
                      <a:r>
                        <a:rPr kumimoji="1" lang="en-US" altLang="ja-JP" sz="1200" dirty="0" smtClean="0">
                          <a:solidFill>
                            <a:schemeClr val="tx1"/>
                          </a:solidFill>
                        </a:rPr>
                        <a:t>What</a:t>
                      </a:r>
                      <a:r>
                        <a:rPr kumimoji="1" lang="ja-JP" altLang="en-US" sz="1200" dirty="0" smtClean="0">
                          <a:solidFill>
                            <a:schemeClr val="tx1"/>
                          </a:solidFill>
                        </a:rPr>
                        <a:t>＞</a:t>
                      </a:r>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200" dirty="0" smtClean="0">
                          <a:solidFill>
                            <a:schemeClr val="tx1"/>
                          </a:solidFill>
                        </a:rPr>
                        <a:t>＜</a:t>
                      </a:r>
                      <a:r>
                        <a:rPr kumimoji="1" lang="en-US" altLang="ja-JP" sz="1200" dirty="0" smtClean="0">
                          <a:solidFill>
                            <a:schemeClr val="tx1"/>
                          </a:solidFill>
                        </a:rPr>
                        <a:t>Outcome</a:t>
                      </a:r>
                      <a:r>
                        <a:rPr kumimoji="1" lang="ja-JP" altLang="en-US" sz="1200" dirty="0" smtClean="0">
                          <a:solidFill>
                            <a:schemeClr val="tx1"/>
                          </a:solidFill>
                        </a:rPr>
                        <a:t>＞</a:t>
                      </a:r>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749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・大阪・関西が優位性や強みをもつ新エネルギー（バッテリー関連）産業が、近年の中国・韓国などの躍進により、国際競争力低下の傾向</a:t>
                      </a:r>
                      <a:endParaRPr kumimoji="1" lang="en-US" altLang="ja-JP" sz="1100" dirty="0" smtClean="0">
                        <a:solidFill>
                          <a:schemeClr val="tx1"/>
                        </a:solidFill>
                      </a:endParaRPr>
                    </a:p>
                    <a:p>
                      <a:pPr marL="0" indent="0"/>
                      <a:endParaRPr kumimoji="1" lang="ja-JP" altLang="en-US" sz="11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100" b="0" dirty="0" smtClean="0">
                          <a:solidFill>
                            <a:schemeClr val="tx1"/>
                          </a:solidFill>
                        </a:rPr>
                        <a:t>・新エネルギーを環境保全のみではなく、産業振興策としてとらえる新たな視点</a:t>
                      </a:r>
                      <a:endParaRPr kumimoji="1" lang="en-US" altLang="ja-JP" sz="1100" b="0" dirty="0" smtClean="0">
                        <a:solidFill>
                          <a:schemeClr val="tx1"/>
                        </a:solidFill>
                      </a:endParaRPr>
                    </a:p>
                    <a:p>
                      <a:pPr algn="l"/>
                      <a:endParaRPr kumimoji="1" lang="en-US" altLang="ja-JP" sz="700" b="0" dirty="0" smtClean="0">
                        <a:solidFill>
                          <a:schemeClr val="tx1"/>
                        </a:solidFill>
                      </a:endParaRPr>
                    </a:p>
                    <a:p>
                      <a:pPr algn="l"/>
                      <a:r>
                        <a:rPr kumimoji="1" lang="ja-JP" altLang="en-US" sz="1100" b="0" dirty="0" smtClean="0">
                          <a:solidFill>
                            <a:schemeClr val="tx1"/>
                          </a:solidFill>
                        </a:rPr>
                        <a:t>・官だけでなく、産学官一体での産業活性化</a:t>
                      </a:r>
                      <a:endParaRPr kumimoji="1" lang="en-US" altLang="ja-JP" sz="1100" b="0" dirty="0" smtClean="0">
                        <a:solidFill>
                          <a:schemeClr val="tx1"/>
                        </a:solidFill>
                      </a:endParaRPr>
                    </a:p>
                    <a:p>
                      <a:pPr algn="l"/>
                      <a:endParaRPr kumimoji="1" lang="en-US" altLang="ja-JP" sz="700" b="0" dirty="0" smtClean="0">
                        <a:solidFill>
                          <a:schemeClr val="tx1"/>
                        </a:solidFill>
                      </a:endParaRPr>
                    </a:p>
                    <a:p>
                      <a:pPr algn="l"/>
                      <a:r>
                        <a:rPr kumimoji="1" lang="ja-JP" altLang="en-US" sz="1100" b="0" dirty="0" smtClean="0">
                          <a:solidFill>
                            <a:schemeClr val="tx1"/>
                          </a:solidFill>
                        </a:rPr>
                        <a:t>・補助金支援型だけではなく、民間企業が活躍できる環境整備型へ</a:t>
                      </a:r>
                      <a:endParaRPr kumimoji="1" lang="en-US" altLang="ja-JP" sz="11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・大企業からの技術要求により、中小企業自らが、チャンスの広がる新エネルギー関連産業への参入意欲を高める手段へ</a:t>
                      </a:r>
                      <a:endParaRPr kumimoji="1" lang="en-US" altLang="ja-JP" sz="1100" b="0" dirty="0" smtClean="0">
                        <a:solidFill>
                          <a:schemeClr val="tx1"/>
                        </a:solidFill>
                      </a:endParaRPr>
                    </a:p>
                    <a:p>
                      <a:pPr marL="0" indent="0"/>
                      <a:endParaRPr kumimoji="1" lang="ja-JP" altLang="en-US" sz="1100" dirty="0" smtClean="0">
                        <a:solidFill>
                          <a:schemeClr val="tx1"/>
                        </a:solidFill>
                      </a:endParaRPr>
                    </a:p>
                    <a:p>
                      <a:pPr marL="0" indent="0"/>
                      <a:endParaRPr kumimoji="1" lang="ja-JP" altLang="en-US" sz="11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rPr>
                        <a:t>・新エネルギー産業課設置（</a:t>
                      </a:r>
                      <a:r>
                        <a:rPr kumimoji="1" lang="en-US" altLang="ja-JP" sz="1000" u="none" dirty="0" smtClean="0">
                          <a:solidFill>
                            <a:schemeClr val="tx1"/>
                          </a:solidFill>
                        </a:rPr>
                        <a:t>2009</a:t>
                      </a:r>
                      <a:r>
                        <a:rPr kumimoji="1" lang="ja-JP" altLang="en-US" sz="1000" u="none" dirty="0" smtClean="0">
                          <a:solidFill>
                            <a:schemeClr val="tx1"/>
                          </a:solidFill>
                        </a:rPr>
                        <a:t>年）</a:t>
                      </a:r>
                      <a:endParaRPr kumimoji="1" lang="en-US" altLang="ja-JP" sz="10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rPr>
                        <a:t>・国際戦略総合特区地域指定（</a:t>
                      </a:r>
                      <a:r>
                        <a:rPr kumimoji="1" lang="en-US" altLang="ja-JP" sz="1000" u="none" dirty="0" smtClean="0">
                          <a:solidFill>
                            <a:schemeClr val="tx1"/>
                          </a:solidFill>
                        </a:rPr>
                        <a:t>2011</a:t>
                      </a:r>
                      <a:r>
                        <a:rPr kumimoji="1" lang="ja-JP" altLang="en-US" sz="1000" u="none" dirty="0" smtClean="0">
                          <a:solidFill>
                            <a:schemeClr val="tx1"/>
                          </a:solidFill>
                        </a:rPr>
                        <a:t>年）</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rPr>
                        <a:t>・</a:t>
                      </a:r>
                      <a:r>
                        <a:rPr kumimoji="1" lang="ja-JP" altLang="en-US" sz="1000" b="0" u="none" dirty="0" smtClean="0">
                          <a:solidFill>
                            <a:schemeClr val="tx1"/>
                          </a:solidFill>
                          <a:effectLst/>
                        </a:rPr>
                        <a:t>おおさかＦＣＶ推進会議と大阪ＥＶアクション協議会を統合さし、</a:t>
                      </a:r>
                      <a:r>
                        <a:rPr kumimoji="1" lang="en-US" altLang="ja-JP" sz="1000" b="0" u="none" dirty="0" smtClean="0">
                          <a:solidFill>
                            <a:schemeClr val="tx1"/>
                          </a:solidFill>
                          <a:effectLst/>
                        </a:rPr>
                        <a:t>EV</a:t>
                      </a:r>
                      <a:r>
                        <a:rPr kumimoji="1" lang="ja-JP" altLang="en-US" sz="1000" b="0" u="none" dirty="0" smtClean="0">
                          <a:solidFill>
                            <a:schemeClr val="tx1"/>
                          </a:solidFill>
                          <a:effectLst/>
                        </a:rPr>
                        <a:t>・</a:t>
                      </a:r>
                      <a:r>
                        <a:rPr kumimoji="1" lang="en-US" altLang="ja-JP" sz="1000" b="0" u="none" dirty="0" smtClean="0">
                          <a:solidFill>
                            <a:schemeClr val="tx1"/>
                          </a:solidFill>
                          <a:effectLst/>
                        </a:rPr>
                        <a:t>FCV</a:t>
                      </a:r>
                      <a:r>
                        <a:rPr kumimoji="1" lang="ja-JP" altLang="en-US" sz="1000" b="0" u="none" dirty="0" smtClean="0">
                          <a:solidFill>
                            <a:schemeClr val="tx1"/>
                          </a:solidFill>
                          <a:effectLst/>
                        </a:rPr>
                        <a:t>の普及拡大に関する取組を一体的に推進するため「大阪次世代自動車普及推進協議会」を設置（</a:t>
                      </a:r>
                      <a:r>
                        <a:rPr kumimoji="1" lang="en-US" altLang="ja-JP" sz="1000" b="0" u="none" dirty="0" smtClean="0">
                          <a:solidFill>
                            <a:schemeClr val="tx1"/>
                          </a:solidFill>
                          <a:effectLst/>
                        </a:rPr>
                        <a:t>2015</a:t>
                      </a:r>
                      <a:r>
                        <a:rPr kumimoji="1" lang="ja-JP" altLang="en-US" sz="1000" b="0" u="none" dirty="0" smtClean="0">
                          <a:solidFill>
                            <a:schemeClr val="tx1"/>
                          </a:solidFill>
                          <a:effectLst/>
                        </a:rPr>
                        <a:t>年</a:t>
                      </a:r>
                      <a:r>
                        <a:rPr kumimoji="1" lang="en-US" altLang="ja-JP" sz="1000" b="0" u="none" dirty="0" smtClean="0">
                          <a:solidFill>
                            <a:schemeClr val="tx1"/>
                          </a:solidFill>
                          <a:effectLst/>
                        </a:rPr>
                        <a:t>1</a:t>
                      </a:r>
                      <a:r>
                        <a:rPr kumimoji="1" lang="ja-JP" altLang="en-US" sz="1000" b="0" u="none" dirty="0" smtClean="0">
                          <a:solidFill>
                            <a:schemeClr val="tx1"/>
                          </a:solidFill>
                          <a:effectLst/>
                        </a:rPr>
                        <a:t>月）、「おおさか電動車協働普及サポートネット」に統合・再構築（</a:t>
                      </a:r>
                      <a:r>
                        <a:rPr kumimoji="1" lang="en-US" altLang="ja-JP" sz="1000" b="0" u="none" dirty="0" smtClean="0">
                          <a:solidFill>
                            <a:schemeClr val="tx1"/>
                          </a:solidFill>
                          <a:effectLst/>
                        </a:rPr>
                        <a:t>2021</a:t>
                      </a:r>
                      <a:r>
                        <a:rPr kumimoji="1" lang="ja-JP" altLang="en-US" sz="1000" b="0" u="none" dirty="0" smtClean="0">
                          <a:solidFill>
                            <a:schemeClr val="tx1"/>
                          </a:solidFill>
                          <a:effectLst/>
                        </a:rPr>
                        <a:t>年</a:t>
                      </a:r>
                      <a:r>
                        <a:rPr kumimoji="1" lang="en-US" altLang="ja-JP" sz="1000" b="0" u="none" dirty="0" smtClean="0">
                          <a:solidFill>
                            <a:schemeClr val="tx1"/>
                          </a:solidFill>
                          <a:effectLst/>
                        </a:rPr>
                        <a:t>11</a:t>
                      </a:r>
                      <a:r>
                        <a:rPr kumimoji="1" lang="ja-JP" altLang="en-US" sz="1000" b="0" u="none" dirty="0" smtClean="0">
                          <a:solidFill>
                            <a:schemeClr val="tx1"/>
                          </a:solidFill>
                          <a:effectLst/>
                        </a:rPr>
                        <a:t>月）</a:t>
                      </a:r>
                      <a:endParaRPr kumimoji="1" lang="en-US" altLang="ja-JP" sz="1000" b="0"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none" dirty="0" smtClean="0">
                          <a:solidFill>
                            <a:schemeClr val="tx1"/>
                          </a:solidFill>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dirty="0" smtClean="0">
                          <a:solidFill>
                            <a:schemeClr val="tx1"/>
                          </a:solidFill>
                          <a:effectLst/>
                        </a:rPr>
                        <a:t>・</a:t>
                      </a:r>
                      <a:r>
                        <a:rPr kumimoji="1" lang="en-US" altLang="ja-JP" sz="1000" b="0" u="none" dirty="0" smtClean="0">
                          <a:solidFill>
                            <a:schemeClr val="tx1"/>
                          </a:solidFill>
                          <a:effectLst/>
                        </a:rPr>
                        <a:t> </a:t>
                      </a:r>
                      <a:r>
                        <a:rPr kumimoji="1" lang="ja-JP" altLang="en-US" sz="1000" b="0" u="none" dirty="0" smtClean="0">
                          <a:solidFill>
                            <a:schemeClr val="tx1"/>
                          </a:solidFill>
                          <a:effectLst/>
                        </a:rPr>
                        <a:t>大阪府内における水素ステーション整備計画を策定（</a:t>
                      </a:r>
                      <a:r>
                        <a:rPr kumimoji="1" lang="en-US" altLang="ja-JP" sz="1000" b="0" u="none" dirty="0" smtClean="0">
                          <a:solidFill>
                            <a:schemeClr val="tx1"/>
                          </a:solidFill>
                          <a:effectLst/>
                        </a:rPr>
                        <a:t>2015</a:t>
                      </a:r>
                      <a:r>
                        <a:rPr kumimoji="1" lang="ja-JP" altLang="en-US" sz="1000" b="0" u="none" dirty="0" smtClean="0">
                          <a:solidFill>
                            <a:schemeClr val="tx1"/>
                          </a:solidFill>
                          <a:effectLst/>
                        </a:rPr>
                        <a:t>年</a:t>
                      </a:r>
                      <a:r>
                        <a:rPr kumimoji="1" lang="en-US" altLang="ja-JP" sz="1000" b="0" u="none" dirty="0" smtClean="0">
                          <a:solidFill>
                            <a:schemeClr val="tx1"/>
                          </a:solidFill>
                          <a:effectLst/>
                        </a:rPr>
                        <a:t>1</a:t>
                      </a:r>
                      <a:r>
                        <a:rPr kumimoji="1" lang="ja-JP" altLang="en-US" sz="1000" b="0" u="none" dirty="0" smtClean="0">
                          <a:solidFill>
                            <a:schemeClr val="tx1"/>
                          </a:solidFill>
                          <a:effectLst/>
                        </a:rPr>
                        <a:t>月</a:t>
                      </a:r>
                      <a:r>
                        <a:rPr kumimoji="1" lang="en-US" altLang="ja-JP" sz="1000" b="0" u="none" dirty="0" smtClean="0">
                          <a:solidFill>
                            <a:schemeClr val="tx1"/>
                          </a:solidFill>
                          <a:effectLst/>
                        </a:rPr>
                        <a:t>,2017</a:t>
                      </a:r>
                      <a:r>
                        <a:rPr kumimoji="1" lang="ja-JP" altLang="en-US" sz="1000" b="0" u="none" dirty="0" smtClean="0">
                          <a:solidFill>
                            <a:schemeClr val="tx1"/>
                          </a:solidFill>
                          <a:effectLst/>
                        </a:rPr>
                        <a:t>年</a:t>
                      </a:r>
                      <a:r>
                        <a:rPr kumimoji="1" lang="en-US" altLang="ja-JP" sz="1000" b="0" u="none" dirty="0" smtClean="0">
                          <a:solidFill>
                            <a:schemeClr val="tx1"/>
                          </a:solidFill>
                          <a:effectLst/>
                        </a:rPr>
                        <a:t>2</a:t>
                      </a:r>
                      <a:r>
                        <a:rPr kumimoji="1" lang="ja-JP" altLang="en-US" sz="1000" b="0" u="none" dirty="0" smtClean="0">
                          <a:solidFill>
                            <a:schemeClr val="tx1"/>
                          </a:solidFill>
                          <a:effectLst/>
                        </a:rPr>
                        <a:t>月改訂）</a:t>
                      </a:r>
                      <a:endParaRPr kumimoji="1" lang="en-US" altLang="ja-JP" sz="1000" b="0" u="none" dirty="0" smtClean="0">
                        <a:solidFill>
                          <a:schemeClr val="tx1"/>
                        </a:solidFill>
                        <a:effectLst/>
                      </a:endParaRPr>
                    </a:p>
                    <a:p>
                      <a:pPr algn="l"/>
                      <a:endParaRPr kumimoji="1" lang="en-US" altLang="ja-JP" sz="1000" b="0" u="none" dirty="0" smtClean="0">
                        <a:solidFill>
                          <a:schemeClr val="tx1"/>
                        </a:solidFill>
                        <a:effectLst/>
                      </a:endParaRPr>
                    </a:p>
                    <a:p>
                      <a:pPr algn="l"/>
                      <a:r>
                        <a:rPr kumimoji="1" lang="ja-JP" altLang="en-US" sz="1000" b="0" u="none" dirty="0" smtClean="0">
                          <a:solidFill>
                            <a:schemeClr val="tx1"/>
                          </a:solidFill>
                          <a:effectLst/>
                        </a:rPr>
                        <a:t>・バッテリー戦略研究センター</a:t>
                      </a:r>
                      <a:endParaRPr kumimoji="1" lang="en-US" altLang="ja-JP" sz="1000" b="0" u="none" dirty="0" smtClean="0">
                        <a:solidFill>
                          <a:schemeClr val="tx1"/>
                        </a:solidFill>
                        <a:effectLst/>
                      </a:endParaRPr>
                    </a:p>
                    <a:p>
                      <a:pPr algn="l"/>
                      <a:r>
                        <a:rPr kumimoji="1" lang="en-US" altLang="ja-JP" sz="1000" b="0" u="none" dirty="0" smtClean="0">
                          <a:solidFill>
                            <a:schemeClr val="tx1"/>
                          </a:solidFill>
                          <a:effectLst/>
                        </a:rPr>
                        <a:t>- 2012</a:t>
                      </a:r>
                      <a:r>
                        <a:rPr kumimoji="1" lang="ja-JP" altLang="en-US" sz="1000" b="0" u="none" dirty="0" smtClean="0">
                          <a:solidFill>
                            <a:schemeClr val="tx1"/>
                          </a:solidFill>
                          <a:effectLst/>
                        </a:rPr>
                        <a:t>年</a:t>
                      </a:r>
                      <a:r>
                        <a:rPr kumimoji="1" lang="en-US" altLang="ja-JP" sz="1000" b="0" u="none" dirty="0" smtClean="0">
                          <a:solidFill>
                            <a:schemeClr val="tx1"/>
                          </a:solidFill>
                          <a:effectLst/>
                        </a:rPr>
                        <a:t>7</a:t>
                      </a:r>
                      <a:r>
                        <a:rPr kumimoji="1" lang="ja-JP" altLang="en-US" sz="1000" b="0" u="none" dirty="0" smtClean="0">
                          <a:solidFill>
                            <a:schemeClr val="tx1"/>
                          </a:solidFill>
                          <a:effectLst/>
                        </a:rPr>
                        <a:t>月設立（</a:t>
                      </a:r>
                      <a:r>
                        <a:rPr kumimoji="1" lang="en-US" altLang="ja-JP" sz="1000" b="0" u="none" dirty="0" smtClean="0">
                          <a:solidFill>
                            <a:schemeClr val="tx1"/>
                          </a:solidFill>
                          <a:effectLst/>
                        </a:rPr>
                        <a:t>2018</a:t>
                      </a:r>
                      <a:r>
                        <a:rPr kumimoji="1" lang="ja-JP" altLang="en-US" sz="1000" b="0" u="none" dirty="0" smtClean="0">
                          <a:solidFill>
                            <a:schemeClr val="tx1"/>
                          </a:solidFill>
                          <a:effectLst/>
                        </a:rPr>
                        <a:t>年</a:t>
                      </a:r>
                      <a:r>
                        <a:rPr kumimoji="1" lang="en-US" altLang="ja-JP" sz="1000" b="0" u="none" dirty="0" smtClean="0">
                          <a:solidFill>
                            <a:schemeClr val="tx1"/>
                          </a:solidFill>
                          <a:effectLst/>
                        </a:rPr>
                        <a:t>4</a:t>
                      </a:r>
                      <a:r>
                        <a:rPr kumimoji="1" lang="ja-JP" altLang="en-US" sz="1000" b="0" u="none" dirty="0" smtClean="0">
                          <a:solidFill>
                            <a:schemeClr val="tx1"/>
                          </a:solidFill>
                          <a:effectLst/>
                        </a:rPr>
                        <a:t>月に、「バッテリー戦略推進センター」に改称、</a:t>
                      </a:r>
                      <a:r>
                        <a:rPr kumimoji="1" lang="en-US" altLang="ja-JP" sz="1000" b="0" u="none" dirty="0" smtClean="0">
                          <a:solidFill>
                            <a:schemeClr val="tx1"/>
                          </a:solidFill>
                          <a:effectLst/>
                        </a:rPr>
                        <a:t>2022</a:t>
                      </a:r>
                      <a:r>
                        <a:rPr kumimoji="1" lang="ja-JP" altLang="en-US" sz="1000" b="0" u="none" dirty="0" smtClean="0">
                          <a:solidFill>
                            <a:schemeClr val="tx1"/>
                          </a:solidFill>
                          <a:effectLst/>
                        </a:rPr>
                        <a:t>年</a:t>
                      </a:r>
                      <a:r>
                        <a:rPr kumimoji="1" lang="en-US" altLang="ja-JP" sz="1000" b="0" u="none" dirty="0" smtClean="0">
                          <a:solidFill>
                            <a:schemeClr val="tx1"/>
                          </a:solidFill>
                          <a:effectLst/>
                        </a:rPr>
                        <a:t>4</a:t>
                      </a:r>
                      <a:r>
                        <a:rPr kumimoji="1" lang="ja-JP" altLang="en-US" sz="1000" b="0" u="none" dirty="0" smtClean="0">
                          <a:solidFill>
                            <a:schemeClr val="tx1"/>
                          </a:solidFill>
                          <a:effectLst/>
                        </a:rPr>
                        <a:t>月に「エネルギービジネス推進事業」として再構築）</a:t>
                      </a:r>
                      <a:endParaRPr kumimoji="1" lang="en-US" altLang="ja-JP" sz="1000" b="0" u="none" dirty="0" smtClean="0">
                        <a:solidFill>
                          <a:schemeClr val="tx1"/>
                        </a:solidFill>
                        <a:effectLst/>
                      </a:endParaRPr>
                    </a:p>
                    <a:p>
                      <a:pPr algn="l"/>
                      <a:r>
                        <a:rPr kumimoji="1" lang="en-US" altLang="ja-JP" sz="1000" b="0" u="none" dirty="0" smtClean="0">
                          <a:solidFill>
                            <a:schemeClr val="tx1"/>
                          </a:solidFill>
                          <a:effectLst/>
                        </a:rPr>
                        <a:t> -</a:t>
                      </a:r>
                      <a:r>
                        <a:rPr kumimoji="1" lang="ja-JP" altLang="en-US" sz="1000" b="0" u="none" dirty="0" smtClean="0">
                          <a:solidFill>
                            <a:schemeClr val="tx1"/>
                          </a:solidFill>
                          <a:effectLst/>
                        </a:rPr>
                        <a:t>民間企業出身の蓄電池・燃料電池分野の専門人材らの知見・ネットワークを活用し、バッテリーを含むエネルギー関連の新たなビジネス創出の支援や実証コーディネート、国際標準化に向けた環境整備に取組む（企画・コーディネート・つなぐ機能の発揮）</a:t>
                      </a:r>
                      <a:endParaRPr kumimoji="1" lang="en-US" altLang="ja-JP" sz="1000" b="0" u="none" dirty="0" smtClean="0">
                        <a:solidFill>
                          <a:schemeClr val="tx1"/>
                        </a:solidFill>
                        <a:effectLst/>
                      </a:endParaRPr>
                    </a:p>
                    <a:p>
                      <a:pPr algn="l"/>
                      <a:endParaRPr kumimoji="1" lang="en-US" altLang="ja-JP" sz="1000" b="0"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dirty="0" smtClean="0">
                          <a:solidFill>
                            <a:schemeClr val="tx1"/>
                          </a:solidFill>
                        </a:rPr>
                        <a:t>・水素利活用の拡大を図る取組を推進する「Ｈ</a:t>
                      </a:r>
                      <a:r>
                        <a:rPr kumimoji="1" lang="en-US" altLang="ja-JP" sz="1000" u="none" strike="noStrike" dirty="0" smtClean="0">
                          <a:solidFill>
                            <a:schemeClr val="tx1"/>
                          </a:solidFill>
                        </a:rPr>
                        <a:t>2</a:t>
                      </a:r>
                      <a:r>
                        <a:rPr kumimoji="1" lang="ja-JP" altLang="en-US" sz="1000" u="none" strike="noStrike" dirty="0" smtClean="0">
                          <a:solidFill>
                            <a:schemeClr val="tx1"/>
                          </a:solidFill>
                        </a:rPr>
                        <a:t>Ｏｓａｋａビジョン」を策定</a:t>
                      </a:r>
                      <a:r>
                        <a:rPr kumimoji="1" lang="en-US" altLang="ja-JP" sz="1000" u="none" strike="noStrike" dirty="0" smtClean="0">
                          <a:solidFill>
                            <a:schemeClr val="tx1"/>
                          </a:solidFill>
                        </a:rPr>
                        <a:t>(2016</a:t>
                      </a:r>
                      <a:r>
                        <a:rPr kumimoji="1" lang="ja-JP" altLang="en-US" sz="1000" u="none" strike="noStrike" dirty="0" smtClean="0">
                          <a:solidFill>
                            <a:schemeClr val="tx1"/>
                          </a:solidFill>
                        </a:rPr>
                        <a:t>年</a:t>
                      </a:r>
                      <a:r>
                        <a:rPr kumimoji="1" lang="en-US" altLang="ja-JP" sz="1000" u="none" strike="noStrike" dirty="0" smtClean="0">
                          <a:solidFill>
                            <a:schemeClr val="tx1"/>
                          </a:solidFill>
                        </a:rPr>
                        <a:t>3</a:t>
                      </a:r>
                      <a:r>
                        <a:rPr kumimoji="1" lang="ja-JP" altLang="en-US" sz="1000" u="none" strike="noStrike" dirty="0" smtClean="0">
                          <a:solidFill>
                            <a:schemeClr val="tx1"/>
                          </a:solidFill>
                        </a:rPr>
                        <a:t>月</a:t>
                      </a:r>
                      <a:r>
                        <a:rPr kumimoji="1" lang="en-US" altLang="ja-JP" sz="1000" u="none" strike="noStrike" dirty="0" smtClean="0">
                          <a:solidFill>
                            <a:schemeClr val="tx1"/>
                          </a:solidFill>
                        </a:rPr>
                        <a:t>)</a:t>
                      </a:r>
                    </a:p>
                    <a:p>
                      <a:pPr algn="l"/>
                      <a:r>
                        <a:rPr kumimoji="1" lang="en-US" altLang="ja-JP" sz="1000" b="0" u="none" dirty="0" smtClean="0">
                          <a:solidFill>
                            <a:schemeClr val="tx1"/>
                          </a:solidFill>
                          <a:effectLst/>
                        </a:rPr>
                        <a:t>- </a:t>
                      </a:r>
                      <a:r>
                        <a:rPr kumimoji="1" lang="ja-JP" altLang="en-US" sz="1000" b="0" u="none" dirty="0" smtClean="0">
                          <a:solidFill>
                            <a:schemeClr val="tx1"/>
                          </a:solidFill>
                          <a:effectLst/>
                        </a:rPr>
                        <a:t>ビジョン実現に向け産学官が連携し先進的なプロジェクト創出を図る「</a:t>
                      </a:r>
                      <a:r>
                        <a:rPr kumimoji="1" lang="en-US" altLang="ja-JP" sz="1000" b="0" u="none" dirty="0" smtClean="0">
                          <a:solidFill>
                            <a:schemeClr val="tx1"/>
                          </a:solidFill>
                          <a:effectLst/>
                        </a:rPr>
                        <a:t>H2Osaka</a:t>
                      </a:r>
                      <a:r>
                        <a:rPr kumimoji="1" lang="ja-JP" altLang="en-US" sz="1000" b="0" u="none" dirty="0" smtClean="0">
                          <a:solidFill>
                            <a:schemeClr val="tx1"/>
                          </a:solidFill>
                          <a:effectLst/>
                        </a:rPr>
                        <a:t>ビジョン推進会議」を大阪市と共同で設置（</a:t>
                      </a:r>
                      <a:r>
                        <a:rPr kumimoji="1" lang="en-US" altLang="ja-JP" sz="1000" b="0" u="none" dirty="0" smtClean="0">
                          <a:solidFill>
                            <a:schemeClr val="tx1"/>
                          </a:solidFill>
                          <a:effectLst/>
                        </a:rPr>
                        <a:t>2016</a:t>
                      </a:r>
                      <a:r>
                        <a:rPr kumimoji="1" lang="ja-JP" altLang="en-US" sz="1000" b="0" u="none" dirty="0" smtClean="0">
                          <a:solidFill>
                            <a:schemeClr val="tx1"/>
                          </a:solidFill>
                          <a:effectLst/>
                        </a:rPr>
                        <a:t>年</a:t>
                      </a:r>
                      <a:r>
                        <a:rPr kumimoji="1" lang="en-US" altLang="ja-JP" sz="1000" b="0" u="none" dirty="0" smtClean="0">
                          <a:solidFill>
                            <a:schemeClr val="tx1"/>
                          </a:solidFill>
                          <a:effectLst/>
                        </a:rPr>
                        <a:t>8</a:t>
                      </a:r>
                      <a:r>
                        <a:rPr kumimoji="1" lang="ja-JP" altLang="en-US" sz="1000" b="0" u="none" dirty="0" smtClean="0">
                          <a:solidFill>
                            <a:schemeClr val="tx1"/>
                          </a:solidFill>
                          <a:effectLst/>
                        </a:rPr>
                        <a:t>月）、堺市水素エネルギー社会推進協議会と統合（</a:t>
                      </a:r>
                      <a:r>
                        <a:rPr kumimoji="1" lang="en-US" altLang="ja-JP" sz="1000" b="0" u="none" dirty="0" smtClean="0">
                          <a:solidFill>
                            <a:schemeClr val="tx1"/>
                          </a:solidFill>
                          <a:effectLst/>
                        </a:rPr>
                        <a:t>2021</a:t>
                      </a:r>
                      <a:r>
                        <a:rPr kumimoji="1" lang="ja-JP" altLang="en-US" sz="1000" b="0" u="none" dirty="0" smtClean="0">
                          <a:solidFill>
                            <a:schemeClr val="tx1"/>
                          </a:solidFill>
                          <a:effectLst/>
                        </a:rPr>
                        <a:t>年</a:t>
                      </a:r>
                      <a:r>
                        <a:rPr kumimoji="1" lang="en-US" altLang="ja-JP" sz="1000" b="0" u="none" dirty="0" smtClean="0">
                          <a:solidFill>
                            <a:schemeClr val="tx1"/>
                          </a:solidFill>
                          <a:effectLst/>
                        </a:rPr>
                        <a:t>3</a:t>
                      </a:r>
                      <a:r>
                        <a:rPr kumimoji="1" lang="ja-JP" altLang="en-US" sz="1000" b="0" u="none" dirty="0" smtClean="0">
                          <a:solidFill>
                            <a:schemeClr val="tx1"/>
                          </a:solidFill>
                          <a:effectLst/>
                        </a:rPr>
                        <a:t>月）、万博開催都市として産学官一丸となって取組みを推進するため、</a:t>
                      </a:r>
                      <a:r>
                        <a:rPr kumimoji="1" lang="en-US" altLang="ja-JP" sz="1000" b="0" u="none" dirty="0" smtClean="0">
                          <a:solidFill>
                            <a:schemeClr val="tx1"/>
                          </a:solidFill>
                          <a:effectLst/>
                        </a:rPr>
                        <a:t>H2Osaka</a:t>
                      </a:r>
                      <a:r>
                        <a:rPr kumimoji="1" lang="ja-JP" altLang="en-US" sz="1000" b="0" u="none" dirty="0" smtClean="0">
                          <a:solidFill>
                            <a:schemeClr val="tx1"/>
                          </a:solidFill>
                          <a:effectLst/>
                        </a:rPr>
                        <a:t>ビジョン推進会議として、</a:t>
                      </a:r>
                      <a:r>
                        <a:rPr kumimoji="1" lang="ja-JP" altLang="en-US" sz="1000" u="none" strike="noStrike" dirty="0" smtClean="0">
                          <a:solidFill>
                            <a:schemeClr val="tx1"/>
                          </a:solidFill>
                        </a:rPr>
                        <a:t>「Ｈ</a:t>
                      </a:r>
                      <a:r>
                        <a:rPr kumimoji="1" lang="en-US" altLang="ja-JP" sz="1000" u="none" strike="noStrike" dirty="0" smtClean="0">
                          <a:solidFill>
                            <a:schemeClr val="tx1"/>
                          </a:solidFill>
                        </a:rPr>
                        <a:t>2</a:t>
                      </a:r>
                      <a:r>
                        <a:rPr kumimoji="1" lang="ja-JP" altLang="en-US" sz="1000" u="none" strike="noStrike" dirty="0" smtClean="0">
                          <a:solidFill>
                            <a:schemeClr val="tx1"/>
                          </a:solidFill>
                        </a:rPr>
                        <a:t>Ｏｓａｋａビジョン</a:t>
                      </a:r>
                      <a:r>
                        <a:rPr kumimoji="1" lang="en-US" altLang="ja-JP" sz="1000" u="none" strike="noStrike" dirty="0" smtClean="0">
                          <a:solidFill>
                            <a:schemeClr val="tx1"/>
                          </a:solidFill>
                        </a:rPr>
                        <a:t>2022</a:t>
                      </a:r>
                      <a:r>
                        <a:rPr kumimoji="1" lang="ja-JP" altLang="en-US" sz="1000" u="none" strike="noStrike" dirty="0" smtClean="0">
                          <a:solidFill>
                            <a:schemeClr val="tx1"/>
                          </a:solidFill>
                        </a:rPr>
                        <a:t>」を策定（</a:t>
                      </a:r>
                      <a:r>
                        <a:rPr kumimoji="1" lang="en-US" altLang="ja-JP" sz="1000" u="none" strike="noStrike" dirty="0" smtClean="0">
                          <a:solidFill>
                            <a:schemeClr val="tx1"/>
                          </a:solidFill>
                        </a:rPr>
                        <a:t>2022</a:t>
                      </a:r>
                      <a:r>
                        <a:rPr kumimoji="1" lang="ja-JP" altLang="en-US" sz="1000" u="none" strike="noStrike" dirty="0" smtClean="0">
                          <a:solidFill>
                            <a:schemeClr val="tx1"/>
                          </a:solidFill>
                        </a:rPr>
                        <a:t>年</a:t>
                      </a:r>
                      <a:r>
                        <a:rPr kumimoji="1" lang="en-US" altLang="ja-JP" sz="1000" u="none" strike="noStrike" dirty="0" smtClean="0">
                          <a:solidFill>
                            <a:schemeClr val="tx1"/>
                          </a:solidFill>
                        </a:rPr>
                        <a:t>5</a:t>
                      </a:r>
                      <a:r>
                        <a:rPr kumimoji="1" lang="ja-JP" altLang="en-US" sz="1000" u="none" strike="noStrike" dirty="0" smtClean="0">
                          <a:solidFill>
                            <a:schemeClr val="tx1"/>
                          </a:solidFill>
                        </a:rPr>
                        <a:t>月）</a:t>
                      </a:r>
                      <a:endParaRPr kumimoji="1" lang="en-US" altLang="ja-JP" sz="1000" u="none" strike="noStrik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dirty="0" smtClean="0">
                          <a:solidFill>
                            <a:schemeClr val="tx1"/>
                          </a:solidFill>
                          <a:effectLst/>
                        </a:rPr>
                        <a:t>・産学官のメンバーが電池駆動ロボットの社会実装に向けた課題抽出や、解決の方向性などを議論し、ロボットビジネスの振興に取り組む「大阪府電池駆動ロボット社会実装推進協議会」を設立（</a:t>
                      </a:r>
                      <a:r>
                        <a:rPr kumimoji="1" lang="en-US" altLang="ja-JP" sz="1000" b="0" u="none" dirty="0" smtClean="0">
                          <a:solidFill>
                            <a:schemeClr val="tx1"/>
                          </a:solidFill>
                          <a:effectLst/>
                        </a:rPr>
                        <a:t>2017</a:t>
                      </a:r>
                      <a:r>
                        <a:rPr kumimoji="1" lang="ja-JP" altLang="en-US" sz="1000" b="0" u="none" dirty="0" smtClean="0">
                          <a:solidFill>
                            <a:schemeClr val="tx1"/>
                          </a:solidFill>
                          <a:effectLst/>
                        </a:rPr>
                        <a:t>年</a:t>
                      </a:r>
                      <a:r>
                        <a:rPr kumimoji="1" lang="en-US" altLang="ja-JP" sz="1000" b="0" u="none" dirty="0" smtClean="0">
                          <a:solidFill>
                            <a:schemeClr val="tx1"/>
                          </a:solidFill>
                          <a:effectLst/>
                        </a:rPr>
                        <a:t>7</a:t>
                      </a:r>
                      <a:r>
                        <a:rPr kumimoji="1" lang="ja-JP" altLang="en-US" sz="1000" b="0" u="none" dirty="0" smtClean="0">
                          <a:solidFill>
                            <a:schemeClr val="tx1"/>
                          </a:solidFill>
                          <a:effectLst/>
                        </a:rPr>
                        <a:t>月）</a:t>
                      </a:r>
                      <a:endParaRPr kumimoji="1" lang="en-US" altLang="ja-JP" sz="1000" b="0" u="none" dirty="0" smtClean="0">
                        <a:solidFill>
                          <a:schemeClr val="tx1"/>
                        </a:solidFill>
                        <a:effectLst/>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lnSpc>
                          <a:spcPts val="1300"/>
                        </a:lnSpc>
                      </a:pPr>
                      <a:r>
                        <a:rPr kumimoji="1" lang="ja-JP" altLang="en-US" sz="1000" b="0" u="none" baseline="0" dirty="0" smtClean="0">
                          <a:solidFill>
                            <a:schemeClr val="tx1"/>
                          </a:solidFill>
                          <a:effectLst/>
                        </a:rPr>
                        <a:t>・府内の</a:t>
                      </a:r>
                      <a:r>
                        <a:rPr kumimoji="1" lang="en-US" altLang="ja-JP" sz="1000" b="0" u="none" baseline="0" dirty="0" smtClean="0">
                          <a:solidFill>
                            <a:schemeClr val="tx1"/>
                          </a:solidFill>
                          <a:effectLst/>
                        </a:rPr>
                        <a:t>EV</a:t>
                      </a:r>
                      <a:r>
                        <a:rPr kumimoji="1" lang="ja-JP" altLang="en-US" sz="1000" b="0" u="none" baseline="0" dirty="0" smtClean="0">
                          <a:solidFill>
                            <a:schemeClr val="tx1"/>
                          </a:solidFill>
                          <a:effectLst/>
                        </a:rPr>
                        <a:t>・</a:t>
                      </a:r>
                      <a:r>
                        <a:rPr kumimoji="1" lang="en-US" altLang="ja-JP" sz="1000" b="0" u="none" baseline="0" dirty="0" smtClean="0">
                          <a:solidFill>
                            <a:schemeClr val="tx1"/>
                          </a:solidFill>
                          <a:effectLst/>
                        </a:rPr>
                        <a:t>PHV</a:t>
                      </a:r>
                      <a:r>
                        <a:rPr kumimoji="1" lang="ja-JP" altLang="en-US" sz="1000" b="0" u="none" baseline="0" dirty="0" smtClean="0">
                          <a:solidFill>
                            <a:schemeClr val="tx1"/>
                          </a:solidFill>
                          <a:effectLst/>
                        </a:rPr>
                        <a:t>約</a:t>
                      </a:r>
                      <a:r>
                        <a:rPr kumimoji="1" lang="en-US" altLang="ja-JP" sz="1000" b="1" u="none" baseline="0" dirty="0" smtClean="0">
                          <a:solidFill>
                            <a:schemeClr val="tx1"/>
                          </a:solidFill>
                          <a:effectLst/>
                        </a:rPr>
                        <a:t>14400</a:t>
                      </a:r>
                      <a:r>
                        <a:rPr kumimoji="1" lang="ja-JP" altLang="en-US" sz="1000" b="0" u="none" baseline="0" dirty="0" smtClean="0">
                          <a:solidFill>
                            <a:schemeClr val="tx1"/>
                          </a:solidFill>
                          <a:effectLst/>
                        </a:rPr>
                        <a:t>台、急速充電器</a:t>
                      </a:r>
                      <a:r>
                        <a:rPr kumimoji="1" lang="en-US" altLang="ja-JP" sz="1000" b="0" u="none" baseline="0" dirty="0" smtClean="0">
                          <a:solidFill>
                            <a:schemeClr val="tx1"/>
                          </a:solidFill>
                          <a:effectLst/>
                        </a:rPr>
                        <a:t>281</a:t>
                      </a:r>
                      <a:r>
                        <a:rPr kumimoji="1" lang="ja-JP" altLang="en-US" sz="1000" b="0" u="none" baseline="0" dirty="0" smtClean="0">
                          <a:solidFill>
                            <a:schemeClr val="tx1"/>
                          </a:solidFill>
                          <a:effectLst/>
                        </a:rPr>
                        <a:t>基</a:t>
                      </a:r>
                      <a:r>
                        <a:rPr kumimoji="1" lang="en-US" altLang="ja-JP" sz="1000" b="0" u="none" baseline="0" dirty="0" smtClean="0">
                          <a:solidFill>
                            <a:schemeClr val="tx1"/>
                          </a:solidFill>
                          <a:effectLst/>
                        </a:rPr>
                        <a:t>(</a:t>
                      </a:r>
                      <a:r>
                        <a:rPr kumimoji="1" lang="en-US" altLang="ja-JP" sz="1000" b="0" u="none" strike="noStrike" baseline="0" dirty="0" smtClean="0">
                          <a:solidFill>
                            <a:schemeClr val="tx1"/>
                          </a:solidFill>
                          <a:effectLst/>
                        </a:rPr>
                        <a:t>2022</a:t>
                      </a:r>
                      <a:r>
                        <a:rPr kumimoji="1" lang="ja-JP" altLang="en-US" sz="1000" b="0" u="none" baseline="0" dirty="0" smtClean="0">
                          <a:solidFill>
                            <a:schemeClr val="tx1"/>
                          </a:solidFill>
                          <a:effectLst/>
                        </a:rPr>
                        <a:t>年</a:t>
                      </a:r>
                      <a:r>
                        <a:rPr kumimoji="1" lang="en-US" altLang="ja-JP" sz="1000" b="0" u="none" baseline="0" dirty="0" smtClean="0">
                          <a:solidFill>
                            <a:schemeClr val="tx1"/>
                          </a:solidFill>
                          <a:effectLst/>
                        </a:rPr>
                        <a:t>3</a:t>
                      </a:r>
                      <a:r>
                        <a:rPr kumimoji="1" lang="ja-JP" altLang="en-US" sz="1000" b="0" u="none" baseline="0" dirty="0" smtClean="0">
                          <a:solidFill>
                            <a:schemeClr val="tx1"/>
                          </a:solidFill>
                          <a:effectLst/>
                        </a:rPr>
                        <a:t>月末時点</a:t>
                      </a:r>
                      <a:r>
                        <a:rPr kumimoji="1" lang="en-US" altLang="ja-JP" sz="1000" b="0" u="none" baseline="0" dirty="0" smtClean="0">
                          <a:solidFill>
                            <a:schemeClr val="tx1"/>
                          </a:solidFill>
                          <a:effectLst/>
                        </a:rPr>
                        <a:t>)</a:t>
                      </a:r>
                    </a:p>
                    <a:p>
                      <a:pPr algn="l">
                        <a:lnSpc>
                          <a:spcPts val="1300"/>
                        </a:lnSpc>
                      </a:pPr>
                      <a:r>
                        <a:rPr kumimoji="1" lang="ja-JP" altLang="en-US" sz="1000" b="0" u="none" dirty="0" smtClean="0">
                          <a:solidFill>
                            <a:schemeClr val="tx1"/>
                          </a:solidFill>
                          <a:effectLst/>
                        </a:rPr>
                        <a:t>・関西イノベーション国際戦略総合特区で重点分野の一つとして提案し、地域採択</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000" b="0" u="none" dirty="0" smtClean="0">
                          <a:solidFill>
                            <a:schemeClr val="tx1"/>
                          </a:solidFill>
                          <a:effectLst/>
                        </a:rPr>
                        <a:t>・関西国際空港における水素活用・インフラ整備に向けたプロジェクトが、環境省事業に採択（</a:t>
                      </a:r>
                      <a:r>
                        <a:rPr kumimoji="1" lang="en-US" altLang="ja-JP" sz="1000" b="0" u="none" dirty="0" smtClean="0">
                          <a:solidFill>
                            <a:schemeClr val="tx1"/>
                          </a:solidFill>
                          <a:effectLst/>
                        </a:rPr>
                        <a:t>2014</a:t>
                      </a:r>
                      <a:r>
                        <a:rPr kumimoji="1" lang="ja-JP" altLang="en-US" sz="1000" b="0" u="none" dirty="0" smtClean="0">
                          <a:solidFill>
                            <a:schemeClr val="tx1"/>
                          </a:solidFill>
                          <a:effectLst/>
                        </a:rPr>
                        <a:t>年</a:t>
                      </a:r>
                      <a:r>
                        <a:rPr kumimoji="1" lang="en-US" altLang="ja-JP" sz="1000" b="0" u="none" dirty="0" smtClean="0">
                          <a:solidFill>
                            <a:schemeClr val="tx1"/>
                          </a:solidFill>
                          <a:effectLst/>
                        </a:rPr>
                        <a:t>4</a:t>
                      </a:r>
                      <a:r>
                        <a:rPr kumimoji="1" lang="ja-JP" altLang="en-US" sz="1000" b="0" u="none" dirty="0" smtClean="0">
                          <a:solidFill>
                            <a:schemeClr val="tx1"/>
                          </a:solidFill>
                          <a:effectLst/>
                        </a:rPr>
                        <a:t>月）</a:t>
                      </a:r>
                      <a:endParaRPr kumimoji="1" lang="en-US" altLang="ja-JP" sz="1000" b="0" u="none" dirty="0" smtClean="0">
                        <a:solidFill>
                          <a:schemeClr val="tx1"/>
                        </a:solidFill>
                        <a:effectLst/>
                      </a:endParaRPr>
                    </a:p>
                    <a:p>
                      <a:pPr algn="l">
                        <a:lnSpc>
                          <a:spcPts val="1300"/>
                        </a:lnSpc>
                      </a:pPr>
                      <a:r>
                        <a:rPr kumimoji="1" lang="ja-JP" altLang="en-US" sz="1000" b="0" u="none" dirty="0" smtClean="0">
                          <a:solidFill>
                            <a:schemeClr val="tx1"/>
                          </a:solidFill>
                          <a:effectLst/>
                        </a:rPr>
                        <a:t>・上記実証プロジェクトの成果により、関空</a:t>
                      </a:r>
                      <a:r>
                        <a:rPr kumimoji="1" lang="en-US" altLang="ja-JP" sz="1000" b="0" u="none" dirty="0" smtClean="0">
                          <a:solidFill>
                            <a:schemeClr val="tx1"/>
                          </a:solidFill>
                          <a:effectLst/>
                        </a:rPr>
                        <a:t>2</a:t>
                      </a:r>
                      <a:r>
                        <a:rPr kumimoji="1" lang="ja-JP" altLang="en-US" sz="1000" b="0" u="none" dirty="0" smtClean="0">
                          <a:solidFill>
                            <a:schemeClr val="tx1"/>
                          </a:solidFill>
                          <a:effectLst/>
                        </a:rPr>
                        <a:t>期島に「イワタニ水素ｽﾃｰｼｮﾝ関西国際空港」が開所</a:t>
                      </a:r>
                      <a:r>
                        <a:rPr kumimoji="1" lang="en-US" altLang="ja-JP" sz="1000" b="0" u="none" dirty="0" smtClean="0">
                          <a:solidFill>
                            <a:schemeClr val="tx1"/>
                          </a:solidFill>
                          <a:effectLst/>
                        </a:rPr>
                        <a:t>(2016</a:t>
                      </a:r>
                      <a:r>
                        <a:rPr kumimoji="1" lang="ja-JP" altLang="en-US" sz="1000" b="0" u="none" dirty="0" smtClean="0">
                          <a:solidFill>
                            <a:schemeClr val="tx1"/>
                          </a:solidFill>
                          <a:effectLst/>
                        </a:rPr>
                        <a:t>年</a:t>
                      </a:r>
                      <a:r>
                        <a:rPr kumimoji="1" lang="en-US" altLang="ja-JP" sz="1000" b="0" u="none" dirty="0" smtClean="0">
                          <a:solidFill>
                            <a:schemeClr val="tx1"/>
                          </a:solidFill>
                          <a:effectLst/>
                        </a:rPr>
                        <a:t>1</a:t>
                      </a:r>
                      <a:r>
                        <a:rPr kumimoji="1" lang="ja-JP" altLang="en-US" sz="1000" b="0" u="none" dirty="0" smtClean="0">
                          <a:solidFill>
                            <a:schemeClr val="tx1"/>
                          </a:solidFill>
                          <a:effectLst/>
                        </a:rPr>
                        <a:t>月</a:t>
                      </a:r>
                      <a:r>
                        <a:rPr kumimoji="1" lang="en-US" altLang="ja-JP" sz="1000" b="0" u="none" dirty="0" smtClean="0">
                          <a:solidFill>
                            <a:schemeClr val="tx1"/>
                          </a:solidFill>
                          <a:effectLst/>
                        </a:rPr>
                        <a:t>)</a:t>
                      </a:r>
                      <a:r>
                        <a:rPr kumimoji="1" lang="ja-JP" altLang="en-US" sz="1000" b="0" u="none" dirty="0" err="1" smtClean="0">
                          <a:solidFill>
                            <a:schemeClr val="tx1"/>
                          </a:solidFill>
                          <a:effectLst/>
                        </a:rPr>
                        <a:t>、</a:t>
                      </a:r>
                      <a:r>
                        <a:rPr kumimoji="1" lang="ja-JP" altLang="en-US" sz="1000" b="0" u="none" dirty="0" smtClean="0">
                          <a:solidFill>
                            <a:schemeClr val="tx1"/>
                          </a:solidFill>
                          <a:effectLst/>
                        </a:rPr>
                        <a:t>燃料電池フォークリフトの市販開始</a:t>
                      </a:r>
                      <a:r>
                        <a:rPr kumimoji="1" lang="en-US" altLang="ja-JP" sz="1000" b="0" u="none" dirty="0" smtClean="0">
                          <a:solidFill>
                            <a:schemeClr val="tx1"/>
                          </a:solidFill>
                          <a:effectLst/>
                        </a:rPr>
                        <a:t>(2016</a:t>
                      </a:r>
                      <a:r>
                        <a:rPr kumimoji="1" lang="ja-JP" altLang="en-US" sz="1000" b="0" u="none" dirty="0" smtClean="0">
                          <a:solidFill>
                            <a:schemeClr val="tx1"/>
                          </a:solidFill>
                          <a:effectLst/>
                        </a:rPr>
                        <a:t>年</a:t>
                      </a:r>
                      <a:r>
                        <a:rPr kumimoji="1" lang="en-US" altLang="ja-JP" sz="1000" b="0" u="none" dirty="0" smtClean="0">
                          <a:solidFill>
                            <a:schemeClr val="tx1"/>
                          </a:solidFill>
                          <a:effectLst/>
                        </a:rPr>
                        <a:t>11</a:t>
                      </a:r>
                      <a:r>
                        <a:rPr kumimoji="1" lang="ja-JP" altLang="en-US" sz="1000" b="0" u="none" dirty="0" smtClean="0">
                          <a:solidFill>
                            <a:schemeClr val="tx1"/>
                          </a:solidFill>
                          <a:effectLst/>
                        </a:rPr>
                        <a:t>月</a:t>
                      </a:r>
                      <a:r>
                        <a:rPr kumimoji="1" lang="en-US" altLang="ja-JP" sz="1000" b="0" u="none" dirty="0" smtClean="0">
                          <a:solidFill>
                            <a:schemeClr val="tx1"/>
                          </a:solidFill>
                          <a:effectLst/>
                        </a:rPr>
                        <a:t>)</a:t>
                      </a:r>
                      <a:r>
                        <a:rPr kumimoji="1" lang="ja-JP" altLang="en-US" sz="1000" b="0" u="none" dirty="0" err="1" smtClean="0">
                          <a:solidFill>
                            <a:schemeClr val="tx1"/>
                          </a:solidFill>
                          <a:effectLst/>
                        </a:rPr>
                        <a:t>、</a:t>
                      </a:r>
                      <a:r>
                        <a:rPr kumimoji="1" lang="ja-JP" altLang="en-US" sz="1000" b="0" u="none" dirty="0" smtClean="0">
                          <a:solidFill>
                            <a:schemeClr val="tx1"/>
                          </a:solidFill>
                          <a:effectLst/>
                        </a:rPr>
                        <a:t>関空</a:t>
                      </a:r>
                      <a:r>
                        <a:rPr kumimoji="1" lang="en-US" altLang="ja-JP" sz="1000" b="0" u="none" dirty="0" smtClean="0">
                          <a:solidFill>
                            <a:schemeClr val="tx1"/>
                          </a:solidFill>
                          <a:effectLst/>
                        </a:rPr>
                        <a:t>1</a:t>
                      </a:r>
                      <a:r>
                        <a:rPr kumimoji="1" lang="ja-JP" altLang="en-US" sz="1000" b="0" u="none" dirty="0" smtClean="0">
                          <a:solidFill>
                            <a:schemeClr val="tx1"/>
                          </a:solidFill>
                          <a:effectLst/>
                        </a:rPr>
                        <a:t>期島に「大規模産業車両用水素インフラ」が開所</a:t>
                      </a:r>
                      <a:r>
                        <a:rPr kumimoji="1" lang="en-US" altLang="ja-JP" sz="1000" b="0" u="none" dirty="0" smtClean="0">
                          <a:solidFill>
                            <a:schemeClr val="tx1"/>
                          </a:solidFill>
                          <a:effectLst/>
                        </a:rPr>
                        <a:t>(2017</a:t>
                      </a:r>
                      <a:r>
                        <a:rPr kumimoji="1" lang="ja-JP" altLang="en-US" sz="1000" b="0" u="none" dirty="0" smtClean="0">
                          <a:solidFill>
                            <a:schemeClr val="tx1"/>
                          </a:solidFill>
                          <a:effectLst/>
                        </a:rPr>
                        <a:t>年</a:t>
                      </a:r>
                      <a:r>
                        <a:rPr kumimoji="1" lang="en-US" altLang="ja-JP" sz="1000" b="0" u="none" dirty="0" smtClean="0">
                          <a:solidFill>
                            <a:schemeClr val="tx1"/>
                          </a:solidFill>
                          <a:effectLst/>
                        </a:rPr>
                        <a:t>3</a:t>
                      </a:r>
                      <a:r>
                        <a:rPr kumimoji="1" lang="ja-JP" altLang="en-US" sz="1000" b="0" u="none" dirty="0" smtClean="0">
                          <a:solidFill>
                            <a:schemeClr val="tx1"/>
                          </a:solidFill>
                          <a:effectLst/>
                        </a:rPr>
                        <a:t>月</a:t>
                      </a:r>
                      <a:r>
                        <a:rPr kumimoji="1" lang="en-US" altLang="ja-JP" sz="1000" b="0" u="none" dirty="0" smtClean="0">
                          <a:solidFill>
                            <a:schemeClr val="tx1"/>
                          </a:solidFill>
                          <a:effectLst/>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000" b="0" u="none" dirty="0" smtClean="0">
                          <a:solidFill>
                            <a:schemeClr val="tx1"/>
                          </a:solidFill>
                          <a:effectLst/>
                        </a:rPr>
                        <a:t>・ﾊﾞｯﾃﾘｰ戦略研究ｾﾝﾀｰが咲洲地区に誘致した世界最大規模の大型蓄電池システム試験評価施設</a:t>
                      </a:r>
                      <a:r>
                        <a:rPr kumimoji="1" lang="en-US" altLang="ja-JP" sz="1000" b="0" u="none" dirty="0" smtClean="0">
                          <a:solidFill>
                            <a:schemeClr val="tx1"/>
                          </a:solidFill>
                          <a:effectLst/>
                        </a:rPr>
                        <a:t>(NLAB)</a:t>
                      </a:r>
                      <a:r>
                        <a:rPr kumimoji="1" lang="ja-JP" altLang="en-US" sz="1000" b="0" u="none" dirty="0" smtClean="0">
                          <a:solidFill>
                            <a:schemeClr val="tx1"/>
                          </a:solidFill>
                          <a:effectLst/>
                        </a:rPr>
                        <a:t>がサービス開始。</a:t>
                      </a:r>
                      <a:r>
                        <a:rPr kumimoji="1" lang="en-US" altLang="ja-JP" sz="1000" b="0" u="none" dirty="0" smtClean="0">
                          <a:solidFill>
                            <a:schemeClr val="tx1"/>
                          </a:solidFill>
                          <a:effectLst/>
                        </a:rPr>
                        <a:t>(2016</a:t>
                      </a:r>
                      <a:r>
                        <a:rPr kumimoji="1" lang="ja-JP" altLang="en-US" sz="1000" b="0" u="none" dirty="0" smtClean="0">
                          <a:solidFill>
                            <a:schemeClr val="tx1"/>
                          </a:solidFill>
                          <a:effectLst/>
                        </a:rPr>
                        <a:t>年</a:t>
                      </a:r>
                      <a:r>
                        <a:rPr kumimoji="1" lang="en-US" altLang="ja-JP" sz="1000" b="0" u="none" dirty="0" smtClean="0">
                          <a:solidFill>
                            <a:schemeClr val="tx1"/>
                          </a:solidFill>
                          <a:effectLst/>
                        </a:rPr>
                        <a:t>7</a:t>
                      </a:r>
                      <a:r>
                        <a:rPr kumimoji="1" lang="ja-JP" altLang="en-US" sz="1000" b="0" u="none" dirty="0" smtClean="0">
                          <a:solidFill>
                            <a:schemeClr val="tx1"/>
                          </a:solidFill>
                          <a:effectLst/>
                        </a:rPr>
                        <a:t>月</a:t>
                      </a:r>
                      <a:r>
                        <a:rPr kumimoji="1" lang="en-US" altLang="ja-JP" sz="1000" b="0" u="none" dirty="0" smtClean="0">
                          <a:solidFill>
                            <a:schemeClr val="tx1"/>
                          </a:solidFill>
                          <a:effectLst/>
                        </a:rPr>
                        <a:t>)</a:t>
                      </a:r>
                    </a:p>
                    <a:p>
                      <a:pPr algn="l">
                        <a:lnSpc>
                          <a:spcPts val="1300"/>
                        </a:lnSpc>
                      </a:pPr>
                      <a:r>
                        <a:rPr kumimoji="1" lang="ja-JP" altLang="en-US" sz="1000" b="0" u="none" dirty="0" smtClean="0">
                          <a:solidFill>
                            <a:schemeClr val="tx1"/>
                          </a:solidFill>
                          <a:effectLst/>
                        </a:rPr>
                        <a:t>・蓄電池関連分野の</a:t>
                      </a:r>
                      <a:r>
                        <a:rPr kumimoji="1" lang="en-US" altLang="ja-JP" sz="1000" b="0" u="none" dirty="0" smtClean="0">
                          <a:solidFill>
                            <a:schemeClr val="tx1"/>
                          </a:solidFill>
                          <a:effectLst/>
                        </a:rPr>
                        <a:t>5</a:t>
                      </a:r>
                      <a:r>
                        <a:rPr kumimoji="1" lang="ja-JP" altLang="en-US" sz="1000" b="0" u="none" dirty="0" err="1" smtClean="0">
                          <a:solidFill>
                            <a:schemeClr val="tx1"/>
                          </a:solidFill>
                          <a:effectLst/>
                        </a:rPr>
                        <a:t>つの</a:t>
                      </a:r>
                      <a:r>
                        <a:rPr kumimoji="1" lang="ja-JP" altLang="en-US" sz="1000" b="0" u="none" dirty="0" smtClean="0">
                          <a:solidFill>
                            <a:schemeClr val="tx1"/>
                          </a:solidFill>
                          <a:effectLst/>
                        </a:rPr>
                        <a:t>認証機関と産業振興に関する連携協定を締結。</a:t>
                      </a:r>
                      <a:r>
                        <a:rPr kumimoji="1" lang="en-US" altLang="ja-JP" sz="1000" b="0" u="none" dirty="0" smtClean="0">
                          <a:solidFill>
                            <a:schemeClr val="tx1"/>
                          </a:solidFill>
                          <a:effectLst/>
                        </a:rPr>
                        <a:t>(2016</a:t>
                      </a:r>
                      <a:r>
                        <a:rPr kumimoji="1" lang="ja-JP" altLang="en-US" sz="1000" b="0" u="none" dirty="0" smtClean="0">
                          <a:solidFill>
                            <a:schemeClr val="tx1"/>
                          </a:solidFill>
                          <a:effectLst/>
                        </a:rPr>
                        <a:t>年</a:t>
                      </a:r>
                      <a:r>
                        <a:rPr kumimoji="1" lang="en-US" altLang="ja-JP" sz="1000" b="0" u="none" dirty="0" smtClean="0">
                          <a:solidFill>
                            <a:schemeClr val="tx1"/>
                          </a:solidFill>
                          <a:effectLst/>
                        </a:rPr>
                        <a:t>9</a:t>
                      </a:r>
                      <a:r>
                        <a:rPr kumimoji="1" lang="ja-JP" altLang="en-US" sz="1000" b="0" u="none" dirty="0" smtClean="0">
                          <a:solidFill>
                            <a:schemeClr val="tx1"/>
                          </a:solidFill>
                          <a:effectLst/>
                        </a:rPr>
                        <a:t>月</a:t>
                      </a:r>
                      <a:r>
                        <a:rPr kumimoji="1" lang="en-US" altLang="ja-JP" sz="1000" b="0" u="none" dirty="0" smtClean="0">
                          <a:solidFill>
                            <a:schemeClr val="tx1"/>
                          </a:solidFill>
                          <a:effectLst/>
                        </a:rPr>
                        <a:t>)</a:t>
                      </a:r>
                    </a:p>
                    <a:p>
                      <a:pPr algn="l">
                        <a:lnSpc>
                          <a:spcPts val="1300"/>
                        </a:lnSpc>
                      </a:pPr>
                      <a:r>
                        <a:rPr kumimoji="1" lang="ja-JP" altLang="en-US" sz="1000" b="0" u="none" dirty="0" smtClean="0">
                          <a:solidFill>
                            <a:schemeClr val="tx1"/>
                          </a:solidFill>
                          <a:effectLst/>
                        </a:rPr>
                        <a:t>・「蓄電池、水素・燃料電池国際カンファレンス</a:t>
                      </a:r>
                      <a:r>
                        <a:rPr kumimoji="1" lang="en-US" altLang="ja-JP" sz="1000" b="0" u="none" dirty="0" smtClean="0">
                          <a:solidFill>
                            <a:schemeClr val="tx1"/>
                          </a:solidFill>
                          <a:effectLst/>
                        </a:rPr>
                        <a:t>in</a:t>
                      </a:r>
                      <a:r>
                        <a:rPr kumimoji="1" lang="ja-JP" altLang="en-US" sz="1000" b="0" u="none" dirty="0" smtClean="0">
                          <a:solidFill>
                            <a:schemeClr val="tx1"/>
                          </a:solidFill>
                          <a:effectLst/>
                        </a:rPr>
                        <a:t>大阪」を開催し</a:t>
                      </a:r>
                      <a:r>
                        <a:rPr kumimoji="1" lang="en-US" altLang="ja-JP" sz="1000" b="0" u="none" dirty="0" smtClean="0">
                          <a:solidFill>
                            <a:schemeClr val="tx1"/>
                          </a:solidFill>
                          <a:effectLst/>
                        </a:rPr>
                        <a:t>293</a:t>
                      </a:r>
                      <a:r>
                        <a:rPr kumimoji="1" lang="ja-JP" altLang="en-US" sz="1000" b="0" u="none" dirty="0" smtClean="0">
                          <a:solidFill>
                            <a:schemeClr val="tx1"/>
                          </a:solidFill>
                          <a:effectLst/>
                        </a:rPr>
                        <a:t>名が参加（</a:t>
                      </a:r>
                      <a:r>
                        <a:rPr kumimoji="1" lang="en-US" altLang="ja-JP" sz="1000" b="0" u="none" dirty="0" smtClean="0">
                          <a:solidFill>
                            <a:schemeClr val="tx1"/>
                          </a:solidFill>
                          <a:effectLst/>
                        </a:rPr>
                        <a:t>2016</a:t>
                      </a:r>
                      <a:r>
                        <a:rPr kumimoji="1" lang="ja-JP" altLang="en-US" sz="1000" b="0" u="none" dirty="0" smtClean="0">
                          <a:solidFill>
                            <a:schemeClr val="tx1"/>
                          </a:solidFill>
                          <a:effectLst/>
                        </a:rPr>
                        <a:t>年</a:t>
                      </a:r>
                      <a:r>
                        <a:rPr kumimoji="1" lang="en-US" altLang="ja-JP" sz="1000" b="0" u="none" dirty="0" smtClean="0">
                          <a:solidFill>
                            <a:schemeClr val="tx1"/>
                          </a:solidFill>
                          <a:effectLst/>
                        </a:rPr>
                        <a:t>9</a:t>
                      </a:r>
                      <a:r>
                        <a:rPr kumimoji="1" lang="ja-JP" altLang="en-US" sz="1000" b="0" u="none" dirty="0" smtClean="0">
                          <a:solidFill>
                            <a:schemeClr val="tx1"/>
                          </a:solidFill>
                          <a:effectLst/>
                        </a:rPr>
                        <a:t>月）</a:t>
                      </a:r>
                    </a:p>
                    <a:p>
                      <a:pPr algn="l">
                        <a:lnSpc>
                          <a:spcPts val="1300"/>
                        </a:lnSpc>
                      </a:pPr>
                      <a:r>
                        <a:rPr kumimoji="1" lang="en-US" altLang="ja-JP" sz="1000" b="0" u="none" dirty="0" smtClean="0">
                          <a:solidFill>
                            <a:schemeClr val="tx1"/>
                          </a:solidFill>
                          <a:effectLst/>
                        </a:rPr>
                        <a:t>-</a:t>
                      </a:r>
                      <a:r>
                        <a:rPr kumimoji="1" lang="ja-JP" altLang="en-US" sz="1000" b="0" u="none" dirty="0" smtClean="0">
                          <a:solidFill>
                            <a:schemeClr val="tx1"/>
                          </a:solidFill>
                          <a:effectLst/>
                        </a:rPr>
                        <a:t>大阪工業大学と連携協力に関する協定（バッテリーを活用したロボット産業の普及・振興に関する協定）を締結（</a:t>
                      </a:r>
                      <a:r>
                        <a:rPr kumimoji="1" lang="en-US" altLang="ja-JP" sz="1000" b="0" u="none" dirty="0" smtClean="0">
                          <a:solidFill>
                            <a:schemeClr val="tx1"/>
                          </a:solidFill>
                          <a:effectLst/>
                        </a:rPr>
                        <a:t>2017</a:t>
                      </a:r>
                      <a:r>
                        <a:rPr kumimoji="1" lang="ja-JP" altLang="en-US" sz="1000" b="0" u="none" dirty="0" smtClean="0">
                          <a:solidFill>
                            <a:schemeClr val="tx1"/>
                          </a:solidFill>
                          <a:effectLst/>
                        </a:rPr>
                        <a:t>年</a:t>
                      </a:r>
                      <a:r>
                        <a:rPr kumimoji="1" lang="en-US" altLang="ja-JP" sz="1000" b="0" u="none" dirty="0" smtClean="0">
                          <a:solidFill>
                            <a:schemeClr val="tx1"/>
                          </a:solidFill>
                          <a:effectLst/>
                        </a:rPr>
                        <a:t>6</a:t>
                      </a:r>
                      <a:r>
                        <a:rPr kumimoji="1" lang="ja-JP" altLang="en-US" sz="1000" b="0" u="none" dirty="0" smtClean="0">
                          <a:solidFill>
                            <a:schemeClr val="tx1"/>
                          </a:solidFill>
                          <a:effectLst/>
                        </a:rPr>
                        <a:t>月）</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000" b="0" u="none" dirty="0" smtClean="0">
                          <a:solidFill>
                            <a:schemeClr val="tx1"/>
                          </a:solidFill>
                          <a:effectLst/>
                        </a:rPr>
                        <a:t>・大阪産業技術研究所で業務用燃料電池の実証を開始。</a:t>
                      </a:r>
                      <a:r>
                        <a:rPr kumimoji="1" lang="en-US" altLang="ja-JP" sz="1000" b="0" u="none" dirty="0" smtClean="0">
                          <a:solidFill>
                            <a:schemeClr val="tx1"/>
                          </a:solidFill>
                          <a:effectLst/>
                        </a:rPr>
                        <a:t>(2017</a:t>
                      </a:r>
                      <a:r>
                        <a:rPr kumimoji="1" lang="ja-JP" altLang="en-US" sz="1000" b="0" u="none" dirty="0" smtClean="0">
                          <a:solidFill>
                            <a:schemeClr val="tx1"/>
                          </a:solidFill>
                          <a:effectLst/>
                        </a:rPr>
                        <a:t>年</a:t>
                      </a:r>
                      <a:r>
                        <a:rPr kumimoji="1" lang="en-US" altLang="ja-JP" sz="1000" b="0" u="none" dirty="0" smtClean="0">
                          <a:solidFill>
                            <a:schemeClr val="tx1"/>
                          </a:solidFill>
                          <a:effectLst/>
                        </a:rPr>
                        <a:t>7</a:t>
                      </a:r>
                      <a:r>
                        <a:rPr kumimoji="1" lang="ja-JP" altLang="en-US" sz="1000" b="0" u="none" dirty="0" smtClean="0">
                          <a:solidFill>
                            <a:schemeClr val="tx1"/>
                          </a:solidFill>
                          <a:effectLst/>
                        </a:rPr>
                        <a:t>月</a:t>
                      </a:r>
                      <a:r>
                        <a:rPr kumimoji="1" lang="en-US" altLang="ja-JP" sz="1000" b="0" u="none" dirty="0" smtClean="0">
                          <a:solidFill>
                            <a:schemeClr val="tx1"/>
                          </a:solidFill>
                          <a:effectLst/>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000" b="0" u="none" dirty="0" smtClean="0">
                          <a:solidFill>
                            <a:schemeClr val="tx1"/>
                          </a:solidFill>
                          <a:effectLst/>
                        </a:rPr>
                        <a:t>・咲くやこの花館（花博記念公園鶴見緑地内）で業務用燃料電池の実証を開始。</a:t>
                      </a:r>
                      <a:r>
                        <a:rPr kumimoji="1" lang="en-US" altLang="ja-JP" sz="1000" b="0" u="none" dirty="0" smtClean="0">
                          <a:solidFill>
                            <a:schemeClr val="tx1"/>
                          </a:solidFill>
                          <a:effectLst/>
                        </a:rPr>
                        <a:t>(2018</a:t>
                      </a:r>
                      <a:r>
                        <a:rPr kumimoji="1" lang="ja-JP" altLang="en-US" sz="1000" b="0" u="none" dirty="0" smtClean="0">
                          <a:solidFill>
                            <a:schemeClr val="tx1"/>
                          </a:solidFill>
                          <a:effectLst/>
                        </a:rPr>
                        <a:t>年</a:t>
                      </a:r>
                      <a:r>
                        <a:rPr kumimoji="1" lang="en-US" altLang="ja-JP" sz="1000" b="0" u="none" dirty="0" smtClean="0">
                          <a:solidFill>
                            <a:schemeClr val="tx1"/>
                          </a:solidFill>
                          <a:effectLst/>
                        </a:rPr>
                        <a:t>1</a:t>
                      </a:r>
                      <a:r>
                        <a:rPr kumimoji="1" lang="ja-JP" altLang="en-US" sz="1000" b="0" u="none" dirty="0" smtClean="0">
                          <a:solidFill>
                            <a:schemeClr val="tx1"/>
                          </a:solidFill>
                          <a:effectLst/>
                        </a:rPr>
                        <a:t>月</a:t>
                      </a:r>
                      <a:r>
                        <a:rPr kumimoji="1" lang="en-US" altLang="ja-JP" sz="1000" b="0" u="none" dirty="0" smtClean="0">
                          <a:solidFill>
                            <a:schemeClr val="tx1"/>
                          </a:solidFill>
                          <a:effectLst/>
                        </a:rPr>
                        <a:t>)</a:t>
                      </a:r>
                      <a:r>
                        <a:rPr kumimoji="1" lang="ja-JP" altLang="en-US" sz="1000" b="0" u="none" dirty="0" smtClean="0">
                          <a:solidFill>
                            <a:schemeClr val="tx1"/>
                          </a:solidFill>
                          <a:effectLst/>
                        </a:rPr>
                        <a:t> </a:t>
                      </a:r>
                      <a:endParaRPr kumimoji="1" lang="en-US" altLang="ja-JP" sz="1000" b="0" u="none" dirty="0" smtClean="0">
                        <a:solidFill>
                          <a:schemeClr val="tx1"/>
                        </a:solidFill>
                        <a:effectLst/>
                      </a:endParaRPr>
                    </a:p>
                    <a:p>
                      <a:pPr algn="l">
                        <a:lnSpc>
                          <a:spcPts val="1300"/>
                        </a:lnSpc>
                      </a:pPr>
                      <a:r>
                        <a:rPr kumimoji="1" lang="ja-JP" altLang="en-US" sz="1000" b="0" u="none" dirty="0" smtClean="0">
                          <a:solidFill>
                            <a:schemeClr val="tx1"/>
                          </a:solidFill>
                          <a:effectLst/>
                        </a:rPr>
                        <a:t>・「蓄電池国際ビジネスフォーラム</a:t>
                      </a:r>
                      <a:r>
                        <a:rPr kumimoji="1" lang="en-US" altLang="ja-JP" sz="1000" b="0" u="none" dirty="0" smtClean="0">
                          <a:solidFill>
                            <a:schemeClr val="tx1"/>
                          </a:solidFill>
                          <a:effectLst/>
                        </a:rPr>
                        <a:t>in</a:t>
                      </a:r>
                      <a:r>
                        <a:rPr kumimoji="1" lang="ja-JP" altLang="en-US" sz="1000" b="0" u="none" dirty="0" smtClean="0">
                          <a:solidFill>
                            <a:schemeClr val="tx1"/>
                          </a:solidFill>
                          <a:effectLst/>
                        </a:rPr>
                        <a:t>大阪」を開催し</a:t>
                      </a:r>
                      <a:r>
                        <a:rPr kumimoji="1" lang="en-US" altLang="ja-JP" sz="1000" b="0" u="none" dirty="0" smtClean="0">
                          <a:solidFill>
                            <a:schemeClr val="tx1"/>
                          </a:solidFill>
                          <a:effectLst/>
                        </a:rPr>
                        <a:t>203</a:t>
                      </a:r>
                      <a:r>
                        <a:rPr kumimoji="1" lang="ja-JP" altLang="en-US" sz="1000" b="0" u="none" dirty="0" smtClean="0">
                          <a:solidFill>
                            <a:schemeClr val="tx1"/>
                          </a:solidFill>
                          <a:effectLst/>
                        </a:rPr>
                        <a:t>名が参加（</a:t>
                      </a:r>
                      <a:r>
                        <a:rPr kumimoji="1" lang="en-US" altLang="ja-JP" sz="1000" b="0" u="none" dirty="0" smtClean="0">
                          <a:solidFill>
                            <a:schemeClr val="tx1"/>
                          </a:solidFill>
                          <a:effectLst/>
                        </a:rPr>
                        <a:t>2018</a:t>
                      </a:r>
                      <a:r>
                        <a:rPr kumimoji="1" lang="ja-JP" altLang="en-US" sz="1000" b="0" u="none" dirty="0" smtClean="0">
                          <a:solidFill>
                            <a:schemeClr val="tx1"/>
                          </a:solidFill>
                          <a:effectLst/>
                        </a:rPr>
                        <a:t>年</a:t>
                      </a:r>
                      <a:r>
                        <a:rPr kumimoji="1" lang="en-US" altLang="ja-JP" sz="1000" b="0" u="none" dirty="0" smtClean="0">
                          <a:solidFill>
                            <a:schemeClr val="tx1"/>
                          </a:solidFill>
                          <a:effectLst/>
                        </a:rPr>
                        <a:t>1</a:t>
                      </a:r>
                      <a:r>
                        <a:rPr kumimoji="1" lang="ja-JP" altLang="en-US" sz="1000" b="0" u="none" dirty="0" smtClean="0">
                          <a:solidFill>
                            <a:schemeClr val="tx1"/>
                          </a:solidFill>
                          <a:effectLst/>
                        </a:rPr>
                        <a:t>月）</a:t>
                      </a:r>
                      <a:endParaRPr kumimoji="1" lang="en-US" altLang="ja-JP" sz="1000" b="0" u="none" dirty="0" smtClean="0">
                        <a:solidFill>
                          <a:schemeClr val="tx1"/>
                        </a:solidFill>
                        <a:effectLst/>
                      </a:endParaRPr>
                    </a:p>
                    <a:p>
                      <a:pPr algn="l">
                        <a:lnSpc>
                          <a:spcPts val="1300"/>
                        </a:lnSpc>
                      </a:pPr>
                      <a:r>
                        <a:rPr kumimoji="1" lang="ja-JP" altLang="en-US" sz="1000" b="0" u="none" dirty="0" smtClean="0">
                          <a:solidFill>
                            <a:schemeClr val="tx1"/>
                          </a:solidFill>
                          <a:effectLst/>
                        </a:rPr>
                        <a:t>・ドイツのノルトライン＝ヴェストファーレン州と企業間のビジネス交流の促進に向けた覚書を締結。 </a:t>
                      </a:r>
                      <a:r>
                        <a:rPr kumimoji="1" lang="en-US" altLang="ja-JP" sz="1000" b="0" u="none" dirty="0" smtClean="0">
                          <a:solidFill>
                            <a:schemeClr val="tx1"/>
                          </a:solidFill>
                          <a:effectLst/>
                        </a:rPr>
                        <a:t>(2018</a:t>
                      </a:r>
                      <a:r>
                        <a:rPr kumimoji="1" lang="ja-JP" altLang="en-US" sz="1000" b="0" u="none" dirty="0" smtClean="0">
                          <a:solidFill>
                            <a:schemeClr val="tx1"/>
                          </a:solidFill>
                          <a:effectLst/>
                        </a:rPr>
                        <a:t>年</a:t>
                      </a:r>
                      <a:r>
                        <a:rPr kumimoji="1" lang="en-US" altLang="ja-JP" sz="1000" b="0" u="none" dirty="0" smtClean="0">
                          <a:solidFill>
                            <a:schemeClr val="tx1"/>
                          </a:solidFill>
                          <a:effectLst/>
                        </a:rPr>
                        <a:t>10</a:t>
                      </a:r>
                      <a:r>
                        <a:rPr kumimoji="1" lang="ja-JP" altLang="en-US" sz="1000" b="0" u="none" dirty="0" smtClean="0">
                          <a:solidFill>
                            <a:schemeClr val="tx1"/>
                          </a:solidFill>
                          <a:effectLst/>
                        </a:rPr>
                        <a:t>月</a:t>
                      </a:r>
                      <a:r>
                        <a:rPr kumimoji="1" lang="en-US" altLang="ja-JP" sz="1000" b="0" u="none" dirty="0" smtClean="0">
                          <a:solidFill>
                            <a:schemeClr val="tx1"/>
                          </a:solidFill>
                          <a:effectLst/>
                        </a:rPr>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95467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51520" y="480791"/>
          <a:ext cx="8712968" cy="6116561"/>
        </p:xfrm>
        <a:graphic>
          <a:graphicData uri="http://schemas.openxmlformats.org/drawingml/2006/table">
            <a:tbl>
              <a:tblPr firstRow="1" bandRow="1">
                <a:tableStyleId>{5940675A-B579-460E-94D1-54222C63F5DA}</a:tableStyleId>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tblGrid>
              <a:tr h="366721">
                <a:tc>
                  <a:txBody>
                    <a:bodyPr/>
                    <a:lstStyle/>
                    <a:p>
                      <a:pPr algn="ctr"/>
                      <a:r>
                        <a:rPr kumimoji="1" lang="ja-JP" altLang="en-US" sz="1200" dirty="0" smtClean="0">
                          <a:solidFill>
                            <a:schemeClr val="tx1"/>
                          </a:solidFill>
                        </a:rPr>
                        <a:t>＜</a:t>
                      </a:r>
                      <a:r>
                        <a:rPr kumimoji="1" lang="en-US" altLang="ja-JP" sz="1200" dirty="0" smtClean="0">
                          <a:solidFill>
                            <a:schemeClr val="tx1"/>
                          </a:solidFill>
                        </a:rPr>
                        <a:t>Why</a:t>
                      </a:r>
                      <a:r>
                        <a:rPr kumimoji="1" lang="ja-JP" altLang="en-US" sz="1200" dirty="0" smtClean="0">
                          <a:solidFill>
                            <a:schemeClr val="tx1"/>
                          </a:solidFill>
                        </a:rPr>
                        <a:t>＞</a:t>
                      </a:r>
                      <a:endParaRPr kumimoji="1" lang="ja-JP" altLang="en-US" sz="12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200" dirty="0" smtClean="0">
                          <a:solidFill>
                            <a:schemeClr val="tx1"/>
                          </a:solidFill>
                        </a:rPr>
                        <a:t>＜</a:t>
                      </a:r>
                      <a:r>
                        <a:rPr kumimoji="1" lang="en-US" altLang="ja-JP" sz="1200" dirty="0" smtClean="0">
                          <a:solidFill>
                            <a:schemeClr val="tx1"/>
                          </a:solidFill>
                        </a:rPr>
                        <a:t>Vision</a:t>
                      </a:r>
                      <a:r>
                        <a:rPr kumimoji="1" lang="ja-JP" altLang="en-US" sz="1200" dirty="0" smtClean="0">
                          <a:solidFill>
                            <a:schemeClr val="tx1"/>
                          </a:solidFill>
                        </a:rPr>
                        <a:t>＞</a:t>
                      </a:r>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200" dirty="0" smtClean="0">
                          <a:solidFill>
                            <a:schemeClr val="tx1"/>
                          </a:solidFill>
                        </a:rPr>
                        <a:t>＜</a:t>
                      </a:r>
                      <a:r>
                        <a:rPr kumimoji="1" lang="en-US" altLang="ja-JP" sz="1200" dirty="0" smtClean="0">
                          <a:solidFill>
                            <a:schemeClr val="tx1"/>
                          </a:solidFill>
                        </a:rPr>
                        <a:t>What</a:t>
                      </a:r>
                      <a:r>
                        <a:rPr kumimoji="1" lang="ja-JP" altLang="en-US" sz="1200" dirty="0" smtClean="0">
                          <a:solidFill>
                            <a:schemeClr val="tx1"/>
                          </a:solidFill>
                        </a:rPr>
                        <a:t>＞</a:t>
                      </a:r>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200" dirty="0" smtClean="0">
                          <a:solidFill>
                            <a:schemeClr val="tx1"/>
                          </a:solidFill>
                        </a:rPr>
                        <a:t>＜</a:t>
                      </a:r>
                      <a:r>
                        <a:rPr kumimoji="1" lang="en-US" altLang="ja-JP" sz="1200" dirty="0" smtClean="0">
                          <a:solidFill>
                            <a:schemeClr val="tx1"/>
                          </a:solidFill>
                        </a:rPr>
                        <a:t>Outcome</a:t>
                      </a:r>
                      <a:r>
                        <a:rPr kumimoji="1" lang="ja-JP" altLang="en-US" sz="1200" dirty="0" smtClean="0">
                          <a:solidFill>
                            <a:schemeClr val="tx1"/>
                          </a:solidFill>
                        </a:rPr>
                        <a:t>＞</a:t>
                      </a:r>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749840">
                <a:tc>
                  <a:txBody>
                    <a:bodyPr/>
                    <a:lstStyle/>
                    <a:p>
                      <a:pPr marL="0" indent="0"/>
                      <a:endParaRPr kumimoji="1" lang="ja-JP" altLang="en-US" sz="11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ja-JP" altLang="en-US" sz="1100" dirty="0" smtClean="0">
                        <a:solidFill>
                          <a:schemeClr val="tx1"/>
                        </a:solidFill>
                      </a:endParaRPr>
                    </a:p>
                    <a:p>
                      <a:pPr marL="0" indent="0"/>
                      <a:endParaRPr kumimoji="1" lang="ja-JP" altLang="en-US" sz="11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strike="noStrike" dirty="0" smtClean="0">
                          <a:solidFill>
                            <a:schemeClr val="tx1"/>
                          </a:solidFill>
                          <a:effectLst/>
                        </a:rPr>
                        <a:t>・中小企業の優れた技術を大手・中堅企業につなぐ「大阪スマートエネルギーパートナーズ（</a:t>
                      </a:r>
                      <a:r>
                        <a:rPr kumimoji="1" lang="en-US" altLang="ja-JP" sz="1000" b="0" u="none" strike="noStrike" dirty="0" smtClean="0">
                          <a:solidFill>
                            <a:schemeClr val="tx1"/>
                          </a:solidFill>
                          <a:effectLst/>
                        </a:rPr>
                        <a:t>SEP</a:t>
                      </a:r>
                      <a:r>
                        <a:rPr kumimoji="1" lang="ja-JP" altLang="en-US" sz="1000" b="0" u="none" strike="noStrike" dirty="0" smtClean="0">
                          <a:solidFill>
                            <a:schemeClr val="tx1"/>
                          </a:solidFill>
                          <a:effectLst/>
                        </a:rPr>
                        <a:t>）」</a:t>
                      </a:r>
                      <a:r>
                        <a:rPr kumimoji="1" lang="ja-JP" altLang="en-US" sz="1000" b="0" u="none" dirty="0" smtClean="0">
                          <a:solidFill>
                            <a:schemeClr val="tx1"/>
                          </a:solidFill>
                          <a:effectLst/>
                        </a:rPr>
                        <a:t>（</a:t>
                      </a:r>
                      <a:r>
                        <a:rPr kumimoji="1" lang="en-US" altLang="ja-JP" sz="1000" b="0" u="none" dirty="0" smtClean="0">
                          <a:solidFill>
                            <a:schemeClr val="tx1"/>
                          </a:solidFill>
                          <a:effectLst/>
                        </a:rPr>
                        <a:t>2011</a:t>
                      </a:r>
                      <a:r>
                        <a:rPr kumimoji="1" lang="ja-JP" altLang="en-US" sz="1000" b="0" u="none" dirty="0" smtClean="0">
                          <a:solidFill>
                            <a:schemeClr val="tx1"/>
                          </a:solidFill>
                          <a:effectLst/>
                        </a:rPr>
                        <a:t>年</a:t>
                      </a:r>
                      <a:r>
                        <a:rPr kumimoji="1" lang="en-US" altLang="ja-JP" sz="1000" b="0" u="none" dirty="0" smtClean="0">
                          <a:solidFill>
                            <a:schemeClr val="tx1"/>
                          </a:solidFill>
                          <a:effectLst/>
                        </a:rPr>
                        <a:t>10</a:t>
                      </a:r>
                      <a:r>
                        <a:rPr kumimoji="1" lang="ja-JP" altLang="en-US" sz="1000" b="0" u="none" dirty="0" smtClean="0">
                          <a:solidFill>
                            <a:schemeClr val="tx1"/>
                          </a:solidFill>
                          <a:effectLst/>
                        </a:rPr>
                        <a:t>月～）、「おおさかスマエネインダストリーネットワーク（</a:t>
                      </a:r>
                      <a:r>
                        <a:rPr kumimoji="1" lang="en-US" altLang="ja-JP" sz="1000" b="0" u="none" dirty="0" smtClean="0">
                          <a:solidFill>
                            <a:schemeClr val="tx1"/>
                          </a:solidFill>
                          <a:effectLst/>
                        </a:rPr>
                        <a:t>SIN</a:t>
                      </a:r>
                      <a:r>
                        <a:rPr kumimoji="1" lang="ja-JP" altLang="en-US" sz="1000" b="0" u="none" dirty="0" smtClean="0">
                          <a:solidFill>
                            <a:schemeClr val="tx1"/>
                          </a:solidFill>
                          <a:effectLst/>
                        </a:rPr>
                        <a:t>）」（</a:t>
                      </a:r>
                      <a:r>
                        <a:rPr kumimoji="1" lang="en-US" altLang="ja-JP" sz="1000" b="0" u="none" dirty="0" smtClean="0">
                          <a:solidFill>
                            <a:schemeClr val="tx1"/>
                          </a:solidFill>
                          <a:effectLst/>
                        </a:rPr>
                        <a:t>2018</a:t>
                      </a:r>
                      <a:r>
                        <a:rPr kumimoji="1" lang="ja-JP" altLang="en-US" sz="1000" b="0" u="none" dirty="0" smtClean="0">
                          <a:solidFill>
                            <a:schemeClr val="tx1"/>
                          </a:solidFill>
                          <a:effectLst/>
                        </a:rPr>
                        <a:t>年</a:t>
                      </a:r>
                      <a:r>
                        <a:rPr kumimoji="1" lang="en-US" altLang="ja-JP" sz="1000" b="0" u="none" dirty="0" smtClean="0">
                          <a:solidFill>
                            <a:schemeClr val="tx1"/>
                          </a:solidFill>
                          <a:effectLst/>
                        </a:rPr>
                        <a:t>12</a:t>
                      </a:r>
                      <a:r>
                        <a:rPr kumimoji="1" lang="ja-JP" altLang="en-US" sz="1000" b="0" u="none" dirty="0" smtClean="0">
                          <a:solidFill>
                            <a:schemeClr val="tx1"/>
                          </a:solidFill>
                          <a:effectLst/>
                        </a:rPr>
                        <a:t>月～）を構築し、オープンイノベーションをコーディネート</a:t>
                      </a:r>
                      <a:endParaRPr kumimoji="1" lang="en-US" altLang="ja-JP" sz="1000" b="0" u="none"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dirty="0" smtClean="0">
                          <a:solidFill>
                            <a:schemeClr val="tx1"/>
                          </a:solidFill>
                          <a:effectLst/>
                        </a:rPr>
                        <a:t>・電池関連の事業化を促進する「新エネルギー産業（電池関連）創出事業補助金」を創設（</a:t>
                      </a:r>
                      <a:r>
                        <a:rPr kumimoji="1" lang="en-US" altLang="ja-JP" sz="1000" b="0" u="none" dirty="0" smtClean="0">
                          <a:solidFill>
                            <a:schemeClr val="tx1"/>
                          </a:solidFill>
                          <a:effectLst/>
                        </a:rPr>
                        <a:t>2013</a:t>
                      </a:r>
                      <a:r>
                        <a:rPr kumimoji="1" lang="ja-JP" altLang="en-US" sz="1000" b="0" u="none" dirty="0" smtClean="0">
                          <a:solidFill>
                            <a:schemeClr val="tx1"/>
                          </a:solidFill>
                          <a:effectLst/>
                        </a:rPr>
                        <a:t>年）（現、「エネルギー産業創出促進事業補助金」）</a:t>
                      </a:r>
                      <a:endParaRPr kumimoji="1" lang="en-US" altLang="ja-JP" sz="1000" b="0" u="none" dirty="0" smtClean="0">
                        <a:solidFill>
                          <a:schemeClr val="tx1"/>
                        </a:solidFill>
                        <a:effectLst/>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000" b="0" u="none" dirty="0" smtClean="0">
                          <a:solidFill>
                            <a:schemeClr val="tx1"/>
                          </a:solidFill>
                          <a:effectLst/>
                        </a:rPr>
                        <a:t>・</a:t>
                      </a:r>
                      <a:r>
                        <a:rPr kumimoji="1" lang="en-US" altLang="ja-JP" sz="1000" b="0" u="none" dirty="0" smtClean="0">
                          <a:solidFill>
                            <a:schemeClr val="tx1"/>
                          </a:solidFill>
                          <a:effectLst/>
                        </a:rPr>
                        <a:t>SEP</a:t>
                      </a:r>
                      <a:r>
                        <a:rPr kumimoji="1" lang="ja-JP" altLang="en-US" sz="1000" b="0" u="none" dirty="0" smtClean="0">
                          <a:solidFill>
                            <a:schemeClr val="tx1"/>
                          </a:solidFill>
                          <a:effectLst/>
                        </a:rPr>
                        <a:t>企業数社、</a:t>
                      </a:r>
                      <a:r>
                        <a:rPr kumimoji="1" lang="en-US" altLang="ja-JP" sz="1000" b="0" u="none" dirty="0" smtClean="0">
                          <a:solidFill>
                            <a:schemeClr val="tx1"/>
                          </a:solidFill>
                          <a:effectLst/>
                        </a:rPr>
                        <a:t>SIN</a:t>
                      </a:r>
                      <a:r>
                        <a:rPr kumimoji="1" lang="ja-JP" altLang="en-US" sz="1000" b="0" u="none" dirty="0" smtClean="0">
                          <a:solidFill>
                            <a:schemeClr val="tx1"/>
                          </a:solidFill>
                          <a:effectLst/>
                        </a:rPr>
                        <a:t>企業等</a:t>
                      </a:r>
                      <a:r>
                        <a:rPr kumimoji="1" lang="en-US" altLang="ja-JP" sz="1000" b="0" u="none" dirty="0" smtClean="0">
                          <a:solidFill>
                            <a:schemeClr val="tx1"/>
                          </a:solidFill>
                          <a:effectLst/>
                        </a:rPr>
                        <a:t>213</a:t>
                      </a:r>
                      <a:r>
                        <a:rPr kumimoji="1" lang="ja-JP" altLang="en-US" sz="1000" b="0" u="none" dirty="0" smtClean="0">
                          <a:solidFill>
                            <a:schemeClr val="tx1"/>
                          </a:solidFill>
                          <a:effectLst/>
                        </a:rPr>
                        <a:t>社、コーディネート実績 </a:t>
                      </a:r>
                      <a:r>
                        <a:rPr kumimoji="1" lang="en-US" altLang="ja-JP" sz="1000" b="0" u="none" dirty="0" smtClean="0">
                          <a:solidFill>
                            <a:schemeClr val="tx1"/>
                          </a:solidFill>
                          <a:effectLst/>
                        </a:rPr>
                        <a:t>1105</a:t>
                      </a:r>
                      <a:r>
                        <a:rPr kumimoji="1" lang="ja-JP" altLang="en-US" sz="1000" b="0" u="none" dirty="0" smtClean="0">
                          <a:solidFill>
                            <a:schemeClr val="tx1"/>
                          </a:solidFill>
                          <a:effectLst/>
                        </a:rPr>
                        <a:t>件（</a:t>
                      </a:r>
                      <a:r>
                        <a:rPr kumimoji="1" lang="en-US" altLang="ja-JP" sz="1000" b="0" u="none" dirty="0" smtClean="0">
                          <a:solidFill>
                            <a:schemeClr val="tx1"/>
                          </a:solidFill>
                          <a:effectLst/>
                        </a:rPr>
                        <a:t>2022</a:t>
                      </a:r>
                      <a:r>
                        <a:rPr kumimoji="1" lang="ja-JP" altLang="en-US" sz="1000" b="0" u="none" dirty="0" smtClean="0">
                          <a:solidFill>
                            <a:schemeClr val="tx1"/>
                          </a:solidFill>
                          <a:effectLst/>
                        </a:rPr>
                        <a:t>年</a:t>
                      </a:r>
                      <a:r>
                        <a:rPr kumimoji="1" lang="en-US" altLang="ja-JP" sz="1000" b="0" u="none" dirty="0" smtClean="0">
                          <a:solidFill>
                            <a:schemeClr val="tx1"/>
                          </a:solidFill>
                          <a:effectLst/>
                        </a:rPr>
                        <a:t>9</a:t>
                      </a:r>
                      <a:r>
                        <a:rPr kumimoji="1" lang="ja-JP" altLang="en-US" sz="1000" b="0" u="none" dirty="0" smtClean="0">
                          <a:solidFill>
                            <a:schemeClr val="tx1"/>
                          </a:solidFill>
                          <a:effectLst/>
                        </a:rPr>
                        <a:t>月末時点）</a:t>
                      </a: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000" b="0" u="none" dirty="0" smtClean="0">
                          <a:solidFill>
                            <a:schemeClr val="tx1"/>
                          </a:solidFill>
                          <a:effectLst/>
                        </a:rPr>
                        <a:t> - </a:t>
                      </a:r>
                      <a:r>
                        <a:rPr kumimoji="1" lang="ja-JP" altLang="en-US" sz="1000" b="0" u="none" dirty="0" smtClean="0">
                          <a:solidFill>
                            <a:schemeClr val="tx1"/>
                          </a:solidFill>
                          <a:effectLst/>
                        </a:rPr>
                        <a:t>「新エネルギー産業（電池関連）創出事業補助金」創設以降、計</a:t>
                      </a:r>
                      <a:r>
                        <a:rPr kumimoji="1" lang="en-US" altLang="ja-JP" sz="1000" b="0" u="none" dirty="0" smtClean="0">
                          <a:solidFill>
                            <a:schemeClr val="tx1"/>
                          </a:solidFill>
                          <a:effectLst/>
                        </a:rPr>
                        <a:t>52</a:t>
                      </a:r>
                      <a:r>
                        <a:rPr kumimoji="1" lang="ja-JP" altLang="en-US" sz="1000" b="0" u="none" dirty="0" smtClean="0">
                          <a:solidFill>
                            <a:schemeClr val="tx1"/>
                          </a:solidFill>
                          <a:effectLst/>
                        </a:rPr>
                        <a:t>件を採択、うち</a:t>
                      </a:r>
                      <a:r>
                        <a:rPr kumimoji="1" lang="en-US" altLang="ja-JP" sz="1000" b="0" u="none" dirty="0" smtClean="0">
                          <a:solidFill>
                            <a:schemeClr val="tx1"/>
                          </a:solidFill>
                          <a:effectLst/>
                        </a:rPr>
                        <a:t>8</a:t>
                      </a:r>
                      <a:r>
                        <a:rPr kumimoji="1" lang="ja-JP" altLang="en-US" sz="1000" b="0" u="none" dirty="0" smtClean="0">
                          <a:solidFill>
                            <a:schemeClr val="tx1"/>
                          </a:solidFill>
                          <a:effectLst/>
                        </a:rPr>
                        <a:t>件が製品化に成功</a:t>
                      </a:r>
                      <a:endParaRPr kumimoji="1" lang="ja-JP" altLang="en-US" sz="1100" u="none"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241977" y="23563"/>
            <a:ext cx="746700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２</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）成長</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産業の育成</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等（</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バッテリー関連産業の</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振興）（その</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２</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76411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81692" y="322343"/>
            <a:ext cx="9042400" cy="1180699"/>
          </a:xfrm>
          <a:prstGeom prst="rect">
            <a:avLst/>
          </a:prstGeom>
          <a:noFill/>
        </p:spPr>
        <p:txBody>
          <a:bodyPr wrap="square" lIns="36000" tIns="36000" rIns="36000" bIns="36000" rtlCol="0">
            <a:spAutoFit/>
          </a:bodyPr>
          <a:lstStyle/>
          <a:p>
            <a:pPr marL="0"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地球温暖化対策として、「大阪府地球温暖化対策実行計画」や再生可能エネルギーの普及拡大等をめざした「おおさかスマートエネルギープラン」、水素利用の拡大を目的とした「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H2Osaka</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ビジョン２０２２」等に基づく取組みを推進しており、</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年度の府域における温室効果ガス排出量は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％削減。</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さらに、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月に府として「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年二酸化炭素排出量実質ゼロ」をめざすことを表明。取組みを強化するため、「</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大阪府気候変動対策推進条例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」等を改正するとともに、全庁一体の「おおさかカーボンニュートラル推進本部」を設置。大阪・関西万博のインパクトを活かし、</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年までのカーボンニュートラルの実現をめざした各施策を推進している。　　　　</a:t>
            </a:r>
          </a:p>
        </p:txBody>
      </p:sp>
      <p:sp>
        <p:nvSpPr>
          <p:cNvPr id="29" name="テキスト ボックス 28"/>
          <p:cNvSpPr txBox="1"/>
          <p:nvPr/>
        </p:nvSpPr>
        <p:spPr>
          <a:xfrm>
            <a:off x="36657" y="47319"/>
            <a:ext cx="7515019" cy="338554"/>
          </a:xfrm>
          <a:prstGeom prst="rect">
            <a:avLst/>
          </a:prstGeom>
          <a:noFill/>
          <a:ln w="6350" cmpd="sng">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経過</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1" name="表 30"/>
          <p:cNvGraphicFramePr>
            <a:graphicFrameLocks noGrp="1"/>
          </p:cNvGraphicFramePr>
          <p:nvPr>
            <p:extLst/>
          </p:nvPr>
        </p:nvGraphicFramePr>
        <p:xfrm>
          <a:off x="65343" y="1472011"/>
          <a:ext cx="8969380" cy="277333"/>
        </p:xfrm>
        <a:graphic>
          <a:graphicData uri="http://schemas.openxmlformats.org/drawingml/2006/table">
            <a:tbl>
              <a:tblPr firstRow="1" bandRow="1">
                <a:tableStyleId>{7DF18680-E054-41AD-8BC1-D1AEF772440D}</a:tableStyleId>
              </a:tblPr>
              <a:tblGrid>
                <a:gridCol w="677607">
                  <a:extLst>
                    <a:ext uri="{9D8B030D-6E8A-4147-A177-3AD203B41FA5}">
                      <a16:colId xmlns:a16="http://schemas.microsoft.com/office/drawing/2014/main" val="2713516174"/>
                    </a:ext>
                  </a:extLst>
                </a:gridCol>
                <a:gridCol w="219075">
                  <a:extLst>
                    <a:ext uri="{9D8B030D-6E8A-4147-A177-3AD203B41FA5}">
                      <a16:colId xmlns:a16="http://schemas.microsoft.com/office/drawing/2014/main" val="3638051781"/>
                    </a:ext>
                  </a:extLst>
                </a:gridCol>
                <a:gridCol w="676275">
                  <a:extLst>
                    <a:ext uri="{9D8B030D-6E8A-4147-A177-3AD203B41FA5}">
                      <a16:colId xmlns:a16="http://schemas.microsoft.com/office/drawing/2014/main" val="761872062"/>
                    </a:ext>
                  </a:extLst>
                </a:gridCol>
                <a:gridCol w="190500">
                  <a:extLst>
                    <a:ext uri="{9D8B030D-6E8A-4147-A177-3AD203B41FA5}">
                      <a16:colId xmlns:a16="http://schemas.microsoft.com/office/drawing/2014/main" val="2832831157"/>
                    </a:ext>
                  </a:extLst>
                </a:gridCol>
                <a:gridCol w="696009">
                  <a:extLst>
                    <a:ext uri="{9D8B030D-6E8A-4147-A177-3AD203B41FA5}">
                      <a16:colId xmlns:a16="http://schemas.microsoft.com/office/drawing/2014/main" val="20006"/>
                    </a:ext>
                  </a:extLst>
                </a:gridCol>
                <a:gridCol w="696009">
                  <a:extLst>
                    <a:ext uri="{9D8B030D-6E8A-4147-A177-3AD203B41FA5}">
                      <a16:colId xmlns:a16="http://schemas.microsoft.com/office/drawing/2014/main" val="20007"/>
                    </a:ext>
                  </a:extLst>
                </a:gridCol>
                <a:gridCol w="696009">
                  <a:extLst>
                    <a:ext uri="{9D8B030D-6E8A-4147-A177-3AD203B41FA5}">
                      <a16:colId xmlns:a16="http://schemas.microsoft.com/office/drawing/2014/main" val="20008"/>
                    </a:ext>
                  </a:extLst>
                </a:gridCol>
                <a:gridCol w="696009">
                  <a:extLst>
                    <a:ext uri="{9D8B030D-6E8A-4147-A177-3AD203B41FA5}">
                      <a16:colId xmlns:a16="http://schemas.microsoft.com/office/drawing/2014/main" val="3919814986"/>
                    </a:ext>
                  </a:extLst>
                </a:gridCol>
                <a:gridCol w="696009">
                  <a:extLst>
                    <a:ext uri="{9D8B030D-6E8A-4147-A177-3AD203B41FA5}">
                      <a16:colId xmlns:a16="http://schemas.microsoft.com/office/drawing/2014/main" val="2833443151"/>
                    </a:ext>
                  </a:extLst>
                </a:gridCol>
                <a:gridCol w="269878">
                  <a:extLst>
                    <a:ext uri="{9D8B030D-6E8A-4147-A177-3AD203B41FA5}">
                      <a16:colId xmlns:a16="http://schemas.microsoft.com/office/drawing/2014/main" val="1704554234"/>
                    </a:ext>
                  </a:extLst>
                </a:gridCol>
                <a:gridCol w="864000">
                  <a:extLst>
                    <a:ext uri="{9D8B030D-6E8A-4147-A177-3AD203B41FA5}">
                      <a16:colId xmlns:a16="http://schemas.microsoft.com/office/drawing/2014/main" val="1741802627"/>
                    </a:ext>
                  </a:extLst>
                </a:gridCol>
                <a:gridCol w="864000">
                  <a:extLst>
                    <a:ext uri="{9D8B030D-6E8A-4147-A177-3AD203B41FA5}">
                      <a16:colId xmlns:a16="http://schemas.microsoft.com/office/drawing/2014/main" val="1164859626"/>
                    </a:ext>
                  </a:extLst>
                </a:gridCol>
                <a:gridCol w="864000">
                  <a:extLst>
                    <a:ext uri="{9D8B030D-6E8A-4147-A177-3AD203B41FA5}">
                      <a16:colId xmlns:a16="http://schemas.microsoft.com/office/drawing/2014/main" val="4285627435"/>
                    </a:ext>
                  </a:extLst>
                </a:gridCol>
                <a:gridCol w="864000">
                  <a:extLst>
                    <a:ext uri="{9D8B030D-6E8A-4147-A177-3AD203B41FA5}">
                      <a16:colId xmlns:a16="http://schemas.microsoft.com/office/drawing/2014/main" val="2335894162"/>
                    </a:ext>
                  </a:extLst>
                </a:gridCol>
              </a:tblGrid>
              <a:tr h="277333">
                <a:tc>
                  <a:txBody>
                    <a:bodyPr/>
                    <a:lstStyle/>
                    <a:p>
                      <a:pPr algn="ctr"/>
                      <a:r>
                        <a:rPr kumimoji="1" lang="en-US" altLang="ja-JP" sz="1050" dirty="0">
                          <a:latin typeface="Meiryo UI" panose="020B0604030504040204" pitchFamily="50" charset="-128"/>
                          <a:ea typeface="Meiryo UI" panose="020B0604030504040204" pitchFamily="50" charset="-128"/>
                        </a:rPr>
                        <a:t>1995</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p>
                  </a:txBody>
                  <a:tcPr marL="36000" marR="36000" marT="36000" marB="36000" anchor="ctr"/>
                </a:tc>
                <a:tc>
                  <a:txBody>
                    <a:bodyPr/>
                    <a:lstStyle/>
                    <a:p>
                      <a:pPr algn="ctr"/>
                      <a:r>
                        <a:rPr kumimoji="1" lang="en-US" altLang="ja-JP" sz="1050" dirty="0">
                          <a:latin typeface="Meiryo UI" panose="020B0604030504040204" pitchFamily="50" charset="-128"/>
                          <a:ea typeface="Meiryo UI" panose="020B0604030504040204" pitchFamily="50" charset="-128"/>
                        </a:rPr>
                        <a:t>2005</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p>
                  </a:txBody>
                  <a:tcPr marL="36000" marR="36000" marT="36000" marB="36000" anchor="ctr"/>
                </a:tc>
                <a:tc>
                  <a:txBody>
                    <a:bodyPr/>
                    <a:lstStyle/>
                    <a:p>
                      <a:pPr algn="ctr"/>
                      <a:r>
                        <a:rPr kumimoji="1" lang="en-US" altLang="ja-JP" sz="1050" dirty="0">
                          <a:latin typeface="Meiryo UI" panose="020B0604030504040204" pitchFamily="50" charset="-128"/>
                          <a:ea typeface="Meiryo UI" panose="020B0604030504040204" pitchFamily="50" charset="-128"/>
                        </a:rPr>
                        <a:t>2012</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050" dirty="0">
                          <a:latin typeface="Meiryo UI" panose="020B0604030504040204" pitchFamily="50" charset="-128"/>
                          <a:ea typeface="Meiryo UI" panose="020B0604030504040204" pitchFamily="50" charset="-128"/>
                        </a:rPr>
                        <a:t>2013</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050" dirty="0">
                          <a:latin typeface="Meiryo UI" panose="020B0604030504040204" pitchFamily="50" charset="-128"/>
                          <a:ea typeface="Meiryo UI" panose="020B0604030504040204" pitchFamily="50" charset="-128"/>
                        </a:rPr>
                        <a:t>2014</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050" dirty="0">
                          <a:latin typeface="Meiryo UI" panose="020B0604030504040204" pitchFamily="50" charset="-128"/>
                          <a:ea typeface="Meiryo UI" panose="020B0604030504040204" pitchFamily="50" charset="-128"/>
                        </a:rPr>
                        <a:t>2015</a:t>
                      </a:r>
                    </a:p>
                  </a:txBody>
                  <a:tcPr marL="36000" marR="36000" marT="36000" marB="36000" anchor="ctr"/>
                </a:tc>
                <a:tc>
                  <a:txBody>
                    <a:bodyPr/>
                    <a:lstStyle/>
                    <a:p>
                      <a:pPr algn="ctr"/>
                      <a:r>
                        <a:rPr kumimoji="1" lang="en-US" altLang="ja-JP" sz="1050" dirty="0">
                          <a:latin typeface="Meiryo UI" panose="020B0604030504040204" pitchFamily="50" charset="-128"/>
                          <a:ea typeface="Meiryo UI" panose="020B0604030504040204" pitchFamily="50" charset="-128"/>
                        </a:rPr>
                        <a:t>2016</a:t>
                      </a:r>
                    </a:p>
                  </a:txBody>
                  <a:tcPr marL="36000" marR="36000" marT="36000" marB="36000" anchor="ct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marL="36000" marR="36000" marT="36000" marB="36000" anchor="ctr"/>
                </a:tc>
                <a:tc>
                  <a:txBody>
                    <a:bodyPr/>
                    <a:lstStyle/>
                    <a:p>
                      <a:pPr algn="ctr"/>
                      <a:r>
                        <a:rPr kumimoji="1" lang="en-US" altLang="ja-JP" sz="1050" dirty="0">
                          <a:latin typeface="Meiryo UI" panose="020B0604030504040204" pitchFamily="50" charset="-128"/>
                          <a:ea typeface="Meiryo UI" panose="020B0604030504040204" pitchFamily="50" charset="-128"/>
                        </a:rPr>
                        <a:t>2019</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050" dirty="0">
                          <a:latin typeface="Meiryo UI" panose="020B0604030504040204" pitchFamily="50" charset="-128"/>
                          <a:ea typeface="Meiryo UI" panose="020B0604030504040204" pitchFamily="50" charset="-128"/>
                        </a:rPr>
                        <a:t>2020</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050" dirty="0">
                          <a:latin typeface="Meiryo UI" panose="020B0604030504040204" pitchFamily="50" charset="-128"/>
                          <a:ea typeface="Meiryo UI" panose="020B0604030504040204" pitchFamily="50" charset="-128"/>
                        </a:rPr>
                        <a:t>2021</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050" dirty="0">
                          <a:latin typeface="Meiryo UI" panose="020B0604030504040204" pitchFamily="50" charset="-128"/>
                          <a:ea typeface="Meiryo UI" panose="020B0604030504040204" pitchFamily="50" charset="-128"/>
                        </a:rPr>
                        <a:t>2022</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0000"/>
                  </a:ext>
                </a:extLst>
              </a:tr>
            </a:tbl>
          </a:graphicData>
        </a:graphic>
      </p:graphicFrame>
      <p:sp>
        <p:nvSpPr>
          <p:cNvPr id="27" name="正方形/長方形 26"/>
          <p:cNvSpPr/>
          <p:nvPr/>
        </p:nvSpPr>
        <p:spPr>
          <a:xfrm>
            <a:off x="3193550" y="3104928"/>
            <a:ext cx="581044" cy="372132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「おおさかエネルギー地産地消推進プラン」策定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65338" y="1832605"/>
            <a:ext cx="581044" cy="388326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「大阪府地球温暖化対策地域推進計画」策定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9" name="直線矢印コネクタ 18"/>
          <p:cNvCxnSpPr/>
          <p:nvPr/>
        </p:nvCxnSpPr>
        <p:spPr>
          <a:xfrm>
            <a:off x="646382" y="1930801"/>
            <a:ext cx="100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862824" y="2137524"/>
            <a:ext cx="581044" cy="388326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年４月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「大阪府温暖化の防止等に関する条例」制定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1" name="直線矢印コネクタ 20"/>
          <p:cNvCxnSpPr/>
          <p:nvPr/>
        </p:nvCxnSpPr>
        <p:spPr>
          <a:xfrm>
            <a:off x="1450780" y="2359426"/>
            <a:ext cx="633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正方形/長方形 32"/>
          <p:cNvSpPr/>
          <p:nvPr/>
        </p:nvSpPr>
        <p:spPr>
          <a:xfrm>
            <a:off x="6694763" y="1769566"/>
            <a:ext cx="832893" cy="1800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「大阪府地球温暖化対策実行計画</a:t>
            </a:r>
            <a:r>
              <a:rPr kumimoji="1" lang="zh-C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（区域施策</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編</a:t>
            </a:r>
            <a:r>
              <a:rPr kumimoji="1" lang="zh-C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p:cNvSpPr/>
          <p:nvPr/>
        </p:nvSpPr>
        <p:spPr>
          <a:xfrm>
            <a:off x="8453137" y="1832606"/>
            <a:ext cx="581044" cy="3491178"/>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おおさかカーボンニュートラル推進本部設置</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p:cNvSpPr/>
          <p:nvPr/>
        </p:nvSpPr>
        <p:spPr>
          <a:xfrm>
            <a:off x="7805932" y="1832605"/>
            <a:ext cx="581044" cy="199009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大阪府気候変動対策推進条例等</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改正</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p:cNvSpPr/>
          <p:nvPr/>
        </p:nvSpPr>
        <p:spPr>
          <a:xfrm>
            <a:off x="1660311" y="1832606"/>
            <a:ext cx="581044" cy="388326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「温暖化対策おおさかアクションプラン～大阪府地球温暖化対策実行計画（区域施策編）～　」策定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0" name="直線矢印コネクタ 39"/>
          <p:cNvCxnSpPr/>
          <p:nvPr/>
        </p:nvCxnSpPr>
        <p:spPr>
          <a:xfrm>
            <a:off x="2241355" y="1930801"/>
            <a:ext cx="187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a:off x="4682298" y="1918502"/>
            <a:ext cx="198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a:xfrm>
            <a:off x="3787060" y="4678881"/>
            <a:ext cx="291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4721602" y="3899389"/>
            <a:ext cx="467068" cy="292686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「Ｈ２Ｏｓａｋａビジョン」策定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p:cNvSpPr/>
          <p:nvPr/>
        </p:nvSpPr>
        <p:spPr>
          <a:xfrm>
            <a:off x="7805932" y="3899390"/>
            <a:ext cx="581043" cy="292686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年５月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Ｏｓａｋａビジョン２０２２」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6" name="直線矢印コネクタ 25"/>
          <p:cNvCxnSpPr/>
          <p:nvPr/>
        </p:nvCxnSpPr>
        <p:spPr>
          <a:xfrm>
            <a:off x="5155616" y="5362325"/>
            <a:ext cx="255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正方形/長方形 27"/>
          <p:cNvSpPr/>
          <p:nvPr/>
        </p:nvSpPr>
        <p:spPr>
          <a:xfrm>
            <a:off x="6694763" y="3620670"/>
            <a:ext cx="849480" cy="16800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「おおさかスマートエネルギープラン」策定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5853580" y="1995494"/>
            <a:ext cx="581044" cy="333601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「２０５０年二酸化炭素排出量ゼロ</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」の表明</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35"/>
          <p:cNvSpPr/>
          <p:nvPr/>
        </p:nvSpPr>
        <p:spPr>
          <a:xfrm>
            <a:off x="4101254" y="1832606"/>
            <a:ext cx="581044" cy="418818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C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大阪府地球温暖化対策実行計画（区域施策編）</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6703060" y="5405570"/>
            <a:ext cx="849479" cy="1440000"/>
          </a:xfrm>
          <a:prstGeom prst="rect">
            <a:avLst/>
          </a:prstGeom>
          <a:solidFill>
            <a:srgbClr val="FFFFFF"/>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「大阪ブルー・オーシャン・ビジョン</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」実行計画策定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066692" y="6476839"/>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100</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00768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6"/>
          <p:cNvSpPr txBox="1"/>
          <p:nvPr/>
        </p:nvSpPr>
        <p:spPr>
          <a:xfrm>
            <a:off x="117404" y="87776"/>
            <a:ext cx="7467004" cy="338554"/>
          </a:xfrm>
          <a:prstGeom prst="rect">
            <a:avLst/>
          </a:prstGeom>
          <a:solidFill>
            <a:srgbClr val="002060"/>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smtClean="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smtClean="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２</a:t>
            </a:r>
            <a:r>
              <a:rPr kumimoji="1" lang="ja-JP" altLang="en-US" sz="1600" b="1" i="0" u="sng" strike="noStrike" kern="1200" cap="none" spc="0" normalizeH="0" baseline="0" noProof="0" dirty="0" smtClean="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）成長産業の振興等（スタートアップ）</a:t>
            </a:r>
            <a:endParaRPr kumimoji="1" lang="ja-JP" altLang="en-US" sz="1600" b="1" i="0" u="sng" strike="noStrike" kern="1200" cap="none" spc="0" normalizeH="0" baseline="0" noProof="0" dirty="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7" name="表 6"/>
          <p:cNvGraphicFramePr>
            <a:graphicFrameLocks noGrp="1"/>
          </p:cNvGraphicFramePr>
          <p:nvPr>
            <p:extLst/>
          </p:nvPr>
        </p:nvGraphicFramePr>
        <p:xfrm>
          <a:off x="117404" y="548680"/>
          <a:ext cx="8923565" cy="5872187"/>
        </p:xfrm>
        <a:graphic>
          <a:graphicData uri="http://schemas.openxmlformats.org/drawingml/2006/table">
            <a:tbl>
              <a:tblPr firstRow="1" firstCol="1" bandRow="1"/>
              <a:tblGrid>
                <a:gridCol w="2006324">
                  <a:extLst>
                    <a:ext uri="{9D8B030D-6E8A-4147-A177-3AD203B41FA5}">
                      <a16:colId xmlns:a16="http://schemas.microsoft.com/office/drawing/2014/main" val="838138467"/>
                    </a:ext>
                  </a:extLst>
                </a:gridCol>
                <a:gridCol w="2088232">
                  <a:extLst>
                    <a:ext uri="{9D8B030D-6E8A-4147-A177-3AD203B41FA5}">
                      <a16:colId xmlns:a16="http://schemas.microsoft.com/office/drawing/2014/main" val="1867253675"/>
                    </a:ext>
                  </a:extLst>
                </a:gridCol>
                <a:gridCol w="2808312">
                  <a:extLst>
                    <a:ext uri="{9D8B030D-6E8A-4147-A177-3AD203B41FA5}">
                      <a16:colId xmlns:a16="http://schemas.microsoft.com/office/drawing/2014/main" val="665385018"/>
                    </a:ext>
                  </a:extLst>
                </a:gridCol>
                <a:gridCol w="2020697">
                  <a:extLst>
                    <a:ext uri="{9D8B030D-6E8A-4147-A177-3AD203B41FA5}">
                      <a16:colId xmlns:a16="http://schemas.microsoft.com/office/drawing/2014/main" val="1580010884"/>
                    </a:ext>
                  </a:extLst>
                </a:gridCol>
              </a:tblGrid>
              <a:tr h="310346">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Why</a:t>
                      </a:r>
                      <a:r>
                        <a:rPr 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Vision</a:t>
                      </a:r>
                      <a:r>
                        <a:rPr 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What</a:t>
                      </a:r>
                      <a:r>
                        <a:rPr 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Outcome</a:t>
                      </a:r>
                      <a:r>
                        <a:rPr 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561841">
                <a:tc>
                  <a:txBody>
                    <a:bodyPr/>
                    <a:lstStyle/>
                    <a:p>
                      <a:pPr marL="0" marR="0" lvl="0" indent="0" algn="just" defTabSz="914400" rtl="0" eaLnBrk="1" fontAlgn="auto" latinLnBrk="0" hangingPunct="1">
                        <a:lnSpc>
                          <a:spcPts val="1200"/>
                        </a:lnSpc>
                        <a:spcBef>
                          <a:spcPts val="240"/>
                        </a:spcBef>
                        <a:spcAft>
                          <a:spcPts val="24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・大阪は、東京と比較して、新規上場数、スタートアップの資金調達額とも経済規模以上の差があり、スタートアップが成長するための環境整備が必要。</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・一方、内閣府・経産省・文科省にて</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世界</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に伍するスタートアップ・エコシステム拠点形成</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戦略</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策定（</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2019</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「スタートアップ・エコシステム拠点形成 ７つの戦略」などが定められた。</a:t>
                      </a: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・「大阪・京都・ひょうご神戸コンソーシアム（構成団体：大阪府、大阪市、京都府、京都市、兵庫県、神戸市等）」が、内閣府によりグローバル拠点都市に選定（</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行政・経済団体等の関係機関が一体となって、オール大阪で起業家を生み育てる環境を整備するとともに、世界に冠たるスタートアップ・エコシステムの構築・拠点形成をめざす。</a:t>
                      </a:r>
                    </a:p>
                    <a:p>
                      <a:pPr algn="just">
                        <a:lnSpc>
                          <a:spcPts val="1200"/>
                        </a:lnSpc>
                        <a:spcBef>
                          <a:spcPts val="240"/>
                        </a:spcBef>
                        <a:spcAft>
                          <a:spcPts val="24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ts val="1200"/>
                        </a:lnSpc>
                        <a:spcBef>
                          <a:spcPts val="240"/>
                        </a:spcBef>
                        <a:spcAft>
                          <a:spcPts val="240"/>
                        </a:spcAft>
                        <a:buClrTx/>
                        <a:buSzTx/>
                        <a:buFontTx/>
                        <a:buNone/>
                        <a:tabLst/>
                        <a:defRPr/>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・目標値（</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年策定）</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ts val="1200"/>
                        </a:lnSpc>
                        <a:spcBef>
                          <a:spcPts val="240"/>
                        </a:spcBef>
                        <a:spcAft>
                          <a:spcPts val="240"/>
                        </a:spcAft>
                        <a:buClrTx/>
                        <a:buSzTx/>
                        <a:buFontTx/>
                        <a:buNone/>
                        <a:tabLst/>
                        <a:defRPr/>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ts val="1200"/>
                        </a:lnSpc>
                        <a:spcBef>
                          <a:spcPts val="240"/>
                        </a:spcBef>
                        <a:spcAft>
                          <a:spcPts val="240"/>
                        </a:spcAft>
                        <a:buClrTx/>
                        <a:buSzTx/>
                        <a:buFontTx/>
                        <a:buNone/>
                        <a:tabLst/>
                        <a:defRPr/>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ts val="1200"/>
                        </a:lnSpc>
                        <a:spcBef>
                          <a:spcPts val="240"/>
                        </a:spcBef>
                        <a:spcAft>
                          <a:spcPts val="240"/>
                        </a:spcAft>
                        <a:buClrTx/>
                        <a:buSzTx/>
                        <a:buFontTx/>
                        <a:buNone/>
                        <a:tabLst/>
                        <a:defRPr/>
                      </a:pPr>
                      <a:endPar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200"/>
                        </a:lnSpc>
                        <a:spcBef>
                          <a:spcPts val="240"/>
                        </a:spcBef>
                        <a:spcAft>
                          <a:spcPts val="24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240"/>
                        </a:spcBef>
                        <a:spcAft>
                          <a:spcPts val="24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u="sng"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「大阪スタートアップ・エコシステムコンソーシアム」設置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240"/>
                        </a:spcBef>
                        <a:spcAft>
                          <a:spcPts val="24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スタートアップ・エコシステム拠点都市構築事業</a:t>
                      </a:r>
                    </a:p>
                    <a:p>
                      <a:pPr algn="just">
                        <a:lnSpc>
                          <a:spcPct val="100000"/>
                        </a:lnSpc>
                        <a:spcBef>
                          <a:spcPts val="240"/>
                        </a:spcBef>
                        <a:spcAft>
                          <a:spcPts val="24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大阪スタートアップ・エコシステムコンソーシアムの活動最大化に向けた情報発信・共有、連携促進、運営体制の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確保等（</a:t>
                      </a: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事務局　大阪産業局）</a:t>
                      </a:r>
                      <a:endParaRPr lang="en-US" alt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240"/>
                        </a:spcBef>
                        <a:spcAft>
                          <a:spcPts val="24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zh-TW" altLang="en-US" sz="1000"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若手人材等機運醸成事業</a:t>
                      </a:r>
                      <a:endParaRPr lang="en-US" altLang="zh-TW" sz="1000"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240"/>
                        </a:spcBef>
                        <a:spcAft>
                          <a:spcPts val="24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若手人材等の起業に対する機運醸成を目的として、大阪コンソーシアムのメンバーや国支援施策等と連携したスタートアップ創出につながる情報発信と交流機会の提供等を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実施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240"/>
                        </a:spcBef>
                        <a:spcAft>
                          <a:spcPts val="24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u="sng"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大阪起業家グローイングアップ事業</a:t>
                      </a:r>
                    </a:p>
                    <a:p>
                      <a:pPr marL="0" marR="0" lvl="0" indent="0" algn="just" defTabSz="914400" rtl="0" eaLnBrk="1" fontAlgn="auto" latinLnBrk="0" hangingPunct="1">
                        <a:lnSpc>
                          <a:spcPct val="100000"/>
                        </a:lnSpc>
                        <a:spcBef>
                          <a:spcPts val="240"/>
                        </a:spcBef>
                        <a:spcAft>
                          <a:spcPts val="24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ビジネスプランコンテストの開催を通じた</a:t>
                      </a:r>
                      <a:b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有望起業家の発掘、受賞者への補助金交付及びハンズオン支援を実施</a:t>
                      </a:r>
                    </a:p>
                    <a:p>
                      <a:pPr algn="just">
                        <a:lnSpc>
                          <a:spcPct val="100000"/>
                        </a:lnSpc>
                        <a:spcBef>
                          <a:spcPts val="240"/>
                        </a:spcBef>
                        <a:spcAft>
                          <a:spcPts val="24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zh-TW" altLang="en-US" sz="1000"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成長志向創業者支援事業</a:t>
                      </a:r>
                      <a:endParaRPr lang="en-US" altLang="zh-TW" sz="1000"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240"/>
                        </a:spcBef>
                        <a:spcAft>
                          <a:spcPts val="24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リーディングカンパニー候補となる新規市場開拓型のスタートアップに対する初期の専門的支援と、一定の成長を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遂げた</a:t>
                      </a:r>
                      <a:r>
                        <a:rPr lang="ja-JP" altLang="en-US" sz="100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スタートアップ</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a:t>
                      </a: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対象にその更なる発展に資する支援を実施</a:t>
                      </a:r>
                      <a:endParaRPr lang="en-US" alt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240"/>
                        </a:spcBef>
                        <a:spcAft>
                          <a:spcPts val="24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u="sng"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海外スタートアップ誘致・定着強化事業</a:t>
                      </a:r>
                    </a:p>
                    <a:p>
                      <a:pPr marL="0" marR="0" lvl="0" indent="0" algn="just" defTabSz="914400" rtl="0" eaLnBrk="1" fontAlgn="auto" latinLnBrk="0" hangingPunct="1">
                        <a:lnSpc>
                          <a:spcPct val="100000"/>
                        </a:lnSpc>
                        <a:spcBef>
                          <a:spcPts val="240"/>
                        </a:spcBef>
                        <a:spcAft>
                          <a:spcPts val="24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海外への一元的な情報発信やスタートアップ誘致の総合窓口開設、大阪でのビジネス機会の創出に向けた個別伴走支援等を実施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spcBef>
                          <a:spcPts val="240"/>
                        </a:spcBef>
                        <a:spcAft>
                          <a:spcPts val="24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府事業の大部分は</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年度から大阪産業局に移管し、大阪市事業と連携して実施</a:t>
                      </a: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Bef>
                          <a:spcPts val="240"/>
                        </a:spcBef>
                        <a:spcAft>
                          <a:spcPts val="24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月末時点の成果</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200"/>
                        </a:lnSpc>
                        <a:spcBef>
                          <a:spcPts val="240"/>
                        </a:spcBef>
                        <a:spcAft>
                          <a:spcPts val="240"/>
                        </a:spcAft>
                      </a:pPr>
                      <a:endPar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200"/>
                        </a:lnSpc>
                        <a:spcBef>
                          <a:spcPts val="240"/>
                        </a:spcBef>
                        <a:spcAft>
                          <a:spcPts val="240"/>
                        </a:spcAft>
                      </a:pPr>
                      <a:endParaRPr lang="ja-JP"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200"/>
                        </a:lnSpc>
                        <a:spcBef>
                          <a:spcPts val="240"/>
                        </a:spcBef>
                        <a:spcAft>
                          <a:spcPts val="240"/>
                        </a:spcAft>
                      </a:pP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graphicFrame>
        <p:nvGraphicFramePr>
          <p:cNvPr id="8" name="表 7"/>
          <p:cNvGraphicFramePr>
            <a:graphicFrameLocks noGrp="1"/>
          </p:cNvGraphicFramePr>
          <p:nvPr>
            <p:extLst/>
          </p:nvPr>
        </p:nvGraphicFramePr>
        <p:xfrm>
          <a:off x="7092280" y="1196752"/>
          <a:ext cx="1875204" cy="3048000"/>
        </p:xfrm>
        <a:graphic>
          <a:graphicData uri="http://schemas.openxmlformats.org/drawingml/2006/table">
            <a:tbl>
              <a:tblPr firstRow="1" bandRow="1">
                <a:tableStyleId>{5C22544A-7EE6-4342-B048-85BDC9FD1C3A}</a:tableStyleId>
              </a:tblPr>
              <a:tblGrid>
                <a:gridCol w="1263204">
                  <a:extLst>
                    <a:ext uri="{9D8B030D-6E8A-4147-A177-3AD203B41FA5}">
                      <a16:colId xmlns:a16="http://schemas.microsoft.com/office/drawing/2014/main" val="4180789069"/>
                    </a:ext>
                  </a:extLst>
                </a:gridCol>
                <a:gridCol w="612000">
                  <a:extLst>
                    <a:ext uri="{9D8B030D-6E8A-4147-A177-3AD203B41FA5}">
                      <a16:colId xmlns:a16="http://schemas.microsoft.com/office/drawing/2014/main" val="3682867364"/>
                    </a:ext>
                  </a:extLst>
                </a:gridCol>
              </a:tblGrid>
              <a:tr h="244430">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内容</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実績数</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634023"/>
                  </a:ext>
                </a:extLst>
              </a:tr>
              <a:tr h="399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スタートアップ</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設立件数</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163</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社</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919701"/>
                  </a:ext>
                </a:extLst>
              </a:tr>
              <a:tr h="399976">
                <a:tc>
                  <a:txBody>
                    <a:bodyPr/>
                    <a:lstStyle/>
                    <a:p>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上記のうち</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大学発スタートアップ設立件数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69</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社</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8276872"/>
                  </a:ext>
                </a:extLst>
              </a:tr>
              <a:tr h="399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ユニコーン輩出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件数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なし</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481594"/>
                  </a:ext>
                </a:extLst>
              </a:tr>
              <a:tr h="399976">
                <a:tc>
                  <a:txBody>
                    <a:bodyPr/>
                    <a:lstStyle/>
                    <a:p>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億円以上調達の</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ｽﾀｰﾄｱｯﾌﾟ件数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73</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社</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716887"/>
                  </a:ext>
                </a:extLst>
              </a:tr>
              <a:tr h="399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外国人起業家の</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誘致件数</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17</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社</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41008"/>
                  </a:ext>
                </a:extLst>
              </a:tr>
              <a:tr h="399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万博を契機に活躍するｽﾀｰﾄｱｯﾌﾟ輩出件数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万博開催年に向けて輩出予定</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317840"/>
                  </a:ext>
                </a:extLst>
              </a:tr>
            </a:tbl>
          </a:graphicData>
        </a:graphic>
      </p:graphicFrame>
      <p:graphicFrame>
        <p:nvGraphicFramePr>
          <p:cNvPr id="9" name="表 8"/>
          <p:cNvGraphicFramePr>
            <a:graphicFrameLocks noGrp="1"/>
          </p:cNvGraphicFramePr>
          <p:nvPr>
            <p:extLst/>
          </p:nvPr>
        </p:nvGraphicFramePr>
        <p:xfrm>
          <a:off x="2195736" y="2289948"/>
          <a:ext cx="1944216" cy="4114663"/>
        </p:xfrm>
        <a:graphic>
          <a:graphicData uri="http://schemas.openxmlformats.org/drawingml/2006/table">
            <a:tbl>
              <a:tblPr firstRow="1" bandRow="1">
                <a:tableStyleId>{93296810-A885-4BE3-A3E7-6D5BEEA58F35}</a:tableStyleId>
              </a:tblPr>
              <a:tblGrid>
                <a:gridCol w="1271218">
                  <a:extLst>
                    <a:ext uri="{9D8B030D-6E8A-4147-A177-3AD203B41FA5}">
                      <a16:colId xmlns:a16="http://schemas.microsoft.com/office/drawing/2014/main" val="2927723300"/>
                    </a:ext>
                  </a:extLst>
                </a:gridCol>
                <a:gridCol w="672998">
                  <a:extLst>
                    <a:ext uri="{9D8B030D-6E8A-4147-A177-3AD203B41FA5}">
                      <a16:colId xmlns:a16="http://schemas.microsoft.com/office/drawing/2014/main" val="1069197292"/>
                    </a:ext>
                  </a:extLst>
                </a:gridCol>
              </a:tblGrid>
              <a:tr h="510681">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内容</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大阪の目標</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900" dirty="0" smtClean="0">
                          <a:solidFill>
                            <a:schemeClr val="bg1"/>
                          </a:solidFill>
                          <a:latin typeface="Meiryo UI" panose="020B0604030504040204" pitchFamily="50" charset="-128"/>
                          <a:ea typeface="Meiryo UI" panose="020B0604030504040204" pitchFamily="50" charset="-128"/>
                        </a:rPr>
                        <a:t>2020</a:t>
                      </a:r>
                      <a:r>
                        <a:rPr kumimoji="1" lang="ja-JP" altLang="en-US" sz="900" dirty="0" smtClean="0">
                          <a:solidFill>
                            <a:schemeClr val="bg1"/>
                          </a:solidFill>
                          <a:latin typeface="Meiryo UI" panose="020B0604030504040204" pitchFamily="50" charset="-128"/>
                          <a:ea typeface="Meiryo UI" panose="020B0604030504040204" pitchFamily="50" charset="-128"/>
                        </a:rPr>
                        <a:t>～</a:t>
                      </a:r>
                      <a:r>
                        <a:rPr kumimoji="1" lang="en-US" altLang="ja-JP" sz="900" dirty="0" smtClean="0">
                          <a:solidFill>
                            <a:schemeClr val="bg1"/>
                          </a:solidFill>
                          <a:latin typeface="Meiryo UI" panose="020B0604030504040204" pitchFamily="50" charset="-128"/>
                          <a:ea typeface="Meiryo UI" panose="020B0604030504040204" pitchFamily="50" charset="-128"/>
                        </a:rPr>
                        <a:t>24</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8341462"/>
                  </a:ext>
                </a:extLst>
              </a:tr>
              <a:tr h="409789">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スタートアップ</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設立件数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300</a:t>
                      </a:r>
                      <a:r>
                        <a:rPr kumimoji="1" lang="ja-JP" altLang="en-US" sz="1050" dirty="0" smtClean="0">
                          <a:solidFill>
                            <a:schemeClr val="tx1"/>
                          </a:solidFill>
                          <a:latin typeface="Meiryo UI" panose="020B0604030504040204" pitchFamily="50" charset="-128"/>
                          <a:ea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6135829"/>
                  </a:ext>
                </a:extLst>
              </a:tr>
              <a:tr h="531959">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上記のうち</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大学発スタートアップ設立件数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100</a:t>
                      </a:r>
                      <a:r>
                        <a:rPr kumimoji="1" lang="ja-JP" altLang="en-US" sz="1050" dirty="0" smtClean="0">
                          <a:solidFill>
                            <a:schemeClr val="tx1"/>
                          </a:solidFill>
                          <a:latin typeface="Meiryo UI" panose="020B0604030504040204" pitchFamily="50" charset="-128"/>
                          <a:ea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18347"/>
                  </a:ext>
                </a:extLst>
              </a:tr>
              <a:tr h="409789">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ユニコーン輩出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8076635"/>
                  </a:ext>
                </a:extLst>
              </a:tr>
              <a:tr h="569152">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5</a:t>
                      </a:r>
                      <a:r>
                        <a:rPr kumimoji="1" lang="ja-JP" altLang="en-US" sz="1050" dirty="0" smtClean="0">
                          <a:solidFill>
                            <a:schemeClr val="tx1"/>
                          </a:solidFill>
                          <a:latin typeface="Meiryo UI" panose="020B0604030504040204" pitchFamily="50" charset="-128"/>
                          <a:ea typeface="Meiryo UI" panose="020B0604030504040204" pitchFamily="50" charset="-128"/>
                        </a:rPr>
                        <a:t>億円以上調達の</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ｽﾀｰﾄｱｯﾌﾟ件数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75</a:t>
                      </a:r>
                      <a:r>
                        <a:rPr kumimoji="1" lang="ja-JP" altLang="en-US" sz="1050" dirty="0" smtClean="0">
                          <a:solidFill>
                            <a:schemeClr val="tx1"/>
                          </a:solidFill>
                          <a:latin typeface="Meiryo UI" panose="020B0604030504040204" pitchFamily="50" charset="-128"/>
                          <a:ea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9448900"/>
                  </a:ext>
                </a:extLst>
              </a:tr>
              <a:tr h="799373">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外国人起業家の</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誘致件数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a:t>
                      </a:r>
                      <a:r>
                        <a:rPr kumimoji="1" lang="ja-JP" altLang="en-US" sz="1050" dirty="0" smtClean="0">
                          <a:solidFill>
                            <a:schemeClr val="tx1"/>
                          </a:solidFill>
                          <a:latin typeface="Meiryo UI" panose="020B0604030504040204" pitchFamily="50" charset="-128"/>
                          <a:ea typeface="Meiryo UI" panose="020B0604030504040204" pitchFamily="50" charset="-128"/>
                        </a:rPr>
                        <a:t>社</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800" dirty="0" smtClean="0">
                          <a:solidFill>
                            <a:schemeClr val="tx1"/>
                          </a:solidFill>
                          <a:latin typeface="Meiryo UI" panose="020B0604030504040204" pitchFamily="50" charset="-128"/>
                          <a:ea typeface="Meiryo UI" panose="020B0604030504040204" pitchFamily="50" charset="-128"/>
                        </a:rPr>
                        <a:t>（ｽﾀｰﾄｱｯﾌﾟﾋﾞｻﾞ活用数：</a:t>
                      </a:r>
                      <a:r>
                        <a:rPr kumimoji="1" lang="en-US" altLang="ja-JP" sz="800" dirty="0" smtClean="0">
                          <a:solidFill>
                            <a:schemeClr val="tx1"/>
                          </a:solidFill>
                          <a:latin typeface="Meiryo UI" panose="020B0604030504040204" pitchFamily="50" charset="-128"/>
                          <a:ea typeface="Meiryo UI" panose="020B0604030504040204" pitchFamily="50" charset="-128"/>
                        </a:rPr>
                        <a:t>30</a:t>
                      </a:r>
                      <a:r>
                        <a:rPr kumimoji="1" lang="ja-JP" altLang="en-US" sz="800" dirty="0" smtClean="0">
                          <a:solidFill>
                            <a:schemeClr val="tx1"/>
                          </a:solidFill>
                          <a:latin typeface="Meiryo UI" panose="020B0604030504040204" pitchFamily="50" charset="-128"/>
                          <a:ea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9586140"/>
                  </a:ext>
                </a:extLst>
              </a:tr>
              <a:tr h="665878">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万博を契機に活躍するｽﾀｰﾄｱｯﾌﾟ輩出件数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50</a:t>
                      </a:r>
                      <a:r>
                        <a:rPr kumimoji="1" lang="ja-JP" altLang="en-US" sz="1050" dirty="0" smtClean="0">
                          <a:solidFill>
                            <a:schemeClr val="tx1"/>
                          </a:solidFill>
                          <a:latin typeface="Meiryo UI" panose="020B0604030504040204" pitchFamily="50" charset="-128"/>
                          <a:ea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96226"/>
                  </a:ext>
                </a:extLst>
              </a:tr>
            </a:tbl>
          </a:graphicData>
        </a:graphic>
      </p:graphicFrame>
    </p:spTree>
    <p:extLst>
      <p:ext uri="{BB962C8B-B14F-4D97-AF65-F5344CB8AC3E}">
        <p14:creationId xmlns:p14="http://schemas.microsoft.com/office/powerpoint/2010/main" val="2282174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53248" y="3205500"/>
            <a:ext cx="83397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nvPr>
        </p:nvGraphicFramePr>
        <p:xfrm>
          <a:off x="448694" y="351069"/>
          <a:ext cx="8509914" cy="254614"/>
        </p:xfrm>
        <a:graphic>
          <a:graphicData uri="http://schemas.openxmlformats.org/drawingml/2006/table">
            <a:tbl>
              <a:tblPr firstRow="1" bandRow="1">
                <a:tableStyleId>{5C22544A-7EE6-4342-B048-85BDC9FD1C3A}</a:tableStyleId>
              </a:tblPr>
              <a:tblGrid>
                <a:gridCol w="1610310">
                  <a:extLst>
                    <a:ext uri="{9D8B030D-6E8A-4147-A177-3AD203B41FA5}">
                      <a16:colId xmlns:a16="http://schemas.microsoft.com/office/drawing/2014/main" val="2720820681"/>
                    </a:ext>
                  </a:extLst>
                </a:gridCol>
                <a:gridCol w="1610310">
                  <a:extLst>
                    <a:ext uri="{9D8B030D-6E8A-4147-A177-3AD203B41FA5}">
                      <a16:colId xmlns:a16="http://schemas.microsoft.com/office/drawing/2014/main" val="20005"/>
                    </a:ext>
                  </a:extLst>
                </a:gridCol>
                <a:gridCol w="1278280">
                  <a:extLst>
                    <a:ext uri="{9D8B030D-6E8A-4147-A177-3AD203B41FA5}">
                      <a16:colId xmlns:a16="http://schemas.microsoft.com/office/drawing/2014/main" val="20006"/>
                    </a:ext>
                  </a:extLst>
                </a:gridCol>
                <a:gridCol w="2004049">
                  <a:extLst>
                    <a:ext uri="{9D8B030D-6E8A-4147-A177-3AD203B41FA5}">
                      <a16:colId xmlns:a16="http://schemas.microsoft.com/office/drawing/2014/main" val="20007"/>
                    </a:ext>
                  </a:extLst>
                </a:gridCol>
                <a:gridCol w="2006965">
                  <a:extLst>
                    <a:ext uri="{9D8B030D-6E8A-4147-A177-3AD203B41FA5}">
                      <a16:colId xmlns:a16="http://schemas.microsoft.com/office/drawing/2014/main" val="20008"/>
                    </a:ext>
                  </a:extLst>
                </a:gridCol>
              </a:tblGrid>
              <a:tr h="254614">
                <a:tc>
                  <a:txBody>
                    <a:bodyPr/>
                    <a:lstStyle/>
                    <a:p>
                      <a:pPr algn="ctr"/>
                      <a:r>
                        <a:rPr kumimoji="1" lang="en-US" altLang="ja-JP" sz="1050" dirty="0" smtClean="0">
                          <a:latin typeface="Meiryo UI" panose="020B0604030504040204" pitchFamily="50" charset="-128"/>
                          <a:ea typeface="Meiryo UI" panose="020B0604030504040204" pitchFamily="50" charset="-128"/>
                        </a:rPr>
                        <a:t>2008~2018</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2019</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2020</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2021</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2022</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0000"/>
                  </a:ext>
                </a:extLst>
              </a:tr>
            </a:tbl>
          </a:graphicData>
        </a:graphic>
      </p:graphicFrame>
      <p:sp>
        <p:nvSpPr>
          <p:cNvPr id="5" name="テキスト ボックス 4"/>
          <p:cNvSpPr txBox="1"/>
          <p:nvPr/>
        </p:nvSpPr>
        <p:spPr>
          <a:xfrm>
            <a:off x="15573" y="12515"/>
            <a:ext cx="283561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経過</a:t>
            </a:r>
          </a:p>
        </p:txBody>
      </p:sp>
      <p:sp>
        <p:nvSpPr>
          <p:cNvPr id="6" name="テキスト ボックス 5"/>
          <p:cNvSpPr txBox="1"/>
          <p:nvPr/>
        </p:nvSpPr>
        <p:spPr>
          <a:xfrm>
            <a:off x="-37846" y="1504223"/>
            <a:ext cx="430887" cy="1446663"/>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国　</a:t>
            </a:r>
            <a:r>
              <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2998" y="4613269"/>
            <a:ext cx="430887" cy="1446663"/>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　</a:t>
            </a:r>
            <a:r>
              <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右矢印 15"/>
          <p:cNvSpPr/>
          <p:nvPr/>
        </p:nvSpPr>
        <p:spPr>
          <a:xfrm>
            <a:off x="2738966" y="969910"/>
            <a:ext cx="1031913" cy="170086"/>
          </a:xfrm>
          <a:prstGeom prst="rightArrow">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右矢印 16"/>
          <p:cNvSpPr/>
          <p:nvPr/>
        </p:nvSpPr>
        <p:spPr>
          <a:xfrm>
            <a:off x="3347984" y="4879511"/>
            <a:ext cx="367631" cy="206044"/>
          </a:xfrm>
          <a:prstGeom prst="rightArrow">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094429" y="605683"/>
            <a:ext cx="595876" cy="249220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年６月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世界に伍するスタートアップ・エコシステム拠点形成戦略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2683702" y="3313111"/>
            <a:ext cx="629736" cy="354488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大阪スタートアップ・エコシステムコンソーシアム設立</a:t>
            </a:r>
          </a:p>
        </p:txBody>
      </p:sp>
      <p:sp>
        <p:nvSpPr>
          <p:cNvPr id="11" name="正方形/長方形 10"/>
          <p:cNvSpPr/>
          <p:nvPr/>
        </p:nvSpPr>
        <p:spPr>
          <a:xfrm>
            <a:off x="3878056" y="605683"/>
            <a:ext cx="541359" cy="581280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京阪神地域がスタートアップ・エコシステムの「グローバル拠点都市」に選定</a:t>
            </a:r>
          </a:p>
        </p:txBody>
      </p:sp>
      <p:sp>
        <p:nvSpPr>
          <p:cNvPr id="19" name="正方形/長方形 18"/>
          <p:cNvSpPr/>
          <p:nvPr/>
        </p:nvSpPr>
        <p:spPr>
          <a:xfrm>
            <a:off x="7006729" y="659488"/>
            <a:ext cx="730785" cy="249220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「新しい資本主義のグランドデザ　</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イン及び実行計画」において「ス　　</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タートアップ」への投資を重点化</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7823404" y="659487"/>
            <a:ext cx="406197" cy="249220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スタートアップ担当相　新設</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8335317" y="659486"/>
            <a:ext cx="515400" cy="249220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年度中</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スタートアップ育成</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か年計画</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策定予定</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4581857" y="3289961"/>
            <a:ext cx="1559726" cy="305423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京阪神</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スタートアップアカデミア・</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コア</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リション（</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KSAC</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82563"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研究</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成果展開事業社会還元加速プログラム（</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SCORE</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）拠点都市環境</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整備型採択</a:t>
            </a: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5572144" y="659485"/>
            <a:ext cx="730785" cy="249220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経産省内</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に「スタートアップ</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創出推</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進室」を設置</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1615640" y="3259306"/>
            <a:ext cx="944477" cy="359869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スタートアップの起業年数に応じた支援を展開</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19</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　ＳＩＯ（シード期の支援）</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19</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　ＲＩＳＩＮＧ（ミドル⇒レーター期）</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13</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ja-JP" altLang="en-US" sz="11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Ｇｒｏｗｉｎｇ　Ｕｐ（アーリー期）</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など</a:t>
            </a:r>
            <a:endPar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p:cNvSpPr/>
          <p:nvPr/>
        </p:nvSpPr>
        <p:spPr>
          <a:xfrm>
            <a:off x="7012880" y="3313110"/>
            <a:ext cx="541359" cy="303108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年４月～</a:t>
            </a:r>
          </a:p>
          <a:p>
            <a:pPr marL="182563"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スタートアップ資金調達促進事業の開始　</a:t>
            </a: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5607166" y="6392734"/>
            <a:ext cx="3601343" cy="46166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※KSAC</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京阪神の大学・産業界・金融界・自治体等</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以上の機関が</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参画し、</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スタートアップ</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・エコシステムの構築をめざす</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プラットフォーム。</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p:cNvSpPr txBox="1"/>
          <p:nvPr/>
        </p:nvSpPr>
        <p:spPr>
          <a:xfrm>
            <a:off x="4580010" y="3437791"/>
            <a:ext cx="600164" cy="2906406"/>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スタートアップ</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・エコシステム拠点</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都市において中核</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なる、大学</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機関を対象とした、環境整備のための国支援</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大かっこ 13"/>
          <p:cNvSpPr/>
          <p:nvPr/>
        </p:nvSpPr>
        <p:spPr>
          <a:xfrm rot="5400000">
            <a:off x="3431243" y="4574602"/>
            <a:ext cx="2928321" cy="4922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スライド番号プレースホルダー 7"/>
          <p:cNvSpPr>
            <a:spLocks noGrp="1"/>
          </p:cNvSpPr>
          <p:nvPr>
            <p:ph type="sldNum" sz="quarter" idx="12"/>
          </p:nvPr>
        </p:nvSpPr>
        <p:spPr>
          <a:xfrm>
            <a:off x="7100072" y="6520259"/>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119</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76634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3837" y="93217"/>
            <a:ext cx="1082348" cy="307777"/>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■関連指標</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384217" y="381587"/>
            <a:ext cx="43468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〇目標値</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年策定</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nvPr>
        </p:nvGraphicFramePr>
        <p:xfrm>
          <a:off x="409974" y="699742"/>
          <a:ext cx="7806748" cy="2547653"/>
        </p:xfrm>
        <a:graphic>
          <a:graphicData uri="http://schemas.openxmlformats.org/drawingml/2006/table">
            <a:tbl>
              <a:tblPr firstRow="1" bandRow="1">
                <a:tableStyleId>{5940675A-B579-460E-94D1-54222C63F5DA}</a:tableStyleId>
              </a:tblPr>
              <a:tblGrid>
                <a:gridCol w="4654393">
                  <a:extLst>
                    <a:ext uri="{9D8B030D-6E8A-4147-A177-3AD203B41FA5}">
                      <a16:colId xmlns:a16="http://schemas.microsoft.com/office/drawing/2014/main" val="1325492592"/>
                    </a:ext>
                  </a:extLst>
                </a:gridCol>
                <a:gridCol w="3152355">
                  <a:extLst>
                    <a:ext uri="{9D8B030D-6E8A-4147-A177-3AD203B41FA5}">
                      <a16:colId xmlns:a16="http://schemas.microsoft.com/office/drawing/2014/main" val="1237483560"/>
                    </a:ext>
                  </a:extLst>
                </a:gridCol>
              </a:tblGrid>
              <a:tr h="440335">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内容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大阪の目標</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a:t>
                      </a:r>
                      <a:r>
                        <a:rPr kumimoji="1" lang="en-US" altLang="ja-JP" sz="1100" b="1" dirty="0" smtClean="0">
                          <a:solidFill>
                            <a:schemeClr val="bg1"/>
                          </a:solidFill>
                          <a:latin typeface="Meiryo UI" panose="020B0604030504040204" pitchFamily="50" charset="-128"/>
                          <a:ea typeface="Meiryo UI" panose="020B0604030504040204" pitchFamily="50" charset="-128"/>
                        </a:rPr>
                        <a:t>2020</a:t>
                      </a:r>
                      <a:r>
                        <a:rPr kumimoji="1" lang="ja-JP" altLang="en-US" sz="1100" b="1" dirty="0" smtClean="0">
                          <a:solidFill>
                            <a:schemeClr val="bg1"/>
                          </a:solidFill>
                          <a:latin typeface="Meiryo UI" panose="020B0604030504040204" pitchFamily="50" charset="-128"/>
                          <a:ea typeface="Meiryo UI" panose="020B0604030504040204" pitchFamily="50" charset="-128"/>
                        </a:rPr>
                        <a:t>～</a:t>
                      </a:r>
                      <a:r>
                        <a:rPr kumimoji="1" lang="en-US" altLang="ja-JP" sz="1100" b="1" dirty="0" smtClean="0">
                          <a:solidFill>
                            <a:schemeClr val="bg1"/>
                          </a:solidFill>
                          <a:latin typeface="Meiryo UI" panose="020B0604030504040204" pitchFamily="50" charset="-128"/>
                          <a:ea typeface="Meiryo UI" panose="020B0604030504040204" pitchFamily="50" charset="-128"/>
                        </a:rPr>
                        <a:t>2024</a:t>
                      </a:r>
                      <a:r>
                        <a:rPr kumimoji="1" lang="ja-JP" altLang="en-US" sz="1100" b="1" dirty="0" smtClean="0">
                          <a:solidFill>
                            <a:schemeClr val="bg1"/>
                          </a:solidFill>
                          <a:latin typeface="Meiryo UI" panose="020B0604030504040204" pitchFamily="50" charset="-128"/>
                          <a:ea typeface="Meiryo UI" panose="020B0604030504040204" pitchFamily="50" charset="-128"/>
                        </a:rPr>
                        <a:t>年）</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extLst>
                  <a:ext uri="{0D108BD9-81ED-4DB2-BD59-A6C34878D82A}">
                    <a16:rowId xmlns:a16="http://schemas.microsoft.com/office/drawing/2014/main" val="1888664836"/>
                  </a:ext>
                </a:extLst>
              </a:tr>
              <a:tr h="314525">
                <a:tc>
                  <a:txBody>
                    <a:bodyPr/>
                    <a:lstStyle/>
                    <a:p>
                      <a:r>
                        <a:rPr kumimoji="1" lang="ja-JP" altLang="en-US" sz="1400" dirty="0" smtClean="0">
                          <a:latin typeface="Meiryo UI" panose="020B0604030504040204" pitchFamily="50" charset="-128"/>
                          <a:ea typeface="Meiryo UI" panose="020B0604030504040204" pitchFamily="50" charset="-128"/>
                        </a:rPr>
                        <a:t>スタートアップ設立件数</a:t>
                      </a: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300</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94561571"/>
                  </a:ext>
                </a:extLst>
              </a:tr>
              <a:tr h="314525">
                <a:tc>
                  <a:txBody>
                    <a:bodyPr/>
                    <a:lstStyle/>
                    <a:p>
                      <a:r>
                        <a:rPr kumimoji="1" lang="ja-JP" altLang="en-US" sz="1400" dirty="0" smtClean="0">
                          <a:latin typeface="Meiryo UI" panose="020B0604030504040204" pitchFamily="50" charset="-128"/>
                          <a:ea typeface="Meiryo UI" panose="020B0604030504040204" pitchFamily="50" charset="-128"/>
                        </a:rPr>
                        <a:t>上記のうち、大学発スタートアップ設立件数</a:t>
                      </a: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100</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3462150"/>
                  </a:ext>
                </a:extLst>
              </a:tr>
              <a:tr h="314525">
                <a:tc>
                  <a:txBody>
                    <a:bodyPr/>
                    <a:lstStyle/>
                    <a:p>
                      <a:r>
                        <a:rPr kumimoji="1" lang="ja-JP" altLang="en-US" sz="1400" dirty="0" smtClean="0">
                          <a:latin typeface="Meiryo UI" panose="020B0604030504040204" pitchFamily="50" charset="-128"/>
                          <a:ea typeface="Meiryo UI" panose="020B0604030504040204" pitchFamily="50" charset="-128"/>
                        </a:rPr>
                        <a:t>ユニコーン輩出件数</a:t>
                      </a: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81670889"/>
                  </a:ext>
                </a:extLst>
              </a:tr>
              <a:tr h="314525">
                <a:tc>
                  <a:txBody>
                    <a:bodyPr/>
                    <a:lstStyle/>
                    <a:p>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億円以上調達のスタートアップ件数</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75</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72195091"/>
                  </a:ext>
                </a:extLst>
              </a:tr>
              <a:tr h="534693">
                <a:tc>
                  <a:txBody>
                    <a:bodyPr/>
                    <a:lstStyle/>
                    <a:p>
                      <a:r>
                        <a:rPr kumimoji="1" lang="ja-JP" altLang="en-US" sz="1400" dirty="0" smtClean="0">
                          <a:latin typeface="Meiryo UI" panose="020B0604030504040204" pitchFamily="50" charset="-128"/>
                          <a:ea typeface="Meiryo UI" panose="020B0604030504040204" pitchFamily="50" charset="-128"/>
                        </a:rPr>
                        <a:t>外国人起業家の誘致件数</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社</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（スタートアップビザ活用数：</a:t>
                      </a: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者）</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63375596"/>
                  </a:ext>
                </a:extLst>
              </a:tr>
              <a:tr h="314525">
                <a:tc>
                  <a:txBody>
                    <a:bodyPr/>
                    <a:lstStyle/>
                    <a:p>
                      <a:r>
                        <a:rPr kumimoji="1" lang="ja-JP" altLang="en-US" sz="1400" dirty="0" smtClean="0">
                          <a:latin typeface="Meiryo UI" panose="020B0604030504040204" pitchFamily="50" charset="-128"/>
                          <a:ea typeface="Meiryo UI" panose="020B0604030504040204" pitchFamily="50" charset="-128"/>
                        </a:rPr>
                        <a:t>万博を契機に活躍するスタートアップ輩出件数</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50</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55042109"/>
                  </a:ext>
                </a:extLst>
              </a:tr>
            </a:tbl>
          </a:graphicData>
        </a:graphic>
      </p:graphicFrame>
      <p:sp>
        <p:nvSpPr>
          <p:cNvPr id="13" name="テキスト ボックス 12"/>
          <p:cNvSpPr txBox="1"/>
          <p:nvPr/>
        </p:nvSpPr>
        <p:spPr>
          <a:xfrm>
            <a:off x="384217" y="3356992"/>
            <a:ext cx="43468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〇取組状況</a:t>
            </a:r>
            <a:endPar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237590764"/>
              </p:ext>
            </p:extLst>
          </p:nvPr>
        </p:nvGraphicFramePr>
        <p:xfrm>
          <a:off x="184003" y="3873311"/>
          <a:ext cx="4200665" cy="2742738"/>
        </p:xfrm>
        <a:graphic>
          <a:graphicData uri="http://schemas.openxmlformats.org/drawingml/2006/table">
            <a:tbl>
              <a:tblPr firstRow="1" bandRow="1">
                <a:tableStyleId>{5940675A-B579-460E-94D1-54222C63F5DA}</a:tableStyleId>
              </a:tblPr>
              <a:tblGrid>
                <a:gridCol w="2829653">
                  <a:extLst>
                    <a:ext uri="{9D8B030D-6E8A-4147-A177-3AD203B41FA5}">
                      <a16:colId xmlns:a16="http://schemas.microsoft.com/office/drawing/2014/main" val="1325492592"/>
                    </a:ext>
                  </a:extLst>
                </a:gridCol>
                <a:gridCol w="1371012">
                  <a:extLst>
                    <a:ext uri="{9D8B030D-6E8A-4147-A177-3AD203B41FA5}">
                      <a16:colId xmlns:a16="http://schemas.microsoft.com/office/drawing/2014/main" val="1237483560"/>
                    </a:ext>
                  </a:extLst>
                </a:gridCol>
              </a:tblGrid>
              <a:tr h="321896">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内容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実績</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extLst>
                  <a:ext uri="{0D108BD9-81ED-4DB2-BD59-A6C34878D82A}">
                    <a16:rowId xmlns:a16="http://schemas.microsoft.com/office/drawing/2014/main" val="1888664836"/>
                  </a:ext>
                </a:extLst>
              </a:tr>
              <a:tr h="265662">
                <a:tc>
                  <a:txBody>
                    <a:bodyPr/>
                    <a:lstStyle/>
                    <a:p>
                      <a:r>
                        <a:rPr kumimoji="1" lang="ja-JP" altLang="en-US" sz="1400" dirty="0" smtClean="0">
                          <a:latin typeface="Meiryo UI" panose="020B0604030504040204" pitchFamily="50" charset="-128"/>
                          <a:ea typeface="Meiryo UI" panose="020B0604030504040204" pitchFamily="50" charset="-128"/>
                        </a:rPr>
                        <a:t>スタートアップ設立件数</a:t>
                      </a: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99</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94561571"/>
                  </a:ext>
                </a:extLst>
              </a:tr>
              <a:tr h="451625">
                <a:tc>
                  <a:txBody>
                    <a:bodyPr/>
                    <a:lstStyle/>
                    <a:p>
                      <a:r>
                        <a:rPr kumimoji="1" lang="ja-JP" altLang="en-US" sz="1400" dirty="0" smtClean="0">
                          <a:latin typeface="Meiryo UI" panose="020B0604030504040204" pitchFamily="50" charset="-128"/>
                          <a:ea typeface="Meiryo UI" panose="020B0604030504040204" pitchFamily="50" charset="-128"/>
                        </a:rPr>
                        <a:t>上記のうち、大学発スタートアップ設立件数</a:t>
                      </a: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44</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3462150"/>
                  </a:ext>
                </a:extLst>
              </a:tr>
              <a:tr h="265662">
                <a:tc>
                  <a:txBody>
                    <a:bodyPr/>
                    <a:lstStyle/>
                    <a:p>
                      <a:r>
                        <a:rPr kumimoji="1" lang="ja-JP" altLang="en-US" sz="1400" dirty="0" smtClean="0">
                          <a:latin typeface="Meiryo UI" panose="020B0604030504040204" pitchFamily="50" charset="-128"/>
                          <a:ea typeface="Meiryo UI" panose="020B0604030504040204" pitchFamily="50" charset="-128"/>
                        </a:rPr>
                        <a:t>ユニコーン輩出件数</a:t>
                      </a: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なし</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81670889"/>
                  </a:ext>
                </a:extLst>
              </a:tr>
              <a:tr h="451625">
                <a:tc>
                  <a:txBody>
                    <a:bodyPr/>
                    <a:lstStyle/>
                    <a:p>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億円以上調達のスタートアップ件数</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59</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72195091"/>
                  </a:ext>
                </a:extLst>
              </a:tr>
              <a:tr h="323297">
                <a:tc>
                  <a:txBody>
                    <a:bodyPr/>
                    <a:lstStyle/>
                    <a:p>
                      <a:r>
                        <a:rPr kumimoji="1" lang="ja-JP" altLang="en-US" sz="1400" dirty="0" smtClean="0">
                          <a:latin typeface="Meiryo UI" panose="020B0604030504040204" pitchFamily="50" charset="-128"/>
                          <a:ea typeface="Meiryo UI" panose="020B0604030504040204" pitchFamily="50" charset="-128"/>
                        </a:rPr>
                        <a:t>外国人起業家の誘致件数</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８社（</a:t>
                      </a:r>
                      <a:r>
                        <a:rPr kumimoji="1" lang="en-US" altLang="ja-JP" sz="1400" dirty="0" smtClean="0">
                          <a:solidFill>
                            <a:schemeClr val="tx1"/>
                          </a:solidFill>
                          <a:latin typeface="Meiryo UI" panose="020B0604030504040204" pitchFamily="50" charset="-128"/>
                          <a:ea typeface="Meiryo UI" panose="020B0604030504040204" pitchFamily="50" charset="-128"/>
                        </a:rPr>
                        <a:t>8</a:t>
                      </a:r>
                      <a:r>
                        <a:rPr kumimoji="1" lang="ja-JP" altLang="en-US" sz="1400" dirty="0" smtClean="0">
                          <a:solidFill>
                            <a:schemeClr val="tx1"/>
                          </a:solidFill>
                          <a:latin typeface="Meiryo UI" panose="020B0604030504040204" pitchFamily="50" charset="-128"/>
                          <a:ea typeface="Meiryo UI" panose="020B0604030504040204" pitchFamily="50" charset="-128"/>
                        </a:rPr>
                        <a:t>者）</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63375596"/>
                  </a:ext>
                </a:extLst>
              </a:tr>
              <a:tr h="451625">
                <a:tc>
                  <a:txBody>
                    <a:bodyPr/>
                    <a:lstStyle/>
                    <a:p>
                      <a:r>
                        <a:rPr kumimoji="1" lang="ja-JP" altLang="en-US" sz="1400" dirty="0" smtClean="0">
                          <a:latin typeface="Meiryo UI" panose="020B0604030504040204" pitchFamily="50" charset="-128"/>
                          <a:ea typeface="Meiryo UI" panose="020B0604030504040204" pitchFamily="50" charset="-128"/>
                        </a:rPr>
                        <a:t>万博を契機に活躍するスタートアップ輩出件数</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smtClean="0">
                          <a:latin typeface="Meiryo UI" panose="020B0604030504040204" pitchFamily="50" charset="-128"/>
                          <a:ea typeface="Meiryo UI" panose="020B0604030504040204" pitchFamily="50" charset="-128"/>
                        </a:rPr>
                        <a:t>万博開催年に向けて輩出予定</a:t>
                      </a:r>
                    </a:p>
                  </a:txBody>
                  <a:tcPr anchor="ctr"/>
                </a:tc>
                <a:extLst>
                  <a:ext uri="{0D108BD9-81ED-4DB2-BD59-A6C34878D82A}">
                    <a16:rowId xmlns:a16="http://schemas.microsoft.com/office/drawing/2014/main" val="955042109"/>
                  </a:ext>
                </a:extLst>
              </a:tr>
            </a:tbl>
          </a:graphicData>
        </a:graphic>
      </p:graphicFrame>
      <p:sp>
        <p:nvSpPr>
          <p:cNvPr id="17" name="テキスト ボックス 16"/>
          <p:cNvSpPr txBox="1"/>
          <p:nvPr/>
        </p:nvSpPr>
        <p:spPr>
          <a:xfrm>
            <a:off x="98347" y="3584941"/>
            <a:ext cx="181814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777248794"/>
              </p:ext>
            </p:extLst>
          </p:nvPr>
        </p:nvGraphicFramePr>
        <p:xfrm>
          <a:off x="4816698" y="3873311"/>
          <a:ext cx="4288665" cy="2757717"/>
        </p:xfrm>
        <a:graphic>
          <a:graphicData uri="http://schemas.openxmlformats.org/drawingml/2006/table">
            <a:tbl>
              <a:tblPr firstRow="1" bandRow="1">
                <a:tableStyleId>{5940675A-B579-460E-94D1-54222C63F5DA}</a:tableStyleId>
              </a:tblPr>
              <a:tblGrid>
                <a:gridCol w="2717443">
                  <a:extLst>
                    <a:ext uri="{9D8B030D-6E8A-4147-A177-3AD203B41FA5}">
                      <a16:colId xmlns:a16="http://schemas.microsoft.com/office/drawing/2014/main" val="1325492592"/>
                    </a:ext>
                  </a:extLst>
                </a:gridCol>
                <a:gridCol w="1571222">
                  <a:extLst>
                    <a:ext uri="{9D8B030D-6E8A-4147-A177-3AD203B41FA5}">
                      <a16:colId xmlns:a16="http://schemas.microsoft.com/office/drawing/2014/main" val="1237483560"/>
                    </a:ext>
                  </a:extLst>
                </a:gridCol>
              </a:tblGrid>
              <a:tr h="288837">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内容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実績</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extLst>
                  <a:ext uri="{0D108BD9-81ED-4DB2-BD59-A6C34878D82A}">
                    <a16:rowId xmlns:a16="http://schemas.microsoft.com/office/drawing/2014/main" val="1888664836"/>
                  </a:ext>
                </a:extLst>
              </a:tr>
              <a:tr h="292928">
                <a:tc>
                  <a:txBody>
                    <a:bodyPr/>
                    <a:lstStyle/>
                    <a:p>
                      <a:r>
                        <a:rPr kumimoji="1" lang="ja-JP" altLang="en-US" sz="1400" dirty="0" smtClean="0">
                          <a:latin typeface="Meiryo UI" panose="020B0604030504040204" pitchFamily="50" charset="-128"/>
                          <a:ea typeface="Meiryo UI" panose="020B0604030504040204" pitchFamily="50" charset="-128"/>
                        </a:rPr>
                        <a:t>スタートアップ設立件数</a:t>
                      </a: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163</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94561571"/>
                  </a:ext>
                </a:extLst>
              </a:tr>
              <a:tr h="497978">
                <a:tc>
                  <a:txBody>
                    <a:bodyPr/>
                    <a:lstStyle/>
                    <a:p>
                      <a:r>
                        <a:rPr kumimoji="1" lang="ja-JP" altLang="en-US" sz="1400" dirty="0" smtClean="0">
                          <a:latin typeface="Meiryo UI" panose="020B0604030504040204" pitchFamily="50" charset="-128"/>
                          <a:ea typeface="Meiryo UI" panose="020B0604030504040204" pitchFamily="50" charset="-128"/>
                        </a:rPr>
                        <a:t>上記のうち、大学発スタートアップ設立件数</a:t>
                      </a: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69</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3462150"/>
                  </a:ext>
                </a:extLst>
              </a:tr>
              <a:tr h="292928">
                <a:tc>
                  <a:txBody>
                    <a:bodyPr/>
                    <a:lstStyle/>
                    <a:p>
                      <a:r>
                        <a:rPr kumimoji="1" lang="ja-JP" altLang="en-US" sz="1400" dirty="0" smtClean="0">
                          <a:latin typeface="Meiryo UI" panose="020B0604030504040204" pitchFamily="50" charset="-128"/>
                          <a:ea typeface="Meiryo UI" panose="020B0604030504040204" pitchFamily="50" charset="-128"/>
                        </a:rPr>
                        <a:t>ユニコーン輩出件数</a:t>
                      </a: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なし</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81670889"/>
                  </a:ext>
                </a:extLst>
              </a:tr>
              <a:tr h="497978">
                <a:tc>
                  <a:txBody>
                    <a:bodyPr/>
                    <a:lstStyle/>
                    <a:p>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億円以上調達のスタートアップ件数</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73</a:t>
                      </a:r>
                      <a:r>
                        <a:rPr kumimoji="1" lang="ja-JP" altLang="en-US" sz="1400" dirty="0" smtClean="0">
                          <a:latin typeface="Meiryo UI" panose="020B0604030504040204" pitchFamily="50" charset="-128"/>
                          <a:ea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72195091"/>
                  </a:ext>
                </a:extLst>
              </a:tr>
              <a:tr h="288766">
                <a:tc>
                  <a:txBody>
                    <a:bodyPr/>
                    <a:lstStyle/>
                    <a:p>
                      <a:r>
                        <a:rPr kumimoji="1" lang="ja-JP" altLang="en-US" sz="1400" dirty="0" smtClean="0">
                          <a:latin typeface="Meiryo UI" panose="020B0604030504040204" pitchFamily="50" charset="-128"/>
                          <a:ea typeface="Meiryo UI" panose="020B0604030504040204" pitchFamily="50" charset="-128"/>
                        </a:rPr>
                        <a:t>外国人起業家の誘致件数</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17</a:t>
                      </a:r>
                      <a:r>
                        <a:rPr kumimoji="1" lang="ja-JP" altLang="en-US" sz="1400" dirty="0" smtClean="0">
                          <a:solidFill>
                            <a:schemeClr val="tx1"/>
                          </a:solidFill>
                          <a:latin typeface="Meiryo UI" panose="020B0604030504040204" pitchFamily="50" charset="-128"/>
                          <a:ea typeface="Meiryo UI" panose="020B0604030504040204" pitchFamily="50" charset="-128"/>
                        </a:rPr>
                        <a:t>社（</a:t>
                      </a:r>
                      <a:r>
                        <a:rPr kumimoji="1" lang="en-US" altLang="ja-JP" sz="1400" dirty="0" smtClean="0">
                          <a:solidFill>
                            <a:schemeClr val="tx1"/>
                          </a:solidFill>
                          <a:latin typeface="Meiryo UI" panose="020B0604030504040204" pitchFamily="50" charset="-128"/>
                          <a:ea typeface="Meiryo UI" panose="020B0604030504040204" pitchFamily="50" charset="-128"/>
                        </a:rPr>
                        <a:t>13</a:t>
                      </a:r>
                      <a:r>
                        <a:rPr kumimoji="1" lang="ja-JP" altLang="en-US" sz="1400" dirty="0" smtClean="0">
                          <a:solidFill>
                            <a:schemeClr val="tx1"/>
                          </a:solidFill>
                          <a:latin typeface="Meiryo UI" panose="020B0604030504040204" pitchFamily="50" charset="-128"/>
                          <a:ea typeface="Meiryo UI" panose="020B0604030504040204" pitchFamily="50" charset="-128"/>
                        </a:rPr>
                        <a:t>者）</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63375596"/>
                  </a:ext>
                </a:extLst>
              </a:tr>
              <a:tr h="497978">
                <a:tc>
                  <a:txBody>
                    <a:bodyPr/>
                    <a:lstStyle/>
                    <a:p>
                      <a:r>
                        <a:rPr kumimoji="1" lang="ja-JP" altLang="en-US" sz="1400" dirty="0" smtClean="0">
                          <a:latin typeface="Meiryo UI" panose="020B0604030504040204" pitchFamily="50" charset="-128"/>
                          <a:ea typeface="Meiryo UI" panose="020B0604030504040204" pitchFamily="50" charset="-128"/>
                        </a:rPr>
                        <a:t>万博を契機に活躍するスタートアップ輩出件数</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smtClean="0">
                          <a:latin typeface="Meiryo UI" panose="020B0604030504040204" pitchFamily="50" charset="-128"/>
                          <a:ea typeface="Meiryo UI" panose="020B0604030504040204" pitchFamily="50" charset="-128"/>
                        </a:rPr>
                        <a:t>万博開催年に向けて輩出予定</a:t>
                      </a:r>
                    </a:p>
                  </a:txBody>
                  <a:tcPr anchor="ctr"/>
                </a:tc>
                <a:extLst>
                  <a:ext uri="{0D108BD9-81ED-4DB2-BD59-A6C34878D82A}">
                    <a16:rowId xmlns:a16="http://schemas.microsoft.com/office/drawing/2014/main" val="955042109"/>
                  </a:ext>
                </a:extLst>
              </a:tr>
            </a:tbl>
          </a:graphicData>
        </a:graphic>
      </p:graphicFrame>
      <p:sp>
        <p:nvSpPr>
          <p:cNvPr id="23" name="二等辺三角形 22"/>
          <p:cNvSpPr/>
          <p:nvPr/>
        </p:nvSpPr>
        <p:spPr>
          <a:xfrm rot="5400000">
            <a:off x="3920484" y="5285798"/>
            <a:ext cx="1403798" cy="311356"/>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p:cNvSpPr txBox="1"/>
          <p:nvPr/>
        </p:nvSpPr>
        <p:spPr>
          <a:xfrm>
            <a:off x="4816698" y="3565533"/>
            <a:ext cx="181814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92280" y="6592267"/>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120</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42150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オブジェクト 109"/>
          <p:cNvPicPr>
            <a:picLocks noChangeAspect="1"/>
          </p:cNvPicPr>
          <p:nvPr/>
        </p:nvPicPr>
        <p:blipFill>
          <a:blip cstate="print"/>
          <a:stretch>
            <a:fillRect/>
          </a:stretch>
        </p:blipFill>
        <p:spPr>
          <a:xfrm>
            <a:off x="1466" y="265235"/>
            <a:ext cx="1466" cy="1466"/>
          </a:xfrm>
          <a:prstGeom prst="rect">
            <a:avLst/>
          </a:prstGeom>
        </p:spPr>
      </p:pic>
      <p:sp>
        <p:nvSpPr>
          <p:cNvPr id="106" name="コンテンツ プレースホルダー 2">
            <a:extLst>
              <a:ext uri="{FF2B5EF4-FFF2-40B4-BE49-F238E27FC236}">
                <a16:creationId xmlns:a16="http://schemas.microsoft.com/office/drawing/2014/main" id="{5B052E9C-9DBF-4777-9D87-CC7E1956F30C}"/>
              </a:ext>
            </a:extLst>
          </p:cNvPr>
          <p:cNvSpPr txBox="1">
            <a:spLocks/>
          </p:cNvSpPr>
          <p:nvPr/>
        </p:nvSpPr>
        <p:spPr>
          <a:xfrm>
            <a:off x="293928" y="689215"/>
            <a:ext cx="8220520" cy="296941"/>
          </a:xfrm>
          <a:prstGeom prst="rect">
            <a:avLst/>
          </a:prstGeom>
        </p:spPr>
        <p:txBody>
          <a:bodyPr vert="horz" wrap="none" lIns="91440" tIns="45720" rIns="91440" bIns="45720" rtlCol="0">
            <a:spAutoFit/>
          </a:bodyPr>
          <a:lstStyle>
            <a:lvl1pPr marL="211020" indent="-211020" algn="l" defTabSz="844078" rtl="0" eaLnBrk="1" latinLnBrk="0" hangingPunct="1">
              <a:lnSpc>
                <a:spcPct val="90000"/>
              </a:lnSpc>
              <a:spcBef>
                <a:spcPts val="923"/>
              </a:spcBef>
              <a:buFont typeface="Arial" panose="020B0604020202020204" pitchFamily="34" charset="0"/>
              <a:buChar char="•"/>
              <a:defRPr kumimoji="1" sz="1477"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633058" indent="-211020" algn="l" defTabSz="844078" rtl="0" eaLnBrk="1" latinLnBrk="0" hangingPunct="1">
              <a:lnSpc>
                <a:spcPct val="90000"/>
              </a:lnSpc>
              <a:spcBef>
                <a:spcPts val="462"/>
              </a:spcBef>
              <a:buFont typeface="Arial" panose="020B0604020202020204"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2pPr>
            <a:lvl3pPr marL="1055097" indent="-211020" algn="l" defTabSz="844078" rtl="0" eaLnBrk="1" latinLnBrk="0" hangingPunct="1">
              <a:lnSpc>
                <a:spcPct val="90000"/>
              </a:lnSpc>
              <a:spcBef>
                <a:spcPts val="462"/>
              </a:spcBef>
              <a:buFont typeface="Arial" panose="020B0604020202020204" pitchFamily="34" charset="0"/>
              <a:buChar char="•"/>
              <a:defRPr kumimoji="1" sz="1108"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3pPr>
            <a:lvl4pPr marL="1477136" indent="-211020" algn="l" defTabSz="844078" rtl="0" eaLnBrk="1" latinLnBrk="0" hangingPunct="1">
              <a:lnSpc>
                <a:spcPct val="90000"/>
              </a:lnSpc>
              <a:spcBef>
                <a:spcPts val="462"/>
              </a:spcBef>
              <a:buFont typeface="Arial" panose="020B0604020202020204" pitchFamily="34" charset="0"/>
              <a:buChar char="•"/>
              <a:defRPr kumimoji="1" sz="1015"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4pPr>
            <a:lvl5pPr marL="1899175" indent="-211020" algn="l" defTabSz="844078" rtl="0" eaLnBrk="1" latinLnBrk="0" hangingPunct="1">
              <a:lnSpc>
                <a:spcPct val="90000"/>
              </a:lnSpc>
              <a:spcBef>
                <a:spcPts val="462"/>
              </a:spcBef>
              <a:buFont typeface="Arial" panose="020B0604020202020204" pitchFamily="34" charset="0"/>
              <a:buChar char="•"/>
              <a:defRPr kumimoji="1" sz="1015"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5pPr>
            <a:lvl6pPr marL="2321213"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53"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291"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30"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marR="0" lvl="0" indent="0" algn="l" defTabSz="844078" rtl="0" eaLnBrk="1" fontAlgn="auto" latinLnBrk="0" hangingPunct="1">
              <a:lnSpc>
                <a:spcPct val="90000"/>
              </a:lnSpc>
              <a:spcBef>
                <a:spcPts val="923"/>
              </a:spcBef>
              <a:spcAft>
                <a:spcPts val="0"/>
              </a:spcAft>
              <a:buClrTx/>
              <a:buSzTx/>
              <a:buFont typeface="Arial" panose="020B0604020202020204" pitchFamily="34" charset="0"/>
              <a:buNone/>
              <a:tabLst/>
              <a:defRPr/>
            </a:pPr>
            <a:r>
              <a:rPr kumimoji="1" lang="ja-JP" altLang="en-US" sz="1477" b="0"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sym typeface="Meiryo UI" panose="020B0604030504040204" pitchFamily="50" charset="-128"/>
              </a:rPr>
              <a:t>　　　大阪のエコシステムの強み・機会を活かし、弱み・脅威の補完に取り組み、世界に伍する拠点を構築する</a:t>
            </a:r>
            <a:endParaRPr kumimoji="1" lang="en-US" altLang="ja-JP" sz="1477"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07" name="タイトル 1"/>
          <p:cNvSpPr txBox="1">
            <a:spLocks/>
          </p:cNvSpPr>
          <p:nvPr/>
        </p:nvSpPr>
        <p:spPr>
          <a:xfrm>
            <a:off x="0" y="261549"/>
            <a:ext cx="9145108" cy="347980"/>
          </a:xfrm>
          <a:prstGeom prst="rect">
            <a:avLst/>
          </a:prstGeom>
          <a:gradFill rotWithShape="1">
            <a:gsLst>
              <a:gs pos="0">
                <a:srgbClr val="002060"/>
              </a:gs>
              <a:gs pos="52000">
                <a:srgbClr val="002060"/>
              </a:gs>
              <a:gs pos="100000">
                <a:srgbClr val="4472C4">
                  <a:lumMod val="75000"/>
                </a:srgbClr>
              </a:gs>
            </a:gsLst>
            <a:lin ang="5400000" scaled="0"/>
          </a:gradFill>
          <a:ln>
            <a:noFill/>
          </a:ln>
          <a:effectLst>
            <a:outerShdw blurRad="57150" dist="19050" dir="5400000" algn="ctr" rotWithShape="0">
              <a:srgbClr val="000000">
                <a:alpha val="63000"/>
              </a:srgbClr>
            </a:outerShdw>
          </a:effectLst>
        </p:spPr>
        <p:txBody>
          <a:bodyPr vert="horz" wrap="square" lIns="91440" tIns="45720" rIns="91440" bIns="45720" rtlCol="0" anchor="ctr">
            <a:spAutoFit/>
          </a:bodyPr>
          <a:lstStyle>
            <a:lvl1pPr algn="ctr" defTabSz="844078" rtl="0" eaLnBrk="1" latinLnBrk="0" hangingPunct="1">
              <a:lnSpc>
                <a:spcPct val="90000"/>
              </a:lnSpc>
              <a:spcBef>
                <a:spcPct val="0"/>
              </a:spcBef>
              <a:buNone/>
              <a:defRPr kumimoji="1" sz="2215" b="1" kern="120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marR="0" lvl="0" indent="0" algn="ctr" defTabSz="844078" rtl="0" eaLnBrk="1" fontAlgn="auto" latinLnBrk="0" hangingPunct="1">
              <a:lnSpc>
                <a:spcPct val="90000"/>
              </a:lnSpc>
              <a:spcBef>
                <a:spcPct val="0"/>
              </a:spcBef>
              <a:spcAft>
                <a:spcPts val="0"/>
              </a:spcAft>
              <a:buClrTx/>
              <a:buSzTx/>
              <a:buFontTx/>
              <a:buNone/>
              <a:tabLst/>
              <a:defRPr/>
            </a:pPr>
            <a:r>
              <a:rPr kumimoji="0" lang="ja-JP" altLang="en-US" sz="1846"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sym typeface="Meiryo UI" panose="020B0604030504040204" pitchFamily="50" charset="-128"/>
              </a:rPr>
              <a:t>エコシステム</a:t>
            </a:r>
            <a:r>
              <a:rPr kumimoji="0" lang="ja-JP" altLang="en-US" sz="18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sym typeface="Meiryo UI" panose="020B0604030504040204" pitchFamily="50" charset="-128"/>
              </a:rPr>
              <a:t>形成推進主体について</a:t>
            </a:r>
          </a:p>
        </p:txBody>
      </p:sp>
      <p:grpSp>
        <p:nvGrpSpPr>
          <p:cNvPr id="108" name="グループ化 107"/>
          <p:cNvGrpSpPr/>
          <p:nvPr/>
        </p:nvGrpSpPr>
        <p:grpSpPr>
          <a:xfrm>
            <a:off x="5232265" y="1304584"/>
            <a:ext cx="2278827" cy="422489"/>
            <a:chOff x="6944073" y="1225833"/>
            <a:chExt cx="2468729" cy="457696"/>
          </a:xfrm>
        </p:grpSpPr>
        <p:sp>
          <p:nvSpPr>
            <p:cNvPr id="109" name="テキスト ボックス 108"/>
            <p:cNvSpPr txBox="1"/>
            <p:nvPr/>
          </p:nvSpPr>
          <p:spPr>
            <a:xfrm>
              <a:off x="7556472" y="1264132"/>
              <a:ext cx="1834613" cy="195723"/>
            </a:xfrm>
            <a:prstGeom prst="rect">
              <a:avLst/>
            </a:prstGeom>
            <a:noFill/>
          </p:spPr>
          <p:txBody>
            <a:bodyPr wrap="square" lIns="33231" tIns="33231" rIns="33231" bIns="33231" rtlCol="0" anchor="ctr" anchorCtr="0">
              <a:spAutoFit/>
            </a:bodyPr>
            <a:lstStyle/>
            <a:p>
              <a:pPr marL="0" marR="0" lvl="0" indent="0" algn="l" defTabSz="844078" rtl="0" eaLnBrk="1" fontAlgn="base" latinLnBrk="0" hangingPunct="1">
                <a:lnSpc>
                  <a:spcPct val="100000"/>
                </a:lnSpc>
                <a:spcBef>
                  <a:spcPts val="0"/>
                </a:spcBef>
                <a:spcAft>
                  <a:spcPct val="0"/>
                </a:spcAft>
                <a:buClrTx/>
                <a:buSzPct val="100000"/>
                <a:buFontTx/>
                <a:buNone/>
                <a:tabLst/>
                <a:defRPr/>
              </a:pPr>
              <a:r>
                <a:rPr kumimoji="0" lang="ja-JP" altLang="en-US" sz="73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既に進めている取組を更に加速推進</a:t>
              </a:r>
            </a:p>
          </p:txBody>
        </p:sp>
        <p:sp>
          <p:nvSpPr>
            <p:cNvPr id="110" name="テキスト ボックス 109"/>
            <p:cNvSpPr txBox="1"/>
            <p:nvPr/>
          </p:nvSpPr>
          <p:spPr>
            <a:xfrm>
              <a:off x="7556472" y="1459535"/>
              <a:ext cx="1221981" cy="195723"/>
            </a:xfrm>
            <a:prstGeom prst="rect">
              <a:avLst/>
            </a:prstGeom>
            <a:noFill/>
          </p:spPr>
          <p:txBody>
            <a:bodyPr wrap="square" lIns="33231" tIns="33231" rIns="33231" bIns="33231" rtlCol="0" anchor="ctr" anchorCtr="0">
              <a:spAutoFit/>
            </a:bodyPr>
            <a:lstStyle/>
            <a:p>
              <a:pPr marL="0" marR="0" lvl="0" indent="0" algn="l" defTabSz="844078" rtl="0" eaLnBrk="1" fontAlgn="base" latinLnBrk="0" hangingPunct="1">
                <a:lnSpc>
                  <a:spcPct val="100000"/>
                </a:lnSpc>
                <a:spcBef>
                  <a:spcPts val="0"/>
                </a:spcBef>
                <a:spcAft>
                  <a:spcPct val="0"/>
                </a:spcAft>
                <a:buClrTx/>
                <a:buSzPct val="100000"/>
                <a:buFontTx/>
                <a:buNone/>
                <a:tabLst/>
                <a:defRPr/>
              </a:pPr>
              <a:r>
                <a:rPr kumimoji="0" lang="ja-JP" altLang="en-US" sz="73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新たに強化する取組</a:t>
              </a:r>
            </a:p>
          </p:txBody>
        </p:sp>
        <p:sp>
          <p:nvSpPr>
            <p:cNvPr id="111" name="正方形/長方形 110"/>
            <p:cNvSpPr/>
            <p:nvPr/>
          </p:nvSpPr>
          <p:spPr bwMode="gray">
            <a:xfrm>
              <a:off x="6944073" y="1225833"/>
              <a:ext cx="2468729" cy="457696"/>
            </a:xfrm>
            <a:prstGeom prst="rect">
              <a:avLst/>
            </a:prstGeom>
            <a:noFill/>
            <a:ln w="12700" algn="ctr">
              <a:solidFill>
                <a:srgbClr val="75787B">
                  <a:lumMod val="40000"/>
                  <a:lumOff val="60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endPar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p:txBody>
        </p:sp>
        <p:sp>
          <p:nvSpPr>
            <p:cNvPr id="112" name="角丸四角形 111"/>
            <p:cNvSpPr/>
            <p:nvPr/>
          </p:nvSpPr>
          <p:spPr bwMode="gray">
            <a:xfrm>
              <a:off x="7025095" y="1487059"/>
              <a:ext cx="505388" cy="144016"/>
            </a:xfrm>
            <a:prstGeom prst="roundRect">
              <a:avLst/>
            </a:prstGeom>
            <a:solidFill>
              <a:srgbClr val="C00000"/>
            </a:solidFill>
            <a:ln w="12700" algn="ctr">
              <a:solidFill>
                <a:srgbClr val="C00000"/>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新規</a:t>
              </a:r>
            </a:p>
          </p:txBody>
        </p:sp>
        <p:sp>
          <p:nvSpPr>
            <p:cNvPr id="113" name="角丸四角形 112"/>
            <p:cNvSpPr/>
            <p:nvPr/>
          </p:nvSpPr>
          <p:spPr bwMode="gray">
            <a:xfrm>
              <a:off x="7025095" y="1289288"/>
              <a:ext cx="505388" cy="144016"/>
            </a:xfrm>
            <a:prstGeom prst="roundRect">
              <a:avLst/>
            </a:prstGeom>
            <a:solidFill>
              <a:srgbClr val="012169"/>
            </a:solidFill>
            <a:ln w="12700" algn="ctr">
              <a:solidFill>
                <a:srgbClr val="012169"/>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既存強化</a:t>
              </a:r>
            </a:p>
          </p:txBody>
        </p:sp>
      </p:grpSp>
      <p:sp>
        <p:nvSpPr>
          <p:cNvPr id="114" name="正方形/長方形 113"/>
          <p:cNvSpPr/>
          <p:nvPr/>
        </p:nvSpPr>
        <p:spPr bwMode="gray">
          <a:xfrm>
            <a:off x="4524050" y="1785165"/>
            <a:ext cx="4052121" cy="274635"/>
          </a:xfrm>
          <a:prstGeom prst="rect">
            <a:avLst/>
          </a:prstGeom>
          <a:solidFill>
            <a:srgbClr val="BBBCBC"/>
          </a:solidFill>
          <a:ln w="12700"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弱み（</a:t>
            </a:r>
            <a:r>
              <a:rPr kumimoji="0" lang="en-US" altLang="ja-JP"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Weaknesses</a:t>
            </a:r>
            <a:r>
              <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a:t>
            </a:r>
          </a:p>
        </p:txBody>
      </p:sp>
      <p:sp>
        <p:nvSpPr>
          <p:cNvPr id="115" name="正方形/長方形 114"/>
          <p:cNvSpPr/>
          <p:nvPr/>
        </p:nvSpPr>
        <p:spPr bwMode="gray">
          <a:xfrm>
            <a:off x="408052" y="1785165"/>
            <a:ext cx="4052121" cy="274635"/>
          </a:xfrm>
          <a:prstGeom prst="rect">
            <a:avLst/>
          </a:prstGeom>
          <a:solidFill>
            <a:srgbClr val="BBBCBC"/>
          </a:solidFill>
          <a:ln w="12700"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強み（</a:t>
            </a:r>
            <a:r>
              <a:rPr kumimoji="0" lang="en-US" altLang="ja-JP"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Strengths</a:t>
            </a:r>
            <a:r>
              <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a:t>
            </a:r>
          </a:p>
        </p:txBody>
      </p:sp>
      <p:sp>
        <p:nvSpPr>
          <p:cNvPr id="116" name="正方形/長方形 115"/>
          <p:cNvSpPr/>
          <p:nvPr/>
        </p:nvSpPr>
        <p:spPr bwMode="gray">
          <a:xfrm>
            <a:off x="408052" y="2072307"/>
            <a:ext cx="4052121" cy="844085"/>
          </a:xfrm>
          <a:prstGeom prst="rect">
            <a:avLst/>
          </a:prstGeom>
          <a:noFill/>
          <a:ln w="12700" algn="ctr">
            <a:noFill/>
            <a:miter lim="800000"/>
            <a:headEnd/>
            <a:tailEnd/>
          </a:ln>
        </p:spPr>
        <p:txBody>
          <a:bodyPr rot="0" spcFirstLastPara="0" vertOverflow="overflow" horzOverflow="overflow" vert="horz" wrap="square" lIns="66462" tIns="33231" rIns="33231" bIns="33231" numCol="1" spcCol="0" rtlCol="0" fromWordArt="0" anchor="t" anchorCtr="0" forceAA="0" compatLnSpc="1">
            <a:prstTxWarp prst="textNoShape">
              <a:avLst/>
            </a:prstTxWarp>
            <a:noAutofit/>
          </a:bodyPr>
          <a:lstStyle/>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他都市に先駆けてスタートアップ育成に取組んでおり、知の集積、ネットワークがあり、実際にスタートアップ数が全国第</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2</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位（起業人材が一定数存在）</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大企業、高水準な大学・研究機関の集積地（シーズの集積地）</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大学を中心としたアントレプレナー教育の充実、優秀な学生、シード人材が豊富</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高い技術を有するものづくり企業が集積するアジャイル開発都市</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産官学金各プレイヤーの一体感、横のつながり</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海外における知名度の高さ、住みやすさ</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p:txBody>
      </p:sp>
      <p:sp>
        <p:nvSpPr>
          <p:cNvPr id="117" name="正方形/長方形 116"/>
          <p:cNvSpPr/>
          <p:nvPr/>
        </p:nvSpPr>
        <p:spPr bwMode="gray">
          <a:xfrm>
            <a:off x="4524050" y="2072307"/>
            <a:ext cx="4052121" cy="821153"/>
          </a:xfrm>
          <a:prstGeom prst="rect">
            <a:avLst/>
          </a:prstGeom>
          <a:noFill/>
          <a:ln w="12700" algn="ctr">
            <a:noFill/>
            <a:miter lim="800000"/>
            <a:headEnd/>
            <a:tailEnd/>
          </a:ln>
        </p:spPr>
        <p:txBody>
          <a:bodyPr rot="0" spcFirstLastPara="0" vertOverflow="overflow" horzOverflow="overflow" vert="horz" wrap="square" lIns="66462" tIns="33231" rIns="33231" bIns="33231" numCol="1" spcCol="0" rtlCol="0" fromWordArt="0" anchor="t" anchorCtr="0" forceAA="0" compatLnSpc="1">
            <a:prstTxWarp prst="textNoShape">
              <a:avLst/>
            </a:prstTxWarp>
            <a:noAutofit/>
          </a:bodyPr>
          <a:lstStyle/>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世界のスタートアップ・ベンチャーキャピタル・大企業に対するプレゼンスの低さ</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首都圏に対するベンチャーキャピタルの充実度の劣後</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世界を牽引するグローバル企業や、世界トップレベルの技術シーズを持つ大学とのネットワークの脆弱さ</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スタートアップをスケールさせる経営幹部候補（</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CXO</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）の少なさ</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p:txBody>
      </p:sp>
      <p:sp>
        <p:nvSpPr>
          <p:cNvPr id="118" name="正方形/長方形 117"/>
          <p:cNvSpPr/>
          <p:nvPr/>
        </p:nvSpPr>
        <p:spPr bwMode="gray">
          <a:xfrm>
            <a:off x="408052" y="6274790"/>
            <a:ext cx="4052121" cy="274635"/>
          </a:xfrm>
          <a:prstGeom prst="rect">
            <a:avLst/>
          </a:prstGeom>
          <a:solidFill>
            <a:srgbClr val="BBBCBC"/>
          </a:solidFill>
          <a:ln w="12700"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機会（</a:t>
            </a:r>
            <a:r>
              <a:rPr kumimoji="0" lang="en-US" altLang="ja-JP"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Opportunities</a:t>
            </a:r>
            <a:r>
              <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a:t>
            </a:r>
          </a:p>
        </p:txBody>
      </p:sp>
      <p:sp>
        <p:nvSpPr>
          <p:cNvPr id="119" name="正方形/長方形 118"/>
          <p:cNvSpPr/>
          <p:nvPr/>
        </p:nvSpPr>
        <p:spPr bwMode="gray">
          <a:xfrm>
            <a:off x="408052" y="4628402"/>
            <a:ext cx="4052121" cy="1020066"/>
          </a:xfrm>
          <a:prstGeom prst="rect">
            <a:avLst/>
          </a:prstGeom>
          <a:noFill/>
          <a:ln w="12700" algn="ctr">
            <a:noFill/>
            <a:miter lim="800000"/>
            <a:headEnd/>
            <a:tailEnd/>
          </a:ln>
        </p:spPr>
        <p:txBody>
          <a:bodyPr rot="0" spcFirstLastPara="0" vertOverflow="overflow" horzOverflow="overflow" vert="horz" wrap="square" lIns="66462" tIns="33231" rIns="33231" bIns="33231" numCol="1" spcCol="0" rtlCol="0" fromWordArt="0" anchor="t" anchorCtr="0" forceAA="0" compatLnSpc="1">
            <a:prstTxWarp prst="textNoShape">
              <a:avLst/>
            </a:prstTxWarp>
            <a:noAutofit/>
          </a:bodyPr>
          <a:lstStyle/>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「みどりとイノベーションの融合拠点」</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 </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うめきた</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2</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期の開業</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大阪・関西万博開催（夢洲） 、大規模アリーナの開業（吹田）、課題先進ニュータウンの存在（泉北・千里）</a:t>
            </a: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北大阪健康医療都市（吹田・摂津）、未来医療国際拠点（中之島）形成</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大阪府大・大阪市立大統合キャンパスが大阪市中心部に開学</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p:txBody>
      </p:sp>
      <p:sp>
        <p:nvSpPr>
          <p:cNvPr id="120" name="正方形/長方形 119"/>
          <p:cNvSpPr/>
          <p:nvPr/>
        </p:nvSpPr>
        <p:spPr bwMode="gray">
          <a:xfrm>
            <a:off x="4524050" y="6274790"/>
            <a:ext cx="4052121" cy="274635"/>
          </a:xfrm>
          <a:prstGeom prst="rect">
            <a:avLst/>
          </a:prstGeom>
          <a:solidFill>
            <a:srgbClr val="BBBCBC"/>
          </a:solidFill>
          <a:ln w="12700"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脅威（</a:t>
            </a:r>
            <a:r>
              <a:rPr kumimoji="0" lang="en-US" altLang="ja-JP"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Threats</a:t>
            </a:r>
            <a:r>
              <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a:t>
            </a:r>
          </a:p>
        </p:txBody>
      </p:sp>
      <p:sp>
        <p:nvSpPr>
          <p:cNvPr id="121" name="正方形/長方形 120"/>
          <p:cNvSpPr/>
          <p:nvPr/>
        </p:nvSpPr>
        <p:spPr bwMode="gray">
          <a:xfrm>
            <a:off x="4524050" y="4526707"/>
            <a:ext cx="4052121" cy="1113570"/>
          </a:xfrm>
          <a:prstGeom prst="rect">
            <a:avLst/>
          </a:prstGeom>
          <a:noFill/>
          <a:ln w="12700" algn="ctr">
            <a:noFill/>
            <a:miter lim="800000"/>
            <a:headEnd/>
            <a:tailEnd/>
          </a:ln>
        </p:spPr>
        <p:txBody>
          <a:bodyPr rot="0" spcFirstLastPara="0" vertOverflow="overflow" horzOverflow="overflow" vert="horz" wrap="square" lIns="66462" tIns="33231" rIns="33231" bIns="33231" numCol="1" spcCol="0" rtlCol="0" fromWordArt="0" anchor="t" anchorCtr="0" forceAA="0" compatLnSpc="1">
            <a:prstTxWarp prst="textNoShape">
              <a:avLst/>
            </a:prstTxWarp>
            <a:noAutofit/>
          </a:bodyPr>
          <a:lstStyle/>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若年層の起業家人材の首都圏への流出</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労働人口減少、大企業本社機能の移転などに伴う人材の確保、特に経営人材の確保の難化</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技術力を有する中小企業を中心としたものづくり企業の廃業の増加と、それに伴う技能伝承の断絶</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158264" marR="0" lvl="0" indent="-158264" algn="l" defTabSz="844083" rtl="0" eaLnBrk="1" fontAlgn="base" latinLnBrk="0" hangingPunct="1">
              <a:lnSpc>
                <a:spcPct val="100000"/>
              </a:lnSpc>
              <a:spcBef>
                <a:spcPct val="0"/>
              </a:spcBef>
              <a:spcAft>
                <a:spcPts val="277"/>
              </a:spcAft>
              <a:buClrTx/>
              <a:buSzTx/>
              <a:buFont typeface="Wingdings" panose="05000000000000000000" pitchFamily="2" charset="2"/>
              <a:buChar char="n"/>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技術シーズの流出、ビジネスシーズの他都市での事業化、海外企業の進出</a:t>
            </a:r>
          </a:p>
        </p:txBody>
      </p:sp>
      <p:cxnSp>
        <p:nvCxnSpPr>
          <p:cNvPr id="122" name="直線コネクタ 121"/>
          <p:cNvCxnSpPr/>
          <p:nvPr/>
        </p:nvCxnSpPr>
        <p:spPr>
          <a:xfrm>
            <a:off x="408052" y="4531889"/>
            <a:ext cx="8168119" cy="0"/>
          </a:xfrm>
          <a:prstGeom prst="line">
            <a:avLst/>
          </a:prstGeom>
          <a:noFill/>
          <a:ln w="9525" cap="flat" cmpd="sng" algn="ctr">
            <a:solidFill>
              <a:srgbClr val="53565A"/>
            </a:solidFill>
            <a:prstDash val="dash"/>
          </a:ln>
          <a:effectLst/>
        </p:spPr>
      </p:cxnSp>
      <p:cxnSp>
        <p:nvCxnSpPr>
          <p:cNvPr id="123" name="直線コネクタ 122"/>
          <p:cNvCxnSpPr/>
          <p:nvPr/>
        </p:nvCxnSpPr>
        <p:spPr>
          <a:xfrm>
            <a:off x="4492111" y="1926250"/>
            <a:ext cx="0" cy="4316757"/>
          </a:xfrm>
          <a:prstGeom prst="line">
            <a:avLst/>
          </a:prstGeom>
          <a:noFill/>
          <a:ln w="9525" cap="flat" cmpd="sng" algn="ctr">
            <a:solidFill>
              <a:srgbClr val="53565A"/>
            </a:solidFill>
            <a:prstDash val="dash"/>
          </a:ln>
          <a:effectLst/>
        </p:spPr>
      </p:cxnSp>
      <p:grpSp>
        <p:nvGrpSpPr>
          <p:cNvPr id="124" name="グループ化 123"/>
          <p:cNvGrpSpPr/>
          <p:nvPr/>
        </p:nvGrpSpPr>
        <p:grpSpPr>
          <a:xfrm>
            <a:off x="371159" y="5599727"/>
            <a:ext cx="384096" cy="588768"/>
            <a:chOff x="402089" y="5782955"/>
            <a:chExt cx="416104" cy="637832"/>
          </a:xfrm>
        </p:grpSpPr>
        <p:sp>
          <p:nvSpPr>
            <p:cNvPr id="125" name="右矢印 124"/>
            <p:cNvSpPr/>
            <p:nvPr/>
          </p:nvSpPr>
          <p:spPr bwMode="gray">
            <a:xfrm>
              <a:off x="424803" y="5782955"/>
              <a:ext cx="320021" cy="637832"/>
            </a:xfrm>
            <a:prstGeom prst="rightArrow">
              <a:avLst>
                <a:gd name="adj1" fmla="val 50000"/>
                <a:gd name="adj2" fmla="val 50724"/>
              </a:avLst>
            </a:prstGeom>
            <a:solidFill>
              <a:srgbClr val="046A38"/>
            </a:solidFill>
            <a:ln w="12700" algn="ctr">
              <a:solidFill>
                <a:srgbClr val="046A38"/>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endPar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p:txBody>
        </p:sp>
        <p:sp>
          <p:nvSpPr>
            <p:cNvPr id="126" name="テキスト ボックス 125"/>
            <p:cNvSpPr txBox="1"/>
            <p:nvPr/>
          </p:nvSpPr>
          <p:spPr>
            <a:xfrm>
              <a:off x="402089" y="5957440"/>
              <a:ext cx="416104" cy="288040"/>
            </a:xfrm>
            <a:prstGeom prst="rect">
              <a:avLst/>
            </a:prstGeom>
            <a:noFill/>
          </p:spPr>
          <p:txBody>
            <a:bodyPr wrap="square" lIns="33231" tIns="33231" rIns="33231" bIns="33231" rtlCol="0" anchor="ctr" anchorCtr="0">
              <a:spAutoFit/>
            </a:bodyPr>
            <a:lstStyle/>
            <a:p>
              <a:pPr marL="0" marR="0" lvl="0" indent="0" algn="l" defTabSz="844083" rtl="0" eaLnBrk="1" fontAlgn="base" latinLnBrk="0" hangingPunct="1">
                <a:lnSpc>
                  <a:spcPct val="100000"/>
                </a:lnSpc>
                <a:spcBef>
                  <a:spcPts val="0"/>
                </a:spcBef>
                <a:spcAft>
                  <a:spcPct val="0"/>
                </a:spcAft>
                <a:buClrTx/>
                <a:buSzPct val="100000"/>
                <a:buFontTx/>
                <a:buNone/>
                <a:tabLst/>
                <a:defRPr/>
              </a:pPr>
              <a:r>
                <a:rPr kumimoji="1" lang="ja-JP" altLang="en-US"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機会を</a:t>
              </a:r>
              <a:r>
                <a:rPr kumimoji="1" lang="en-US" altLang="ja-JP"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
              </a:r>
              <a:br>
                <a:rPr kumimoji="1" lang="en-US" altLang="ja-JP"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br>
              <a:r>
                <a:rPr kumimoji="1" lang="ja-JP" altLang="en-US"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捉え</a:t>
              </a:r>
            </a:p>
          </p:txBody>
        </p:sp>
      </p:grpSp>
      <p:grpSp>
        <p:nvGrpSpPr>
          <p:cNvPr id="127" name="グループ化 126"/>
          <p:cNvGrpSpPr/>
          <p:nvPr/>
        </p:nvGrpSpPr>
        <p:grpSpPr>
          <a:xfrm>
            <a:off x="371159" y="3615263"/>
            <a:ext cx="384096" cy="588768"/>
            <a:chOff x="402089" y="3504709"/>
            <a:chExt cx="416104" cy="637832"/>
          </a:xfrm>
        </p:grpSpPr>
        <p:sp>
          <p:nvSpPr>
            <p:cNvPr id="128" name="右矢印 127"/>
            <p:cNvSpPr/>
            <p:nvPr/>
          </p:nvSpPr>
          <p:spPr bwMode="gray">
            <a:xfrm>
              <a:off x="424803" y="3504709"/>
              <a:ext cx="320021" cy="637832"/>
            </a:xfrm>
            <a:prstGeom prst="rightArrow">
              <a:avLst>
                <a:gd name="adj1" fmla="val 50000"/>
                <a:gd name="adj2" fmla="val 50724"/>
              </a:avLst>
            </a:prstGeom>
            <a:solidFill>
              <a:srgbClr val="046A38"/>
            </a:solidFill>
            <a:ln w="12700" algn="ctr">
              <a:solidFill>
                <a:srgbClr val="046A38"/>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endPar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p:txBody>
        </p:sp>
        <p:sp>
          <p:nvSpPr>
            <p:cNvPr id="129" name="テキスト ボックス 128"/>
            <p:cNvSpPr txBox="1"/>
            <p:nvPr/>
          </p:nvSpPr>
          <p:spPr>
            <a:xfrm>
              <a:off x="402089" y="3678810"/>
              <a:ext cx="416104" cy="288040"/>
            </a:xfrm>
            <a:prstGeom prst="rect">
              <a:avLst/>
            </a:prstGeom>
            <a:noFill/>
          </p:spPr>
          <p:txBody>
            <a:bodyPr wrap="square" lIns="33231" tIns="33231" rIns="33231" bIns="33231" rtlCol="0" anchor="ctr" anchorCtr="0">
              <a:spAutoFit/>
            </a:bodyPr>
            <a:lstStyle/>
            <a:p>
              <a:pPr marL="0" marR="0" lvl="0" indent="0" algn="l" defTabSz="844083" rtl="0" eaLnBrk="1" fontAlgn="base" latinLnBrk="0" hangingPunct="1">
                <a:lnSpc>
                  <a:spcPct val="100000"/>
                </a:lnSpc>
                <a:spcBef>
                  <a:spcPts val="0"/>
                </a:spcBef>
                <a:spcAft>
                  <a:spcPct val="0"/>
                </a:spcAft>
                <a:buClrTx/>
                <a:buSzPct val="100000"/>
                <a:buFontTx/>
                <a:buNone/>
                <a:tabLst/>
                <a:defRPr/>
              </a:pPr>
              <a:r>
                <a:rPr kumimoji="1" lang="ja-JP" altLang="en-US"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強みを</a:t>
              </a:r>
              <a:r>
                <a:rPr kumimoji="1" lang="en-US" altLang="ja-JP"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
              </a:r>
              <a:br>
                <a:rPr kumimoji="1" lang="en-US" altLang="ja-JP"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br>
              <a:r>
                <a:rPr kumimoji="1" lang="ja-JP" altLang="en-US"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活かし</a:t>
              </a:r>
            </a:p>
          </p:txBody>
        </p:sp>
      </p:grpSp>
      <p:grpSp>
        <p:nvGrpSpPr>
          <p:cNvPr id="130" name="グループ化 129"/>
          <p:cNvGrpSpPr/>
          <p:nvPr/>
        </p:nvGrpSpPr>
        <p:grpSpPr>
          <a:xfrm>
            <a:off x="4508508" y="3495371"/>
            <a:ext cx="384096" cy="588768"/>
            <a:chOff x="4884217" y="3498897"/>
            <a:chExt cx="416104" cy="637832"/>
          </a:xfrm>
        </p:grpSpPr>
        <p:sp>
          <p:nvSpPr>
            <p:cNvPr id="131" name="右矢印 130"/>
            <p:cNvSpPr/>
            <p:nvPr/>
          </p:nvSpPr>
          <p:spPr bwMode="gray">
            <a:xfrm>
              <a:off x="4899585" y="3498897"/>
              <a:ext cx="320021" cy="637832"/>
            </a:xfrm>
            <a:prstGeom prst="rightArrow">
              <a:avLst>
                <a:gd name="adj1" fmla="val 50000"/>
                <a:gd name="adj2" fmla="val 50724"/>
              </a:avLst>
            </a:prstGeom>
            <a:solidFill>
              <a:srgbClr val="046A38"/>
            </a:solidFill>
            <a:ln w="12700" algn="ctr">
              <a:solidFill>
                <a:srgbClr val="046A38"/>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endPar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p:txBody>
        </p:sp>
        <p:sp>
          <p:nvSpPr>
            <p:cNvPr id="132" name="テキスト ボックス 131"/>
            <p:cNvSpPr txBox="1"/>
            <p:nvPr/>
          </p:nvSpPr>
          <p:spPr>
            <a:xfrm>
              <a:off x="4884217" y="3672156"/>
              <a:ext cx="416104" cy="288040"/>
            </a:xfrm>
            <a:prstGeom prst="rect">
              <a:avLst/>
            </a:prstGeom>
            <a:noFill/>
          </p:spPr>
          <p:txBody>
            <a:bodyPr wrap="square" lIns="33231" tIns="33231" rIns="33231" bIns="33231" rtlCol="0" anchor="ctr" anchorCtr="0">
              <a:spAutoFit/>
            </a:bodyPr>
            <a:lstStyle/>
            <a:p>
              <a:pPr marL="0" marR="0" lvl="0" indent="0" algn="l" defTabSz="844083" rtl="0" eaLnBrk="1" fontAlgn="base" latinLnBrk="0" hangingPunct="1">
                <a:lnSpc>
                  <a:spcPct val="100000"/>
                </a:lnSpc>
                <a:spcBef>
                  <a:spcPts val="0"/>
                </a:spcBef>
                <a:spcAft>
                  <a:spcPct val="0"/>
                </a:spcAft>
                <a:buClrTx/>
                <a:buSzPct val="100000"/>
                <a:buFontTx/>
                <a:buNone/>
                <a:tabLst/>
                <a:defRPr/>
              </a:pPr>
              <a:r>
                <a:rPr kumimoji="1" lang="ja-JP" altLang="en-US"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弱みを</a:t>
              </a:r>
              <a:r>
                <a:rPr kumimoji="1" lang="en-US" altLang="ja-JP"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
              </a:r>
              <a:br>
                <a:rPr kumimoji="1" lang="en-US" altLang="ja-JP"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br>
              <a:r>
                <a:rPr kumimoji="1" lang="ja-JP" altLang="en-US"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補完し</a:t>
              </a:r>
            </a:p>
          </p:txBody>
        </p:sp>
      </p:grpSp>
      <p:grpSp>
        <p:nvGrpSpPr>
          <p:cNvPr id="133" name="グループ化 132"/>
          <p:cNvGrpSpPr/>
          <p:nvPr/>
        </p:nvGrpSpPr>
        <p:grpSpPr>
          <a:xfrm>
            <a:off x="4521222" y="5599727"/>
            <a:ext cx="384096" cy="588768"/>
            <a:chOff x="4897991" y="5782955"/>
            <a:chExt cx="416104" cy="637832"/>
          </a:xfrm>
        </p:grpSpPr>
        <p:sp>
          <p:nvSpPr>
            <p:cNvPr id="134" name="右矢印 133"/>
            <p:cNvSpPr/>
            <p:nvPr/>
          </p:nvSpPr>
          <p:spPr bwMode="gray">
            <a:xfrm>
              <a:off x="4920705" y="5782955"/>
              <a:ext cx="320021" cy="637832"/>
            </a:xfrm>
            <a:prstGeom prst="rightArrow">
              <a:avLst>
                <a:gd name="adj1" fmla="val 50000"/>
                <a:gd name="adj2" fmla="val 50724"/>
              </a:avLst>
            </a:prstGeom>
            <a:solidFill>
              <a:srgbClr val="046A38"/>
            </a:solidFill>
            <a:ln w="12700" algn="ctr">
              <a:solidFill>
                <a:srgbClr val="046A38"/>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endPar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p:txBody>
        </p:sp>
        <p:sp>
          <p:nvSpPr>
            <p:cNvPr id="135" name="テキスト ボックス 134"/>
            <p:cNvSpPr txBox="1"/>
            <p:nvPr/>
          </p:nvSpPr>
          <p:spPr>
            <a:xfrm>
              <a:off x="4897991" y="5957440"/>
              <a:ext cx="416104" cy="288040"/>
            </a:xfrm>
            <a:prstGeom prst="rect">
              <a:avLst/>
            </a:prstGeom>
            <a:noFill/>
          </p:spPr>
          <p:txBody>
            <a:bodyPr wrap="square" lIns="33231" tIns="33231" rIns="33231" bIns="33231" rtlCol="0" anchor="ctr" anchorCtr="0">
              <a:spAutoFit/>
            </a:bodyPr>
            <a:lstStyle/>
            <a:p>
              <a:pPr marL="0" marR="0" lvl="0" indent="0" algn="l" defTabSz="844083" rtl="0" eaLnBrk="1" fontAlgn="base" latinLnBrk="0" hangingPunct="1">
                <a:lnSpc>
                  <a:spcPct val="100000"/>
                </a:lnSpc>
                <a:spcBef>
                  <a:spcPts val="0"/>
                </a:spcBef>
                <a:spcAft>
                  <a:spcPct val="0"/>
                </a:spcAft>
                <a:buClrTx/>
                <a:buSzPct val="100000"/>
                <a:buFontTx/>
                <a:buNone/>
                <a:tabLst/>
                <a:defRPr/>
              </a:pPr>
              <a:r>
                <a:rPr kumimoji="1" lang="ja-JP" altLang="en-US"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脅威に</a:t>
              </a:r>
              <a:r>
                <a:rPr kumimoji="1" lang="en-US" altLang="ja-JP"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
              </a:r>
              <a:br>
                <a:rPr kumimoji="1" lang="en-US" altLang="ja-JP"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br>
              <a:r>
                <a:rPr kumimoji="1" lang="ja-JP" altLang="en-US" sz="6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備え</a:t>
              </a:r>
            </a:p>
          </p:txBody>
        </p:sp>
      </p:grpSp>
      <p:grpSp>
        <p:nvGrpSpPr>
          <p:cNvPr id="136" name="グループ化 135"/>
          <p:cNvGrpSpPr/>
          <p:nvPr/>
        </p:nvGrpSpPr>
        <p:grpSpPr>
          <a:xfrm>
            <a:off x="727122" y="5551537"/>
            <a:ext cx="3732984" cy="685148"/>
            <a:chOff x="787715" y="5728415"/>
            <a:chExt cx="4044066" cy="742244"/>
          </a:xfrm>
        </p:grpSpPr>
        <p:grpSp>
          <p:nvGrpSpPr>
            <p:cNvPr id="137" name="グループ化 136"/>
            <p:cNvGrpSpPr/>
            <p:nvPr/>
          </p:nvGrpSpPr>
          <p:grpSpPr>
            <a:xfrm>
              <a:off x="787715" y="5728415"/>
              <a:ext cx="4044066" cy="220904"/>
              <a:chOff x="910266" y="5762839"/>
              <a:chExt cx="4044066" cy="220904"/>
            </a:xfrm>
          </p:grpSpPr>
          <p:sp>
            <p:nvSpPr>
              <p:cNvPr id="146" name="角丸四角形 145"/>
              <p:cNvSpPr/>
              <p:nvPr/>
            </p:nvSpPr>
            <p:spPr bwMode="gray">
              <a:xfrm>
                <a:off x="910266" y="5762839"/>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ライフサイエンス拠点を起点としたスタートアップの育成強化</a:t>
                </a:r>
              </a:p>
            </p:txBody>
          </p:sp>
          <p:sp>
            <p:nvSpPr>
              <p:cNvPr id="147" name="楕円 146"/>
              <p:cNvSpPr/>
              <p:nvPr/>
            </p:nvSpPr>
            <p:spPr bwMode="gray">
              <a:xfrm>
                <a:off x="946310" y="5801291"/>
                <a:ext cx="144000" cy="144000"/>
              </a:xfrm>
              <a:prstGeom prst="ellipse">
                <a:avLst/>
              </a:prstGeom>
              <a:solidFill>
                <a:srgbClr val="4472C4">
                  <a:lumMod val="75000"/>
                </a:srgbClr>
              </a:solidFill>
              <a:ln w="12700" algn="ctr">
                <a:solidFill>
                  <a:srgbClr val="4472C4">
                    <a:lumMod val="75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阪</a:t>
                </a:r>
              </a:p>
            </p:txBody>
          </p:sp>
          <p:sp>
            <p:nvSpPr>
              <p:cNvPr id="148" name="角丸四角形 147"/>
              <p:cNvSpPr/>
              <p:nvPr/>
            </p:nvSpPr>
            <p:spPr bwMode="gray">
              <a:xfrm>
                <a:off x="4716289" y="5801283"/>
                <a:ext cx="238043" cy="144016"/>
              </a:xfrm>
              <a:prstGeom prst="roundRect">
                <a:avLst/>
              </a:prstGeom>
              <a:solidFill>
                <a:srgbClr val="C00000"/>
              </a:solidFill>
              <a:ln w="12700" algn="ctr">
                <a:solidFill>
                  <a:srgbClr val="C00000"/>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新規</a:t>
                </a:r>
              </a:p>
            </p:txBody>
          </p:sp>
        </p:grpSp>
        <p:grpSp>
          <p:nvGrpSpPr>
            <p:cNvPr id="138" name="グループ化 137"/>
            <p:cNvGrpSpPr/>
            <p:nvPr/>
          </p:nvGrpSpPr>
          <p:grpSpPr>
            <a:xfrm>
              <a:off x="787715" y="5989085"/>
              <a:ext cx="4044066" cy="220904"/>
              <a:chOff x="910266" y="5502169"/>
              <a:chExt cx="4044066" cy="220904"/>
            </a:xfrm>
          </p:grpSpPr>
          <p:sp>
            <p:nvSpPr>
              <p:cNvPr id="143" name="角丸四角形 142"/>
              <p:cNvSpPr/>
              <p:nvPr/>
            </p:nvSpPr>
            <p:spPr bwMode="gray">
              <a:xfrm>
                <a:off x="910266" y="5502169"/>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うめきた・万博などを活用した実証実験フィールドの構築</a:t>
                </a:r>
              </a:p>
            </p:txBody>
          </p:sp>
          <p:sp>
            <p:nvSpPr>
              <p:cNvPr id="144" name="角丸四角形 143"/>
              <p:cNvSpPr/>
              <p:nvPr/>
            </p:nvSpPr>
            <p:spPr bwMode="gray">
              <a:xfrm>
                <a:off x="4716289" y="5540613"/>
                <a:ext cx="238043" cy="144016"/>
              </a:xfrm>
              <a:prstGeom prst="roundRect">
                <a:avLst/>
              </a:prstGeom>
              <a:solidFill>
                <a:srgbClr val="C00000"/>
              </a:solidFill>
              <a:ln w="12700" algn="ctr">
                <a:solidFill>
                  <a:srgbClr val="C00000"/>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新規</a:t>
                </a:r>
              </a:p>
            </p:txBody>
          </p:sp>
          <p:sp>
            <p:nvSpPr>
              <p:cNvPr id="145" name="楕円 144"/>
              <p:cNvSpPr/>
              <p:nvPr/>
            </p:nvSpPr>
            <p:spPr bwMode="gray">
              <a:xfrm>
                <a:off x="946310" y="5540621"/>
                <a:ext cx="144000" cy="144000"/>
              </a:xfrm>
              <a:prstGeom prst="ellipse">
                <a:avLst/>
              </a:prstGeom>
              <a:solidFill>
                <a:srgbClr val="046A38"/>
              </a:solidFill>
              <a:ln w="12700" algn="ctr">
                <a:solidFill>
                  <a:srgbClr val="046A38"/>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国</a:t>
                </a:r>
              </a:p>
            </p:txBody>
          </p:sp>
        </p:grpSp>
        <p:grpSp>
          <p:nvGrpSpPr>
            <p:cNvPr id="139" name="グループ化 138"/>
            <p:cNvGrpSpPr/>
            <p:nvPr/>
          </p:nvGrpSpPr>
          <p:grpSpPr>
            <a:xfrm>
              <a:off x="787715" y="6249755"/>
              <a:ext cx="4044066" cy="220904"/>
              <a:chOff x="910266" y="6023509"/>
              <a:chExt cx="4044066" cy="220904"/>
            </a:xfrm>
          </p:grpSpPr>
          <p:sp>
            <p:nvSpPr>
              <p:cNvPr id="140" name="角丸四角形 139"/>
              <p:cNvSpPr/>
              <p:nvPr/>
            </p:nvSpPr>
            <p:spPr bwMode="gray">
              <a:xfrm>
                <a:off x="910266" y="6023509"/>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近接する大学が保有するシーズ集約による知財活用の促進</a:t>
                </a:r>
              </a:p>
            </p:txBody>
          </p:sp>
          <p:sp>
            <p:nvSpPr>
              <p:cNvPr id="141" name="角丸四角形 140"/>
              <p:cNvSpPr/>
              <p:nvPr/>
            </p:nvSpPr>
            <p:spPr bwMode="gray">
              <a:xfrm>
                <a:off x="4716289" y="6061953"/>
                <a:ext cx="238043" cy="144016"/>
              </a:xfrm>
              <a:prstGeom prst="roundRect">
                <a:avLst/>
              </a:prstGeom>
              <a:solidFill>
                <a:srgbClr val="C00000"/>
              </a:solidFill>
              <a:ln w="12700" algn="ctr">
                <a:solidFill>
                  <a:srgbClr val="C00000"/>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新規</a:t>
                </a:r>
              </a:p>
            </p:txBody>
          </p:sp>
          <p:sp>
            <p:nvSpPr>
              <p:cNvPr id="142" name="楕円 141"/>
              <p:cNvSpPr/>
              <p:nvPr/>
            </p:nvSpPr>
            <p:spPr bwMode="gray">
              <a:xfrm>
                <a:off x="946310" y="6061961"/>
                <a:ext cx="144000" cy="144000"/>
              </a:xfrm>
              <a:prstGeom prst="ellipse">
                <a:avLst/>
              </a:prstGeom>
              <a:solidFill>
                <a:srgbClr val="046A38"/>
              </a:solidFill>
              <a:ln w="12700" algn="ctr">
                <a:solidFill>
                  <a:srgbClr val="046A38"/>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国</a:t>
                </a:r>
              </a:p>
            </p:txBody>
          </p:sp>
        </p:grpSp>
      </p:grpSp>
      <p:grpSp>
        <p:nvGrpSpPr>
          <p:cNvPr id="149" name="グループ化 148"/>
          <p:cNvGrpSpPr/>
          <p:nvPr/>
        </p:nvGrpSpPr>
        <p:grpSpPr>
          <a:xfrm>
            <a:off x="4877186" y="5551537"/>
            <a:ext cx="3730985" cy="685148"/>
            <a:chOff x="5283617" y="5728415"/>
            <a:chExt cx="4041900" cy="742244"/>
          </a:xfrm>
        </p:grpSpPr>
        <p:grpSp>
          <p:nvGrpSpPr>
            <p:cNvPr id="150" name="グループ化 149"/>
            <p:cNvGrpSpPr/>
            <p:nvPr/>
          </p:nvGrpSpPr>
          <p:grpSpPr>
            <a:xfrm>
              <a:off x="5283617" y="5989085"/>
              <a:ext cx="4041900" cy="220904"/>
              <a:chOff x="5406168" y="5762839"/>
              <a:chExt cx="4041900" cy="220904"/>
            </a:xfrm>
          </p:grpSpPr>
          <p:sp>
            <p:nvSpPr>
              <p:cNvPr id="159" name="角丸四角形 158"/>
              <p:cNvSpPr/>
              <p:nvPr/>
            </p:nvSpPr>
            <p:spPr bwMode="gray">
              <a:xfrm>
                <a:off x="5406168" y="5762839"/>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83"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外国人起業家の育成・支援強化</a:t>
                </a:r>
              </a:p>
            </p:txBody>
          </p:sp>
          <p:sp>
            <p:nvSpPr>
              <p:cNvPr id="160" name="角丸四角形 159"/>
              <p:cNvSpPr/>
              <p:nvPr/>
            </p:nvSpPr>
            <p:spPr bwMode="gray">
              <a:xfrm>
                <a:off x="9210025" y="5801283"/>
                <a:ext cx="238043" cy="144016"/>
              </a:xfrm>
              <a:prstGeom prst="roundRect">
                <a:avLst/>
              </a:prstGeom>
              <a:solidFill>
                <a:srgbClr val="C00000"/>
              </a:solidFill>
              <a:ln w="12700" algn="ctr">
                <a:solidFill>
                  <a:srgbClr val="C00000"/>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新規</a:t>
                </a:r>
              </a:p>
            </p:txBody>
          </p:sp>
          <p:sp>
            <p:nvSpPr>
              <p:cNvPr id="161" name="楕円 160"/>
              <p:cNvSpPr/>
              <p:nvPr/>
            </p:nvSpPr>
            <p:spPr bwMode="gray">
              <a:xfrm>
                <a:off x="5430492" y="5801291"/>
                <a:ext cx="144000" cy="144000"/>
              </a:xfrm>
              <a:prstGeom prst="ellipse">
                <a:avLst/>
              </a:prstGeom>
              <a:solidFill>
                <a:srgbClr val="4472C4">
                  <a:lumMod val="75000"/>
                </a:srgbClr>
              </a:solidFill>
              <a:ln w="12700" algn="ctr">
                <a:solidFill>
                  <a:srgbClr val="4472C4">
                    <a:lumMod val="75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阪</a:t>
                </a:r>
              </a:p>
            </p:txBody>
          </p:sp>
        </p:grpSp>
        <p:grpSp>
          <p:nvGrpSpPr>
            <p:cNvPr id="151" name="グループ化 150"/>
            <p:cNvGrpSpPr/>
            <p:nvPr/>
          </p:nvGrpSpPr>
          <p:grpSpPr>
            <a:xfrm>
              <a:off x="5283617" y="6249755"/>
              <a:ext cx="4041900" cy="220904"/>
              <a:chOff x="5406168" y="6023509"/>
              <a:chExt cx="4041900" cy="220904"/>
            </a:xfrm>
          </p:grpSpPr>
          <p:sp>
            <p:nvSpPr>
              <p:cNvPr id="156" name="角丸四角形 155"/>
              <p:cNvSpPr/>
              <p:nvPr/>
            </p:nvSpPr>
            <p:spPr bwMode="gray">
              <a:xfrm>
                <a:off x="5406168" y="6023509"/>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スタートアップ就職のサポートの強化（特に経営人材）</a:t>
                </a:r>
              </a:p>
            </p:txBody>
          </p:sp>
          <p:sp>
            <p:nvSpPr>
              <p:cNvPr id="157" name="角丸四角形 156"/>
              <p:cNvSpPr/>
              <p:nvPr/>
            </p:nvSpPr>
            <p:spPr bwMode="gray">
              <a:xfrm>
                <a:off x="9210025" y="6061953"/>
                <a:ext cx="238043" cy="144016"/>
              </a:xfrm>
              <a:prstGeom prst="roundRect">
                <a:avLst/>
              </a:prstGeom>
              <a:solidFill>
                <a:srgbClr val="C00000"/>
              </a:solidFill>
              <a:ln w="12700" algn="ctr">
                <a:solidFill>
                  <a:srgbClr val="C00000"/>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新規</a:t>
                </a:r>
              </a:p>
            </p:txBody>
          </p:sp>
          <p:sp>
            <p:nvSpPr>
              <p:cNvPr id="158" name="楕円 157"/>
              <p:cNvSpPr/>
              <p:nvPr/>
            </p:nvSpPr>
            <p:spPr bwMode="gray">
              <a:xfrm>
                <a:off x="5430492" y="6061961"/>
                <a:ext cx="144000" cy="144000"/>
              </a:xfrm>
              <a:prstGeom prst="ellipse">
                <a:avLst/>
              </a:prstGeom>
              <a:solidFill>
                <a:srgbClr val="4472C4">
                  <a:lumMod val="75000"/>
                </a:srgbClr>
              </a:solidFill>
              <a:ln w="12700" algn="ctr">
                <a:solidFill>
                  <a:srgbClr val="4472C4">
                    <a:lumMod val="75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阪</a:t>
                </a:r>
              </a:p>
            </p:txBody>
          </p:sp>
        </p:grpSp>
        <p:grpSp>
          <p:nvGrpSpPr>
            <p:cNvPr id="152" name="グループ化 151"/>
            <p:cNvGrpSpPr/>
            <p:nvPr/>
          </p:nvGrpSpPr>
          <p:grpSpPr>
            <a:xfrm>
              <a:off x="5283617" y="5728415"/>
              <a:ext cx="4040447" cy="220904"/>
              <a:chOff x="5406168" y="6023509"/>
              <a:chExt cx="4040447" cy="220904"/>
            </a:xfrm>
          </p:grpSpPr>
          <p:sp>
            <p:nvSpPr>
              <p:cNvPr id="153" name="角丸四角形 152"/>
              <p:cNvSpPr/>
              <p:nvPr/>
            </p:nvSpPr>
            <p:spPr bwMode="gray">
              <a:xfrm>
                <a:off x="5406168" y="6023509"/>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ベンチャー型事業承継、アトツギベンチャーの支援強化</a:t>
                </a:r>
              </a:p>
            </p:txBody>
          </p:sp>
          <p:sp>
            <p:nvSpPr>
              <p:cNvPr id="154" name="楕円 153"/>
              <p:cNvSpPr/>
              <p:nvPr/>
            </p:nvSpPr>
            <p:spPr bwMode="gray">
              <a:xfrm>
                <a:off x="5430492" y="6061961"/>
                <a:ext cx="144000" cy="144000"/>
              </a:xfrm>
              <a:prstGeom prst="ellipse">
                <a:avLst/>
              </a:prstGeom>
              <a:solidFill>
                <a:srgbClr val="4472C4">
                  <a:lumMod val="75000"/>
                </a:srgbClr>
              </a:solidFill>
              <a:ln w="12700" algn="ctr">
                <a:solidFill>
                  <a:srgbClr val="4472C4">
                    <a:lumMod val="75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阪</a:t>
                </a:r>
              </a:p>
            </p:txBody>
          </p:sp>
          <p:sp>
            <p:nvSpPr>
              <p:cNvPr id="155" name="角丸四角形 154"/>
              <p:cNvSpPr/>
              <p:nvPr/>
            </p:nvSpPr>
            <p:spPr bwMode="gray">
              <a:xfrm>
                <a:off x="8941227" y="6061953"/>
                <a:ext cx="505388" cy="144016"/>
              </a:xfrm>
              <a:prstGeom prst="roundRect">
                <a:avLst/>
              </a:prstGeom>
              <a:solidFill>
                <a:srgbClr val="012169"/>
              </a:solidFill>
              <a:ln w="12700" algn="ctr">
                <a:solidFill>
                  <a:srgbClr val="012169"/>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既存強化</a:t>
                </a:r>
              </a:p>
            </p:txBody>
          </p:sp>
        </p:grpSp>
      </p:grpSp>
      <p:grpSp>
        <p:nvGrpSpPr>
          <p:cNvPr id="162" name="グループ化 161"/>
          <p:cNvGrpSpPr/>
          <p:nvPr/>
        </p:nvGrpSpPr>
        <p:grpSpPr>
          <a:xfrm>
            <a:off x="4857690" y="3328125"/>
            <a:ext cx="3750480" cy="923263"/>
            <a:chOff x="5262497" y="3319717"/>
            <a:chExt cx="4063020" cy="1000202"/>
          </a:xfrm>
        </p:grpSpPr>
        <p:grpSp>
          <p:nvGrpSpPr>
            <p:cNvPr id="163" name="グループ化 162"/>
            <p:cNvGrpSpPr/>
            <p:nvPr/>
          </p:nvGrpSpPr>
          <p:grpSpPr>
            <a:xfrm>
              <a:off x="5262497" y="4099015"/>
              <a:ext cx="4063020" cy="220904"/>
              <a:chOff x="5385048" y="4114336"/>
              <a:chExt cx="4063020" cy="220904"/>
            </a:xfrm>
          </p:grpSpPr>
          <p:sp>
            <p:nvSpPr>
              <p:cNvPr id="176" name="角丸四角形 175"/>
              <p:cNvSpPr/>
              <p:nvPr/>
            </p:nvSpPr>
            <p:spPr bwMode="gray">
              <a:xfrm>
                <a:off x="5385048" y="4114336"/>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グローバル企業、世界トップレベル大学との連携施策の構築</a:t>
                </a:r>
              </a:p>
            </p:txBody>
          </p:sp>
          <p:sp>
            <p:nvSpPr>
              <p:cNvPr id="177" name="角丸四角形 176"/>
              <p:cNvSpPr/>
              <p:nvPr/>
            </p:nvSpPr>
            <p:spPr bwMode="gray">
              <a:xfrm>
                <a:off x="9210025" y="4152780"/>
                <a:ext cx="238043" cy="144016"/>
              </a:xfrm>
              <a:prstGeom prst="roundRect">
                <a:avLst/>
              </a:prstGeom>
              <a:solidFill>
                <a:srgbClr val="C00000"/>
              </a:solidFill>
              <a:ln w="12700" algn="ctr">
                <a:solidFill>
                  <a:srgbClr val="C00000"/>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新規</a:t>
                </a:r>
              </a:p>
            </p:txBody>
          </p:sp>
          <p:sp>
            <p:nvSpPr>
              <p:cNvPr id="178" name="楕円 177"/>
              <p:cNvSpPr/>
              <p:nvPr/>
            </p:nvSpPr>
            <p:spPr bwMode="gray">
              <a:xfrm>
                <a:off x="5430492" y="4152788"/>
                <a:ext cx="144000" cy="144000"/>
              </a:xfrm>
              <a:prstGeom prst="ellipse">
                <a:avLst/>
              </a:prstGeom>
              <a:solidFill>
                <a:srgbClr val="046A38"/>
              </a:solidFill>
              <a:ln w="12700" algn="ctr">
                <a:solidFill>
                  <a:srgbClr val="046A38"/>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国</a:t>
                </a:r>
              </a:p>
            </p:txBody>
          </p:sp>
        </p:grpSp>
        <p:grpSp>
          <p:nvGrpSpPr>
            <p:cNvPr id="164" name="グループ化 163"/>
            <p:cNvGrpSpPr/>
            <p:nvPr/>
          </p:nvGrpSpPr>
          <p:grpSpPr>
            <a:xfrm>
              <a:off x="5262497" y="3839249"/>
              <a:ext cx="4063020" cy="220904"/>
              <a:chOff x="5385048" y="3338571"/>
              <a:chExt cx="4063020" cy="220904"/>
            </a:xfrm>
          </p:grpSpPr>
          <p:sp>
            <p:nvSpPr>
              <p:cNvPr id="173" name="角丸四角形 172"/>
              <p:cNvSpPr/>
              <p:nvPr/>
            </p:nvSpPr>
            <p:spPr bwMode="gray">
              <a:xfrm>
                <a:off x="5385048" y="3338571"/>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海外メディア連携を含むスタートアップ情報発信機能の整備</a:t>
                </a:r>
              </a:p>
            </p:txBody>
          </p:sp>
          <p:sp>
            <p:nvSpPr>
              <p:cNvPr id="174" name="角丸四角形 173"/>
              <p:cNvSpPr/>
              <p:nvPr/>
            </p:nvSpPr>
            <p:spPr bwMode="gray">
              <a:xfrm>
                <a:off x="9210025" y="3377015"/>
                <a:ext cx="238043" cy="144016"/>
              </a:xfrm>
              <a:prstGeom prst="roundRect">
                <a:avLst/>
              </a:prstGeom>
              <a:solidFill>
                <a:srgbClr val="C00000"/>
              </a:solidFill>
              <a:ln w="12700" algn="ctr">
                <a:solidFill>
                  <a:srgbClr val="C00000"/>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新規</a:t>
                </a:r>
              </a:p>
            </p:txBody>
          </p:sp>
          <p:sp>
            <p:nvSpPr>
              <p:cNvPr id="175" name="楕円 174"/>
              <p:cNvSpPr/>
              <p:nvPr/>
            </p:nvSpPr>
            <p:spPr bwMode="gray">
              <a:xfrm>
                <a:off x="5430492" y="3377023"/>
                <a:ext cx="144000" cy="144000"/>
              </a:xfrm>
              <a:prstGeom prst="ellipse">
                <a:avLst/>
              </a:prstGeom>
              <a:solidFill>
                <a:srgbClr val="046A38"/>
              </a:solidFill>
              <a:ln w="12700" algn="ctr">
                <a:solidFill>
                  <a:srgbClr val="046A38"/>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国</a:t>
                </a:r>
              </a:p>
            </p:txBody>
          </p:sp>
        </p:grpSp>
        <p:grpSp>
          <p:nvGrpSpPr>
            <p:cNvPr id="165" name="グループ化 164"/>
            <p:cNvGrpSpPr/>
            <p:nvPr/>
          </p:nvGrpSpPr>
          <p:grpSpPr>
            <a:xfrm>
              <a:off x="5262497" y="3579483"/>
              <a:ext cx="4061567" cy="220904"/>
              <a:chOff x="5385048" y="3592996"/>
              <a:chExt cx="4061567" cy="220904"/>
            </a:xfrm>
          </p:grpSpPr>
          <p:sp>
            <p:nvSpPr>
              <p:cNvPr id="170" name="角丸四角形 169"/>
              <p:cNvSpPr/>
              <p:nvPr/>
            </p:nvSpPr>
            <p:spPr bwMode="gray">
              <a:xfrm>
                <a:off x="5385048" y="3592996"/>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国際イベントの開催・誘致による海外認知度の向上</a:t>
                </a:r>
              </a:p>
            </p:txBody>
          </p:sp>
          <p:sp>
            <p:nvSpPr>
              <p:cNvPr id="171" name="楕円 170"/>
              <p:cNvSpPr/>
              <p:nvPr/>
            </p:nvSpPr>
            <p:spPr bwMode="gray">
              <a:xfrm>
                <a:off x="5430492" y="3631448"/>
                <a:ext cx="144000" cy="144000"/>
              </a:xfrm>
              <a:prstGeom prst="ellipse">
                <a:avLst/>
              </a:prstGeom>
              <a:solidFill>
                <a:srgbClr val="046A38"/>
              </a:solidFill>
              <a:ln w="12700" algn="ctr">
                <a:solidFill>
                  <a:srgbClr val="046A38"/>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国</a:t>
                </a:r>
              </a:p>
            </p:txBody>
          </p:sp>
          <p:sp>
            <p:nvSpPr>
              <p:cNvPr id="172" name="角丸四角形 171"/>
              <p:cNvSpPr/>
              <p:nvPr/>
            </p:nvSpPr>
            <p:spPr bwMode="gray">
              <a:xfrm>
                <a:off x="8941227" y="3631440"/>
                <a:ext cx="505388" cy="144016"/>
              </a:xfrm>
              <a:prstGeom prst="roundRect">
                <a:avLst/>
              </a:prstGeom>
              <a:solidFill>
                <a:srgbClr val="012169"/>
              </a:solidFill>
              <a:ln w="12700" algn="ctr">
                <a:solidFill>
                  <a:srgbClr val="012169"/>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既存強化</a:t>
                </a:r>
              </a:p>
            </p:txBody>
          </p:sp>
        </p:grpSp>
        <p:grpSp>
          <p:nvGrpSpPr>
            <p:cNvPr id="166" name="グループ化 165"/>
            <p:cNvGrpSpPr/>
            <p:nvPr/>
          </p:nvGrpSpPr>
          <p:grpSpPr>
            <a:xfrm>
              <a:off x="5262497" y="3319717"/>
              <a:ext cx="4061567" cy="220904"/>
              <a:chOff x="5385048" y="3853666"/>
              <a:chExt cx="4061567" cy="220904"/>
            </a:xfrm>
          </p:grpSpPr>
          <p:sp>
            <p:nvSpPr>
              <p:cNvPr id="167" name="角丸四角形 166"/>
              <p:cNvSpPr/>
              <p:nvPr/>
            </p:nvSpPr>
            <p:spPr bwMode="gray">
              <a:xfrm>
                <a:off x="5385048" y="3853666"/>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国内外</a:t>
                </a:r>
                <a:r>
                  <a:rPr kumimoji="0" lang="en-US" altLang="ja-JP"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VC</a:t>
                </a: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と大阪発のスタートアップの交流機会の確保</a:t>
                </a:r>
              </a:p>
            </p:txBody>
          </p:sp>
          <p:sp>
            <p:nvSpPr>
              <p:cNvPr id="168" name="楕円 167"/>
              <p:cNvSpPr/>
              <p:nvPr/>
            </p:nvSpPr>
            <p:spPr bwMode="gray">
              <a:xfrm>
                <a:off x="5430492" y="3892118"/>
                <a:ext cx="144000" cy="144000"/>
              </a:xfrm>
              <a:prstGeom prst="ellipse">
                <a:avLst/>
              </a:prstGeom>
              <a:solidFill>
                <a:srgbClr val="4472C4">
                  <a:lumMod val="75000"/>
                </a:srgbClr>
              </a:solidFill>
              <a:ln w="12700" algn="ctr">
                <a:solidFill>
                  <a:srgbClr val="4472C4">
                    <a:lumMod val="75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阪</a:t>
                </a:r>
              </a:p>
            </p:txBody>
          </p:sp>
          <p:sp>
            <p:nvSpPr>
              <p:cNvPr id="169" name="角丸四角形 168"/>
              <p:cNvSpPr/>
              <p:nvPr/>
            </p:nvSpPr>
            <p:spPr bwMode="gray">
              <a:xfrm>
                <a:off x="8941227" y="3892110"/>
                <a:ext cx="505388" cy="144016"/>
              </a:xfrm>
              <a:prstGeom prst="roundRect">
                <a:avLst/>
              </a:prstGeom>
              <a:solidFill>
                <a:srgbClr val="012169"/>
              </a:solidFill>
              <a:ln w="12700" algn="ctr">
                <a:solidFill>
                  <a:srgbClr val="012169"/>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既存強化</a:t>
                </a:r>
              </a:p>
            </p:txBody>
          </p:sp>
        </p:grpSp>
      </p:grpSp>
      <p:sp>
        <p:nvSpPr>
          <p:cNvPr id="179" name="正方形/長方形 178"/>
          <p:cNvSpPr/>
          <p:nvPr/>
        </p:nvSpPr>
        <p:spPr bwMode="gray">
          <a:xfrm>
            <a:off x="787099" y="1313329"/>
            <a:ext cx="4216360" cy="282775"/>
          </a:xfrm>
          <a:prstGeom prst="rect">
            <a:avLst/>
          </a:prstGeom>
          <a:solidFill>
            <a:srgbClr val="0070C0"/>
          </a:solidFill>
          <a:ln w="12700" algn="ctr">
            <a:no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大阪スタートアップ・エコシステムコンソーシアム主要な取組</a:t>
            </a:r>
          </a:p>
        </p:txBody>
      </p:sp>
      <p:grpSp>
        <p:nvGrpSpPr>
          <p:cNvPr id="180" name="グループ化 179"/>
          <p:cNvGrpSpPr/>
          <p:nvPr/>
        </p:nvGrpSpPr>
        <p:grpSpPr>
          <a:xfrm>
            <a:off x="7596555" y="1300054"/>
            <a:ext cx="1418253" cy="593834"/>
            <a:chOff x="8229600" y="1150923"/>
            <a:chExt cx="1536441" cy="643320"/>
          </a:xfrm>
        </p:grpSpPr>
        <p:sp>
          <p:nvSpPr>
            <p:cNvPr id="181" name="正方形/長方形 180"/>
            <p:cNvSpPr/>
            <p:nvPr/>
          </p:nvSpPr>
          <p:spPr bwMode="gray">
            <a:xfrm>
              <a:off x="8229600" y="1150923"/>
              <a:ext cx="1536441" cy="643320"/>
            </a:xfrm>
            <a:prstGeom prst="rect">
              <a:avLst/>
            </a:prstGeom>
            <a:solidFill>
              <a:sysClr val="window" lastClr="FFFFFF"/>
            </a:solidFill>
            <a:ln w="12700" algn="ctr">
              <a:solidFill>
                <a:srgbClr val="75787B">
                  <a:lumMod val="40000"/>
                  <a:lumOff val="60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endPar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p:txBody>
        </p:sp>
        <p:sp>
          <p:nvSpPr>
            <p:cNvPr id="182" name="楕円 181"/>
            <p:cNvSpPr/>
            <p:nvPr/>
          </p:nvSpPr>
          <p:spPr bwMode="gray">
            <a:xfrm>
              <a:off x="8251941" y="1201405"/>
              <a:ext cx="144000" cy="144000"/>
            </a:xfrm>
            <a:prstGeom prst="ellipse">
              <a:avLst/>
            </a:prstGeom>
            <a:solidFill>
              <a:srgbClr val="4472C4">
                <a:lumMod val="75000"/>
              </a:srgbClr>
            </a:solidFill>
            <a:ln w="12700" algn="ctr">
              <a:solidFill>
                <a:srgbClr val="4472C4">
                  <a:lumMod val="75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阪</a:t>
              </a:r>
            </a:p>
          </p:txBody>
        </p:sp>
        <p:sp>
          <p:nvSpPr>
            <p:cNvPr id="183" name="テキスト ボックス 182"/>
            <p:cNvSpPr txBox="1"/>
            <p:nvPr/>
          </p:nvSpPr>
          <p:spPr>
            <a:xfrm>
              <a:off x="8434041" y="1164527"/>
              <a:ext cx="1008699" cy="195724"/>
            </a:xfrm>
            <a:prstGeom prst="rect">
              <a:avLst/>
            </a:prstGeom>
            <a:noFill/>
          </p:spPr>
          <p:txBody>
            <a:bodyPr wrap="square" lIns="33231" tIns="33231" rIns="33231" bIns="33231" rtlCol="0" anchor="ctr" anchorCtr="0">
              <a:spAutoFit/>
            </a:bodyPr>
            <a:lstStyle/>
            <a:p>
              <a:pPr marL="0" marR="0" lvl="0" indent="0" algn="l" defTabSz="844083" rtl="0" eaLnBrk="1" fontAlgn="base" latinLnBrk="0" hangingPunct="1">
                <a:lnSpc>
                  <a:spcPct val="100000"/>
                </a:lnSpc>
                <a:spcBef>
                  <a:spcPts val="0"/>
                </a:spcBef>
                <a:spcAft>
                  <a:spcPct val="0"/>
                </a:spcAft>
                <a:buClrTx/>
                <a:buSzPct val="100000"/>
                <a:buFontTx/>
                <a:buNone/>
                <a:tabLst/>
                <a:defRPr/>
              </a:pPr>
              <a:r>
                <a:rPr kumimoji="1" lang="ja-JP" altLang="en-US" sz="73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大阪で取り組む予定</a:t>
              </a:r>
            </a:p>
          </p:txBody>
        </p:sp>
        <p:sp>
          <p:nvSpPr>
            <p:cNvPr id="184" name="楕円 183"/>
            <p:cNvSpPr/>
            <p:nvPr/>
          </p:nvSpPr>
          <p:spPr bwMode="gray">
            <a:xfrm>
              <a:off x="8251941" y="1401426"/>
              <a:ext cx="144000" cy="144000"/>
            </a:xfrm>
            <a:prstGeom prst="ellipse">
              <a:avLst/>
            </a:prstGeom>
            <a:solidFill>
              <a:srgbClr val="86BC25"/>
            </a:solidFill>
            <a:ln w="12700" algn="ctr">
              <a:solidFill>
                <a:srgbClr val="86BC25"/>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646"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関</a:t>
              </a:r>
            </a:p>
          </p:txBody>
        </p:sp>
        <p:sp>
          <p:nvSpPr>
            <p:cNvPr id="185" name="テキスト ボックス 184"/>
            <p:cNvSpPr txBox="1"/>
            <p:nvPr/>
          </p:nvSpPr>
          <p:spPr>
            <a:xfrm>
              <a:off x="8434041" y="1374722"/>
              <a:ext cx="1332000" cy="195724"/>
            </a:xfrm>
            <a:prstGeom prst="rect">
              <a:avLst/>
            </a:prstGeom>
            <a:noFill/>
          </p:spPr>
          <p:txBody>
            <a:bodyPr wrap="square" lIns="33231" tIns="33231" rIns="33231" bIns="33231" rtlCol="0" anchor="ctr" anchorCtr="0">
              <a:spAutoFit/>
            </a:bodyPr>
            <a:lstStyle/>
            <a:p>
              <a:pPr marL="0" marR="0" lvl="0" indent="0" algn="l" defTabSz="844083" rtl="0" eaLnBrk="1" fontAlgn="base" latinLnBrk="0" hangingPunct="1">
                <a:lnSpc>
                  <a:spcPct val="100000"/>
                </a:lnSpc>
                <a:spcBef>
                  <a:spcPts val="0"/>
                </a:spcBef>
                <a:spcAft>
                  <a:spcPct val="0"/>
                </a:spcAft>
                <a:buClrTx/>
                <a:buSzPct val="100000"/>
                <a:buFontTx/>
                <a:buNone/>
                <a:tabLst/>
                <a:defRPr/>
              </a:pPr>
              <a:r>
                <a:rPr kumimoji="1" lang="ja-JP" altLang="en-US" sz="73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京阪神連携で取り組む予定</a:t>
              </a:r>
            </a:p>
          </p:txBody>
        </p:sp>
        <p:sp>
          <p:nvSpPr>
            <p:cNvPr id="186" name="楕円 185"/>
            <p:cNvSpPr/>
            <p:nvPr/>
          </p:nvSpPr>
          <p:spPr bwMode="gray">
            <a:xfrm>
              <a:off x="8251941" y="1599197"/>
              <a:ext cx="144000" cy="144000"/>
            </a:xfrm>
            <a:prstGeom prst="ellipse">
              <a:avLst/>
            </a:prstGeom>
            <a:solidFill>
              <a:srgbClr val="046A38"/>
            </a:solidFill>
            <a:ln w="12700" algn="ctr">
              <a:solidFill>
                <a:srgbClr val="046A38"/>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国</a:t>
              </a:r>
            </a:p>
          </p:txBody>
        </p:sp>
        <p:sp>
          <p:nvSpPr>
            <p:cNvPr id="187" name="テキスト ボックス 186"/>
            <p:cNvSpPr txBox="1"/>
            <p:nvPr/>
          </p:nvSpPr>
          <p:spPr>
            <a:xfrm>
              <a:off x="8434041" y="1581574"/>
              <a:ext cx="1332000" cy="180372"/>
            </a:xfrm>
            <a:prstGeom prst="rect">
              <a:avLst/>
            </a:prstGeom>
            <a:noFill/>
          </p:spPr>
          <p:txBody>
            <a:bodyPr wrap="square" lIns="33231" tIns="33231" rIns="33231" bIns="33231" rtlCol="0" anchor="ctr" anchorCtr="0">
              <a:spAutoFit/>
            </a:bodyPr>
            <a:lstStyle/>
            <a:p>
              <a:pPr marL="0" marR="0" lvl="0" indent="0" algn="l" defTabSz="844083" rtl="0" eaLnBrk="1" fontAlgn="base" latinLnBrk="0" hangingPunct="1">
                <a:lnSpc>
                  <a:spcPct val="100000"/>
                </a:lnSpc>
                <a:spcBef>
                  <a:spcPts val="0"/>
                </a:spcBef>
                <a:spcAft>
                  <a:spcPct val="0"/>
                </a:spcAft>
                <a:buClrTx/>
                <a:buSzPct val="100000"/>
                <a:buFontTx/>
                <a:buNone/>
                <a:tabLst/>
                <a:defRPr/>
              </a:pPr>
              <a:r>
                <a:rPr kumimoji="1" lang="ja-JP" altLang="en-US" sz="646"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国・京阪神連携で取り組む予定</a:t>
              </a:r>
            </a:p>
          </p:txBody>
        </p:sp>
      </p:grpSp>
      <p:grpSp>
        <p:nvGrpSpPr>
          <p:cNvPr id="188" name="グループ化 187"/>
          <p:cNvGrpSpPr/>
          <p:nvPr/>
        </p:nvGrpSpPr>
        <p:grpSpPr>
          <a:xfrm>
            <a:off x="727121" y="4047477"/>
            <a:ext cx="3690052" cy="203911"/>
            <a:chOff x="787715" y="4099015"/>
            <a:chExt cx="3997556" cy="220904"/>
          </a:xfrm>
        </p:grpSpPr>
        <p:sp>
          <p:nvSpPr>
            <p:cNvPr id="189" name="角丸四角形 188"/>
            <p:cNvSpPr/>
            <p:nvPr/>
          </p:nvSpPr>
          <p:spPr bwMode="gray">
            <a:xfrm>
              <a:off x="787715" y="4099015"/>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83"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大企業とスタートアップの連携・協業機会の拡大</a:t>
              </a:r>
            </a:p>
          </p:txBody>
        </p:sp>
        <p:sp>
          <p:nvSpPr>
            <p:cNvPr id="190" name="楕円 189"/>
            <p:cNvSpPr/>
            <p:nvPr/>
          </p:nvSpPr>
          <p:spPr bwMode="gray">
            <a:xfrm>
              <a:off x="823759" y="4137467"/>
              <a:ext cx="144000" cy="144000"/>
            </a:xfrm>
            <a:prstGeom prst="ellipse">
              <a:avLst/>
            </a:prstGeom>
            <a:solidFill>
              <a:srgbClr val="4472C4">
                <a:lumMod val="75000"/>
              </a:srgbClr>
            </a:solidFill>
            <a:ln w="12700" algn="ctr">
              <a:solidFill>
                <a:srgbClr val="4472C4">
                  <a:lumMod val="75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阪</a:t>
              </a:r>
            </a:p>
          </p:txBody>
        </p:sp>
      </p:grpSp>
      <p:grpSp>
        <p:nvGrpSpPr>
          <p:cNvPr id="191" name="グループ化 190"/>
          <p:cNvGrpSpPr/>
          <p:nvPr/>
        </p:nvGrpSpPr>
        <p:grpSpPr>
          <a:xfrm>
            <a:off x="727123" y="3807693"/>
            <a:ext cx="3732985" cy="203911"/>
            <a:chOff x="787715" y="3839249"/>
            <a:chExt cx="4044067" cy="220904"/>
          </a:xfrm>
        </p:grpSpPr>
        <p:sp>
          <p:nvSpPr>
            <p:cNvPr id="192" name="角丸四角形 191"/>
            <p:cNvSpPr/>
            <p:nvPr/>
          </p:nvSpPr>
          <p:spPr bwMode="gray">
            <a:xfrm>
              <a:off x="787715" y="3839249"/>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83"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スタートアップコミュニティと多彩な人材のマッチング</a:t>
              </a:r>
            </a:p>
          </p:txBody>
        </p:sp>
        <p:sp>
          <p:nvSpPr>
            <p:cNvPr id="193" name="角丸四角形 192"/>
            <p:cNvSpPr/>
            <p:nvPr/>
          </p:nvSpPr>
          <p:spPr bwMode="gray">
            <a:xfrm>
              <a:off x="4326394" y="3877693"/>
              <a:ext cx="505388" cy="144016"/>
            </a:xfrm>
            <a:prstGeom prst="roundRect">
              <a:avLst/>
            </a:prstGeom>
            <a:solidFill>
              <a:srgbClr val="012169"/>
            </a:solidFill>
            <a:ln w="12700" algn="ctr">
              <a:solidFill>
                <a:srgbClr val="012169"/>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既存強化</a:t>
              </a:r>
            </a:p>
          </p:txBody>
        </p:sp>
        <p:sp>
          <p:nvSpPr>
            <p:cNvPr id="194" name="楕円 193"/>
            <p:cNvSpPr/>
            <p:nvPr/>
          </p:nvSpPr>
          <p:spPr bwMode="gray">
            <a:xfrm>
              <a:off x="823759" y="3877701"/>
              <a:ext cx="144000" cy="144000"/>
            </a:xfrm>
            <a:prstGeom prst="ellipse">
              <a:avLst/>
            </a:prstGeom>
            <a:solidFill>
              <a:srgbClr val="4472C4">
                <a:lumMod val="75000"/>
              </a:srgbClr>
            </a:solidFill>
            <a:ln w="12700" algn="ctr">
              <a:solidFill>
                <a:srgbClr val="4472C4">
                  <a:lumMod val="75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阪</a:t>
              </a:r>
            </a:p>
          </p:txBody>
        </p:sp>
      </p:grpSp>
      <p:grpSp>
        <p:nvGrpSpPr>
          <p:cNvPr id="195" name="グループ化 194"/>
          <p:cNvGrpSpPr/>
          <p:nvPr/>
        </p:nvGrpSpPr>
        <p:grpSpPr>
          <a:xfrm>
            <a:off x="727123" y="3328125"/>
            <a:ext cx="3732985" cy="203911"/>
            <a:chOff x="787715" y="3319717"/>
            <a:chExt cx="4044067" cy="220904"/>
          </a:xfrm>
        </p:grpSpPr>
        <p:sp>
          <p:nvSpPr>
            <p:cNvPr id="196" name="角丸四角形 195"/>
            <p:cNvSpPr/>
            <p:nvPr/>
          </p:nvSpPr>
          <p:spPr bwMode="gray">
            <a:xfrm>
              <a:off x="787715" y="3319717"/>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起業家人材ネットワークの拡充、支援の仕組みの強化</a:t>
              </a:r>
            </a:p>
          </p:txBody>
        </p:sp>
        <p:sp>
          <p:nvSpPr>
            <p:cNvPr id="197" name="楕円 196"/>
            <p:cNvSpPr/>
            <p:nvPr/>
          </p:nvSpPr>
          <p:spPr bwMode="gray">
            <a:xfrm>
              <a:off x="823759" y="3358169"/>
              <a:ext cx="144000" cy="144000"/>
            </a:xfrm>
            <a:prstGeom prst="ellipse">
              <a:avLst/>
            </a:prstGeom>
            <a:solidFill>
              <a:srgbClr val="86BC25"/>
            </a:solidFill>
            <a:ln w="12700" algn="ctr">
              <a:solidFill>
                <a:srgbClr val="86BC25"/>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646"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関</a:t>
              </a:r>
            </a:p>
          </p:txBody>
        </p:sp>
        <p:sp>
          <p:nvSpPr>
            <p:cNvPr id="198" name="角丸四角形 197"/>
            <p:cNvSpPr/>
            <p:nvPr/>
          </p:nvSpPr>
          <p:spPr bwMode="gray">
            <a:xfrm>
              <a:off x="4326394" y="3358161"/>
              <a:ext cx="505388" cy="144016"/>
            </a:xfrm>
            <a:prstGeom prst="roundRect">
              <a:avLst/>
            </a:prstGeom>
            <a:solidFill>
              <a:srgbClr val="012169"/>
            </a:solidFill>
            <a:ln w="12700" algn="ctr">
              <a:solidFill>
                <a:srgbClr val="012169"/>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既存強化</a:t>
              </a:r>
            </a:p>
          </p:txBody>
        </p:sp>
      </p:grpSp>
      <p:grpSp>
        <p:nvGrpSpPr>
          <p:cNvPr id="199" name="グループ化 198"/>
          <p:cNvGrpSpPr/>
          <p:nvPr/>
        </p:nvGrpSpPr>
        <p:grpSpPr>
          <a:xfrm>
            <a:off x="727123" y="3567909"/>
            <a:ext cx="3732985" cy="203911"/>
            <a:chOff x="787715" y="3579483"/>
            <a:chExt cx="4044067" cy="220904"/>
          </a:xfrm>
        </p:grpSpPr>
        <p:sp>
          <p:nvSpPr>
            <p:cNvPr id="200" name="角丸四角形 199"/>
            <p:cNvSpPr/>
            <p:nvPr/>
          </p:nvSpPr>
          <p:spPr bwMode="gray">
            <a:xfrm>
              <a:off x="787715" y="3579483"/>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大学・研究機関と連携したシーズを活用した起業の促進</a:t>
              </a:r>
            </a:p>
          </p:txBody>
        </p:sp>
        <p:sp>
          <p:nvSpPr>
            <p:cNvPr id="201" name="楕円 200"/>
            <p:cNvSpPr/>
            <p:nvPr/>
          </p:nvSpPr>
          <p:spPr bwMode="gray">
            <a:xfrm>
              <a:off x="823759" y="3617935"/>
              <a:ext cx="144000" cy="144000"/>
            </a:xfrm>
            <a:prstGeom prst="ellipse">
              <a:avLst/>
            </a:prstGeom>
            <a:solidFill>
              <a:srgbClr val="4472C4">
                <a:lumMod val="75000"/>
              </a:srgbClr>
            </a:solidFill>
            <a:ln w="12700" algn="ctr">
              <a:solidFill>
                <a:srgbClr val="4472C4">
                  <a:lumMod val="75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阪</a:t>
              </a:r>
            </a:p>
          </p:txBody>
        </p:sp>
        <p:sp>
          <p:nvSpPr>
            <p:cNvPr id="202" name="角丸四角形 201"/>
            <p:cNvSpPr/>
            <p:nvPr/>
          </p:nvSpPr>
          <p:spPr bwMode="gray">
            <a:xfrm>
              <a:off x="4326394" y="3617927"/>
              <a:ext cx="505388" cy="144016"/>
            </a:xfrm>
            <a:prstGeom prst="roundRect">
              <a:avLst/>
            </a:prstGeom>
            <a:solidFill>
              <a:srgbClr val="012169"/>
            </a:solidFill>
            <a:ln w="12700" algn="ctr">
              <a:solidFill>
                <a:srgbClr val="012169"/>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既存強化</a:t>
              </a:r>
            </a:p>
          </p:txBody>
        </p:sp>
      </p:grpSp>
      <p:grpSp>
        <p:nvGrpSpPr>
          <p:cNvPr id="203" name="グループ化 202"/>
          <p:cNvGrpSpPr/>
          <p:nvPr/>
        </p:nvGrpSpPr>
        <p:grpSpPr>
          <a:xfrm>
            <a:off x="727122" y="4287261"/>
            <a:ext cx="3732984" cy="203911"/>
            <a:chOff x="787715" y="4358782"/>
            <a:chExt cx="4044066" cy="220904"/>
          </a:xfrm>
        </p:grpSpPr>
        <p:sp>
          <p:nvSpPr>
            <p:cNvPr id="204" name="角丸四角形 203"/>
            <p:cNvSpPr/>
            <p:nvPr/>
          </p:nvSpPr>
          <p:spPr bwMode="gray">
            <a:xfrm>
              <a:off x="787715" y="4358782"/>
              <a:ext cx="3997556" cy="220904"/>
            </a:xfrm>
            <a:prstGeom prst="roundRect">
              <a:avLst/>
            </a:prstGeom>
            <a:solidFill>
              <a:sysClr val="window" lastClr="FFFFFF"/>
            </a:solidFill>
            <a:ln w="22225" algn="ctr">
              <a:solidFill>
                <a:srgbClr val="75787B"/>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158264" marR="0" lvl="0" indent="-158264" algn="l" defTabSz="844078"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015"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ものづくり企業との連携によるアジャイル開発基盤の構築</a:t>
              </a:r>
            </a:p>
          </p:txBody>
        </p:sp>
        <p:sp>
          <p:nvSpPr>
            <p:cNvPr id="205" name="楕円 204"/>
            <p:cNvSpPr/>
            <p:nvPr/>
          </p:nvSpPr>
          <p:spPr bwMode="gray">
            <a:xfrm>
              <a:off x="823759" y="4397234"/>
              <a:ext cx="144000" cy="144000"/>
            </a:xfrm>
            <a:prstGeom prst="ellipse">
              <a:avLst/>
            </a:prstGeom>
            <a:solidFill>
              <a:srgbClr val="4472C4">
                <a:lumMod val="75000"/>
              </a:srgbClr>
            </a:solidFill>
            <a:ln w="12700" algn="ctr">
              <a:solidFill>
                <a:srgbClr val="4472C4">
                  <a:lumMod val="75000"/>
                </a:srgbClr>
              </a:solidFill>
              <a:miter lim="800000"/>
              <a:headEnd/>
              <a:tailEnd/>
            </a:ln>
          </p:spPr>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646"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阪</a:t>
              </a:r>
            </a:p>
          </p:txBody>
        </p:sp>
        <p:sp>
          <p:nvSpPr>
            <p:cNvPr id="206" name="角丸四角形 205"/>
            <p:cNvSpPr/>
            <p:nvPr/>
          </p:nvSpPr>
          <p:spPr bwMode="gray">
            <a:xfrm>
              <a:off x="4593738" y="4397226"/>
              <a:ext cx="238043" cy="144016"/>
            </a:xfrm>
            <a:prstGeom prst="roundRect">
              <a:avLst/>
            </a:prstGeom>
            <a:solidFill>
              <a:srgbClr val="C00000"/>
            </a:solidFill>
            <a:ln w="12700" algn="ctr">
              <a:solidFill>
                <a:srgbClr val="C00000"/>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新規</a:t>
              </a:r>
            </a:p>
          </p:txBody>
        </p:sp>
      </p:grpSp>
      <p:sp>
        <p:nvSpPr>
          <p:cNvPr id="207" name="角丸四角形 206"/>
          <p:cNvSpPr/>
          <p:nvPr/>
        </p:nvSpPr>
        <p:spPr bwMode="gray">
          <a:xfrm>
            <a:off x="3993594" y="4082962"/>
            <a:ext cx="466512" cy="132938"/>
          </a:xfrm>
          <a:prstGeom prst="roundRect">
            <a:avLst/>
          </a:prstGeom>
          <a:solidFill>
            <a:srgbClr val="012169"/>
          </a:solidFill>
          <a:ln w="12700" algn="ctr">
            <a:solidFill>
              <a:srgbClr val="012169"/>
            </a:solidFill>
            <a:miter lim="800000"/>
            <a:headEnd/>
            <a:tailEnd/>
          </a:ln>
        </p:spPr>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p>
            <a:pPr marL="0" marR="0" lvl="0" indent="0" algn="ctr" defTabSz="844078" rtl="0" eaLnBrk="1" fontAlgn="base" latinLnBrk="0" hangingPunct="1">
              <a:lnSpc>
                <a:spcPct val="100000"/>
              </a:lnSpc>
              <a:spcBef>
                <a:spcPct val="0"/>
              </a:spcBef>
              <a:spcAft>
                <a:spcPct val="0"/>
              </a:spcAft>
              <a:buClrTx/>
              <a:buSzTx/>
              <a:buFontTx/>
              <a:buNone/>
              <a:tabLst/>
              <a:defRPr/>
            </a:pPr>
            <a:r>
              <a:rPr kumimoji="0" lang="ja-JP" altLang="en-US" sz="738"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charset="0"/>
              </a:rPr>
              <a:t>既存強化</a:t>
            </a:r>
          </a:p>
        </p:txBody>
      </p:sp>
      <p:sp>
        <p:nvSpPr>
          <p:cNvPr id="2" name="スライド番号プレースホルダー 1"/>
          <p:cNvSpPr>
            <a:spLocks noGrp="1"/>
          </p:cNvSpPr>
          <p:nvPr>
            <p:ph type="sldNum" sz="quarter" idx="12"/>
          </p:nvPr>
        </p:nvSpPr>
        <p:spPr>
          <a:xfrm>
            <a:off x="7092280" y="6496559"/>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121</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99778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 name="オブジェクト 109"/>
          <p:cNvPicPr>
            <a:picLocks noChangeAspect="1"/>
          </p:cNvPicPr>
          <p:nvPr/>
        </p:nvPicPr>
        <p:blipFill>
          <a:blip cstate="print"/>
          <a:stretch>
            <a:fillRect/>
          </a:stretch>
        </p:blipFill>
        <p:spPr>
          <a:xfrm>
            <a:off x="1466" y="265235"/>
            <a:ext cx="1466" cy="1466"/>
          </a:xfrm>
          <a:prstGeom prst="rect">
            <a:avLst/>
          </a:prstGeom>
        </p:spPr>
      </p:pic>
      <p:sp>
        <p:nvSpPr>
          <p:cNvPr id="966" name="テキスト ボックス 965"/>
          <p:cNvSpPr txBox="1"/>
          <p:nvPr/>
        </p:nvSpPr>
        <p:spPr>
          <a:xfrm>
            <a:off x="90150" y="268975"/>
            <a:ext cx="3007555" cy="307777"/>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■スタートアップ・エコシステム拠点都市</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67" name="コンテンツ プレースホルダー 2">
            <a:extLst>
              <a:ext uri="{FF2B5EF4-FFF2-40B4-BE49-F238E27FC236}">
                <a16:creationId xmlns:a16="http://schemas.microsoft.com/office/drawing/2014/main" id="{5B052E9C-9DBF-4777-9D87-CC7E1956F30C}"/>
              </a:ext>
            </a:extLst>
          </p:cNvPr>
          <p:cNvSpPr txBox="1">
            <a:spLocks/>
          </p:cNvSpPr>
          <p:nvPr/>
        </p:nvSpPr>
        <p:spPr>
          <a:xfrm>
            <a:off x="38634" y="640758"/>
            <a:ext cx="9053849" cy="1333378"/>
          </a:xfrm>
          <a:prstGeom prst="rect">
            <a:avLst/>
          </a:prstGeom>
          <a:solidFill>
            <a:schemeClr val="accent1">
              <a:lumMod val="40000"/>
              <a:lumOff val="60000"/>
            </a:schemeClr>
          </a:solidFill>
        </p:spPr>
        <p:txBody>
          <a:bodyPr vert="horz" wrap="square" lIns="91440" tIns="45720" rIns="91440" bIns="45720" rtlCol="0">
            <a:spAutoFit/>
          </a:bodyPr>
          <a:lstStyle>
            <a:lvl1pPr marL="211020" indent="-211020" algn="l" defTabSz="844078" rtl="0" eaLnBrk="1" latinLnBrk="0" hangingPunct="1">
              <a:lnSpc>
                <a:spcPct val="90000"/>
              </a:lnSpc>
              <a:spcBef>
                <a:spcPts val="923"/>
              </a:spcBef>
              <a:buFont typeface="Arial" panose="020B0604020202020204" pitchFamily="34" charset="0"/>
              <a:buChar char="•"/>
              <a:defRPr kumimoji="1" sz="1477"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633058" indent="-211020" algn="l" defTabSz="844078" rtl="0" eaLnBrk="1" latinLnBrk="0" hangingPunct="1">
              <a:lnSpc>
                <a:spcPct val="90000"/>
              </a:lnSpc>
              <a:spcBef>
                <a:spcPts val="462"/>
              </a:spcBef>
              <a:buFont typeface="Arial" panose="020B0604020202020204"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2pPr>
            <a:lvl3pPr marL="1055097" indent="-211020" algn="l" defTabSz="844078" rtl="0" eaLnBrk="1" latinLnBrk="0" hangingPunct="1">
              <a:lnSpc>
                <a:spcPct val="90000"/>
              </a:lnSpc>
              <a:spcBef>
                <a:spcPts val="462"/>
              </a:spcBef>
              <a:buFont typeface="Arial" panose="020B0604020202020204" pitchFamily="34" charset="0"/>
              <a:buChar char="•"/>
              <a:defRPr kumimoji="1" sz="1108"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3pPr>
            <a:lvl4pPr marL="1477136" indent="-211020" algn="l" defTabSz="844078" rtl="0" eaLnBrk="1" latinLnBrk="0" hangingPunct="1">
              <a:lnSpc>
                <a:spcPct val="90000"/>
              </a:lnSpc>
              <a:spcBef>
                <a:spcPts val="462"/>
              </a:spcBef>
              <a:buFont typeface="Arial" panose="020B0604020202020204" pitchFamily="34" charset="0"/>
              <a:buChar char="•"/>
              <a:defRPr kumimoji="1" sz="1015"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4pPr>
            <a:lvl5pPr marL="1899175" indent="-211020" algn="l" defTabSz="844078" rtl="0" eaLnBrk="1" latinLnBrk="0" hangingPunct="1">
              <a:lnSpc>
                <a:spcPct val="90000"/>
              </a:lnSpc>
              <a:spcBef>
                <a:spcPts val="462"/>
              </a:spcBef>
              <a:buFont typeface="Arial" panose="020B0604020202020204" pitchFamily="34" charset="0"/>
              <a:buChar char="•"/>
              <a:defRPr kumimoji="1" sz="1015"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5pPr>
            <a:lvl6pPr marL="2321213"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53"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291"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30"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211020" marR="0" lvl="0" indent="-211020" algn="l" defTabSz="844078" rtl="0" eaLnBrk="1" fontAlgn="auto" latinLnBrk="0" hangingPunct="1">
              <a:lnSpc>
                <a:spcPct val="90000"/>
              </a:lnSpc>
              <a:spcBef>
                <a:spcPts val="923"/>
              </a:spcBef>
              <a:spcAft>
                <a:spcPts val="0"/>
              </a:spcAft>
              <a:buClrTx/>
              <a:buSzTx/>
              <a:buFont typeface="Arial" panose="020B0604020202020204" pitchFamily="34" charset="0"/>
              <a:buChar char="•"/>
              <a:tabLst/>
              <a:defRPr/>
            </a:pP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世界の冠たるスタートアップ都市を実現することは、国内外からの投資を呼込み、</a:t>
            </a:r>
            <a:r>
              <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Society5.0</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の実現をめざす「</a:t>
            </a:r>
            <a:r>
              <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2025</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年大阪・関西万博」の成功や、副首都大阪の確立・発展につながるもの。</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　</a:t>
            </a:r>
            <a:endPar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a:p>
            <a:pPr marL="211020" marR="0" lvl="0" indent="-211020" algn="l" defTabSz="844078" rtl="0" eaLnBrk="1" fontAlgn="auto" latinLnBrk="0" hangingPunct="1">
              <a:lnSpc>
                <a:spcPct val="90000"/>
              </a:lnSpc>
              <a:spcBef>
                <a:spcPts val="923"/>
              </a:spcBef>
              <a:spcAft>
                <a:spcPts val="0"/>
              </a:spcAft>
              <a:buClrTx/>
              <a:buSzTx/>
              <a:buFont typeface="Arial" panose="020B0604020202020204" pitchFamily="34" charset="0"/>
              <a:buChar char="•"/>
              <a:tabLst/>
              <a:defRPr/>
            </a:pPr>
            <a:r>
              <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2020</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年、大阪・京都・兵庫は、</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国の「スタートアップ・エコシステム拠点</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都市」に選定。</a:t>
            </a:r>
            <a:endPar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a:p>
            <a:pPr marL="211020" marR="0" lvl="0" indent="-211020" algn="l" defTabSz="844078" rtl="0" eaLnBrk="1" fontAlgn="auto" latinLnBrk="0" hangingPunct="1">
              <a:lnSpc>
                <a:spcPct val="90000"/>
              </a:lnSpc>
              <a:spcBef>
                <a:spcPts val="923"/>
              </a:spcBef>
              <a:spcAft>
                <a:spcPts val="0"/>
              </a:spcAft>
              <a:buClrTx/>
              <a:buSzTx/>
              <a:buFont typeface="Arial" panose="020B0604020202020204" pitchFamily="34" charset="0"/>
              <a:buChar char="•"/>
              <a:tabLst/>
              <a:defRPr/>
            </a:pP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都市選定により、新たに得られる国の支援機会やコンソーシアムメンバーのリソースを最大限に</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活用し</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、大阪のエコシステムを強化していく。</a:t>
            </a:r>
            <a:endPar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a:p>
            <a:pPr marL="211020" marR="0" lvl="0" indent="-211020" algn="l" defTabSz="844078" rtl="0" eaLnBrk="1" fontAlgn="auto" latinLnBrk="0" hangingPunct="1">
              <a:lnSpc>
                <a:spcPct val="90000"/>
              </a:lnSpc>
              <a:spcBef>
                <a:spcPts val="923"/>
              </a:spcBef>
              <a:spcAft>
                <a:spcPts val="0"/>
              </a:spcAft>
              <a:buClrTx/>
              <a:buSzTx/>
              <a:buFont typeface="Arial" panose="020B0604020202020204" pitchFamily="34" charset="0"/>
              <a:buChar char="•"/>
              <a:tabLst/>
              <a:defRPr/>
            </a:pP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あわせて、国や京阪神の連携により、京阪神での相乗効果を発揮していく。</a:t>
            </a:r>
            <a:endPar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968" name="コンテンツ プレースホルダー 2">
            <a:extLst>
              <a:ext uri="{FF2B5EF4-FFF2-40B4-BE49-F238E27FC236}">
                <a16:creationId xmlns:a16="http://schemas.microsoft.com/office/drawing/2014/main" id="{5B052E9C-9DBF-4777-9D87-CC7E1956F30C}"/>
              </a:ext>
            </a:extLst>
          </p:cNvPr>
          <p:cNvSpPr txBox="1">
            <a:spLocks/>
          </p:cNvSpPr>
          <p:nvPr/>
        </p:nvSpPr>
        <p:spPr>
          <a:xfrm>
            <a:off x="206061" y="2162718"/>
            <a:ext cx="9053849" cy="1448795"/>
          </a:xfrm>
          <a:prstGeom prst="rect">
            <a:avLst/>
          </a:prstGeom>
        </p:spPr>
        <p:txBody>
          <a:bodyPr vert="horz" wrap="square" lIns="91440" tIns="45720" rIns="91440" bIns="45720" rtlCol="0">
            <a:spAutoFit/>
          </a:bodyPr>
          <a:lstStyle>
            <a:lvl1pPr marL="211020" indent="-211020" algn="l" defTabSz="844078" rtl="0" eaLnBrk="1" latinLnBrk="0" hangingPunct="1">
              <a:lnSpc>
                <a:spcPct val="90000"/>
              </a:lnSpc>
              <a:spcBef>
                <a:spcPts val="923"/>
              </a:spcBef>
              <a:buFont typeface="Arial" panose="020B0604020202020204" pitchFamily="34" charset="0"/>
              <a:buChar char="•"/>
              <a:defRPr kumimoji="1" sz="1477"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633058" indent="-211020" algn="l" defTabSz="844078" rtl="0" eaLnBrk="1" latinLnBrk="0" hangingPunct="1">
              <a:lnSpc>
                <a:spcPct val="90000"/>
              </a:lnSpc>
              <a:spcBef>
                <a:spcPts val="462"/>
              </a:spcBef>
              <a:buFont typeface="Arial" panose="020B0604020202020204"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2pPr>
            <a:lvl3pPr marL="1055097" indent="-211020" algn="l" defTabSz="844078" rtl="0" eaLnBrk="1" latinLnBrk="0" hangingPunct="1">
              <a:lnSpc>
                <a:spcPct val="90000"/>
              </a:lnSpc>
              <a:spcBef>
                <a:spcPts val="462"/>
              </a:spcBef>
              <a:buFont typeface="Arial" panose="020B0604020202020204" pitchFamily="34" charset="0"/>
              <a:buChar char="•"/>
              <a:defRPr kumimoji="1" sz="1108"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3pPr>
            <a:lvl4pPr marL="1477136" indent="-211020" algn="l" defTabSz="844078" rtl="0" eaLnBrk="1" latinLnBrk="0" hangingPunct="1">
              <a:lnSpc>
                <a:spcPct val="90000"/>
              </a:lnSpc>
              <a:spcBef>
                <a:spcPts val="462"/>
              </a:spcBef>
              <a:buFont typeface="Arial" panose="020B0604020202020204" pitchFamily="34" charset="0"/>
              <a:buChar char="•"/>
              <a:defRPr kumimoji="1" sz="1015"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4pPr>
            <a:lvl5pPr marL="1899175" indent="-211020" algn="l" defTabSz="844078" rtl="0" eaLnBrk="1" latinLnBrk="0" hangingPunct="1">
              <a:lnSpc>
                <a:spcPct val="90000"/>
              </a:lnSpc>
              <a:spcBef>
                <a:spcPts val="462"/>
              </a:spcBef>
              <a:buFont typeface="Arial" panose="020B0604020202020204" pitchFamily="34" charset="0"/>
              <a:buChar char="•"/>
              <a:defRPr kumimoji="1" sz="1015"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5pPr>
            <a:lvl6pPr marL="2321213"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53"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291"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30" indent="-211020" algn="l" defTabSz="84407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marR="0" lvl="0" indent="0" algn="l" defTabSz="844078" rtl="0" eaLnBrk="1" fontAlgn="auto" latinLnBrk="0" hangingPunct="1">
              <a:lnSpc>
                <a:spcPct val="90000"/>
              </a:lnSpc>
              <a:spcBef>
                <a:spcPts val="923"/>
              </a:spcBef>
              <a:spcAft>
                <a:spcPts val="0"/>
              </a:spcAft>
              <a:buClrTx/>
              <a:buSzTx/>
              <a:buFont typeface="Arial" panose="020B0604020202020204" pitchFamily="34" charset="0"/>
              <a:buNone/>
              <a:tabLst/>
              <a:defRPr/>
            </a:pPr>
            <a:r>
              <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設置場所</a:t>
            </a:r>
            <a:r>
              <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大阪産業局（大阪コンソーシアム事務局）</a:t>
            </a:r>
            <a:endPar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a:p>
            <a:pPr marL="0" marR="0" lvl="0" indent="0" algn="l" defTabSz="844078" rtl="0" eaLnBrk="1" fontAlgn="auto" latinLnBrk="0" hangingPunct="1">
              <a:lnSpc>
                <a:spcPct val="90000"/>
              </a:lnSpc>
              <a:spcBef>
                <a:spcPts val="923"/>
              </a:spcBef>
              <a:spcAft>
                <a:spcPts val="0"/>
              </a:spcAft>
              <a:buClrTx/>
              <a:buSzTx/>
              <a:buFont typeface="Arial" panose="020B0604020202020204" pitchFamily="34" charset="0"/>
              <a:buNone/>
              <a:tabLst/>
              <a:defRPr/>
            </a:pPr>
            <a:r>
              <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構成メンバー</a:t>
            </a:r>
            <a:r>
              <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経済団体、大学・研究機関（大阪大学・大阪公立大学等）、金融機関、デベロッパー、支援機関（知財ほか）等</a:t>
            </a:r>
            <a:endPar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a:p>
            <a:pPr marL="0" marR="0" lvl="0" indent="0" algn="l" defTabSz="844078" rtl="0" eaLnBrk="1" fontAlgn="auto" latinLnBrk="0" hangingPunct="1">
              <a:lnSpc>
                <a:spcPct val="90000"/>
              </a:lnSpc>
              <a:spcBef>
                <a:spcPts val="923"/>
              </a:spcBef>
              <a:spcAft>
                <a:spcPts val="0"/>
              </a:spcAft>
              <a:buClrTx/>
              <a:buSzTx/>
              <a:buFont typeface="Arial" panose="020B0604020202020204" pitchFamily="34" charset="0"/>
              <a:buNone/>
              <a:tabLst/>
              <a:defRPr/>
            </a:pPr>
            <a:r>
              <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取組内容</a:t>
            </a:r>
            <a:r>
              <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a:t>
            </a:r>
          </a:p>
          <a:p>
            <a:pPr marL="0" marR="0" lvl="0" indent="0" algn="l" defTabSz="844078" rtl="0" eaLnBrk="1" fontAlgn="auto" latinLnBrk="0" hangingPunct="1">
              <a:lnSpc>
                <a:spcPct val="90000"/>
              </a:lnSpc>
              <a:spcBef>
                <a:spcPts val="923"/>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　〇情報収集・発信機能の強化（戦略的な情報発信、コンソーシアムでの情報共有の仕組みづくり、相談体制の確保　等）</a:t>
            </a:r>
            <a:endPar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a:p>
            <a:pPr marL="0" marR="0" lvl="0" indent="0" algn="l" defTabSz="844078" rtl="0" eaLnBrk="1" fontAlgn="auto" latinLnBrk="0" hangingPunct="1">
              <a:lnSpc>
                <a:spcPct val="90000"/>
              </a:lnSpc>
              <a:spcBef>
                <a:spcPts val="923"/>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　〇コンソーシアム事務局機能（国アクセラレーター他支援事業への対応、京阪神連携の促進　等）</a:t>
            </a:r>
            <a:endPar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4" name="スライド番号プレースホルダー 3"/>
          <p:cNvSpPr>
            <a:spLocks noGrp="1"/>
          </p:cNvSpPr>
          <p:nvPr>
            <p:ph type="sldNum" sz="quarter" idx="12"/>
          </p:nvPr>
        </p:nvSpPr>
        <p:spPr>
          <a:xfrm>
            <a:off x="7109973" y="6471639"/>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122</a:t>
            </a:fld>
            <a:endParaRPr kumimoji="1" lang="ja-JP" altLang="en-US" dirty="0">
              <a:latin typeface="BIZ UDゴシック" panose="020B0400000000000000" pitchFamily="49" charset="-128"/>
              <a:ea typeface="BIZ UDゴシック" panose="020B0400000000000000" pitchFamily="49" charset="-128"/>
            </a:endParaRPr>
          </a:p>
        </p:txBody>
      </p:sp>
      <p:pic>
        <p:nvPicPr>
          <p:cNvPr id="9" name="図 8"/>
          <p:cNvPicPr>
            <a:picLocks noChangeAspect="1"/>
          </p:cNvPicPr>
          <p:nvPr/>
        </p:nvPicPr>
        <p:blipFill>
          <a:blip r:embed="rId2"/>
          <a:stretch>
            <a:fillRect/>
          </a:stretch>
        </p:blipFill>
        <p:spPr>
          <a:xfrm>
            <a:off x="323528" y="3645024"/>
            <a:ext cx="8590008" cy="2895851"/>
          </a:xfrm>
          <a:prstGeom prst="rect">
            <a:avLst/>
          </a:prstGeom>
        </p:spPr>
      </p:pic>
    </p:spTree>
    <p:extLst>
      <p:ext uri="{BB962C8B-B14F-4D97-AF65-F5344CB8AC3E}">
        <p14:creationId xmlns:p14="http://schemas.microsoft.com/office/powerpoint/2010/main" val="516124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3837" y="93217"/>
            <a:ext cx="3995004" cy="307777"/>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■大阪府におけるスタートアップ支援事業（１</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／３）</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角丸四角形 12"/>
          <p:cNvSpPr/>
          <p:nvPr/>
        </p:nvSpPr>
        <p:spPr>
          <a:xfrm>
            <a:off x="218937" y="522138"/>
            <a:ext cx="3331850" cy="306467"/>
          </a:xfrm>
          <a:prstGeom prst="roundRect">
            <a:avLst/>
          </a:prstGeom>
          <a:solidFill>
            <a:srgbClr val="FF7C80"/>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スタートアップ・</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エコシステム拠点</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都市構築事業</a:t>
            </a:r>
          </a:p>
        </p:txBody>
      </p:sp>
      <p:sp>
        <p:nvSpPr>
          <p:cNvPr id="2" name="テキスト ボックス 1"/>
          <p:cNvSpPr txBox="1"/>
          <p:nvPr/>
        </p:nvSpPr>
        <p:spPr>
          <a:xfrm>
            <a:off x="203838" y="927277"/>
            <a:ext cx="6534219" cy="1200329"/>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産学官のオール大阪のスタートアップ支援の枠組みとして、「大阪スタートアップ・</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エコシステム</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コンソーシアム</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」を設立（</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事務局：大阪産業局</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京阪神のコンソーシアムが国の「グローバル拠点都市」に選定。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◆事業内容：</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事務局における情報収集・発信機能の強化（情報ハブ機能）や</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コンソーシアム</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事務局機能</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6" name="図 15"/>
          <p:cNvPicPr>
            <a:picLocks noChangeAspect="1"/>
          </p:cNvPicPr>
          <p:nvPr/>
        </p:nvPicPr>
        <p:blipFill rotWithShape="1">
          <a:blip r:embed="rId2"/>
          <a:srcRect l="23175" t="23019" r="50792" b="54094"/>
          <a:stretch/>
        </p:blipFill>
        <p:spPr>
          <a:xfrm>
            <a:off x="6738057" y="653749"/>
            <a:ext cx="2359186" cy="1222267"/>
          </a:xfrm>
          <a:prstGeom prst="rect">
            <a:avLst/>
          </a:prstGeom>
        </p:spPr>
      </p:pic>
      <p:sp>
        <p:nvSpPr>
          <p:cNvPr id="17" name="角丸四角形 16"/>
          <p:cNvSpPr/>
          <p:nvPr/>
        </p:nvSpPr>
        <p:spPr>
          <a:xfrm>
            <a:off x="203837" y="2048575"/>
            <a:ext cx="3331850" cy="306467"/>
          </a:xfrm>
          <a:prstGeom prst="roundRect">
            <a:avLst/>
          </a:prstGeom>
          <a:solidFill>
            <a:srgbClr val="FF7C80"/>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スタートアップ資金調達促進事業</a:t>
            </a:r>
          </a:p>
        </p:txBody>
      </p:sp>
      <p:sp>
        <p:nvSpPr>
          <p:cNvPr id="3" name="テキスト ボックス 2"/>
          <p:cNvSpPr txBox="1"/>
          <p:nvPr/>
        </p:nvSpPr>
        <p:spPr>
          <a:xfrm>
            <a:off x="218937" y="2314549"/>
            <a:ext cx="8152327" cy="830997"/>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有力スタートアップの輩出・集積をめざすとともに資金調達の強化に向け、</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首都圏ベンチャーキャピタリストの呼込、大阪・関西資本の金融機関等の投資促進、民間におけるファンド組成を推進</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◆首都圏</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VC</a:t>
            </a:r>
            <a:r>
              <a:rPr kumimoji="1" lang="ja-JP" altLang="en-US"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の呼</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込➡大阪の金融機関・スタートアップ・首都圏</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VC</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交流会等</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◆大阪・関西の金融機関等を対象とした、スタートアップへの投資ノウハウの提供➡セミナー開催</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3448522" y="2063308"/>
            <a:ext cx="968535"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新規</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zh-TW"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角丸四角形 22"/>
          <p:cNvSpPr/>
          <p:nvPr/>
        </p:nvSpPr>
        <p:spPr>
          <a:xfrm>
            <a:off x="218937" y="4322909"/>
            <a:ext cx="5668930" cy="306467"/>
          </a:xfrm>
          <a:prstGeom prst="roundRect">
            <a:avLst/>
          </a:prstGeom>
          <a:solidFill>
            <a:srgbClr val="FF7C80"/>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海外スタートアップ誘致・定着強化</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事業　</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OSAKA</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SPRINGBOARD</a:t>
            </a:r>
          </a:p>
        </p:txBody>
      </p:sp>
      <p:sp>
        <p:nvSpPr>
          <p:cNvPr id="25" name="テキスト ボックス 24"/>
          <p:cNvSpPr txBox="1"/>
          <p:nvPr/>
        </p:nvSpPr>
        <p:spPr>
          <a:xfrm>
            <a:off x="159089" y="4598244"/>
            <a:ext cx="8152327" cy="1569660"/>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海外スタートアップには、「日本市場に興味があるものの、相談できる窓口にたどり着くことが難しい」といった課題があることから</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産業局を中心として、海外スタートアップの日本進出をサポート。</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◆海外への一元的な情報発信：事業</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サイトの開設・総合窓口の開設・関係支援機関の紹介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◆大阪でのビジネス機会の創出活動：海外スタートアップとの連携機運醸成に向けたイベント開催</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◆海外スタートアップの大阪進出の活動支援：在阪企業とのビジネスマッチング</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マーケットレクチャー</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（商慣習の違い等指導）</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・専門家</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による法規制等の手続き相談</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在阪</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支援機関やサポート事業メニューの紹介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5769522" y="4340741"/>
            <a:ext cx="968535"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新規</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zh-TW"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5" name="表 4"/>
          <p:cNvGraphicFramePr>
            <a:graphicFrameLocks noGrp="1"/>
          </p:cNvGraphicFramePr>
          <p:nvPr>
            <p:extLst/>
          </p:nvPr>
        </p:nvGraphicFramePr>
        <p:xfrm>
          <a:off x="325529" y="3340496"/>
          <a:ext cx="4863920" cy="822960"/>
        </p:xfrm>
        <a:graphic>
          <a:graphicData uri="http://schemas.openxmlformats.org/drawingml/2006/table">
            <a:tbl>
              <a:tblPr firstRow="1" bandRow="1">
                <a:tableStyleId>{5940675A-B579-460E-94D1-54222C63F5DA}</a:tableStyleId>
              </a:tblPr>
              <a:tblGrid>
                <a:gridCol w="2441572">
                  <a:extLst>
                    <a:ext uri="{9D8B030D-6E8A-4147-A177-3AD203B41FA5}">
                      <a16:colId xmlns:a16="http://schemas.microsoft.com/office/drawing/2014/main" val="1627741053"/>
                    </a:ext>
                  </a:extLst>
                </a:gridCol>
                <a:gridCol w="2422348">
                  <a:extLst>
                    <a:ext uri="{9D8B030D-6E8A-4147-A177-3AD203B41FA5}">
                      <a16:colId xmlns:a16="http://schemas.microsoft.com/office/drawing/2014/main" val="2133399995"/>
                    </a:ext>
                  </a:extLst>
                </a:gridCol>
              </a:tblGrid>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■キックオフイベント</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月に開催</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96854970"/>
                  </a:ext>
                </a:extLst>
              </a:tr>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■交流事業の実施</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１件（今年度中に計２件予定）</a:t>
                      </a:r>
                      <a:endParaRPr kumimoji="1" lang="en-US" altLang="ja-JP" sz="12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35087105"/>
                  </a:ext>
                </a:extLst>
              </a:tr>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■大阪関西資本へのセミナーの実施</a:t>
                      </a:r>
                    </a:p>
                  </a:txBody>
                  <a:tcPr anchor="ctr">
                    <a:solidFill>
                      <a:schemeClr val="accent1">
                        <a:lumMod val="75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１件（今年度中に計６件予定）</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1667685"/>
                  </a:ext>
                </a:extLst>
              </a:tr>
            </a:tbl>
          </a:graphicData>
        </a:graphic>
      </p:graphicFrame>
      <p:graphicFrame>
        <p:nvGraphicFramePr>
          <p:cNvPr id="14" name="表 13"/>
          <p:cNvGraphicFramePr>
            <a:graphicFrameLocks noGrp="1"/>
          </p:cNvGraphicFramePr>
          <p:nvPr>
            <p:extLst/>
          </p:nvPr>
        </p:nvGraphicFramePr>
        <p:xfrm>
          <a:off x="377083" y="6130874"/>
          <a:ext cx="4841047" cy="701040"/>
        </p:xfrm>
        <a:graphic>
          <a:graphicData uri="http://schemas.openxmlformats.org/drawingml/2006/table">
            <a:tbl>
              <a:tblPr firstRow="1" bandRow="1">
                <a:tableStyleId>{5940675A-B579-460E-94D1-54222C63F5DA}</a:tableStyleId>
              </a:tblPr>
              <a:tblGrid>
                <a:gridCol w="1389509">
                  <a:extLst>
                    <a:ext uri="{9D8B030D-6E8A-4147-A177-3AD203B41FA5}">
                      <a16:colId xmlns:a16="http://schemas.microsoft.com/office/drawing/2014/main" val="1627741053"/>
                    </a:ext>
                  </a:extLst>
                </a:gridCol>
                <a:gridCol w="3451538">
                  <a:extLst>
                    <a:ext uri="{9D8B030D-6E8A-4147-A177-3AD203B41FA5}">
                      <a16:colId xmlns:a16="http://schemas.microsoft.com/office/drawing/2014/main" val="2133399995"/>
                    </a:ext>
                  </a:extLst>
                </a:gridCol>
              </a:tblGrid>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■事業</a:t>
                      </a:r>
                      <a:r>
                        <a:rPr kumimoji="1" lang="en-US" altLang="ja-JP" sz="1200" dirty="0" smtClean="0">
                          <a:solidFill>
                            <a:schemeClr val="bg1"/>
                          </a:solidFill>
                          <a:latin typeface="Meiryo UI" panose="020B0604030504040204" pitchFamily="50" charset="-128"/>
                          <a:ea typeface="Meiryo UI" panose="020B0604030504040204" pitchFamily="50" charset="-128"/>
                        </a:rPr>
                        <a:t>WEB</a:t>
                      </a:r>
                      <a:r>
                        <a:rPr kumimoji="1" lang="ja-JP" altLang="en-US" sz="1200" dirty="0" smtClean="0">
                          <a:solidFill>
                            <a:schemeClr val="bg1"/>
                          </a:solidFill>
                          <a:latin typeface="Meiryo UI" panose="020B0604030504040204" pitchFamily="50" charset="-128"/>
                          <a:ea typeface="Meiryo UI" panose="020B0604030504040204" pitchFamily="50" charset="-128"/>
                        </a:rPr>
                        <a:t>サイト</a:t>
                      </a:r>
                    </a:p>
                  </a:txBody>
                  <a:tcPr anchor="ctr">
                    <a:solidFill>
                      <a:schemeClr val="accent1">
                        <a:lumMod val="75000"/>
                      </a:schemeClr>
                    </a:solidFill>
                  </a:tcPr>
                </a:tc>
                <a:tc>
                  <a:txBody>
                    <a:bodyPr/>
                    <a:lstStyle/>
                    <a:p>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月　開設</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96854970"/>
                  </a:ext>
                </a:extLst>
              </a:tr>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■イベント</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海外スタートアップとの連携機醸成に向けたイベントを</a:t>
                      </a: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月に開催（トークイベントとピッチイベントの計２回開催）</a:t>
                      </a:r>
                      <a:endParaRPr kumimoji="1" lang="ja-JP" altLang="en-US" sz="1100" dirty="0" smtClean="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35087105"/>
                  </a:ext>
                </a:extLst>
              </a:tr>
            </a:tbl>
          </a:graphicData>
        </a:graphic>
      </p:graphicFrame>
      <p:sp>
        <p:nvSpPr>
          <p:cNvPr id="15" name="テキスト ボックス 14"/>
          <p:cNvSpPr txBox="1"/>
          <p:nvPr/>
        </p:nvSpPr>
        <p:spPr>
          <a:xfrm>
            <a:off x="159089" y="5885807"/>
            <a:ext cx="22301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2022</a:t>
            </a:r>
            <a:r>
              <a:rPr kumimoji="1" lang="ja-JP" altLang="en-US"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年</a:t>
            </a:r>
            <a:r>
              <a:rPr kumimoji="1" lang="en-US" altLang="ja-JP"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11</a:t>
            </a:r>
            <a:r>
              <a:rPr kumimoji="1" lang="ja-JP" altLang="en-US"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月末時点実績</a:t>
            </a:r>
            <a:r>
              <a:rPr kumimoji="1" lang="ja-JP" altLang="en-US" sz="1200" b="1" i="0" u="none" strike="noStrike" kern="1200" cap="none" spc="0" normalizeH="0" baseline="0" noProof="0" dirty="0" smtClean="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246963" y="3128859"/>
            <a:ext cx="22301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2022</a:t>
            </a:r>
            <a:r>
              <a:rPr kumimoji="1" lang="ja-JP" altLang="en-US" sz="12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年</a:t>
            </a:r>
            <a:r>
              <a:rPr kumimoji="1" lang="en-US" altLang="ja-JP" sz="12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11</a:t>
            </a:r>
            <a:r>
              <a:rPr kumimoji="1" lang="ja-JP" altLang="en-US" sz="12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月末時点実績</a:t>
            </a:r>
            <a:r>
              <a:rPr kumimoji="1" lang="ja-JP" altLang="en-US" sz="1200" b="1" i="0" u="none" strike="noStrike" kern="1200" cap="none" spc="0" normalizeH="0" baseline="0" noProof="0" dirty="0" smtClean="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752" y="5161324"/>
            <a:ext cx="2405943" cy="1264083"/>
          </a:xfrm>
          <a:prstGeom prst="rect">
            <a:avLst/>
          </a:prstGeom>
        </p:spPr>
      </p:pic>
      <p:sp>
        <p:nvSpPr>
          <p:cNvPr id="7" name="スライド番号プレースホルダー 6"/>
          <p:cNvSpPr>
            <a:spLocks noGrp="1"/>
          </p:cNvSpPr>
          <p:nvPr>
            <p:ph type="sldNum" sz="quarter" idx="12"/>
          </p:nvPr>
        </p:nvSpPr>
        <p:spPr>
          <a:xfrm>
            <a:off x="7086600" y="6466789"/>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123</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56582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3837" y="93217"/>
            <a:ext cx="3995004" cy="307777"/>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■大阪府におけるスタートアップ支援事業</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（２／３）</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角丸四角形 12"/>
          <p:cNvSpPr/>
          <p:nvPr/>
        </p:nvSpPr>
        <p:spPr>
          <a:xfrm>
            <a:off x="218936" y="766528"/>
            <a:ext cx="4649277" cy="306467"/>
          </a:xfrm>
          <a:prstGeom prst="roundRect">
            <a:avLst/>
          </a:prstGeom>
          <a:solidFill>
            <a:srgbClr val="FF7C80"/>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若手人材等機運醸成</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事業　</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START</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LINE</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OSAKA</a:t>
            </a:r>
          </a:p>
        </p:txBody>
      </p:sp>
      <p:sp>
        <p:nvSpPr>
          <p:cNvPr id="17" name="角丸四角形 16"/>
          <p:cNvSpPr/>
          <p:nvPr/>
        </p:nvSpPr>
        <p:spPr>
          <a:xfrm>
            <a:off x="218936" y="3947303"/>
            <a:ext cx="3331850" cy="306467"/>
          </a:xfrm>
          <a:prstGeom prst="roundRect">
            <a:avLst/>
          </a:prstGeom>
          <a:solidFill>
            <a:srgbClr val="FF7C80"/>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SIO</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Startup Initial program Osaka</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p:cNvSpPr txBox="1"/>
          <p:nvPr/>
        </p:nvSpPr>
        <p:spPr>
          <a:xfrm>
            <a:off x="218936" y="1186808"/>
            <a:ext cx="8719002" cy="101566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大学生等の若手人材</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に向けて、</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スタートアップや起業等への関心を高めてもらい</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、大阪・関西におけるスタートアップとして挑戦</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起業家輩出」をめざす。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◆イベント開催</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◆コミュニティの場の提供</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Growing UP</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起業アイデア部門賞」の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楕円 5"/>
          <p:cNvSpPr/>
          <p:nvPr/>
        </p:nvSpPr>
        <p:spPr>
          <a:xfrm>
            <a:off x="4955251" y="758420"/>
            <a:ext cx="1191085" cy="3484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シード期</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楕円 17"/>
          <p:cNvSpPr/>
          <p:nvPr/>
        </p:nvSpPr>
        <p:spPr>
          <a:xfrm>
            <a:off x="3627504" y="3956905"/>
            <a:ext cx="1191085" cy="3484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シード期</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203837" y="4463421"/>
            <a:ext cx="8719002" cy="101566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初期段階のスタートアップ</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及び起業前後を対象として、</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事業立上げ時に必要とされる専門的な支援プログラム</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◆連続講座：事業構築手法・グローバル展開等、理論を体系的に身に着ける座学</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◆アクセラレータープログラム：メンタリング・ネットワーキング、ワークショップ等の実施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◆イベント：スタートアップと既存企業とのオープンイノベーションや、投資家等との交流イベントの実施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1" name="図 20">
            <a:extLst>
              <a:ext uri="{FF2B5EF4-FFF2-40B4-BE49-F238E27FC236}">
                <a16:creationId xmlns:a16="http://schemas.microsoft.com/office/drawing/2014/main" id="{BBB017C9-9E54-0C4E-B3FD-5F0D8ADC0E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6883235" y="4801092"/>
            <a:ext cx="1625423" cy="1467308"/>
          </a:xfrm>
          <a:prstGeom prst="rect">
            <a:avLst/>
          </a:prstGeom>
          <a:solidFill>
            <a:schemeClr val="bg1"/>
          </a:solidFill>
          <a:ln>
            <a:solidFill>
              <a:schemeClr val="bg1"/>
            </a:solidFill>
          </a:ln>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588" y="1581866"/>
            <a:ext cx="2048733" cy="1913368"/>
          </a:xfrm>
          <a:prstGeom prst="rect">
            <a:avLst/>
          </a:prstGeom>
        </p:spPr>
      </p:pic>
      <p:graphicFrame>
        <p:nvGraphicFramePr>
          <p:cNvPr id="11" name="表 10"/>
          <p:cNvGraphicFramePr>
            <a:graphicFrameLocks noGrp="1"/>
          </p:cNvGraphicFramePr>
          <p:nvPr>
            <p:extLst/>
          </p:nvPr>
        </p:nvGraphicFramePr>
        <p:xfrm>
          <a:off x="398815" y="2698292"/>
          <a:ext cx="6236773" cy="822960"/>
        </p:xfrm>
        <a:graphic>
          <a:graphicData uri="http://schemas.openxmlformats.org/drawingml/2006/table">
            <a:tbl>
              <a:tblPr firstRow="1" bandRow="1">
                <a:tableStyleId>{5940675A-B579-460E-94D1-54222C63F5DA}</a:tableStyleId>
              </a:tblPr>
              <a:tblGrid>
                <a:gridCol w="3812577">
                  <a:extLst>
                    <a:ext uri="{9D8B030D-6E8A-4147-A177-3AD203B41FA5}">
                      <a16:colId xmlns:a16="http://schemas.microsoft.com/office/drawing/2014/main" val="1627741053"/>
                    </a:ext>
                  </a:extLst>
                </a:gridCol>
                <a:gridCol w="2424196">
                  <a:extLst>
                    <a:ext uri="{9D8B030D-6E8A-4147-A177-3AD203B41FA5}">
                      <a16:colId xmlns:a16="http://schemas.microsoft.com/office/drawing/2014/main" val="2133399995"/>
                    </a:ext>
                  </a:extLst>
                </a:gridCol>
              </a:tblGrid>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■大阪起業家グローイングアップ「</a:t>
                      </a:r>
                      <a:r>
                        <a:rPr kumimoji="1" lang="en-US" altLang="ja-JP" sz="1200" dirty="0" smtClean="0">
                          <a:solidFill>
                            <a:schemeClr val="bg1"/>
                          </a:solidFill>
                          <a:latin typeface="Meiryo UI" panose="020B0604030504040204" pitchFamily="50" charset="-128"/>
                          <a:ea typeface="Meiryo UI" panose="020B0604030504040204" pitchFamily="50" charset="-128"/>
                        </a:rPr>
                        <a:t>U-30</a:t>
                      </a:r>
                      <a:r>
                        <a:rPr kumimoji="1" lang="ja-JP" altLang="en-US" sz="1200" dirty="0" smtClean="0">
                          <a:solidFill>
                            <a:schemeClr val="bg1"/>
                          </a:solidFill>
                          <a:latin typeface="Meiryo UI" panose="020B0604030504040204" pitchFamily="50" charset="-128"/>
                          <a:ea typeface="Meiryo UI" panose="020B0604030504040204" pitchFamily="50" charset="-128"/>
                        </a:rPr>
                        <a:t>起業アイデア部門」</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r>
                        <a:rPr kumimoji="1" lang="zh-TW" altLang="en-US" sz="1200" dirty="0" smtClean="0">
                          <a:latin typeface="Meiryo UI" panose="020B0604030504040204" pitchFamily="50" charset="-128"/>
                          <a:ea typeface="Meiryo UI" panose="020B0604030504040204" pitchFamily="50" charset="-128"/>
                        </a:rPr>
                        <a:t>受賞者：４者</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96854970"/>
                  </a:ext>
                </a:extLst>
              </a:tr>
              <a:tr h="21768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■関西の若手起業家を対象とした、事業成長に向けた</a:t>
                      </a:r>
                      <a:r>
                        <a:rPr kumimoji="1" lang="en-US" altLang="ja-JP" sz="1200" dirty="0" smtClean="0">
                          <a:latin typeface="Meiryo UI" panose="020B0604030504040204" pitchFamily="50" charset="-128"/>
                          <a:ea typeface="Meiryo UI" panose="020B0604030504040204" pitchFamily="50" charset="-128"/>
                        </a:rPr>
                        <a:t>IPO</a:t>
                      </a:r>
                      <a:r>
                        <a:rPr kumimoji="1" lang="ja-JP" altLang="en-US" sz="1200" dirty="0" smtClean="0">
                          <a:latin typeface="Meiryo UI" panose="020B0604030504040204" pitchFamily="50" charset="-128"/>
                          <a:ea typeface="Meiryo UI" panose="020B0604030504040204" pitchFamily="50" charset="-128"/>
                        </a:rPr>
                        <a:t>経験者との少人数座談会の実施</a:t>
                      </a:r>
                      <a:endParaRPr kumimoji="1" lang="en-US" altLang="ja-JP" sz="1200" dirty="0" smtClean="0">
                        <a:latin typeface="Meiryo UI" panose="020B0604030504040204" pitchFamily="50" charset="-128"/>
                        <a:ea typeface="Meiryo UI" panose="020B0604030504040204" pitchFamily="50" charset="-128"/>
                      </a:endParaRPr>
                    </a:p>
                  </a:txBody>
                  <a:tcPr anchor="c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35087105"/>
                  </a:ext>
                </a:extLst>
              </a:tr>
              <a:tr h="21768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■関西の大学生・大学院生を対象とした、</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代のキャリア形成に向けたセ講演会、座談会の実施</a:t>
                      </a:r>
                      <a:endParaRPr kumimoji="1" lang="en-US" altLang="ja-JP" sz="1200" dirty="0" smtClean="0">
                        <a:latin typeface="Meiryo UI" panose="020B0604030504040204" pitchFamily="50" charset="-128"/>
                        <a:ea typeface="Meiryo UI" panose="020B0604030504040204" pitchFamily="50" charset="-128"/>
                      </a:endParaRPr>
                    </a:p>
                  </a:txBody>
                  <a:tcPr anchor="ctr">
                    <a:solidFill>
                      <a:schemeClr val="bg1"/>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1667685"/>
                  </a:ext>
                </a:extLst>
              </a:tr>
            </a:tbl>
          </a:graphicData>
        </a:graphic>
      </p:graphicFrame>
      <p:sp>
        <p:nvSpPr>
          <p:cNvPr id="12" name="テキスト ボックス 11"/>
          <p:cNvSpPr txBox="1"/>
          <p:nvPr/>
        </p:nvSpPr>
        <p:spPr>
          <a:xfrm>
            <a:off x="313379" y="2364446"/>
            <a:ext cx="22301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2E75B6"/>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srgbClr val="2E75B6"/>
                </a:solidFill>
                <a:effectLst/>
                <a:uLnTx/>
                <a:uFillTx/>
                <a:latin typeface="Meiryo UI" panose="020B0604030504040204" pitchFamily="50" charset="-128"/>
                <a:ea typeface="Meiryo UI" panose="020B0604030504040204" pitchFamily="50" charset="-128"/>
                <a:cs typeface="+mn-cs"/>
              </a:rPr>
              <a:t>2021</a:t>
            </a:r>
            <a:r>
              <a:rPr kumimoji="1" lang="ja-JP" altLang="en-US"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年度</a:t>
            </a:r>
            <a:r>
              <a:rPr kumimoji="1" lang="ja-JP" altLang="en-US" sz="1200" b="1" i="0" u="none" strike="noStrike" kern="1200" cap="none" spc="0" normalizeH="0" baseline="0" noProof="0" dirty="0" smtClean="0">
                <a:ln>
                  <a:noFill/>
                </a:ln>
                <a:solidFill>
                  <a:srgbClr val="2E75B6"/>
                </a:solidFill>
                <a:effectLst/>
                <a:uLnTx/>
                <a:uFillTx/>
                <a:latin typeface="Meiryo UI" panose="020B0604030504040204" pitchFamily="50" charset="-128"/>
                <a:ea typeface="Meiryo UI" panose="020B0604030504040204" pitchFamily="50" charset="-128"/>
                <a:cs typeface="+mn-cs"/>
              </a:rPr>
              <a:t>実績≫</a:t>
            </a:r>
            <a:endParaRPr kumimoji="1" lang="en-US" altLang="ja-JP"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graphicFrame>
        <p:nvGraphicFramePr>
          <p:cNvPr id="14" name="表 13"/>
          <p:cNvGraphicFramePr>
            <a:graphicFrameLocks noGrp="1"/>
          </p:cNvGraphicFramePr>
          <p:nvPr>
            <p:extLst/>
          </p:nvPr>
        </p:nvGraphicFramePr>
        <p:xfrm>
          <a:off x="398815" y="5681351"/>
          <a:ext cx="4841047" cy="822960"/>
        </p:xfrm>
        <a:graphic>
          <a:graphicData uri="http://schemas.openxmlformats.org/drawingml/2006/table">
            <a:tbl>
              <a:tblPr firstRow="1" bandRow="1">
                <a:tableStyleId>{5940675A-B579-460E-94D1-54222C63F5DA}</a:tableStyleId>
              </a:tblPr>
              <a:tblGrid>
                <a:gridCol w="3503484">
                  <a:extLst>
                    <a:ext uri="{9D8B030D-6E8A-4147-A177-3AD203B41FA5}">
                      <a16:colId xmlns:a16="http://schemas.microsoft.com/office/drawing/2014/main" val="1627741053"/>
                    </a:ext>
                  </a:extLst>
                </a:gridCol>
                <a:gridCol w="1337563">
                  <a:extLst>
                    <a:ext uri="{9D8B030D-6E8A-4147-A177-3AD203B41FA5}">
                      <a16:colId xmlns:a16="http://schemas.microsoft.com/office/drawing/2014/main" val="2133399995"/>
                    </a:ext>
                  </a:extLst>
                </a:gridCol>
              </a:tblGrid>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■アクセラレーションプログラムの支援先企業</a:t>
                      </a:r>
                    </a:p>
                  </a:txBody>
                  <a:tcPr anchor="ctr">
                    <a:solidFill>
                      <a:schemeClr val="accent1">
                        <a:lumMod val="75000"/>
                      </a:schemeClr>
                    </a:solidFill>
                  </a:tcPr>
                </a:tc>
                <a:tc>
                  <a:txBody>
                    <a:bodyPr/>
                    <a:lstStyle/>
                    <a:p>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者</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96854970"/>
                  </a:ext>
                </a:extLst>
              </a:tr>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■連続講座の受講</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smtClean="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35087105"/>
                  </a:ext>
                </a:extLst>
              </a:tr>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■スタートアップとして新たに事業・活動に着手する者</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３者</a:t>
                      </a:r>
                      <a:endParaRPr kumimoji="1" lang="en-US" altLang="ja-JP" sz="12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96074029"/>
                  </a:ext>
                </a:extLst>
              </a:tr>
            </a:tbl>
          </a:graphicData>
        </a:graphic>
      </p:graphicFrame>
      <p:sp>
        <p:nvSpPr>
          <p:cNvPr id="15" name="テキスト ボックス 14"/>
          <p:cNvSpPr txBox="1"/>
          <p:nvPr/>
        </p:nvSpPr>
        <p:spPr>
          <a:xfrm>
            <a:off x="203837" y="5333088"/>
            <a:ext cx="22301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2021</a:t>
            </a:r>
            <a:r>
              <a:rPr kumimoji="1" lang="ja-JP" altLang="en-US"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年度実績≫</a:t>
            </a:r>
            <a:endParaRPr kumimoji="1" lang="en-US" altLang="ja-JP"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051104" y="6450955"/>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124</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4288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3837" y="93217"/>
            <a:ext cx="3995004" cy="307777"/>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■大阪府におけるスタートアップ支援</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事業</a:t>
            </a:r>
            <a:r>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３）</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角丸四角形 12"/>
          <p:cNvSpPr/>
          <p:nvPr/>
        </p:nvSpPr>
        <p:spPr>
          <a:xfrm>
            <a:off x="218937" y="858801"/>
            <a:ext cx="2640174" cy="306467"/>
          </a:xfrm>
          <a:prstGeom prst="roundRect">
            <a:avLst/>
          </a:prstGeom>
          <a:solidFill>
            <a:srgbClr val="FF7C80"/>
          </a:solid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Growing UP</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角丸四角形 16"/>
          <p:cNvSpPr/>
          <p:nvPr/>
        </p:nvSpPr>
        <p:spPr>
          <a:xfrm>
            <a:off x="218937" y="3803488"/>
            <a:ext cx="2165876" cy="306467"/>
          </a:xfrm>
          <a:prstGeom prst="roundRect">
            <a:avLst/>
          </a:prstGeom>
          <a:solidFill>
            <a:srgbClr val="FF7C80"/>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RISING</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p:cNvSpPr txBox="1"/>
          <p:nvPr/>
        </p:nvSpPr>
        <p:spPr>
          <a:xfrm>
            <a:off x="223208" y="1353875"/>
            <a:ext cx="8719002" cy="830997"/>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大阪産業局と共同で、</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ビジネスコンテストを通した有望企業家の発掘、補助金の支給等、成長過程までの一貫したハンズオン支援</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◆ビジネスプランコンテストの開催（年２回）</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◆優勝・準優勝者には、補助金の交付（</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２名）及び中小企業診断士による伴走支援</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楕円 5"/>
          <p:cNvSpPr/>
          <p:nvPr/>
        </p:nvSpPr>
        <p:spPr>
          <a:xfrm>
            <a:off x="3031961" y="847359"/>
            <a:ext cx="1191085" cy="3484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アーリー期</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楕円 17"/>
          <p:cNvSpPr/>
          <p:nvPr/>
        </p:nvSpPr>
        <p:spPr>
          <a:xfrm>
            <a:off x="2543458" y="3811504"/>
            <a:ext cx="1910411" cy="3484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ミドル⇒レーター期</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89308" y="4287649"/>
            <a:ext cx="871900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ロールモデル輩出のため、</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発展期のスタートアップに対し</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、先輩経営者によるメンタリング、支援環境が豊富な首都圏の支援者との繋ぎなどを実施。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◆メンタリング：上場会社創業者メンターが起業家の成⻑段階で起こりうる様々な問題、不安、恐れなど、精神面から支援するメンタリング</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月</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回程度実施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東京上場企業訪問</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新規株式上場</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をした企業へ訪問し、急拡大する上で必要な経験等をヒアリング</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 name="図 10"/>
          <p:cNvPicPr>
            <a:picLocks noChangeAspect="1"/>
          </p:cNvPicPr>
          <p:nvPr/>
        </p:nvPicPr>
        <p:blipFill>
          <a:blip r:embed="rId2"/>
          <a:stretch>
            <a:fillRect/>
          </a:stretch>
        </p:blipFill>
        <p:spPr>
          <a:xfrm>
            <a:off x="6193601" y="5512922"/>
            <a:ext cx="2588951" cy="881785"/>
          </a:xfrm>
          <a:prstGeom prst="rect">
            <a:avLst/>
          </a:prstGeom>
          <a:ln>
            <a:solidFill>
              <a:schemeClr val="tx1"/>
            </a:solidFill>
          </a:ln>
        </p:spPr>
      </p:pic>
      <p:pic>
        <p:nvPicPr>
          <p:cNvPr id="12" name="図 11"/>
          <p:cNvPicPr>
            <a:picLocks noChangeAspect="1"/>
          </p:cNvPicPr>
          <p:nvPr/>
        </p:nvPicPr>
        <p:blipFill>
          <a:blip r:embed="rId3"/>
          <a:stretch>
            <a:fillRect/>
          </a:stretch>
        </p:blipFill>
        <p:spPr>
          <a:xfrm>
            <a:off x="5975798" y="2201233"/>
            <a:ext cx="2812986" cy="913495"/>
          </a:xfrm>
          <a:prstGeom prst="rect">
            <a:avLst/>
          </a:prstGeom>
        </p:spPr>
      </p:pic>
      <p:graphicFrame>
        <p:nvGraphicFramePr>
          <p:cNvPr id="14" name="表 13"/>
          <p:cNvGraphicFramePr>
            <a:graphicFrameLocks noGrp="1"/>
          </p:cNvGraphicFramePr>
          <p:nvPr>
            <p:extLst/>
          </p:nvPr>
        </p:nvGraphicFramePr>
        <p:xfrm>
          <a:off x="371626" y="2484362"/>
          <a:ext cx="3015517" cy="822960"/>
        </p:xfrm>
        <a:graphic>
          <a:graphicData uri="http://schemas.openxmlformats.org/drawingml/2006/table">
            <a:tbl>
              <a:tblPr firstRow="1" bandRow="1">
                <a:tableStyleId>{5940675A-B579-460E-94D1-54222C63F5DA}</a:tableStyleId>
              </a:tblPr>
              <a:tblGrid>
                <a:gridCol w="2294301">
                  <a:extLst>
                    <a:ext uri="{9D8B030D-6E8A-4147-A177-3AD203B41FA5}">
                      <a16:colId xmlns:a16="http://schemas.microsoft.com/office/drawing/2014/main" val="1627741053"/>
                    </a:ext>
                  </a:extLst>
                </a:gridCol>
                <a:gridCol w="721216">
                  <a:extLst>
                    <a:ext uri="{9D8B030D-6E8A-4147-A177-3AD203B41FA5}">
                      <a16:colId xmlns:a16="http://schemas.microsoft.com/office/drawing/2014/main" val="2133399995"/>
                    </a:ext>
                  </a:extLst>
                </a:gridCol>
              </a:tblGrid>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■ビジネスプランコンテストの実施</a:t>
                      </a:r>
                    </a:p>
                  </a:txBody>
                  <a:tcPr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２件</a:t>
                      </a:r>
                      <a:endParaRPr kumimoji="1" lang="en-US" altLang="ja-JP" sz="12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96854970"/>
                  </a:ext>
                </a:extLst>
              </a:tr>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■補助金交付</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６社</a:t>
                      </a:r>
                      <a:endParaRPr kumimoji="1" lang="en-US" altLang="ja-JP" sz="12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35087105"/>
                  </a:ext>
                </a:extLst>
              </a:tr>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■伴走支援</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６社</a:t>
                      </a:r>
                      <a:endParaRPr kumimoji="1" lang="en-US" altLang="ja-JP"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96074029"/>
                  </a:ext>
                </a:extLst>
              </a:tr>
            </a:tbl>
          </a:graphicData>
        </a:graphic>
      </p:graphicFrame>
      <p:sp>
        <p:nvSpPr>
          <p:cNvPr id="15" name="テキスト ボックス 14"/>
          <p:cNvSpPr txBox="1"/>
          <p:nvPr/>
        </p:nvSpPr>
        <p:spPr>
          <a:xfrm>
            <a:off x="186777" y="2141969"/>
            <a:ext cx="22301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2021</a:t>
            </a:r>
            <a:r>
              <a:rPr kumimoji="1" lang="ja-JP" altLang="en-US"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年度実績≫</a:t>
            </a:r>
            <a:endParaRPr kumimoji="1" lang="en-US" altLang="ja-JP"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表 15"/>
          <p:cNvGraphicFramePr>
            <a:graphicFrameLocks noGrp="1"/>
          </p:cNvGraphicFramePr>
          <p:nvPr>
            <p:extLst/>
          </p:nvPr>
        </p:nvGraphicFramePr>
        <p:xfrm>
          <a:off x="371626" y="5805544"/>
          <a:ext cx="5076137" cy="731520"/>
        </p:xfrm>
        <a:graphic>
          <a:graphicData uri="http://schemas.openxmlformats.org/drawingml/2006/table">
            <a:tbl>
              <a:tblPr firstRow="1" bandRow="1">
                <a:tableStyleId>{5940675A-B579-460E-94D1-54222C63F5DA}</a:tableStyleId>
              </a:tblPr>
              <a:tblGrid>
                <a:gridCol w="4193416">
                  <a:extLst>
                    <a:ext uri="{9D8B030D-6E8A-4147-A177-3AD203B41FA5}">
                      <a16:colId xmlns:a16="http://schemas.microsoft.com/office/drawing/2014/main" val="1627741053"/>
                    </a:ext>
                  </a:extLst>
                </a:gridCol>
                <a:gridCol w="882721">
                  <a:extLst>
                    <a:ext uri="{9D8B030D-6E8A-4147-A177-3AD203B41FA5}">
                      <a16:colId xmlns:a16="http://schemas.microsoft.com/office/drawing/2014/main" val="2133399995"/>
                    </a:ext>
                  </a:extLst>
                </a:gridCol>
              </a:tblGrid>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■支援先企業</a:t>
                      </a:r>
                    </a:p>
                  </a:txBody>
                  <a:tcPr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７者</a:t>
                      </a:r>
                      <a:endParaRPr kumimoji="1" lang="en-US" altLang="ja-JP" sz="12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96854970"/>
                  </a:ext>
                </a:extLst>
              </a:tr>
              <a:tr h="21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rPr>
                        <a:t>■上場、</a:t>
                      </a:r>
                      <a:r>
                        <a:rPr kumimoji="1" lang="en-US" altLang="ja-JP" sz="1200" dirty="0" smtClean="0">
                          <a:solidFill>
                            <a:schemeClr val="bg1"/>
                          </a:solidFill>
                          <a:latin typeface="Meiryo UI" panose="020B0604030504040204" pitchFamily="50" charset="-128"/>
                          <a:ea typeface="Meiryo UI" panose="020B0604030504040204" pitchFamily="50" charset="-128"/>
                        </a:rPr>
                        <a:t>M&amp;A</a:t>
                      </a:r>
                      <a:r>
                        <a:rPr kumimoji="1" lang="ja-JP" altLang="en-US" sz="1200" dirty="0" err="1" smtClean="0">
                          <a:solidFill>
                            <a:schemeClr val="bg1"/>
                          </a:solidFill>
                          <a:latin typeface="Meiryo UI" panose="020B0604030504040204" pitchFamily="50" charset="-128"/>
                          <a:ea typeface="Meiryo UI" panose="020B0604030504040204" pitchFamily="50" charset="-128"/>
                        </a:rPr>
                        <a:t>、</a:t>
                      </a:r>
                      <a:r>
                        <a:rPr kumimoji="1" lang="ja-JP" altLang="en-US" sz="1200" dirty="0" smtClean="0">
                          <a:solidFill>
                            <a:schemeClr val="bg1"/>
                          </a:solidFill>
                          <a:latin typeface="Meiryo UI" panose="020B0604030504040204" pitchFamily="50" charset="-128"/>
                          <a:ea typeface="Meiryo UI" panose="020B0604030504040204" pitchFamily="50" charset="-128"/>
                        </a:rPr>
                        <a:t>大企業連携、グローバル進出等ロールモデルとなり得る活動に着手する者</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３者</a:t>
                      </a:r>
                      <a:endParaRPr kumimoji="1" lang="ja-JP" altLang="en-US" sz="1200" dirty="0" smtClean="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35087105"/>
                  </a:ext>
                </a:extLst>
              </a:tr>
            </a:tbl>
          </a:graphicData>
        </a:graphic>
      </p:graphicFrame>
      <p:sp>
        <p:nvSpPr>
          <p:cNvPr id="20" name="テキスト ボックス 19"/>
          <p:cNvSpPr txBox="1"/>
          <p:nvPr/>
        </p:nvSpPr>
        <p:spPr>
          <a:xfrm>
            <a:off x="203837" y="5487978"/>
            <a:ext cx="22301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2021</a:t>
            </a:r>
            <a:r>
              <a:rPr kumimoji="1" lang="ja-JP" altLang="en-US"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年度実績≫</a:t>
            </a:r>
            <a:endParaRPr kumimoji="1" lang="en-US" altLang="ja-JP" sz="1200"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086600" y="6523925"/>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125</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24810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84" y="0"/>
            <a:ext cx="7755036"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（３）インフラの充実・</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強化（関空・伊丹空港</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の経営</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統合、空港運用の強化）</a:t>
            </a:r>
            <a:endPar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8" name="表 7"/>
          <p:cNvGraphicFramePr>
            <a:graphicFrameLocks noGrp="1"/>
          </p:cNvGraphicFramePr>
          <p:nvPr>
            <p:extLst/>
          </p:nvPr>
        </p:nvGraphicFramePr>
        <p:xfrm>
          <a:off x="107504" y="478552"/>
          <a:ext cx="8928992" cy="6096000"/>
        </p:xfrm>
        <a:graphic>
          <a:graphicData uri="http://schemas.openxmlformats.org/drawingml/2006/table">
            <a:tbl>
              <a:tblPr firstRow="1" bandRow="1">
                <a:tableStyleId>{5940675A-B579-460E-94D1-54222C63F5DA}</a:tableStyleId>
              </a:tblPr>
              <a:tblGrid>
                <a:gridCol w="2376264">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348792">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088744">
                <a:tc>
                  <a:txBody>
                    <a:bodyPr/>
                    <a:lstStyle/>
                    <a:p>
                      <a:pPr marL="0" indent="0"/>
                      <a:r>
                        <a:rPr kumimoji="1" lang="ja-JP" altLang="en-US" sz="1300" dirty="0" smtClean="0"/>
                        <a:t>・従来、空港戦略は国主導で行われており、府は、国への要望活動が中心であった。</a:t>
                      </a:r>
                    </a:p>
                    <a:p>
                      <a:pPr marL="0" indent="0"/>
                      <a:r>
                        <a:rPr kumimoji="1" lang="ja-JP" altLang="en-US" sz="1300" dirty="0" smtClean="0"/>
                        <a:t>・一方、関西国際空港は、海上空港という</a:t>
                      </a:r>
                      <a:r>
                        <a:rPr kumimoji="1" lang="ja-JP" altLang="en-US" sz="1300" dirty="0" smtClean="0">
                          <a:solidFill>
                            <a:schemeClr val="tx1"/>
                          </a:solidFill>
                        </a:rPr>
                        <a:t>特殊性から、関空会社が１．３兆円という巨額の負債を抱え、空港経営が硬直化し、ハブ</a:t>
                      </a:r>
                      <a:r>
                        <a:rPr kumimoji="1" lang="ja-JP" altLang="en-US" sz="1300" dirty="0" smtClean="0"/>
                        <a:t>空港</a:t>
                      </a:r>
                      <a:r>
                        <a:rPr kumimoji="1" lang="ja-JP" altLang="en-US" sz="1300" dirty="0" smtClean="0">
                          <a:solidFill>
                            <a:schemeClr val="tx1"/>
                          </a:solidFill>
                        </a:rPr>
                        <a:t>として活用しきれない状況にあった。</a:t>
                      </a:r>
                      <a:endParaRPr kumimoji="1" lang="en-US" altLang="ja-JP" sz="13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dirty="0" smtClean="0">
                          <a:solidFill>
                            <a:schemeClr val="tx1"/>
                          </a:solidFill>
                        </a:rPr>
                        <a:t>・そこで、知事が政治的メッセージとして、伊丹空港の廃止・</a:t>
                      </a:r>
                      <a:r>
                        <a:rPr lang="ja-JP" altLang="en-US" sz="1300" dirty="0" smtClean="0"/>
                        <a:t>跡地売却という「ストック組換え」も視野に、関空の財務状況の課題やハブ空港としての経営戦略について、国家レベルの課題として国に問題提起を行った。</a:t>
                      </a:r>
                    </a:p>
                  </a:txBody>
                  <a:tcPr>
                    <a:lnL w="12700" cap="flat" cmpd="sng" algn="ctr">
                      <a:solidFill>
                        <a:schemeClr val="tx1"/>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indent="0"/>
                      <a:r>
                        <a:rPr kumimoji="1" lang="ja-JP" altLang="en-US" sz="1300" dirty="0" smtClean="0"/>
                        <a:t>・国際競争に勝ち抜くための都市機能・広域交通インフラである国際空港の機能強化をめざした戦略的な経営の実現。</a:t>
                      </a:r>
                    </a:p>
                    <a:p>
                      <a:pPr marL="0" indent="0"/>
                      <a:r>
                        <a:rPr kumimoji="1" lang="ja-JP" altLang="en-US" sz="1300" dirty="0" smtClean="0"/>
                        <a:t>・関空の財務構造の改善、政府補給金への依存体質からの脱却を図る。</a:t>
                      </a:r>
                      <a:endParaRPr kumimoji="1" lang="en-US" altLang="ja-JP" sz="1300" dirty="0" smtClean="0"/>
                    </a:p>
                    <a:p>
                      <a:pPr marL="0" indent="0"/>
                      <a:endParaRPr kumimoji="1" lang="en-US" altLang="ja-JP" sz="1300" dirty="0" smtClean="0"/>
                    </a:p>
                    <a:p>
                      <a:pPr marL="0" indent="0"/>
                      <a:endParaRPr kumimoji="1" lang="ja-JP" altLang="en-US" sz="1300" dirty="0" smtClean="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indent="0"/>
                      <a:r>
                        <a:rPr kumimoji="1" lang="ja-JP" altLang="en-US" sz="1300" strike="noStrike" dirty="0" smtClean="0"/>
                        <a:t>・関空・伊丹空港の経営を統合（</a:t>
                      </a:r>
                      <a:r>
                        <a:rPr kumimoji="1" lang="en-US" altLang="ja-JP" sz="1300" strike="noStrike" dirty="0" smtClean="0"/>
                        <a:t>2012</a:t>
                      </a:r>
                      <a:r>
                        <a:rPr kumimoji="1" lang="ja-JP" altLang="en-US" sz="1300" strike="noStrike" dirty="0" smtClean="0"/>
                        <a:t>年</a:t>
                      </a:r>
                      <a:r>
                        <a:rPr kumimoji="1" lang="en-US" altLang="ja-JP" sz="1300" strike="noStrike" dirty="0" smtClean="0"/>
                        <a:t>7</a:t>
                      </a:r>
                      <a:r>
                        <a:rPr kumimoji="1" lang="ja-JP" altLang="en-US" sz="1300" strike="noStrike" dirty="0" smtClean="0"/>
                        <a:t>月）。</a:t>
                      </a:r>
                    </a:p>
                    <a:p>
                      <a:pPr marL="0" indent="0"/>
                      <a:r>
                        <a:rPr kumimoji="1" lang="ja-JP" altLang="en-US" sz="1300" dirty="0" smtClean="0"/>
                        <a:t>・全国に先駆けて、伊丹空港の基本施設とターミナルの経営一元化を実現（</a:t>
                      </a:r>
                      <a:r>
                        <a:rPr kumimoji="1" lang="en-US" altLang="ja-JP" sz="1300" dirty="0" smtClean="0"/>
                        <a:t>2013</a:t>
                      </a:r>
                      <a:r>
                        <a:rPr kumimoji="1" lang="ja-JP" altLang="en-US" sz="1300" dirty="0" smtClean="0"/>
                        <a:t>年</a:t>
                      </a:r>
                      <a:r>
                        <a:rPr kumimoji="1" lang="en-US" altLang="ja-JP" sz="1300" dirty="0" smtClean="0"/>
                        <a:t>10</a:t>
                      </a:r>
                      <a:r>
                        <a:rPr kumimoji="1" lang="ja-JP" altLang="en-US" sz="1300" dirty="0" smtClean="0"/>
                        <a:t>月）。</a:t>
                      </a:r>
                    </a:p>
                    <a:p>
                      <a:pPr marL="0" indent="0"/>
                      <a:r>
                        <a:rPr kumimoji="1" lang="ja-JP" altLang="en-US" sz="1300" dirty="0" smtClean="0"/>
                        <a:t>・府が出資する土地保有会社の債務の着実な償還を確保しつつ、両空港の機能強化、円滑なコンセッション実施が可能となるスキームを構築。</a:t>
                      </a:r>
                    </a:p>
                    <a:p>
                      <a:pPr marL="0" indent="0"/>
                      <a:r>
                        <a:rPr kumimoji="1" lang="ja-JP" altLang="en-US" sz="1300" dirty="0" smtClean="0"/>
                        <a:t>・あわせて、特区制度を活用した機能強化、関西産業の国際競争力の強化を推進。</a:t>
                      </a:r>
                    </a:p>
                    <a:p>
                      <a:pPr marL="92075" indent="-92075"/>
                      <a:endParaRPr kumimoji="1" lang="ja-JP" altLang="en-US" sz="13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indent="0"/>
                      <a:r>
                        <a:rPr kumimoji="1" lang="ja-JP" altLang="en-US" sz="1300" dirty="0" smtClean="0"/>
                        <a:t>・空港運営における課題を顕在化し、課題解決の手法としての２空港経営統合が実現。</a:t>
                      </a:r>
                    </a:p>
                    <a:p>
                      <a:pPr marL="0" indent="0"/>
                      <a:r>
                        <a:rPr kumimoji="1" lang="ja-JP" altLang="en-US" sz="1300" dirty="0" smtClean="0"/>
                        <a:t>・我が国初の本格的ＬＣＣの新規就航・増便。</a:t>
                      </a:r>
                    </a:p>
                    <a:p>
                      <a:pPr marL="0" indent="0"/>
                      <a:r>
                        <a:rPr kumimoji="1" lang="ja-JP" altLang="en-US" sz="1300" dirty="0" smtClean="0"/>
                        <a:t>・世界最大手の航空貨物会社の北太平洋地区のハブ施設誘致成功。</a:t>
                      </a:r>
                      <a:endParaRPr kumimoji="1" lang="en-US" altLang="ja-JP" sz="1300" dirty="0" smtClean="0"/>
                    </a:p>
                    <a:p>
                      <a:pPr marL="0" indent="0"/>
                      <a:r>
                        <a:rPr kumimoji="1" lang="ja-JP" altLang="en-US" sz="1300" dirty="0" smtClean="0">
                          <a:solidFill>
                            <a:schemeClr val="tx1"/>
                          </a:solidFill>
                        </a:rPr>
                        <a:t>・関空・伊丹空港コンセッション実施（</a:t>
                      </a:r>
                      <a:r>
                        <a:rPr kumimoji="1" lang="en-US" altLang="ja-JP" sz="1300" dirty="0" smtClean="0">
                          <a:solidFill>
                            <a:schemeClr val="tx1"/>
                          </a:solidFill>
                        </a:rPr>
                        <a:t>2015</a:t>
                      </a:r>
                      <a:r>
                        <a:rPr kumimoji="1" lang="ja-JP" altLang="en-US" sz="1300" dirty="0" smtClean="0">
                          <a:solidFill>
                            <a:schemeClr val="tx1"/>
                          </a:solidFill>
                        </a:rPr>
                        <a:t>年</a:t>
                      </a:r>
                      <a:r>
                        <a:rPr kumimoji="1" lang="en-US" altLang="ja-JP" sz="1300" dirty="0" smtClean="0">
                          <a:solidFill>
                            <a:schemeClr val="tx1"/>
                          </a:solidFill>
                        </a:rPr>
                        <a:t>4</a:t>
                      </a:r>
                      <a:r>
                        <a:rPr kumimoji="1" lang="ja-JP" altLang="en-US" sz="1300" dirty="0" smtClean="0">
                          <a:solidFill>
                            <a:schemeClr val="tx1"/>
                          </a:solidFill>
                        </a:rPr>
                        <a:t>月～</a:t>
                      </a:r>
                      <a:r>
                        <a:rPr kumimoji="1" lang="en-US" altLang="ja-JP" sz="1300" dirty="0" smtClean="0">
                          <a:solidFill>
                            <a:schemeClr val="tx1"/>
                          </a:solidFill>
                        </a:rPr>
                        <a:t>2060</a:t>
                      </a:r>
                      <a:r>
                        <a:rPr kumimoji="1" lang="ja-JP" altLang="en-US" sz="1300" dirty="0" smtClean="0">
                          <a:solidFill>
                            <a:schemeClr val="tx1"/>
                          </a:solidFill>
                        </a:rPr>
                        <a:t>年</a:t>
                      </a:r>
                      <a:r>
                        <a:rPr kumimoji="1" lang="en-US" altLang="ja-JP" sz="1300" dirty="0" smtClean="0">
                          <a:solidFill>
                            <a:schemeClr val="tx1"/>
                          </a:solidFill>
                        </a:rPr>
                        <a:t>3</a:t>
                      </a:r>
                      <a:r>
                        <a:rPr kumimoji="1" lang="ja-JP" altLang="en-US" sz="1300" dirty="0" smtClean="0">
                          <a:solidFill>
                            <a:schemeClr val="tx1"/>
                          </a:solidFill>
                        </a:rPr>
                        <a:t>月まで）</a:t>
                      </a:r>
                      <a:endParaRPr kumimoji="1" lang="en-US" altLang="ja-JP" sz="1300" dirty="0" smtClean="0">
                        <a:solidFill>
                          <a:schemeClr val="tx1"/>
                        </a:solidFill>
                      </a:endParaRPr>
                    </a:p>
                    <a:p>
                      <a:pPr marL="0" indent="0"/>
                      <a:r>
                        <a:rPr kumimoji="1" lang="ja-JP" altLang="en-US" sz="1300" dirty="0" smtClean="0">
                          <a:solidFill>
                            <a:schemeClr val="tx1"/>
                          </a:solidFill>
                        </a:rPr>
                        <a:t>・神戸空港コンセッション実施（</a:t>
                      </a:r>
                      <a:r>
                        <a:rPr kumimoji="1" lang="en-US" altLang="ja-JP" sz="1300" dirty="0" smtClean="0">
                          <a:solidFill>
                            <a:schemeClr val="tx1"/>
                          </a:solidFill>
                        </a:rPr>
                        <a:t>2018</a:t>
                      </a:r>
                      <a:r>
                        <a:rPr kumimoji="1" lang="ja-JP" altLang="en-US" sz="1300" dirty="0" smtClean="0">
                          <a:solidFill>
                            <a:schemeClr val="tx1"/>
                          </a:solidFill>
                        </a:rPr>
                        <a:t>年</a:t>
                      </a:r>
                      <a:r>
                        <a:rPr kumimoji="1" lang="en-US" altLang="ja-JP" sz="1300" dirty="0" smtClean="0">
                          <a:solidFill>
                            <a:schemeClr val="tx1"/>
                          </a:solidFill>
                        </a:rPr>
                        <a:t>4</a:t>
                      </a:r>
                      <a:r>
                        <a:rPr kumimoji="1" lang="ja-JP" altLang="en-US" sz="1300" dirty="0" smtClean="0">
                          <a:solidFill>
                            <a:schemeClr val="tx1"/>
                          </a:solidFill>
                        </a:rPr>
                        <a:t>月～</a:t>
                      </a:r>
                      <a:r>
                        <a:rPr kumimoji="1" lang="en-US" altLang="ja-JP" sz="1300" dirty="0" smtClean="0">
                          <a:solidFill>
                            <a:schemeClr val="tx1"/>
                          </a:solidFill>
                        </a:rPr>
                        <a:t>2060</a:t>
                      </a:r>
                      <a:r>
                        <a:rPr kumimoji="1" lang="ja-JP" altLang="en-US" sz="1300" dirty="0" smtClean="0">
                          <a:solidFill>
                            <a:schemeClr val="tx1"/>
                          </a:solidFill>
                        </a:rPr>
                        <a:t>年</a:t>
                      </a:r>
                      <a:r>
                        <a:rPr kumimoji="1" lang="en-US" altLang="ja-JP" sz="1300" dirty="0" smtClean="0">
                          <a:solidFill>
                            <a:schemeClr val="tx1"/>
                          </a:solidFill>
                        </a:rPr>
                        <a:t>3</a:t>
                      </a:r>
                      <a:r>
                        <a:rPr kumimoji="1" lang="ja-JP" altLang="en-US" sz="1300" dirty="0" smtClean="0">
                          <a:solidFill>
                            <a:schemeClr val="tx1"/>
                          </a:solidFill>
                        </a:rPr>
                        <a:t>月まで）関空・伊丹・神戸空港の</a:t>
                      </a:r>
                      <a:r>
                        <a:rPr kumimoji="1" lang="en-US" altLang="ja-JP" sz="1300" dirty="0" smtClean="0">
                          <a:solidFill>
                            <a:schemeClr val="tx1"/>
                          </a:solidFill>
                        </a:rPr>
                        <a:t>3</a:t>
                      </a:r>
                      <a:r>
                        <a:rPr kumimoji="1" lang="ja-JP" altLang="en-US" sz="1300" dirty="0" smtClean="0">
                          <a:solidFill>
                            <a:schemeClr val="tx1"/>
                          </a:solidFill>
                        </a:rPr>
                        <a:t>空港一体運営へ。</a:t>
                      </a:r>
                      <a:endParaRPr kumimoji="1" lang="en-US" altLang="ja-JP" sz="13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1"/>
                  </a:ext>
                </a:extLst>
              </a:tr>
              <a:tr h="2232000">
                <a:tc>
                  <a:txBody>
                    <a:bodyPr/>
                    <a:lstStyle/>
                    <a:p>
                      <a:r>
                        <a:rPr kumimoji="1" lang="ja-JP" altLang="en-US" sz="1300" dirty="0" smtClean="0"/>
                        <a:t>・万博期間中及びその後の世界各国からの来訪者の増加を見据え、関空の受入体制の強化を図る必要がある。</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indent="-92075"/>
                      <a:r>
                        <a:rPr kumimoji="1" lang="ja-JP" altLang="en-US" sz="1300" dirty="0" smtClean="0"/>
                        <a:t>・関西</a:t>
                      </a:r>
                      <a:r>
                        <a:rPr kumimoji="1" lang="en-US" altLang="ja-JP" sz="1300" dirty="0" smtClean="0"/>
                        <a:t>3</a:t>
                      </a:r>
                      <a:r>
                        <a:rPr kumimoji="1" lang="ja-JP" altLang="en-US" sz="1300" dirty="0" smtClean="0"/>
                        <a:t>空港懇談会において、万博に向けた万全の受入体制を整えるとともに、成長目標である年間発着回数</a:t>
                      </a:r>
                      <a:r>
                        <a:rPr kumimoji="1" lang="en-US" altLang="ja-JP" sz="1300" dirty="0" smtClean="0"/>
                        <a:t>30</a:t>
                      </a:r>
                      <a:r>
                        <a:rPr kumimoji="1" lang="ja-JP" altLang="en-US" sz="1300" dirty="0" smtClean="0"/>
                        <a:t>万回の実現に必要な能力を確保するため、万博までに航空機処理能力の引き上げをめざすことを合意。</a:t>
                      </a:r>
                      <a:endParaRPr kumimoji="1" lang="en-US" altLang="ja-JP" sz="1300" dirty="0" smtClean="0"/>
                    </a:p>
                    <a:p>
                      <a:pPr marL="92075" indent="-92075"/>
                      <a:r>
                        <a:rPr kumimoji="1" lang="ja-JP" altLang="en-US" sz="1300" dirty="0" smtClean="0"/>
                        <a:t>・国際線旅客処理能力を年間</a:t>
                      </a:r>
                      <a:r>
                        <a:rPr kumimoji="1" lang="en-US" altLang="ja-JP" sz="1300" dirty="0" smtClean="0"/>
                        <a:t>3,000</a:t>
                      </a:r>
                      <a:r>
                        <a:rPr kumimoji="1" lang="ja-JP" altLang="en-US" sz="1300" dirty="0" smtClean="0"/>
                        <a:t>万人に向上させるため、万博までにターミナル機能の強化を図る。</a:t>
                      </a:r>
                      <a:endParaRPr kumimoji="1" lang="en-US" altLang="ja-JP" sz="1300" dirty="0" smtClean="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t>・関西</a:t>
                      </a:r>
                      <a:r>
                        <a:rPr kumimoji="1" lang="en-US" altLang="ja-JP" sz="1300" dirty="0" smtClean="0"/>
                        <a:t>3</a:t>
                      </a:r>
                      <a:r>
                        <a:rPr kumimoji="1" lang="ja-JP" altLang="en-US" sz="1300" dirty="0" smtClean="0"/>
                        <a:t>空港懇談会から国に対し現行飛行経路の見直しについて検討を要請（</a:t>
                      </a:r>
                      <a:r>
                        <a:rPr kumimoji="1" lang="en-US" altLang="ja-JP" sz="1300" dirty="0" smtClean="0"/>
                        <a:t>2022</a:t>
                      </a:r>
                      <a:r>
                        <a:rPr kumimoji="1" lang="ja-JP" altLang="en-US" sz="1300" dirty="0" smtClean="0"/>
                        <a:t>年</a:t>
                      </a:r>
                      <a:r>
                        <a:rPr kumimoji="1" lang="en-US" altLang="ja-JP" sz="1300" dirty="0" smtClean="0"/>
                        <a:t>9</a:t>
                      </a:r>
                      <a:r>
                        <a:rPr kumimoji="1" lang="ja-JP" altLang="en-US" sz="1300" dirty="0" smtClean="0"/>
                        <a:t>月）。</a:t>
                      </a:r>
                      <a:endParaRPr kumimoji="1" lang="en-US" altLang="ja-JP" sz="1300" dirty="0" smtClean="0"/>
                    </a:p>
                    <a:p>
                      <a:pPr marL="92075" indent="-92075" algn="l"/>
                      <a:r>
                        <a:rPr kumimoji="1" lang="ja-JP" altLang="en-US" sz="1300" dirty="0" smtClean="0"/>
                        <a:t>・第１ターミナルの改修工事に着手（</a:t>
                      </a:r>
                      <a:r>
                        <a:rPr kumimoji="1" lang="en-US" altLang="ja-JP" sz="1300" dirty="0" smtClean="0"/>
                        <a:t>2021</a:t>
                      </a:r>
                      <a:r>
                        <a:rPr kumimoji="1" lang="ja-JP" altLang="en-US" sz="1300" dirty="0" smtClean="0"/>
                        <a:t>年</a:t>
                      </a:r>
                      <a:r>
                        <a:rPr kumimoji="1" lang="en-US" altLang="ja-JP" sz="1300" dirty="0" smtClean="0"/>
                        <a:t>5</a:t>
                      </a:r>
                      <a:r>
                        <a:rPr kumimoji="1" lang="ja-JP" altLang="en-US" sz="1300" dirty="0" smtClean="0"/>
                        <a:t>月）。</a:t>
                      </a:r>
                      <a:endParaRPr kumimoji="1" lang="en-US" altLang="ja-JP" sz="1300" dirty="0" smtClean="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indent="-92075" algn="l"/>
                      <a:r>
                        <a:rPr kumimoji="1" lang="ja-JP" altLang="en-US" sz="1300" dirty="0" smtClean="0"/>
                        <a:t>・国において有識者会議を設置し、検討を開始（</a:t>
                      </a:r>
                      <a:r>
                        <a:rPr kumimoji="1" lang="en-US" altLang="ja-JP" sz="1300" dirty="0" smtClean="0"/>
                        <a:t>2022</a:t>
                      </a:r>
                      <a:r>
                        <a:rPr kumimoji="1" lang="ja-JP" altLang="en-US" sz="1300" dirty="0" smtClean="0"/>
                        <a:t>年</a:t>
                      </a:r>
                      <a:r>
                        <a:rPr kumimoji="1" lang="en-US" altLang="ja-JP" sz="1300" dirty="0" smtClean="0"/>
                        <a:t>11</a:t>
                      </a:r>
                      <a:r>
                        <a:rPr kumimoji="1" lang="ja-JP" altLang="en-US" sz="1300" dirty="0" smtClean="0"/>
                        <a:t>月）</a:t>
                      </a:r>
                      <a:endParaRPr kumimoji="1" lang="en-US" altLang="ja-JP" sz="1300" dirty="0" smtClean="0"/>
                    </a:p>
                    <a:p>
                      <a:pPr marL="92075" indent="-92075" algn="l"/>
                      <a:r>
                        <a:rPr kumimoji="1" lang="ja-JP" altLang="en-US" sz="1300" dirty="0" smtClean="0"/>
                        <a:t>・第１ターミナル改修工事のフェーズ１（全</a:t>
                      </a:r>
                      <a:r>
                        <a:rPr kumimoji="1" lang="en-US" altLang="ja-JP" sz="1300" dirty="0" smtClean="0"/>
                        <a:t>4</a:t>
                      </a:r>
                      <a:r>
                        <a:rPr kumimoji="1" lang="ja-JP" altLang="en-US" sz="1300" dirty="0" smtClean="0"/>
                        <a:t>フェーズ）である、新国内線エリアオープン（</a:t>
                      </a:r>
                      <a:r>
                        <a:rPr kumimoji="1" lang="en-US" altLang="ja-JP" sz="1300" dirty="0" smtClean="0"/>
                        <a:t>2022</a:t>
                      </a:r>
                      <a:r>
                        <a:rPr kumimoji="1" lang="ja-JP" altLang="en-US" sz="1300" dirty="0" smtClean="0"/>
                        <a:t>年</a:t>
                      </a:r>
                      <a:r>
                        <a:rPr kumimoji="1" lang="en-US" altLang="ja-JP" sz="1300" dirty="0" smtClean="0"/>
                        <a:t>10</a:t>
                      </a:r>
                      <a:r>
                        <a:rPr kumimoji="1" lang="ja-JP" altLang="en-US" sz="1300" dirty="0" smtClean="0"/>
                        <a:t>月）。</a:t>
                      </a:r>
                      <a:endParaRPr kumimoji="1" lang="en-US" altLang="ja-JP" sz="1300" dirty="0" smtClean="0"/>
                    </a:p>
                  </a:txBody>
                  <a:tcPr>
                    <a:lnL w="12700" cap="flat" cmpd="sng" algn="ctr">
                      <a:solidFill>
                        <a:srgbClr val="002060"/>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660016"/>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126</a:t>
            </a:fld>
            <a:endParaRPr lang="ja-JP" altLang="en-US"/>
          </a:p>
        </p:txBody>
      </p:sp>
    </p:spTree>
    <p:extLst>
      <p:ext uri="{BB962C8B-B14F-4D97-AF65-F5344CB8AC3E}">
        <p14:creationId xmlns:p14="http://schemas.microsoft.com/office/powerpoint/2010/main" val="606548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4860032" y="985745"/>
            <a:ext cx="4211960" cy="5827631"/>
          </a:xfrm>
          <a:prstGeom prst="rect">
            <a:avLst/>
          </a:prstGeom>
          <a:noFill/>
          <a:ln>
            <a:solidFill>
              <a:schemeClr val="bg1">
                <a:lumMod val="85000"/>
              </a:schemeClr>
            </a:solidFill>
          </a:ln>
        </p:spPr>
        <p:txBody>
          <a:bodyPr wrap="square" rtlCol="0">
            <a:noAutofit/>
          </a:bodyPr>
          <a:lstStyle/>
          <a:p>
            <a:r>
              <a:rPr lang="ja-JP" altLang="en-US" sz="1400" b="1" u="sng" dirty="0" smtClean="0"/>
              <a:t>関空・伊丹両空港の経営を統合</a:t>
            </a:r>
            <a:r>
              <a:rPr lang="en-US" altLang="ja-JP" sz="1400" b="1" u="sng" dirty="0" smtClean="0"/>
              <a:t>(2012</a:t>
            </a:r>
            <a:r>
              <a:rPr lang="ja-JP" altLang="en-US" sz="1400" b="1" u="sng" dirty="0" smtClean="0"/>
              <a:t>年</a:t>
            </a:r>
            <a:r>
              <a:rPr lang="en-US" altLang="ja-JP" sz="1400" b="1" u="sng" dirty="0" smtClean="0"/>
              <a:t>7</a:t>
            </a:r>
            <a:r>
              <a:rPr lang="ja-JP" altLang="en-US" sz="1400" b="1" u="sng" dirty="0" smtClean="0"/>
              <a:t>月</a:t>
            </a:r>
            <a:r>
              <a:rPr lang="en-US" altLang="ja-JP" sz="1400" b="1" u="sng" dirty="0" smtClean="0"/>
              <a:t>)</a:t>
            </a:r>
          </a:p>
          <a:p>
            <a:pPr marL="355600"/>
            <a:r>
              <a:rPr lang="ja-JP" altLang="en-US" sz="1400" dirty="0" smtClean="0"/>
              <a:t>↓</a:t>
            </a:r>
            <a:endParaRPr lang="en-US" altLang="ja-JP" sz="1400" dirty="0" smtClean="0"/>
          </a:p>
          <a:p>
            <a:r>
              <a:rPr kumimoji="1" lang="ja-JP" altLang="en-US" sz="1400" dirty="0" smtClean="0"/>
              <a:t>・一体運用による経営の効率化</a:t>
            </a:r>
            <a:endParaRPr kumimoji="1" lang="en-US" altLang="ja-JP" sz="1400" dirty="0" smtClean="0"/>
          </a:p>
          <a:p>
            <a:pPr marL="88900" indent="-88900"/>
            <a:r>
              <a:rPr lang="ja-JP" altLang="en-US" sz="1400" dirty="0" smtClean="0"/>
              <a:t>・伊丹空港の収益も活用し、戦略的な設備投資など、関空の経営基盤を強化</a:t>
            </a:r>
            <a:endParaRPr lang="en-US" altLang="ja-JP" sz="1400" dirty="0" smtClean="0"/>
          </a:p>
          <a:p>
            <a:pPr marL="88900" indent="-88900"/>
            <a:endParaRPr lang="en-US" altLang="ja-JP" sz="1400" dirty="0"/>
          </a:p>
          <a:p>
            <a:pPr marL="88900" indent="-88900"/>
            <a:endParaRPr lang="en-US" altLang="ja-JP" sz="1400" dirty="0" smtClean="0"/>
          </a:p>
          <a:p>
            <a:pPr marL="88900" indent="-88900"/>
            <a:endParaRPr lang="en-US" altLang="ja-JP" sz="1400" dirty="0"/>
          </a:p>
          <a:p>
            <a:pPr marL="88900" indent="-88900"/>
            <a:endParaRPr lang="en-US" altLang="ja-JP" sz="1400" dirty="0" smtClean="0"/>
          </a:p>
          <a:p>
            <a:pPr marL="355600"/>
            <a:r>
              <a:rPr lang="ja-JP" altLang="en-US" sz="1400" dirty="0" smtClean="0"/>
              <a:t>↓</a:t>
            </a:r>
            <a:endParaRPr lang="en-US" altLang="ja-JP" sz="1400" dirty="0" smtClean="0"/>
          </a:p>
          <a:p>
            <a:r>
              <a:rPr lang="ja-JP" altLang="en-US" sz="1400" dirty="0" smtClean="0"/>
              <a:t>◆戦略的な経営</a:t>
            </a:r>
            <a:endParaRPr lang="en-US" altLang="ja-JP" sz="1400" dirty="0" smtClean="0"/>
          </a:p>
          <a:p>
            <a:r>
              <a:rPr lang="ja-JP" altLang="en-US" sz="1400" dirty="0" smtClean="0"/>
              <a:t>・伊丹空港とターミナルビルの経営一元化</a:t>
            </a:r>
            <a:endParaRPr lang="en-US" altLang="ja-JP" sz="1400" dirty="0" smtClean="0"/>
          </a:p>
          <a:p>
            <a:r>
              <a:rPr lang="ja-JP" altLang="en-US" sz="1400" dirty="0"/>
              <a:t>　</a:t>
            </a:r>
            <a:r>
              <a:rPr lang="en-US" altLang="ja-JP" sz="1400" dirty="0" smtClean="0"/>
              <a:t>(2013</a:t>
            </a:r>
            <a:r>
              <a:rPr lang="ja-JP" altLang="en-US" sz="1400" dirty="0" smtClean="0"/>
              <a:t>年</a:t>
            </a:r>
            <a:r>
              <a:rPr lang="en-US" altLang="ja-JP" sz="1400" dirty="0" smtClean="0"/>
              <a:t>10</a:t>
            </a:r>
            <a:r>
              <a:rPr lang="ja-JP" altLang="en-US" sz="1400" dirty="0" smtClean="0"/>
              <a:t>月</a:t>
            </a:r>
            <a:r>
              <a:rPr lang="en-US" altLang="ja-JP" sz="1400" dirty="0" smtClean="0"/>
              <a:t>)</a:t>
            </a:r>
          </a:p>
          <a:p>
            <a:endParaRPr lang="en-US" altLang="ja-JP" sz="1400" dirty="0" smtClean="0"/>
          </a:p>
          <a:p>
            <a:endParaRPr lang="en-US" altLang="ja-JP" sz="1400" dirty="0" smtClean="0"/>
          </a:p>
          <a:p>
            <a:pPr marL="177800" indent="-177800">
              <a:spcAft>
                <a:spcPts val="600"/>
              </a:spcAft>
            </a:pPr>
            <a:endParaRPr lang="en-US" altLang="ja-JP" sz="1400" dirty="0" smtClean="0"/>
          </a:p>
          <a:p>
            <a:r>
              <a:rPr lang="en-US" altLang="ja-JP" sz="1400" dirty="0"/>
              <a:t> </a:t>
            </a:r>
            <a:r>
              <a:rPr lang="ja-JP" altLang="en-US" sz="1400" dirty="0"/>
              <a:t>　</a:t>
            </a:r>
            <a:r>
              <a:rPr lang="ja-JP" altLang="en-US" sz="1400" dirty="0" smtClean="0"/>
              <a:t>　　　</a:t>
            </a:r>
            <a:r>
              <a:rPr lang="en-US" altLang="ja-JP" sz="1400" dirty="0" smtClean="0"/>
              <a:t> ↓</a:t>
            </a:r>
          </a:p>
          <a:p>
            <a:r>
              <a:rPr lang="ja-JP" altLang="en-US" sz="1400" b="1" u="sng" dirty="0" smtClean="0"/>
              <a:t>運営権売却（コンセッション）</a:t>
            </a:r>
            <a:endParaRPr lang="en-US" altLang="ja-JP" sz="1400" b="1" u="sng" dirty="0" smtClean="0"/>
          </a:p>
          <a:p>
            <a:pPr marL="177800" indent="-177800"/>
            <a:endParaRPr lang="en-US" altLang="ja-JP" sz="1400" dirty="0" smtClean="0"/>
          </a:p>
          <a:p>
            <a:pPr marL="177800" indent="-177800"/>
            <a:endParaRPr lang="en-US" altLang="ja-JP" sz="1400" dirty="0" smtClean="0"/>
          </a:p>
          <a:p>
            <a:pPr marL="177800" indent="-177800"/>
            <a:endParaRPr lang="en-US" altLang="ja-JP" sz="1400" dirty="0" smtClean="0"/>
          </a:p>
          <a:p>
            <a:pPr marL="177800" indent="-177800"/>
            <a:endParaRPr lang="en-US" altLang="ja-JP" sz="1400" dirty="0" smtClean="0"/>
          </a:p>
          <a:p>
            <a:pPr marL="177800" indent="-177800"/>
            <a:endParaRPr lang="en-US" altLang="ja-JP" sz="600" dirty="0" smtClean="0"/>
          </a:p>
          <a:p>
            <a:pPr marL="177800" indent="-177800"/>
            <a:r>
              <a:rPr lang="ja-JP" altLang="en-US" sz="1400" dirty="0" smtClean="0"/>
              <a:t>➣国からの補給金に 頼らない民間による自立した</a:t>
            </a:r>
            <a:endParaRPr lang="en-US" altLang="ja-JP" sz="1400" dirty="0" smtClean="0"/>
          </a:p>
          <a:p>
            <a:pPr marL="177800" indent="-177800"/>
            <a:r>
              <a:rPr lang="ja-JP" altLang="en-US" sz="1400" dirty="0"/>
              <a:t>　 </a:t>
            </a:r>
            <a:r>
              <a:rPr lang="ja-JP" altLang="en-US" sz="1400" dirty="0" smtClean="0"/>
              <a:t> 経営に道筋。</a:t>
            </a:r>
            <a:endParaRPr lang="en-US" altLang="ja-JP" sz="1400" dirty="0" smtClean="0"/>
          </a:p>
          <a:p>
            <a:pPr marL="177800" indent="-177800"/>
            <a:r>
              <a:rPr lang="ja-JP" altLang="en-US" sz="1400" dirty="0" smtClean="0"/>
              <a:t>➣国際拠点空港港として機能強化するための</a:t>
            </a:r>
            <a:endParaRPr lang="en-US" altLang="ja-JP" sz="1400" dirty="0" smtClean="0"/>
          </a:p>
          <a:p>
            <a:pPr marL="177800" indent="-177800"/>
            <a:r>
              <a:rPr lang="en-US" altLang="ja-JP" sz="1400" dirty="0"/>
              <a:t> </a:t>
            </a:r>
            <a:r>
              <a:rPr lang="en-US" altLang="ja-JP" sz="1400" dirty="0" smtClean="0"/>
              <a:t>    </a:t>
            </a:r>
            <a:r>
              <a:rPr lang="ja-JP" altLang="en-US" sz="1400" dirty="0" smtClean="0"/>
              <a:t>戦略的な投資が可能に。</a:t>
            </a:r>
            <a:endParaRPr lang="ja-JP" altLang="en-US" sz="1400" dirty="0"/>
          </a:p>
          <a:p>
            <a:pPr marL="177800" indent="-177800"/>
            <a:endParaRPr lang="en-US" altLang="ja-JP" sz="1400" dirty="0" smtClean="0"/>
          </a:p>
        </p:txBody>
      </p:sp>
      <p:sp>
        <p:nvSpPr>
          <p:cNvPr id="2" name="テキスト ボックス 1"/>
          <p:cNvSpPr txBox="1"/>
          <p:nvPr/>
        </p:nvSpPr>
        <p:spPr>
          <a:xfrm>
            <a:off x="87078" y="260648"/>
            <a:ext cx="7704856" cy="338554"/>
          </a:xfrm>
          <a:prstGeom prst="rect">
            <a:avLst/>
          </a:prstGeom>
          <a:noFill/>
        </p:spPr>
        <p:txBody>
          <a:bodyPr wrap="square" rtlCol="0">
            <a:spAutoFit/>
          </a:bodyPr>
          <a:lstStyle/>
          <a:p>
            <a:r>
              <a:rPr lang="ja-JP" altLang="en-US" sz="1600" dirty="0" smtClean="0"/>
              <a:t>■</a:t>
            </a:r>
            <a:r>
              <a:rPr lang="en-US" altLang="ja-JP" sz="1600" dirty="0" smtClean="0"/>
              <a:t>Outcome</a:t>
            </a:r>
            <a:r>
              <a:rPr lang="ja-JP" altLang="en-US" sz="1600" dirty="0" smtClean="0"/>
              <a:t>の整理　　空港の経営</a:t>
            </a:r>
            <a:endParaRPr kumimoji="1" lang="ja-JP" altLang="en-US" sz="1600" dirty="0"/>
          </a:p>
        </p:txBody>
      </p:sp>
      <p:sp>
        <p:nvSpPr>
          <p:cNvPr id="22" name="テキスト ボックス 21"/>
          <p:cNvSpPr txBox="1"/>
          <p:nvPr/>
        </p:nvSpPr>
        <p:spPr>
          <a:xfrm>
            <a:off x="-180528" y="1338438"/>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418180" y="616413"/>
            <a:ext cx="1944216" cy="369332"/>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27" name="テキスト ボックス 26"/>
          <p:cNvSpPr txBox="1"/>
          <p:nvPr/>
        </p:nvSpPr>
        <p:spPr>
          <a:xfrm>
            <a:off x="5805029" y="613585"/>
            <a:ext cx="1944216" cy="369332"/>
          </a:xfrm>
          <a:prstGeom prst="rect">
            <a:avLst/>
          </a:prstGeom>
          <a:noFill/>
        </p:spPr>
        <p:txBody>
          <a:bodyPr wrap="square" rtlCol="0">
            <a:spAutoFit/>
          </a:bodyPr>
          <a:lstStyle/>
          <a:p>
            <a:pPr algn="ctr"/>
            <a:r>
              <a:rPr kumimoji="1" lang="en-US" altLang="ja-JP" u="sng" dirty="0" smtClean="0"/>
              <a:t>After</a:t>
            </a:r>
            <a:endParaRPr kumimoji="1" lang="ja-JP" altLang="en-US" u="sng" dirty="0"/>
          </a:p>
        </p:txBody>
      </p:sp>
      <p:sp>
        <p:nvSpPr>
          <p:cNvPr id="28" name="二等辺三角形 27"/>
          <p:cNvSpPr/>
          <p:nvPr/>
        </p:nvSpPr>
        <p:spPr>
          <a:xfrm rot="5400000">
            <a:off x="2746450" y="2694599"/>
            <a:ext cx="3237532"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6396988" y="5696763"/>
            <a:ext cx="648072" cy="171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90608" y="985745"/>
            <a:ext cx="2905832" cy="3262432"/>
          </a:xfrm>
          <a:prstGeom prst="rect">
            <a:avLst/>
          </a:prstGeom>
          <a:noFill/>
          <a:ln>
            <a:solidFill>
              <a:schemeClr val="bg1">
                <a:lumMod val="85000"/>
              </a:schemeClr>
            </a:solidFill>
          </a:ln>
        </p:spPr>
        <p:txBody>
          <a:bodyPr wrap="square" lIns="36000" rIns="36000" rtlCol="0">
            <a:spAutoFit/>
          </a:bodyPr>
          <a:lstStyle/>
          <a:p>
            <a:r>
              <a:rPr lang="ja-JP" altLang="en-US" sz="1600" u="sng" dirty="0" smtClean="0"/>
              <a:t>伊丹空港</a:t>
            </a:r>
            <a:endParaRPr lang="en-US" altLang="ja-JP" sz="1600" u="sng" dirty="0" smtClean="0"/>
          </a:p>
          <a:p>
            <a:r>
              <a:rPr lang="ja-JP" altLang="en-US" sz="1400" dirty="0" smtClean="0"/>
              <a:t>・国が管理</a:t>
            </a:r>
            <a:endParaRPr lang="en-US" altLang="ja-JP" sz="1400" dirty="0" smtClean="0"/>
          </a:p>
          <a:p>
            <a:r>
              <a:rPr lang="ja-JP" altLang="en-US" sz="1400" dirty="0" smtClean="0"/>
              <a:t>・収支が</a:t>
            </a:r>
            <a:r>
              <a:rPr kumimoji="1" lang="ja-JP" altLang="en-US" sz="1400" dirty="0" smtClean="0"/>
              <a:t>黒字</a:t>
            </a:r>
            <a:endParaRPr kumimoji="1" lang="en-US" altLang="ja-JP" sz="1400" dirty="0" smtClean="0"/>
          </a:p>
          <a:p>
            <a:r>
              <a:rPr lang="ja-JP" altLang="en-US" sz="1400" dirty="0" smtClean="0"/>
              <a:t>　</a:t>
            </a:r>
            <a:r>
              <a:rPr kumimoji="1" lang="ja-JP" altLang="en-US" sz="1400" dirty="0" smtClean="0"/>
              <a:t>➡収益は国の特別会計へ</a:t>
            </a:r>
            <a:endParaRPr kumimoji="1" lang="en-US" altLang="ja-JP" sz="1400" dirty="0" smtClean="0"/>
          </a:p>
          <a:p>
            <a:r>
              <a:rPr lang="ja-JP" altLang="en-US" sz="1400" dirty="0" smtClean="0"/>
              <a:t>・ターミナルは自治体</a:t>
            </a:r>
            <a:r>
              <a:rPr lang="en-US" altLang="ja-JP" sz="1400" dirty="0" smtClean="0"/>
              <a:t>+</a:t>
            </a:r>
            <a:r>
              <a:rPr lang="ja-JP" altLang="en-US" sz="1400" dirty="0" smtClean="0"/>
              <a:t>民間 の別会社</a:t>
            </a:r>
            <a:endParaRPr kumimoji="1" lang="en-US" altLang="ja-JP" sz="1400" dirty="0" smtClean="0"/>
          </a:p>
          <a:p>
            <a:pPr>
              <a:spcBef>
                <a:spcPts val="600"/>
              </a:spcBef>
            </a:pPr>
            <a:r>
              <a:rPr lang="ja-JP" altLang="en-US" sz="1600" u="sng" dirty="0" smtClean="0"/>
              <a:t>関西国際空港</a:t>
            </a:r>
            <a:endParaRPr lang="en-US" altLang="ja-JP" sz="1600" u="sng" dirty="0" smtClean="0"/>
          </a:p>
          <a:p>
            <a:pPr marL="241300" indent="-241300"/>
            <a:r>
              <a:rPr kumimoji="1" lang="ja-JP" altLang="en-US" sz="1400" dirty="0" smtClean="0"/>
              <a:t>・第三セクター経営</a:t>
            </a:r>
            <a:r>
              <a:rPr lang="ja-JP" altLang="en-US" sz="1200" dirty="0" smtClean="0"/>
              <a:t>（国</a:t>
            </a:r>
            <a:r>
              <a:rPr lang="en-US" altLang="ja-JP" sz="1200" dirty="0" smtClean="0"/>
              <a:t>+</a:t>
            </a:r>
            <a:r>
              <a:rPr lang="ja-JP" altLang="en-US" sz="1200" dirty="0" smtClean="0"/>
              <a:t>自治体</a:t>
            </a:r>
            <a:r>
              <a:rPr lang="en-US" altLang="ja-JP" sz="1200" dirty="0" smtClean="0"/>
              <a:t>+</a:t>
            </a:r>
            <a:r>
              <a:rPr lang="ja-JP" altLang="en-US" sz="1200" dirty="0" smtClean="0"/>
              <a:t>民間）</a:t>
            </a:r>
            <a:endParaRPr lang="en-US" altLang="ja-JP" sz="1400" dirty="0" smtClean="0"/>
          </a:p>
          <a:p>
            <a:pPr marL="88900" indent="-88900"/>
            <a:r>
              <a:rPr lang="ja-JP" altLang="en-US" sz="1400" dirty="0" smtClean="0"/>
              <a:t>・１．３兆円の負債*</a:t>
            </a:r>
            <a:endParaRPr lang="en-US" altLang="ja-JP" sz="1400" dirty="0" smtClean="0"/>
          </a:p>
          <a:p>
            <a:pPr marL="123825" indent="-123825"/>
            <a:r>
              <a:rPr kumimoji="1" lang="ja-JP" altLang="en-US" sz="1400" dirty="0" smtClean="0"/>
              <a:t>　</a:t>
            </a:r>
            <a:r>
              <a:rPr lang="ja-JP" altLang="en-US" sz="1400" dirty="0" smtClean="0"/>
              <a:t>国が</a:t>
            </a:r>
            <a:r>
              <a:rPr lang="ja-JP" altLang="en-US" sz="1400" dirty="0"/>
              <a:t>利払い</a:t>
            </a:r>
            <a:r>
              <a:rPr lang="ja-JP" altLang="en-US" sz="1400" dirty="0" smtClean="0"/>
              <a:t>負担軽減のため補給金を支給</a:t>
            </a:r>
            <a:endParaRPr lang="en-US" altLang="ja-JP" sz="1400" dirty="0" smtClean="0"/>
          </a:p>
          <a:p>
            <a:pPr marL="266700" indent="-266700"/>
            <a:r>
              <a:rPr kumimoji="1" lang="ja-JP" altLang="en-US" sz="1400" dirty="0"/>
              <a:t>　</a:t>
            </a:r>
            <a:r>
              <a:rPr kumimoji="1" lang="ja-JP" altLang="en-US" sz="1400" dirty="0" smtClean="0"/>
              <a:t>➡多額の負債を抱え、</a:t>
            </a:r>
            <a:r>
              <a:rPr lang="ja-JP" altLang="en-US" sz="1400" dirty="0" smtClean="0"/>
              <a:t>国際拠点</a:t>
            </a:r>
            <a:r>
              <a:rPr kumimoji="1" lang="ja-JP" altLang="en-US" sz="1400" dirty="0" smtClean="0"/>
              <a:t>空港としての機能強化に向けた戦略的な投資ができない</a:t>
            </a:r>
            <a:endParaRPr kumimoji="1" lang="en-US" altLang="ja-JP" sz="1400" dirty="0" smtClean="0"/>
          </a:p>
          <a:p>
            <a:pPr marL="266700" indent="-266700">
              <a:spcBef>
                <a:spcPts val="600"/>
              </a:spcBef>
            </a:pPr>
            <a:r>
              <a:rPr lang="ja-JP" altLang="en-US" sz="1000" dirty="0" smtClean="0"/>
              <a:t>*関空負債額：</a:t>
            </a:r>
            <a:r>
              <a:rPr lang="en-US" altLang="ja-JP" sz="1000" dirty="0" smtClean="0"/>
              <a:t>2011</a:t>
            </a:r>
            <a:r>
              <a:rPr lang="ja-JP" altLang="en-US" sz="1000" dirty="0" smtClean="0"/>
              <a:t>年</a:t>
            </a:r>
            <a:r>
              <a:rPr lang="en-US" altLang="ja-JP" sz="1000" dirty="0" smtClean="0"/>
              <a:t>3</a:t>
            </a:r>
            <a:r>
              <a:rPr lang="ja-JP" altLang="en-US" sz="1000" dirty="0" smtClean="0"/>
              <a:t>月期決算時点</a:t>
            </a:r>
            <a:endParaRPr kumimoji="1" lang="en-US" altLang="ja-JP" sz="1000" dirty="0" smtClean="0"/>
          </a:p>
        </p:txBody>
      </p:sp>
      <p:sp>
        <p:nvSpPr>
          <p:cNvPr id="31" name="大かっこ 30"/>
          <p:cNvSpPr/>
          <p:nvPr/>
        </p:nvSpPr>
        <p:spPr>
          <a:xfrm>
            <a:off x="5133017" y="3797228"/>
            <a:ext cx="3594941" cy="725393"/>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72000" bIns="36000" rtlCol="0" anchor="t"/>
          <a:lstStyle/>
          <a:p>
            <a:r>
              <a:rPr lang="ja-JP" altLang="en-US" sz="1100" dirty="0" smtClean="0"/>
              <a:t>自治体及び民間が</a:t>
            </a:r>
            <a:r>
              <a:rPr lang="ja-JP" altLang="en-US" sz="1100" dirty="0"/>
              <a:t>新関空会社に</a:t>
            </a:r>
            <a:r>
              <a:rPr lang="ja-JP" altLang="en-US" sz="1100" dirty="0" smtClean="0"/>
              <a:t>ターミナルビル会社の全株式を売却</a:t>
            </a:r>
            <a:endParaRPr lang="en-US" altLang="ja-JP" sz="1100" dirty="0" smtClean="0"/>
          </a:p>
          <a:p>
            <a:r>
              <a:rPr kumimoji="1" lang="ja-JP" altLang="en-US" sz="1100" dirty="0"/>
              <a:t>　</a:t>
            </a:r>
            <a:r>
              <a:rPr kumimoji="1" lang="ja-JP" altLang="en-US" sz="1100" dirty="0" smtClean="0"/>
              <a:t>・売却額総額　</a:t>
            </a:r>
            <a:r>
              <a:rPr kumimoji="1" lang="en-US" altLang="ja-JP" sz="1100" dirty="0" smtClean="0"/>
              <a:t>278</a:t>
            </a:r>
            <a:r>
              <a:rPr kumimoji="1" lang="ja-JP" altLang="en-US" sz="1100" dirty="0" smtClean="0"/>
              <a:t>億円</a:t>
            </a:r>
            <a:endParaRPr kumimoji="1" lang="en-US" altLang="ja-JP" sz="1100" dirty="0" smtClean="0"/>
          </a:p>
          <a:p>
            <a:r>
              <a:rPr lang="ja-JP" altLang="en-US" sz="1100" dirty="0"/>
              <a:t>　</a:t>
            </a:r>
            <a:r>
              <a:rPr lang="ja-JP" altLang="en-US" sz="1100" dirty="0" smtClean="0"/>
              <a:t>　うち府、市保有分　各々</a:t>
            </a:r>
            <a:r>
              <a:rPr lang="en-US" altLang="ja-JP" sz="1100" dirty="0" smtClean="0"/>
              <a:t>55</a:t>
            </a:r>
            <a:r>
              <a:rPr lang="ja-JP" altLang="en-US" sz="1100" dirty="0" smtClean="0"/>
              <a:t>億</a:t>
            </a:r>
            <a:r>
              <a:rPr lang="en-US" altLang="ja-JP" sz="1100" dirty="0" smtClean="0"/>
              <a:t>6,464</a:t>
            </a:r>
            <a:r>
              <a:rPr lang="ja-JP" altLang="en-US" sz="1100" dirty="0" smtClean="0"/>
              <a:t>万円</a:t>
            </a:r>
            <a:endParaRPr kumimoji="1" lang="ja-JP" altLang="en-US" sz="1100" dirty="0"/>
          </a:p>
        </p:txBody>
      </p:sp>
      <p:sp>
        <p:nvSpPr>
          <p:cNvPr id="32" name="大かっこ 31"/>
          <p:cNvSpPr/>
          <p:nvPr/>
        </p:nvSpPr>
        <p:spPr>
          <a:xfrm>
            <a:off x="5113240" y="2166490"/>
            <a:ext cx="3614719" cy="832338"/>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72000" bIns="36000" rtlCol="0" anchor="t"/>
          <a:lstStyle/>
          <a:p>
            <a:r>
              <a:rPr lang="ja-JP" altLang="ja-JP" sz="1100" dirty="0"/>
              <a:t>○新たに国</a:t>
            </a:r>
            <a:r>
              <a:rPr lang="en-US" altLang="ja-JP" sz="1100" dirty="0"/>
              <a:t>100%</a:t>
            </a:r>
            <a:r>
              <a:rPr lang="ja-JP" altLang="ja-JP" sz="1100" dirty="0"/>
              <a:t>出資で設立された「新関空会社」が、両空港を一体的に管理・運営。</a:t>
            </a:r>
          </a:p>
          <a:p>
            <a:r>
              <a:rPr lang="ja-JP" altLang="ja-JP" sz="1100" dirty="0" smtClean="0"/>
              <a:t>○</a:t>
            </a:r>
            <a:r>
              <a:rPr lang="ja-JP" altLang="en-US" sz="1100" dirty="0" smtClean="0"/>
              <a:t>旧</a:t>
            </a:r>
            <a:r>
              <a:rPr lang="ja-JP" altLang="ja-JP" sz="1100" dirty="0" smtClean="0"/>
              <a:t>関空</a:t>
            </a:r>
            <a:r>
              <a:rPr lang="ja-JP" altLang="ja-JP" sz="1100" dirty="0"/>
              <a:t>会社は</a:t>
            </a:r>
            <a:r>
              <a:rPr lang="ja-JP" altLang="ja-JP" sz="1100" dirty="0" smtClean="0"/>
              <a:t>、「</a:t>
            </a:r>
            <a:r>
              <a:rPr lang="ja-JP" altLang="ja-JP" sz="1100" dirty="0"/>
              <a:t>関空土地保有会社」として、関空の空港用地の保有管理及び新関空会社への貸付業務を</a:t>
            </a:r>
            <a:r>
              <a:rPr lang="ja-JP" altLang="ja-JP" sz="1100" dirty="0" smtClean="0"/>
              <a:t>実施。</a:t>
            </a:r>
          </a:p>
        </p:txBody>
      </p:sp>
      <p:sp>
        <p:nvSpPr>
          <p:cNvPr id="33" name="大かっこ 32"/>
          <p:cNvSpPr/>
          <p:nvPr/>
        </p:nvSpPr>
        <p:spPr>
          <a:xfrm>
            <a:off x="5129160" y="4948560"/>
            <a:ext cx="3598798" cy="772617"/>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72000" bIns="36000" rtlCol="0" anchor="t"/>
          <a:lstStyle/>
          <a:p>
            <a:r>
              <a:rPr lang="ja-JP" altLang="en-US" sz="1100" dirty="0" smtClean="0"/>
              <a:t>関西エアポート㈱が公共施設等運営権を取得し、両空港の運営を実施</a:t>
            </a:r>
            <a:endParaRPr lang="en-US" altLang="ja-JP" sz="1100" dirty="0" smtClean="0"/>
          </a:p>
          <a:p>
            <a:r>
              <a:rPr kumimoji="1" lang="ja-JP" altLang="en-US" sz="1100" dirty="0"/>
              <a:t>　</a:t>
            </a:r>
            <a:r>
              <a:rPr kumimoji="1" lang="ja-JP" altLang="en-US" sz="1100" dirty="0" smtClean="0"/>
              <a:t>・</a:t>
            </a:r>
            <a:r>
              <a:rPr lang="ja-JP" altLang="en-US" sz="1100" dirty="0"/>
              <a:t>実施</a:t>
            </a:r>
            <a:r>
              <a:rPr lang="ja-JP" altLang="en-US" sz="1100" dirty="0" smtClean="0"/>
              <a:t>期間は</a:t>
            </a:r>
            <a:r>
              <a:rPr lang="en-US" altLang="ja-JP" sz="1100" dirty="0" smtClean="0"/>
              <a:t>2016</a:t>
            </a:r>
            <a:r>
              <a:rPr lang="ja-JP" altLang="en-US" sz="1100" dirty="0" smtClean="0"/>
              <a:t>年</a:t>
            </a:r>
            <a:r>
              <a:rPr lang="en-US" altLang="ja-JP" sz="1100" dirty="0" smtClean="0"/>
              <a:t>4</a:t>
            </a:r>
            <a:r>
              <a:rPr lang="ja-JP" altLang="en-US" sz="1100" dirty="0" smtClean="0"/>
              <a:t>月</a:t>
            </a:r>
            <a:r>
              <a:rPr lang="en-US" altLang="ja-JP" sz="1100" dirty="0" smtClean="0"/>
              <a:t>1</a:t>
            </a:r>
            <a:r>
              <a:rPr lang="ja-JP" altLang="en-US" sz="1100" dirty="0" smtClean="0"/>
              <a:t>日から</a:t>
            </a:r>
            <a:r>
              <a:rPr lang="en-US" altLang="ja-JP" sz="1100" dirty="0" smtClean="0"/>
              <a:t>44</a:t>
            </a:r>
            <a:r>
              <a:rPr lang="ja-JP" altLang="en-US" sz="1100" dirty="0" smtClean="0"/>
              <a:t>年間</a:t>
            </a:r>
            <a:endParaRPr kumimoji="1" lang="en-US" altLang="ja-JP" sz="1100" dirty="0" smtClean="0"/>
          </a:p>
          <a:p>
            <a:r>
              <a:rPr lang="ja-JP" altLang="en-US" sz="1100" dirty="0" smtClean="0"/>
              <a:t>　・運営権対価等は総額</a:t>
            </a:r>
            <a:r>
              <a:rPr lang="en-US" altLang="ja-JP" sz="1100" dirty="0" smtClean="0"/>
              <a:t>2.2</a:t>
            </a:r>
            <a:r>
              <a:rPr lang="ja-JP" altLang="en-US" sz="1100" dirty="0" smtClean="0"/>
              <a:t>兆円</a:t>
            </a:r>
            <a:endParaRPr kumimoji="1" lang="ja-JP" altLang="en-US" sz="1100" dirty="0"/>
          </a:p>
        </p:txBody>
      </p:sp>
      <p:grpSp>
        <p:nvGrpSpPr>
          <p:cNvPr id="34" name="グループ化 33"/>
          <p:cNvGrpSpPr/>
          <p:nvPr/>
        </p:nvGrpSpPr>
        <p:grpSpPr>
          <a:xfrm>
            <a:off x="734530" y="4346135"/>
            <a:ext cx="2861910" cy="1977465"/>
            <a:chOff x="400057" y="1697613"/>
            <a:chExt cx="2861910" cy="1977465"/>
          </a:xfrm>
        </p:grpSpPr>
        <p:sp>
          <p:nvSpPr>
            <p:cNvPr id="35" name="円/楕円 37"/>
            <p:cNvSpPr/>
            <p:nvPr/>
          </p:nvSpPr>
          <p:spPr>
            <a:xfrm>
              <a:off x="1175890" y="1697613"/>
              <a:ext cx="1296000" cy="883939"/>
            </a:xfrm>
            <a:prstGeom prst="ellipse">
              <a:avLst/>
            </a:prstGeom>
            <a:solidFill>
              <a:srgbClr val="1F497D">
                <a:lumMod val="40000"/>
                <a:lumOff val="60000"/>
              </a:srgbClr>
            </a:solidFill>
            <a:ln w="25400" cap="flat" cmpd="sng" algn="ctr">
              <a:noFill/>
              <a:prstDash val="solid"/>
            </a:ln>
            <a:effectLst/>
          </p:spPr>
          <p:txBody>
            <a:bodyPr lIns="0" tIns="0" rIns="0" bIns="0"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関空会社の巨額の</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債務</a:t>
              </a: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年まで国が毎年約</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億円の補助金を支給</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8"/>
            <p:cNvSpPr/>
            <p:nvPr/>
          </p:nvSpPr>
          <p:spPr>
            <a:xfrm>
              <a:off x="1965967" y="2787652"/>
              <a:ext cx="1296000" cy="883939"/>
            </a:xfrm>
            <a:prstGeom prst="ellipse">
              <a:avLst/>
            </a:prstGeom>
            <a:solidFill>
              <a:srgbClr val="92D050"/>
            </a:solidFill>
            <a:ln w="25400" cap="flat" cmpd="sng" algn="ctr">
              <a:noFill/>
              <a:prstDash val="solid"/>
            </a:ln>
            <a:effectLst/>
          </p:spPr>
          <p:txBody>
            <a:bodyPr lIns="0" tIns="0" rIns="0" bIns="0"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高コスト構造</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高額な着陸料など</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戦略的な投資が</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困難</a:t>
              </a:r>
            </a:p>
          </p:txBody>
        </p:sp>
        <p:sp>
          <p:nvSpPr>
            <p:cNvPr id="37" name="円/楕円 39"/>
            <p:cNvSpPr/>
            <p:nvPr/>
          </p:nvSpPr>
          <p:spPr>
            <a:xfrm>
              <a:off x="400057" y="2791139"/>
              <a:ext cx="1296000" cy="883939"/>
            </a:xfrm>
            <a:prstGeom prst="ellipse">
              <a:avLst/>
            </a:prstGeom>
            <a:solidFill>
              <a:srgbClr val="F79646"/>
            </a:solidFill>
            <a:ln w="25400" cap="flat" cmpd="sng" algn="ctr">
              <a:noFill/>
              <a:prstDash val="solid"/>
            </a:ln>
            <a:effectLst/>
          </p:spPr>
          <p:txBody>
            <a:bodyPr lIns="0" tIns="0" rIns="0" bIns="0"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脆弱な</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就航ネットワーク</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不安定な経営基盤</a:t>
              </a:r>
            </a:p>
          </p:txBody>
        </p:sp>
        <p:sp>
          <p:nvSpPr>
            <p:cNvPr id="38" name="下矢印 37"/>
            <p:cNvSpPr/>
            <p:nvPr/>
          </p:nvSpPr>
          <p:spPr>
            <a:xfrm rot="11558047">
              <a:off x="1281413" y="2575349"/>
              <a:ext cx="346134" cy="242344"/>
            </a:xfrm>
            <a:prstGeom prst="downArrow">
              <a:avLst/>
            </a:prstGeom>
            <a:solidFill>
              <a:srgbClr val="F79646"/>
            </a:solidFill>
            <a:ln w="25400" cap="flat" cmpd="sng" algn="ctr">
              <a:noFill/>
              <a:prstDash val="solid"/>
            </a:ln>
            <a:effectLst/>
          </p:spPr>
          <p:txBody>
            <a:bodyPr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39" name="下矢印 38"/>
            <p:cNvSpPr/>
            <p:nvPr/>
          </p:nvSpPr>
          <p:spPr>
            <a:xfrm rot="9353684" flipV="1">
              <a:off x="2097275" y="2527420"/>
              <a:ext cx="346134" cy="242344"/>
            </a:xfrm>
            <a:prstGeom prst="downArrow">
              <a:avLst/>
            </a:prstGeom>
            <a:solidFill>
              <a:srgbClr val="4F81BD">
                <a:lumMod val="60000"/>
                <a:lumOff val="40000"/>
              </a:srgbClr>
            </a:solidFill>
            <a:ln w="25400" cap="flat" cmpd="sng" algn="ctr">
              <a:noFill/>
              <a:prstDash val="solid"/>
            </a:ln>
            <a:effectLst/>
          </p:spPr>
          <p:txBody>
            <a:bodyPr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0" name="下矢印 39"/>
            <p:cNvSpPr/>
            <p:nvPr/>
          </p:nvSpPr>
          <p:spPr>
            <a:xfrm rot="16200000" flipV="1">
              <a:off x="1650823" y="3093209"/>
              <a:ext cx="346134" cy="242344"/>
            </a:xfrm>
            <a:prstGeom prst="downArrow">
              <a:avLst/>
            </a:prstGeom>
            <a:solidFill>
              <a:srgbClr val="92D050"/>
            </a:solidFill>
            <a:ln w="25400" cap="flat" cmpd="sng" algn="ctr">
              <a:noFill/>
              <a:prstDash val="solid"/>
            </a:ln>
            <a:effectLst/>
          </p:spPr>
          <p:txBody>
            <a:bodyPr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gr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127</a:t>
            </a:fld>
            <a:endParaRPr lang="ja-JP" altLang="en-US"/>
          </a:p>
        </p:txBody>
      </p:sp>
    </p:spTree>
    <p:extLst>
      <p:ext uri="{BB962C8B-B14F-4D97-AF65-F5344CB8AC3E}">
        <p14:creationId xmlns:p14="http://schemas.microsoft.com/office/powerpoint/2010/main" val="508082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705D128D-AAF8-4693-8C59-DAB84707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38" y="2471447"/>
            <a:ext cx="5667725" cy="379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088146" y="647843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BFD7D3-87B8-472A-985F-570FE245FC23}"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8" name="テキスト ボックス 7"/>
          <p:cNvSpPr txBox="1"/>
          <p:nvPr/>
        </p:nvSpPr>
        <p:spPr>
          <a:xfrm>
            <a:off x="0" y="76963"/>
            <a:ext cx="874846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■府域における</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温室効果ガス排出量の推移・目標</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トライプ矢印 2"/>
          <p:cNvSpPr/>
          <p:nvPr/>
        </p:nvSpPr>
        <p:spPr>
          <a:xfrm>
            <a:off x="6144564" y="4336255"/>
            <a:ext cx="435894" cy="927357"/>
          </a:xfrm>
          <a:prstGeom prst="stripedRightArrow">
            <a:avLst>
              <a:gd name="adj1" fmla="val 79299"/>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
          <p:cNvSpPr txBox="1"/>
          <p:nvPr/>
        </p:nvSpPr>
        <p:spPr>
          <a:xfrm>
            <a:off x="6657259" y="2871695"/>
            <a:ext cx="430887" cy="3096000"/>
          </a:xfrm>
          <a:prstGeom prst="rect">
            <a:avLst/>
          </a:prstGeom>
          <a:solidFill>
            <a:srgbClr val="FFFF00"/>
          </a:solidFill>
          <a:ln>
            <a:solidFill>
              <a:schemeClr val="tx1"/>
            </a:solidFill>
          </a:ln>
        </p:spPr>
        <p:txBody>
          <a:bodyPr vert="horz"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年度比</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％削減</a:t>
            </a:r>
          </a:p>
        </p:txBody>
      </p:sp>
      <p:sp>
        <p:nvSpPr>
          <p:cNvPr id="13" name="テキスト ボックス 1"/>
          <p:cNvSpPr txBox="1"/>
          <p:nvPr/>
        </p:nvSpPr>
        <p:spPr>
          <a:xfrm>
            <a:off x="7956580" y="2871695"/>
            <a:ext cx="430887" cy="3096000"/>
          </a:xfrm>
          <a:prstGeom prst="rect">
            <a:avLst/>
          </a:prstGeom>
          <a:solidFill>
            <a:srgbClr val="FFFF00"/>
          </a:solidFill>
          <a:ln>
            <a:solidFill>
              <a:schemeClr val="tx1"/>
            </a:solidFill>
          </a:ln>
        </p:spPr>
        <p:txBody>
          <a:bodyPr vert="horz"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質 </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ゼ</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ロ</a:t>
            </a:r>
          </a:p>
        </p:txBody>
      </p:sp>
      <p:sp>
        <p:nvSpPr>
          <p:cNvPr id="5" name="正方形/長方形 4"/>
          <p:cNvSpPr/>
          <p:nvPr/>
        </p:nvSpPr>
        <p:spPr>
          <a:xfrm>
            <a:off x="6296262" y="6113886"/>
            <a:ext cx="1152880" cy="307777"/>
          </a:xfrm>
          <a:prstGeom prst="rect">
            <a:avLst/>
          </a:prstGeom>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2030</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a:t>
            </a:r>
          </a:p>
        </p:txBody>
      </p:sp>
      <p:sp>
        <p:nvSpPr>
          <p:cNvPr id="15" name="正方形/長方形 14"/>
          <p:cNvSpPr/>
          <p:nvPr/>
        </p:nvSpPr>
        <p:spPr>
          <a:xfrm>
            <a:off x="7595584" y="6111057"/>
            <a:ext cx="1152880" cy="307777"/>
          </a:xfrm>
          <a:prstGeom prst="rect">
            <a:avLst/>
          </a:prstGeom>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2050</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a:t>
            </a:r>
          </a:p>
        </p:txBody>
      </p:sp>
      <p:sp>
        <p:nvSpPr>
          <p:cNvPr id="16" name="ストライプ矢印 15"/>
          <p:cNvSpPr/>
          <p:nvPr/>
        </p:nvSpPr>
        <p:spPr>
          <a:xfrm>
            <a:off x="7322014" y="4336255"/>
            <a:ext cx="435894" cy="927357"/>
          </a:xfrm>
          <a:prstGeom prst="stripedRightArrow">
            <a:avLst>
              <a:gd name="adj1" fmla="val 79299"/>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264181" y="480275"/>
            <a:ext cx="8278427" cy="1688530"/>
          </a:xfrm>
          <a:prstGeom prst="rect">
            <a:avLst/>
          </a:prstGeom>
          <a:noFill/>
        </p:spPr>
        <p:txBody>
          <a:bodyPr wrap="square" lIns="36000" tIns="36000" rIns="36000" bIns="36000" rtlCol="0">
            <a:spAutoFit/>
          </a:bodyPr>
          <a:lstStyle/>
          <a:p>
            <a:pPr marL="0" marR="0" lvl="0" indent="174625" algn="l" defTabSz="457200" rtl="0" eaLnBrk="1" fontAlgn="auto" latinLnBrk="0" hangingPunct="1">
              <a:lnSpc>
                <a:spcPts val="18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大阪府域における温室効果ガス排出量</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年度は、東日本大震災の影響を受け火力発電の比率が高くなり、電気の排出係数が大きくなったこと等により、</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2005</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年度と比べて排出量が増加。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年度以降は、電気の排出係数が小さくなっていること等の影響により概ね減少傾向。</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74625" algn="l" defTabSz="457200" rtl="0" eaLnBrk="1" fontAlgn="auto" latinLnBrk="0" hangingPunct="1">
              <a:lnSpc>
                <a:spcPts val="18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年度の府域の温室効果ガス排出量は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4,284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万トンであり、大阪府地球温暖化対策実行計画</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区域施策編</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の基準年度である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年度比で</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％減少。</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74625" algn="l" defTabSz="457200" rtl="0" eaLnBrk="1" fontAlgn="auto" latinLnBrk="0" hangingPunct="1">
              <a:lnSpc>
                <a:spcPts val="18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rPr>
              <a:t>2030</a:t>
            </a:r>
            <a:r>
              <a:rPr kumimoji="0" lang="ja-JP" altLang="en-US" sz="12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rPr>
              <a:t>年度の削減目標の達成に向けては、さらなる</a:t>
            </a:r>
            <a:r>
              <a:rPr kumimoji="0" lang="en-US" altLang="ja-JP" sz="12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rPr>
              <a:t>CO2</a:t>
            </a:r>
            <a:r>
              <a:rPr kumimoji="0" lang="ja-JP" altLang="en-US" sz="12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rPr>
              <a:t>排出の少ないエネルギーの導入が重要であり、今後も、域外からの調達も含めた再生可能エネルギーの最大限の利用促進など、実行計画に掲げる各種施策の推進が必要。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4030024" y="4672401"/>
            <a:ext cx="1083951" cy="284693"/>
          </a:xfrm>
          <a:prstGeom prst="rect">
            <a:avLst/>
          </a:prstGeom>
          <a:noFill/>
        </p:spPr>
        <p:txBody>
          <a:bodyPr wrap="none">
            <a:spAutoFit/>
          </a:bodyPr>
          <a:lstStyle/>
          <a:p>
            <a:pPr marL="0" marR="0" lvl="0" indent="0" algn="l" defTabSz="457200" rtl="0" eaLnBrk="1" fontAlgn="auto" latinLnBrk="0" hangingPunct="1">
              <a:lnSpc>
                <a:spcPts val="1500"/>
              </a:lnSpc>
              <a:spcBef>
                <a:spcPts val="1800"/>
              </a:spcBef>
              <a:spcAft>
                <a:spcPts val="0"/>
              </a:spcAft>
              <a:buClrTx/>
              <a:buSzTx/>
              <a:buFontTx/>
              <a:buNone/>
              <a:tabLst/>
              <a:defRPr/>
            </a:pPr>
            <a:r>
              <a:rPr kumimoji="0"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23.8</a:t>
            </a:r>
            <a:r>
              <a:rPr kumimoji="0"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p:txBody>
      </p:sp>
      <p:cxnSp>
        <p:nvCxnSpPr>
          <p:cNvPr id="26" name="直線矢印コネクタ 25">
            <a:extLst>
              <a:ext uri="{FF2B5EF4-FFF2-40B4-BE49-F238E27FC236}">
                <a16:creationId xmlns:a16="http://schemas.microsoft.com/office/drawing/2014/main" id="{ACB92720-1BB5-40F2-B773-B0B9C464A116}"/>
              </a:ext>
            </a:extLst>
          </p:cNvPr>
          <p:cNvCxnSpPr>
            <a:cxnSpLocks/>
          </p:cNvCxnSpPr>
          <p:nvPr/>
        </p:nvCxnSpPr>
        <p:spPr>
          <a:xfrm>
            <a:off x="3781425" y="3348036"/>
            <a:ext cx="1648511" cy="166211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FF860A8-EB7F-4DAE-A5DC-8AAAA2517FBC}"/>
              </a:ext>
            </a:extLst>
          </p:cNvPr>
          <p:cNvSpPr/>
          <p:nvPr/>
        </p:nvSpPr>
        <p:spPr>
          <a:xfrm>
            <a:off x="1114425" y="6101762"/>
            <a:ext cx="4191000" cy="320344"/>
          </a:xfrm>
          <a:prstGeom prst="rect">
            <a:avLst/>
          </a:prstGeom>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大阪府域における温室効果ガス排出量と電気の排出係数の推移</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914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96824" y="3249627"/>
            <a:ext cx="8405392" cy="2985433"/>
          </a:xfrm>
          <a:prstGeom prst="rect">
            <a:avLst/>
          </a:prstGeom>
          <a:noFill/>
        </p:spPr>
        <p:txBody>
          <a:bodyPr wrap="square" rtlCol="0">
            <a:spAutoFit/>
          </a:bodyPr>
          <a:lstStyle/>
          <a:p>
            <a:pPr indent="177800" algn="just">
              <a:spcBef>
                <a:spcPts val="600"/>
              </a:spcBef>
            </a:pPr>
            <a:r>
              <a:rPr lang="ja-JP" altLang="en-US" sz="1400" dirty="0" smtClean="0"/>
              <a:t>統合後の新関空会社は、中期経営計画に基づき、関空国際線着陸料の５％引き下げ、路線誘致インセンティブの拡充などを順次展開している。また、</a:t>
            </a:r>
            <a:r>
              <a:rPr lang="en-US" altLang="ja-JP" sz="1400" dirty="0" smtClean="0"/>
              <a:t>2015</a:t>
            </a:r>
            <a:r>
              <a:rPr lang="ja-JP" altLang="en-US" sz="1400" dirty="0" smtClean="0"/>
              <a:t>年からはコンセッションにより、関西エアポートが関空と伊丹を運営。</a:t>
            </a:r>
            <a:r>
              <a:rPr lang="en-US" altLang="ja-JP" sz="1400" dirty="0" smtClean="0"/>
              <a:t>2018</a:t>
            </a:r>
            <a:r>
              <a:rPr lang="ja-JP" altLang="en-US" sz="1400" dirty="0" smtClean="0"/>
              <a:t>年には、同社による神戸空港の運営も開始し、関空・伊丹・神戸の</a:t>
            </a:r>
            <a:r>
              <a:rPr lang="en-US" altLang="ja-JP" sz="1400" dirty="0" smtClean="0"/>
              <a:t>3</a:t>
            </a:r>
            <a:r>
              <a:rPr lang="ja-JP" altLang="en-US" sz="1400" dirty="0" smtClean="0"/>
              <a:t>空港一体運営となる。</a:t>
            </a:r>
            <a:endParaRPr lang="en-US" altLang="ja-JP" sz="1400" dirty="0" smtClean="0"/>
          </a:p>
          <a:p>
            <a:pPr indent="177800" algn="just">
              <a:spcBef>
                <a:spcPts val="600"/>
              </a:spcBef>
            </a:pPr>
            <a:r>
              <a:rPr lang="ja-JP" altLang="en-US" sz="1400" dirty="0" smtClean="0"/>
              <a:t>完全</a:t>
            </a:r>
            <a:r>
              <a:rPr lang="en-US" altLang="ja-JP" sz="1400" dirty="0" smtClean="0">
                <a:latin typeface="+mn-ea"/>
              </a:rPr>
              <a:t>24</a:t>
            </a:r>
            <a:r>
              <a:rPr lang="ja-JP" altLang="en-US" sz="1400" dirty="0" smtClean="0"/>
              <a:t>時間運用の強みを活かし、ＬＣＣの誘致にも注力。専用ターミナルの設置や深夜早朝アクセスの充実などを進め、国内最大規模のＬＣＣ乗り入れ空港</a:t>
            </a:r>
            <a:r>
              <a:rPr lang="ja-JP" altLang="en-US" sz="1400" dirty="0"/>
              <a:t>となっている</a:t>
            </a:r>
            <a:r>
              <a:rPr lang="ja-JP" altLang="en-US" sz="1400" dirty="0" smtClean="0"/>
              <a:t>。</a:t>
            </a:r>
            <a:endParaRPr lang="en-US" altLang="ja-JP" sz="1400" dirty="0" smtClean="0"/>
          </a:p>
          <a:p>
            <a:pPr indent="177800">
              <a:spcBef>
                <a:spcPts val="600"/>
              </a:spcBef>
            </a:pPr>
            <a:r>
              <a:rPr lang="ja-JP" altLang="en-US" sz="1400" dirty="0" smtClean="0"/>
              <a:t>開港以来、</a:t>
            </a:r>
            <a:r>
              <a:rPr lang="ja-JP" altLang="en-US" sz="1400" dirty="0"/>
              <a:t>訪日</a:t>
            </a:r>
            <a:r>
              <a:rPr lang="ja-JP" altLang="en-US" sz="1400" dirty="0" smtClean="0"/>
              <a:t>外国人数は</a:t>
            </a:r>
            <a:r>
              <a:rPr lang="en-US" altLang="ja-JP" sz="1400" dirty="0" smtClean="0">
                <a:latin typeface="+mn-ea"/>
              </a:rPr>
              <a:t>200</a:t>
            </a:r>
            <a:r>
              <a:rPr lang="ja-JP" altLang="en-US" sz="1400" dirty="0" smtClean="0">
                <a:latin typeface="+mn-ea"/>
              </a:rPr>
              <a:t>万人から</a:t>
            </a:r>
            <a:r>
              <a:rPr lang="en-US" altLang="ja-JP" sz="1400" dirty="0" smtClean="0">
                <a:latin typeface="+mn-ea"/>
              </a:rPr>
              <a:t>300</a:t>
            </a:r>
            <a:r>
              <a:rPr lang="ja-JP" altLang="en-US" sz="1400" dirty="0" smtClean="0"/>
              <a:t>万人へ緩やかに上昇していたが、ＬＣＣ拠点化の動きに併せて近年大幅に増加。 </a:t>
            </a:r>
            <a:r>
              <a:rPr lang="en-US" altLang="ja-JP" sz="1400" dirty="0" smtClean="0"/>
              <a:t>2015</a:t>
            </a:r>
            <a:r>
              <a:rPr lang="ja-JP" altLang="en-US" sz="1400" dirty="0" smtClean="0"/>
              <a:t>年度、開港以来最高の約</a:t>
            </a:r>
            <a:r>
              <a:rPr lang="en-US" altLang="ja-JP" sz="1400" dirty="0" smtClean="0">
                <a:latin typeface="+mn-ea"/>
              </a:rPr>
              <a:t>500</a:t>
            </a:r>
            <a:r>
              <a:rPr lang="ja-JP" altLang="en-US" sz="1400" dirty="0" smtClean="0"/>
              <a:t>万人に到達。</a:t>
            </a:r>
            <a:r>
              <a:rPr lang="en-US" altLang="ja-JP" sz="1400" dirty="0" smtClean="0"/>
              <a:t>2017</a:t>
            </a:r>
            <a:r>
              <a:rPr lang="ja-JP" altLang="en-US" sz="1400" dirty="0" smtClean="0"/>
              <a:t>年度には約</a:t>
            </a:r>
            <a:r>
              <a:rPr lang="en-US" altLang="ja-JP" sz="1400" dirty="0" smtClean="0"/>
              <a:t>700</a:t>
            </a:r>
            <a:r>
              <a:rPr lang="ja-JP" altLang="en-US" sz="1400" dirty="0" smtClean="0"/>
              <a:t>万人にまで増加。</a:t>
            </a:r>
            <a:endParaRPr lang="en-US" altLang="ja-JP" sz="1400" dirty="0" smtClean="0"/>
          </a:p>
          <a:p>
            <a:pPr indent="177800" algn="just">
              <a:spcBef>
                <a:spcPts val="600"/>
              </a:spcBef>
            </a:pPr>
            <a:r>
              <a:rPr lang="ja-JP" altLang="en-US" sz="1400" dirty="0" smtClean="0"/>
              <a:t>国際</a:t>
            </a:r>
            <a:r>
              <a:rPr lang="ja-JP" altLang="en-US" sz="1400" dirty="0"/>
              <a:t>貨物</a:t>
            </a:r>
            <a:r>
              <a:rPr lang="ja-JP" altLang="en-US" sz="1400" dirty="0" smtClean="0"/>
              <a:t>取扱量に</a:t>
            </a:r>
            <a:r>
              <a:rPr lang="ja-JP" altLang="en-US" sz="1400" dirty="0"/>
              <a:t>ついては、リーマンショック、東日本大震災を経て</a:t>
            </a:r>
            <a:r>
              <a:rPr lang="ja-JP" altLang="en-US" sz="1400" dirty="0" smtClean="0"/>
              <a:t>伸び悩んでいるが、</a:t>
            </a:r>
            <a:r>
              <a:rPr lang="en-US" altLang="ja-JP" sz="1400" dirty="0" smtClean="0">
                <a:latin typeface="+mn-ea"/>
              </a:rPr>
              <a:t>2014</a:t>
            </a:r>
            <a:r>
              <a:rPr lang="ja-JP" altLang="en-US" sz="1400" dirty="0">
                <a:latin typeface="+mn-ea"/>
              </a:rPr>
              <a:t>年</a:t>
            </a:r>
            <a:r>
              <a:rPr lang="en-US" altLang="ja-JP" sz="1400" dirty="0">
                <a:latin typeface="+mn-ea"/>
              </a:rPr>
              <a:t>4</a:t>
            </a:r>
            <a:r>
              <a:rPr lang="ja-JP" altLang="en-US" sz="1400" dirty="0" smtClean="0"/>
              <a:t>月に世界</a:t>
            </a:r>
            <a:r>
              <a:rPr lang="ja-JP" altLang="en-US" sz="1400" dirty="0"/>
              <a:t>最大手航空貨物会社のハブ拠点</a:t>
            </a:r>
            <a:r>
              <a:rPr lang="ja-JP" altLang="en-US" sz="1400" dirty="0" smtClean="0"/>
              <a:t>が開設され、</a:t>
            </a:r>
            <a:r>
              <a:rPr lang="ja-JP" altLang="en-US" sz="1400" dirty="0"/>
              <a:t>今後</a:t>
            </a:r>
            <a:r>
              <a:rPr lang="ja-JP" altLang="en-US" sz="1400" dirty="0" smtClean="0"/>
              <a:t>の増加が期待される。</a:t>
            </a:r>
            <a:endParaRPr lang="en-US" altLang="ja-JP" sz="1400" dirty="0"/>
          </a:p>
          <a:p>
            <a:pPr indent="177800" algn="just">
              <a:spcBef>
                <a:spcPts val="600"/>
              </a:spcBef>
            </a:pPr>
            <a:r>
              <a:rPr lang="ja-JP" altLang="en-US" sz="1400" dirty="0" smtClean="0"/>
              <a:t>また、国際</a:t>
            </a:r>
            <a:r>
              <a:rPr lang="ja-JP" altLang="en-US" sz="1400" dirty="0"/>
              <a:t>戦略総合特区を活用し、薬監証明手続きの簡素化・</a:t>
            </a:r>
            <a:r>
              <a:rPr lang="ja-JP" altLang="en-US" sz="1400" dirty="0" smtClean="0"/>
              <a:t>電子化を実現したほか、医薬品定温庫の活用など、関西の成長産業である医薬品</a:t>
            </a:r>
            <a:r>
              <a:rPr lang="ja-JP" altLang="en-US" sz="1400" dirty="0"/>
              <a:t>・医療機器等の</a:t>
            </a:r>
            <a:r>
              <a:rPr lang="ja-JP" altLang="en-US" sz="1400" dirty="0" smtClean="0"/>
              <a:t>分野を支える物流拠点機能も強化。 医</a:t>
            </a:r>
            <a:r>
              <a:rPr lang="ja-JP" altLang="en-US" sz="1400" dirty="0"/>
              <a:t>薬品貿易額が順調に</a:t>
            </a:r>
            <a:r>
              <a:rPr lang="ja-JP" altLang="en-US" sz="1400" dirty="0" smtClean="0"/>
              <a:t>伸びるなど、</a:t>
            </a:r>
            <a:r>
              <a:rPr lang="ja-JP" altLang="en-US" sz="1400" dirty="0"/>
              <a:t>成果</a:t>
            </a:r>
            <a:r>
              <a:rPr lang="ja-JP" altLang="en-US" sz="1400" dirty="0" smtClean="0"/>
              <a:t>が現れつつある。　</a:t>
            </a:r>
            <a:endParaRPr kumimoji="1" lang="ja-JP" altLang="en-US" sz="1400" dirty="0"/>
          </a:p>
        </p:txBody>
      </p:sp>
      <p:grpSp>
        <p:nvGrpSpPr>
          <p:cNvPr id="2" name="グループ化 1"/>
          <p:cNvGrpSpPr/>
          <p:nvPr/>
        </p:nvGrpSpPr>
        <p:grpSpPr>
          <a:xfrm>
            <a:off x="59184" y="72353"/>
            <a:ext cx="7498613" cy="2745305"/>
            <a:chOff x="192199" y="161988"/>
            <a:chExt cx="7498613" cy="2745305"/>
          </a:xfrm>
        </p:grpSpPr>
        <p:sp>
          <p:nvSpPr>
            <p:cNvPr id="9" name="正方形/長方形 8"/>
            <p:cNvSpPr/>
            <p:nvPr/>
          </p:nvSpPr>
          <p:spPr>
            <a:xfrm>
              <a:off x="200365" y="1117232"/>
              <a:ext cx="330765" cy="174875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100" dirty="0" smtClean="0">
                  <a:solidFill>
                    <a:schemeClr val="tx1"/>
                  </a:solidFill>
                </a:rPr>
                <a:t>▲</a:t>
              </a:r>
              <a:r>
                <a:rPr kumimoji="1" lang="en-US" altLang="ja-JP" sz="1100" dirty="0" smtClean="0">
                  <a:solidFill>
                    <a:schemeClr val="tx1"/>
                  </a:solidFill>
                </a:rPr>
                <a:t>94</a:t>
              </a:r>
              <a:r>
                <a:rPr kumimoji="1" lang="ja-JP" altLang="en-US" sz="1100" dirty="0" smtClean="0">
                  <a:solidFill>
                    <a:schemeClr val="tx1"/>
                  </a:solidFill>
                </a:rPr>
                <a:t>年　関空が開港</a:t>
              </a:r>
              <a:endParaRPr kumimoji="1" lang="ja-JP" altLang="en-US" sz="1100" dirty="0">
                <a:solidFill>
                  <a:schemeClr val="tx1"/>
                </a:solidFill>
              </a:endParaRPr>
            </a:p>
          </p:txBody>
        </p:sp>
        <p:sp>
          <p:nvSpPr>
            <p:cNvPr id="10" name="正方形/長方形 9"/>
            <p:cNvSpPr/>
            <p:nvPr/>
          </p:nvSpPr>
          <p:spPr>
            <a:xfrm>
              <a:off x="4200959" y="1002930"/>
              <a:ext cx="417000" cy="175652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177800" indent="-177800"/>
              <a:r>
                <a:rPr kumimoji="1" lang="ja-JP" altLang="en-US" sz="1100" dirty="0" smtClean="0">
                  <a:solidFill>
                    <a:schemeClr val="tx1"/>
                  </a:solidFill>
                </a:rPr>
                <a:t>▲</a:t>
              </a:r>
              <a:r>
                <a:rPr kumimoji="1" lang="en-US" altLang="ja-JP" sz="1100" dirty="0" smtClean="0">
                  <a:solidFill>
                    <a:schemeClr val="tx1"/>
                  </a:solidFill>
                </a:rPr>
                <a:t>12</a:t>
              </a:r>
              <a:r>
                <a:rPr kumimoji="1" lang="ja-JP" altLang="en-US" sz="1100" dirty="0" smtClean="0">
                  <a:solidFill>
                    <a:schemeClr val="tx1"/>
                  </a:solidFill>
                </a:rPr>
                <a:t>年</a:t>
              </a:r>
              <a:r>
                <a:rPr kumimoji="1" lang="en-US" altLang="ja-JP" sz="1100" dirty="0" smtClean="0">
                  <a:solidFill>
                    <a:schemeClr val="tx1"/>
                  </a:solidFill>
                </a:rPr>
                <a:t>11</a:t>
              </a:r>
              <a:r>
                <a:rPr kumimoji="1" lang="ja-JP" altLang="en-US" sz="1100" dirty="0" smtClean="0">
                  <a:solidFill>
                    <a:schemeClr val="tx1"/>
                  </a:solidFill>
                </a:rPr>
                <a:t>月</a:t>
              </a:r>
              <a:r>
                <a:rPr lang="ja-JP" altLang="en-US" sz="1100" dirty="0">
                  <a:solidFill>
                    <a:schemeClr val="tx1"/>
                  </a:solidFill>
                </a:rPr>
                <a:t>　</a:t>
              </a:r>
              <a:r>
                <a:rPr kumimoji="1" lang="ja-JP" altLang="en-US" sz="1100" dirty="0" smtClean="0">
                  <a:solidFill>
                    <a:schemeClr val="tx1"/>
                  </a:solidFill>
                </a:rPr>
                <a:t>ＬＣＣ専用ターミナルオープン</a:t>
              </a:r>
              <a:endParaRPr kumimoji="1" lang="ja-JP" altLang="en-US" sz="1100" dirty="0">
                <a:solidFill>
                  <a:schemeClr val="tx1"/>
                </a:solidFill>
              </a:endParaRPr>
            </a:p>
          </p:txBody>
        </p:sp>
        <p:sp>
          <p:nvSpPr>
            <p:cNvPr id="12" name="正方形/長方形 11"/>
            <p:cNvSpPr/>
            <p:nvPr/>
          </p:nvSpPr>
          <p:spPr>
            <a:xfrm>
              <a:off x="6224015" y="1006777"/>
              <a:ext cx="360040" cy="190051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177800" indent="-177800"/>
              <a:r>
                <a:rPr lang="en-US" altLang="ja-JP" sz="1100" dirty="0" smtClean="0">
                  <a:solidFill>
                    <a:schemeClr val="tx1"/>
                  </a:solidFill>
                </a:rPr>
                <a:t>13</a:t>
              </a:r>
              <a:r>
                <a:rPr lang="ja-JP" altLang="en-US" sz="1100" dirty="0" smtClean="0">
                  <a:solidFill>
                    <a:schemeClr val="tx1"/>
                  </a:solidFill>
                </a:rPr>
                <a:t>年度　外国人旅客数が過去最高</a:t>
              </a:r>
              <a:endParaRPr kumimoji="1" lang="ja-JP" altLang="en-US" sz="1100" dirty="0">
                <a:solidFill>
                  <a:schemeClr val="tx1"/>
                </a:solidFill>
              </a:endParaRPr>
            </a:p>
          </p:txBody>
        </p:sp>
        <p:sp>
          <p:nvSpPr>
            <p:cNvPr id="13" name="正方形/長方形 12"/>
            <p:cNvSpPr/>
            <p:nvPr/>
          </p:nvSpPr>
          <p:spPr>
            <a:xfrm>
              <a:off x="3604047" y="1002930"/>
              <a:ext cx="443496" cy="175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ja-JP" altLang="en-US" sz="1100" dirty="0" smtClean="0">
                  <a:solidFill>
                    <a:schemeClr val="tx1"/>
                  </a:solidFill>
                </a:rPr>
                <a:t>▲</a:t>
              </a:r>
              <a:r>
                <a:rPr lang="en-US" altLang="ja-JP" sz="1100" dirty="0" smtClean="0">
                  <a:solidFill>
                    <a:schemeClr val="tx1"/>
                  </a:solidFill>
                </a:rPr>
                <a:t>12</a:t>
              </a:r>
              <a:r>
                <a:rPr lang="ja-JP" altLang="en-US" sz="1100" dirty="0" smtClean="0">
                  <a:solidFill>
                    <a:schemeClr val="tx1"/>
                  </a:solidFill>
                </a:rPr>
                <a:t>年</a:t>
              </a:r>
              <a:r>
                <a:rPr lang="en-US" altLang="ja-JP" sz="1100" dirty="0" smtClean="0">
                  <a:solidFill>
                    <a:schemeClr val="tx1"/>
                  </a:solidFill>
                </a:rPr>
                <a:t>7</a:t>
              </a:r>
              <a:r>
                <a:rPr lang="ja-JP" altLang="en-US" sz="1100" dirty="0" smtClean="0">
                  <a:solidFill>
                    <a:schemeClr val="tx1"/>
                  </a:solidFill>
                </a:rPr>
                <a:t>月</a:t>
              </a:r>
              <a:endParaRPr lang="en-US" altLang="ja-JP" sz="1100" dirty="0">
                <a:solidFill>
                  <a:schemeClr val="tx1"/>
                </a:solidFill>
              </a:endParaRPr>
            </a:p>
            <a:p>
              <a:pPr marL="177800"/>
              <a:r>
                <a:rPr lang="ja-JP" altLang="en-US" sz="1100" dirty="0" smtClean="0">
                  <a:solidFill>
                    <a:schemeClr val="tx1"/>
                  </a:solidFill>
                </a:rPr>
                <a:t>関空・伊丹経営統合</a:t>
              </a:r>
              <a:endParaRPr kumimoji="1" lang="ja-JP" altLang="en-US" sz="1100" dirty="0">
                <a:solidFill>
                  <a:schemeClr val="tx1"/>
                </a:solidFill>
              </a:endParaRPr>
            </a:p>
          </p:txBody>
        </p:sp>
        <p:sp>
          <p:nvSpPr>
            <p:cNvPr id="14" name="正方形/長方形 13"/>
            <p:cNvSpPr/>
            <p:nvPr/>
          </p:nvSpPr>
          <p:spPr>
            <a:xfrm>
              <a:off x="5569111" y="994792"/>
              <a:ext cx="576064" cy="175296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177800" indent="-177800"/>
              <a:r>
                <a:rPr lang="ja-JP" altLang="en-US" sz="1100" dirty="0" smtClean="0">
                  <a:solidFill>
                    <a:schemeClr val="tx1"/>
                  </a:solidFill>
                </a:rPr>
                <a:t>▲</a:t>
              </a:r>
              <a:r>
                <a:rPr lang="en-US" altLang="ja-JP" sz="1100" dirty="0" smtClean="0">
                  <a:solidFill>
                    <a:schemeClr val="tx1"/>
                  </a:solidFill>
                </a:rPr>
                <a:t>13</a:t>
              </a:r>
              <a:r>
                <a:rPr lang="ja-JP" altLang="en-US" sz="1100" dirty="0" smtClean="0">
                  <a:solidFill>
                    <a:schemeClr val="tx1"/>
                  </a:solidFill>
                </a:rPr>
                <a:t>年</a:t>
              </a:r>
              <a:r>
                <a:rPr lang="en-US" altLang="ja-JP" sz="1100" dirty="0" smtClean="0">
                  <a:solidFill>
                    <a:schemeClr val="tx1"/>
                  </a:solidFill>
                </a:rPr>
                <a:t>10</a:t>
              </a:r>
              <a:r>
                <a:rPr lang="ja-JP" altLang="en-US" sz="1100" dirty="0" smtClean="0">
                  <a:solidFill>
                    <a:schemeClr val="tx1"/>
                  </a:solidFill>
                </a:rPr>
                <a:t>月　伊丹空港の基本施設・ターミナル経営一元化</a:t>
              </a:r>
              <a:endParaRPr lang="en-US" altLang="ja-JP" sz="1100" dirty="0">
                <a:solidFill>
                  <a:schemeClr val="tx1"/>
                </a:solidFill>
              </a:endParaRPr>
            </a:p>
          </p:txBody>
        </p:sp>
        <p:sp>
          <p:nvSpPr>
            <p:cNvPr id="15" name="正方形/長方形 14"/>
            <p:cNvSpPr/>
            <p:nvPr/>
          </p:nvSpPr>
          <p:spPr>
            <a:xfrm>
              <a:off x="6753194" y="999720"/>
              <a:ext cx="351942" cy="188855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en-US" altLang="ja-JP" sz="1100" dirty="0" smtClean="0">
                  <a:solidFill>
                    <a:schemeClr val="tx1"/>
                  </a:solidFill>
                </a:rPr>
                <a:t>14</a:t>
              </a:r>
              <a:r>
                <a:rPr lang="ja-JP" altLang="en-US" sz="1100" dirty="0" smtClean="0">
                  <a:solidFill>
                    <a:schemeClr val="tx1"/>
                  </a:solidFill>
                </a:rPr>
                <a:t>年　空港事業運営権</a:t>
              </a:r>
              <a:endParaRPr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の売却へ</a:t>
              </a:r>
              <a:endParaRPr kumimoji="1" lang="ja-JP" altLang="en-US" sz="1100" strike="dblStrike" dirty="0">
                <a:solidFill>
                  <a:srgbClr val="FF0000"/>
                </a:solidFill>
              </a:endParaRPr>
            </a:p>
          </p:txBody>
        </p:sp>
        <p:sp>
          <p:nvSpPr>
            <p:cNvPr id="16" name="正方形/長方形 15"/>
            <p:cNvSpPr/>
            <p:nvPr/>
          </p:nvSpPr>
          <p:spPr>
            <a:xfrm>
              <a:off x="4888093" y="988260"/>
              <a:ext cx="580035" cy="175652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177800" indent="-177800"/>
              <a:r>
                <a:rPr lang="ja-JP" altLang="en-US" sz="1100" dirty="0" smtClean="0">
                  <a:solidFill>
                    <a:schemeClr val="tx1"/>
                  </a:solidFill>
                </a:rPr>
                <a:t>▲</a:t>
              </a:r>
              <a:r>
                <a:rPr lang="en-US" altLang="ja-JP" sz="1100" dirty="0" smtClean="0">
                  <a:solidFill>
                    <a:schemeClr val="tx1"/>
                  </a:solidFill>
                </a:rPr>
                <a:t>13</a:t>
              </a:r>
              <a:r>
                <a:rPr lang="ja-JP" altLang="en-US" sz="1100" dirty="0" smtClean="0">
                  <a:solidFill>
                    <a:schemeClr val="tx1"/>
                  </a:solidFill>
                </a:rPr>
                <a:t>年</a:t>
              </a:r>
              <a:r>
                <a:rPr lang="en-US" altLang="ja-JP" sz="1100" dirty="0" smtClean="0">
                  <a:solidFill>
                    <a:schemeClr val="tx1"/>
                  </a:solidFill>
                </a:rPr>
                <a:t>3</a:t>
              </a:r>
              <a:r>
                <a:rPr lang="ja-JP" altLang="en-US" sz="1100" dirty="0" smtClean="0">
                  <a:solidFill>
                    <a:schemeClr val="tx1"/>
                  </a:solidFill>
                </a:rPr>
                <a:t>月　国際戦略総合</a:t>
              </a:r>
              <a:r>
                <a:rPr lang="ja-JP" altLang="en-US" sz="1100" dirty="0">
                  <a:solidFill>
                    <a:schemeClr val="tx1"/>
                  </a:solidFill>
                </a:rPr>
                <a:t>特</a:t>
              </a:r>
              <a:r>
                <a:rPr lang="ja-JP" altLang="en-US" sz="1100" dirty="0" smtClean="0">
                  <a:solidFill>
                    <a:schemeClr val="tx1"/>
                  </a:solidFill>
                </a:rPr>
                <a:t>区により、薬監証明電子化開始</a:t>
              </a:r>
              <a:endParaRPr lang="en-US" altLang="ja-JP" sz="1100" dirty="0">
                <a:solidFill>
                  <a:schemeClr val="tx1"/>
                </a:solidFill>
              </a:endParaRPr>
            </a:p>
          </p:txBody>
        </p:sp>
        <p:sp>
          <p:nvSpPr>
            <p:cNvPr id="20" name="正方形/長方形 19"/>
            <p:cNvSpPr/>
            <p:nvPr/>
          </p:nvSpPr>
          <p:spPr>
            <a:xfrm>
              <a:off x="7185409" y="987462"/>
              <a:ext cx="505403" cy="174268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100" dirty="0" smtClean="0">
                  <a:solidFill>
                    <a:schemeClr val="tx1"/>
                  </a:solidFill>
                </a:rPr>
                <a:t>▲</a:t>
              </a:r>
              <a:r>
                <a:rPr kumimoji="1" lang="en-US" altLang="ja-JP" sz="1100" dirty="0" smtClean="0">
                  <a:solidFill>
                    <a:schemeClr val="tx1"/>
                  </a:solidFill>
                </a:rPr>
                <a:t>14</a:t>
              </a:r>
              <a:r>
                <a:rPr lang="ja-JP" altLang="en-US" sz="1100" dirty="0" smtClean="0">
                  <a:solidFill>
                    <a:schemeClr val="tx1"/>
                  </a:solidFill>
                </a:rPr>
                <a:t>年</a:t>
              </a:r>
              <a:r>
                <a:rPr lang="en-US" altLang="ja-JP" sz="1100" dirty="0" smtClean="0">
                  <a:solidFill>
                    <a:schemeClr val="tx1"/>
                  </a:solidFill>
                </a:rPr>
                <a:t>4</a:t>
              </a:r>
              <a:r>
                <a:rPr lang="ja-JP" altLang="en-US" sz="1100" dirty="0" smtClean="0">
                  <a:solidFill>
                    <a:schemeClr val="tx1"/>
                  </a:solidFill>
                </a:rPr>
                <a:t>月</a:t>
              </a:r>
              <a:endParaRPr lang="en-US" altLang="ja-JP" sz="1100" dirty="0" smtClean="0">
                <a:solidFill>
                  <a:schemeClr val="tx1"/>
                </a:solidFill>
              </a:endParaRPr>
            </a:p>
            <a:p>
              <a:pPr marL="177800"/>
              <a:r>
                <a:rPr lang="en-US" altLang="ja-JP" sz="1100" dirty="0" smtClean="0">
                  <a:solidFill>
                    <a:schemeClr val="tx1"/>
                  </a:solidFill>
                </a:rPr>
                <a:t>FEDEX</a:t>
              </a:r>
              <a:r>
                <a:rPr lang="ja-JP" altLang="en-US" sz="1100" dirty="0" smtClean="0">
                  <a:solidFill>
                    <a:schemeClr val="tx1"/>
                  </a:solidFill>
                </a:rPr>
                <a:t>北太平洋地区ハブ開設</a:t>
              </a:r>
              <a:endParaRPr kumimoji="1" lang="ja-JP" altLang="en-US" sz="1100" dirty="0">
                <a:solidFill>
                  <a:schemeClr val="tx1"/>
                </a:solidFill>
              </a:endParaRPr>
            </a:p>
          </p:txBody>
        </p:sp>
        <p:sp>
          <p:nvSpPr>
            <p:cNvPr id="30" name="テキスト ボックス 29"/>
            <p:cNvSpPr txBox="1"/>
            <p:nvPr/>
          </p:nvSpPr>
          <p:spPr>
            <a:xfrm>
              <a:off x="192199" y="161988"/>
              <a:ext cx="3633596" cy="338554"/>
            </a:xfrm>
            <a:prstGeom prst="rect">
              <a:avLst/>
            </a:prstGeom>
            <a:noFill/>
          </p:spPr>
          <p:txBody>
            <a:bodyPr wrap="square" rtlCol="0">
              <a:spAutoFit/>
            </a:bodyPr>
            <a:lstStyle/>
            <a:p>
              <a:pPr marL="177800" indent="-177800">
                <a:spcBef>
                  <a:spcPts val="600"/>
                </a:spcBef>
              </a:pPr>
              <a:r>
                <a:rPr lang="ja-JP" altLang="en-US" sz="1600" dirty="0" smtClean="0"/>
                <a:t>■経緯</a:t>
              </a:r>
              <a:endParaRPr kumimoji="1" lang="en-US" altLang="ja-JP" sz="1600" dirty="0" smtClean="0"/>
            </a:p>
          </p:txBody>
        </p:sp>
      </p:grpSp>
      <p:sp>
        <p:nvSpPr>
          <p:cNvPr id="32" name="テキスト ボックス 31"/>
          <p:cNvSpPr txBox="1"/>
          <p:nvPr/>
        </p:nvSpPr>
        <p:spPr>
          <a:xfrm>
            <a:off x="201669" y="2920628"/>
            <a:ext cx="3633596" cy="338554"/>
          </a:xfrm>
          <a:prstGeom prst="rect">
            <a:avLst/>
          </a:prstGeom>
          <a:noFill/>
        </p:spPr>
        <p:txBody>
          <a:bodyPr wrap="square" rtlCol="0">
            <a:spAutoFit/>
          </a:bodyPr>
          <a:lstStyle/>
          <a:p>
            <a:pPr marL="177800" indent="-177800">
              <a:spcBef>
                <a:spcPts val="600"/>
              </a:spcBef>
            </a:pPr>
            <a:r>
              <a:rPr lang="ja-JP" altLang="en-US" sz="1600" dirty="0" smtClean="0"/>
              <a:t>■経営統合後の動き</a:t>
            </a:r>
            <a:endParaRPr kumimoji="1" lang="en-US" altLang="ja-JP" sz="1600" dirty="0" smtClean="0"/>
          </a:p>
        </p:txBody>
      </p:sp>
      <p:sp>
        <p:nvSpPr>
          <p:cNvPr id="33" name="正方形/長方形 32"/>
          <p:cNvSpPr/>
          <p:nvPr/>
        </p:nvSpPr>
        <p:spPr>
          <a:xfrm>
            <a:off x="1559980" y="910085"/>
            <a:ext cx="632003" cy="17525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ja-JP" altLang="en-US" sz="1100" dirty="0" smtClean="0">
                <a:solidFill>
                  <a:schemeClr val="tx1"/>
                </a:solidFill>
              </a:rPr>
              <a:t>▲</a:t>
            </a:r>
            <a:r>
              <a:rPr lang="en-US" altLang="ja-JP" sz="1100" dirty="0" smtClean="0">
                <a:solidFill>
                  <a:schemeClr val="tx1"/>
                </a:solidFill>
              </a:rPr>
              <a:t>10</a:t>
            </a:r>
            <a:r>
              <a:rPr lang="ja-JP" altLang="en-US" sz="1100" dirty="0" smtClean="0">
                <a:solidFill>
                  <a:schemeClr val="tx1"/>
                </a:solidFill>
              </a:rPr>
              <a:t>年</a:t>
            </a:r>
            <a:r>
              <a:rPr lang="en-US" altLang="ja-JP" sz="1100" dirty="0">
                <a:solidFill>
                  <a:schemeClr val="tx1"/>
                </a:solidFill>
              </a:rPr>
              <a:t>5</a:t>
            </a:r>
            <a:r>
              <a:rPr lang="ja-JP" altLang="en-US" sz="1100" dirty="0" smtClean="0">
                <a:solidFill>
                  <a:schemeClr val="tx1"/>
                </a:solidFill>
              </a:rPr>
              <a:t>月 　国が関空・　</a:t>
            </a:r>
            <a:endParaRPr lang="en-US" altLang="ja-JP" sz="1100" dirty="0" smtClean="0">
              <a:solidFill>
                <a:schemeClr val="tx1"/>
              </a:solidFill>
            </a:endParaRPr>
          </a:p>
          <a:p>
            <a:pPr marL="182563" indent="-182563"/>
            <a:r>
              <a:rPr lang="ja-JP" altLang="en-US" sz="1100" dirty="0">
                <a:solidFill>
                  <a:schemeClr val="tx1"/>
                </a:solidFill>
              </a:rPr>
              <a:t>　</a:t>
            </a:r>
            <a:r>
              <a:rPr lang="ja-JP" altLang="en-US" sz="1100" dirty="0" smtClean="0">
                <a:solidFill>
                  <a:schemeClr val="tx1"/>
                </a:solidFill>
              </a:rPr>
              <a:t>　伊丹を経営統合する方針を決定</a:t>
            </a:r>
            <a:endParaRPr kumimoji="1" lang="ja-JP" altLang="en-US" sz="1100" dirty="0">
              <a:solidFill>
                <a:schemeClr val="tx1"/>
              </a:solidFill>
            </a:endParaRPr>
          </a:p>
        </p:txBody>
      </p:sp>
      <p:sp>
        <p:nvSpPr>
          <p:cNvPr id="35" name="正方形/長方形 34"/>
          <p:cNvSpPr/>
          <p:nvPr/>
        </p:nvSpPr>
        <p:spPr>
          <a:xfrm>
            <a:off x="2237502" y="913295"/>
            <a:ext cx="470244" cy="190051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en-US" altLang="ja-JP" sz="1100" dirty="0" smtClean="0">
                <a:solidFill>
                  <a:schemeClr val="tx1"/>
                </a:solidFill>
              </a:rPr>
              <a:t>10</a:t>
            </a:r>
            <a:r>
              <a:rPr lang="ja-JP" altLang="en-US" sz="1100" dirty="0" smtClean="0">
                <a:solidFill>
                  <a:schemeClr val="tx1"/>
                </a:solidFill>
              </a:rPr>
              <a:t>年度　国と地元で、　</a:t>
            </a:r>
            <a:endParaRPr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　統合スキームを議論</a:t>
            </a:r>
            <a:endParaRPr kumimoji="1" lang="ja-JP" altLang="en-US" sz="1100" dirty="0">
              <a:solidFill>
                <a:schemeClr val="tx1"/>
              </a:solidFill>
            </a:endParaRPr>
          </a:p>
        </p:txBody>
      </p:sp>
      <p:sp>
        <p:nvSpPr>
          <p:cNvPr id="36" name="正方形/長方形 35"/>
          <p:cNvSpPr/>
          <p:nvPr/>
        </p:nvSpPr>
        <p:spPr>
          <a:xfrm>
            <a:off x="566478" y="913295"/>
            <a:ext cx="823848" cy="18451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182563" indent="-182563"/>
            <a:r>
              <a:rPr lang="en-US" altLang="ja-JP" sz="1100" dirty="0" smtClean="0">
                <a:solidFill>
                  <a:schemeClr val="tx1"/>
                </a:solidFill>
              </a:rPr>
              <a:t>08</a:t>
            </a:r>
            <a:r>
              <a:rPr lang="ja-JP" altLang="en-US" sz="1100" dirty="0" smtClean="0">
                <a:solidFill>
                  <a:schemeClr val="tx1"/>
                </a:solidFill>
              </a:rPr>
              <a:t>年・</a:t>
            </a:r>
            <a:r>
              <a:rPr lang="en-US" altLang="ja-JP" sz="1100" dirty="0" smtClean="0">
                <a:solidFill>
                  <a:schemeClr val="tx1"/>
                </a:solidFill>
              </a:rPr>
              <a:t>09</a:t>
            </a:r>
            <a:r>
              <a:rPr lang="ja-JP" altLang="en-US" sz="1100" dirty="0" smtClean="0">
                <a:solidFill>
                  <a:schemeClr val="tx1"/>
                </a:solidFill>
              </a:rPr>
              <a:t>年「関空・伊丹プロジェクト」として、知事が伊丹空港廃止・跡地売却を視野に国に問題提起</a:t>
            </a:r>
            <a:endParaRPr kumimoji="1" lang="ja-JP" altLang="en-US" sz="1100" dirty="0">
              <a:solidFill>
                <a:schemeClr val="tx1"/>
              </a:solidFill>
            </a:endParaRPr>
          </a:p>
        </p:txBody>
      </p:sp>
      <p:graphicFrame>
        <p:nvGraphicFramePr>
          <p:cNvPr id="38" name="表 37"/>
          <p:cNvGraphicFramePr>
            <a:graphicFrameLocks noGrp="1"/>
          </p:cNvGraphicFramePr>
          <p:nvPr>
            <p:extLst/>
          </p:nvPr>
        </p:nvGraphicFramePr>
        <p:xfrm>
          <a:off x="59184" y="483886"/>
          <a:ext cx="8977313" cy="254614"/>
        </p:xfrm>
        <a:graphic>
          <a:graphicData uri="http://schemas.openxmlformats.org/drawingml/2006/table">
            <a:tbl>
              <a:tblPr firstRow="1" bandRow="1">
                <a:tableStyleId>{7DF18680-E054-41AD-8BC1-D1AEF772440D}</a:tableStyleId>
              </a:tblPr>
              <a:tblGrid>
                <a:gridCol w="242786">
                  <a:extLst>
                    <a:ext uri="{9D8B030D-6E8A-4147-A177-3AD203B41FA5}">
                      <a16:colId xmlns:a16="http://schemas.microsoft.com/office/drawing/2014/main" val="20000"/>
                    </a:ext>
                  </a:extLst>
                </a:gridCol>
                <a:gridCol w="655089">
                  <a:extLst>
                    <a:ext uri="{9D8B030D-6E8A-4147-A177-3AD203B41FA5}">
                      <a16:colId xmlns:a16="http://schemas.microsoft.com/office/drawing/2014/main" val="20001"/>
                    </a:ext>
                  </a:extLst>
                </a:gridCol>
                <a:gridCol w="655089">
                  <a:extLst>
                    <a:ext uri="{9D8B030D-6E8A-4147-A177-3AD203B41FA5}">
                      <a16:colId xmlns:a16="http://schemas.microsoft.com/office/drawing/2014/main" val="20002"/>
                    </a:ext>
                  </a:extLst>
                </a:gridCol>
                <a:gridCol w="1087644">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1290988">
                  <a:extLst>
                    <a:ext uri="{9D8B030D-6E8A-4147-A177-3AD203B41FA5}">
                      <a16:colId xmlns:a16="http://schemas.microsoft.com/office/drawing/2014/main" val="20005"/>
                    </a:ext>
                  </a:extLst>
                </a:gridCol>
                <a:gridCol w="1805356">
                  <a:extLst>
                    <a:ext uri="{9D8B030D-6E8A-4147-A177-3AD203B41FA5}">
                      <a16:colId xmlns:a16="http://schemas.microsoft.com/office/drawing/2014/main" val="20006"/>
                    </a:ext>
                  </a:extLst>
                </a:gridCol>
                <a:gridCol w="1728192">
                  <a:extLst>
                    <a:ext uri="{9D8B030D-6E8A-4147-A177-3AD203B41FA5}">
                      <a16:colId xmlns:a16="http://schemas.microsoft.com/office/drawing/2014/main" val="20007"/>
                    </a:ext>
                  </a:extLst>
                </a:gridCol>
                <a:gridCol w="792089">
                  <a:extLst>
                    <a:ext uri="{9D8B030D-6E8A-4147-A177-3AD203B41FA5}">
                      <a16:colId xmlns:a16="http://schemas.microsoft.com/office/drawing/2014/main" val="20008"/>
                    </a:ext>
                  </a:extLst>
                </a:gridCol>
              </a:tblGrid>
              <a:tr h="254614">
                <a:tc>
                  <a:txBody>
                    <a:bodyPr/>
                    <a:lstStyle/>
                    <a:p>
                      <a:endParaRPr kumimoji="1" lang="ja-JP" altLang="en-US" sz="1050" dirty="0"/>
                    </a:p>
                  </a:txBody>
                  <a:tcPr/>
                </a:tc>
                <a:tc>
                  <a:txBody>
                    <a:bodyPr/>
                    <a:lstStyle/>
                    <a:p>
                      <a:r>
                        <a:rPr kumimoji="1" lang="en-US" altLang="ja-JP" sz="1050" dirty="0" smtClean="0"/>
                        <a:t>2008</a:t>
                      </a:r>
                      <a:r>
                        <a:rPr kumimoji="1" lang="ja-JP" altLang="en-US" sz="1050" dirty="0" smtClean="0"/>
                        <a:t>年</a:t>
                      </a:r>
                      <a:endParaRPr kumimoji="1" lang="ja-JP" altLang="en-US" sz="1050" dirty="0"/>
                    </a:p>
                  </a:txBody>
                  <a:tcPr/>
                </a:tc>
                <a:tc>
                  <a:txBody>
                    <a:bodyPr/>
                    <a:lstStyle/>
                    <a:p>
                      <a:r>
                        <a:rPr kumimoji="1" lang="en-US" altLang="ja-JP" sz="1050" dirty="0" smtClean="0"/>
                        <a:t>2009</a:t>
                      </a:r>
                      <a:r>
                        <a:rPr kumimoji="1" lang="ja-JP" altLang="en-US" sz="1050" dirty="0" smtClean="0"/>
                        <a:t>年</a:t>
                      </a:r>
                      <a:endParaRPr kumimoji="1" lang="ja-JP" altLang="en-US" sz="1050" dirty="0"/>
                    </a:p>
                  </a:txBody>
                  <a:tcPr/>
                </a:tc>
                <a:tc>
                  <a:txBody>
                    <a:bodyPr/>
                    <a:lstStyle/>
                    <a:p>
                      <a:r>
                        <a:rPr kumimoji="1" lang="en-US" altLang="ja-JP" sz="1050" dirty="0" smtClean="0"/>
                        <a:t>2010</a:t>
                      </a:r>
                      <a:r>
                        <a:rPr kumimoji="1" lang="ja-JP" altLang="en-US" sz="1050" dirty="0" smtClean="0"/>
                        <a:t>年</a:t>
                      </a:r>
                      <a:endParaRPr kumimoji="1" lang="ja-JP" altLang="en-US" sz="1050" dirty="0"/>
                    </a:p>
                  </a:txBody>
                  <a:tcPr/>
                </a:tc>
                <a:tc>
                  <a:txBody>
                    <a:bodyPr/>
                    <a:lstStyle/>
                    <a:p>
                      <a:r>
                        <a:rPr kumimoji="1" lang="en-US" altLang="ja-JP" sz="1050" dirty="0" smtClean="0"/>
                        <a:t>2011</a:t>
                      </a:r>
                      <a:r>
                        <a:rPr kumimoji="1" lang="ja-JP" altLang="en-US" sz="1050" dirty="0" smtClean="0"/>
                        <a:t>年</a:t>
                      </a:r>
                      <a:endParaRPr kumimoji="1" lang="ja-JP" altLang="en-US" sz="1050" dirty="0"/>
                    </a:p>
                  </a:txBody>
                  <a:tcPr/>
                </a:tc>
                <a:tc>
                  <a:txBody>
                    <a:bodyPr/>
                    <a:lstStyle/>
                    <a:p>
                      <a:r>
                        <a:rPr kumimoji="1" lang="en-US" altLang="ja-JP" sz="1050" dirty="0" smtClean="0"/>
                        <a:t>2012</a:t>
                      </a:r>
                      <a:r>
                        <a:rPr kumimoji="1" lang="ja-JP" altLang="en-US" sz="1050" dirty="0" smtClean="0"/>
                        <a:t>年</a:t>
                      </a:r>
                      <a:endParaRPr kumimoji="1" lang="ja-JP" altLang="en-US" sz="1050" dirty="0"/>
                    </a:p>
                  </a:txBody>
                  <a:tcPr/>
                </a:tc>
                <a:tc>
                  <a:txBody>
                    <a:bodyPr/>
                    <a:lstStyle/>
                    <a:p>
                      <a:r>
                        <a:rPr kumimoji="1" lang="en-US" altLang="ja-JP" sz="1050" dirty="0" smtClean="0"/>
                        <a:t>2013</a:t>
                      </a:r>
                      <a:r>
                        <a:rPr kumimoji="1" lang="ja-JP" altLang="en-US" sz="1050" dirty="0" smtClean="0"/>
                        <a:t>年</a:t>
                      </a:r>
                      <a:endParaRPr kumimoji="1" lang="ja-JP" altLang="en-US" sz="1050" dirty="0"/>
                    </a:p>
                  </a:txBody>
                  <a:tcPr/>
                </a:tc>
                <a:tc>
                  <a:txBody>
                    <a:bodyPr/>
                    <a:lstStyle/>
                    <a:p>
                      <a:r>
                        <a:rPr kumimoji="1" lang="en-US" altLang="ja-JP" sz="1050" dirty="0" smtClean="0"/>
                        <a:t>2014</a:t>
                      </a:r>
                      <a:r>
                        <a:rPr kumimoji="1" lang="ja-JP" altLang="en-US" sz="1050" dirty="0" smtClean="0"/>
                        <a:t>年</a:t>
                      </a:r>
                      <a:endParaRPr kumimoji="1" lang="ja-JP" altLang="en-US" sz="1050" dirty="0"/>
                    </a:p>
                  </a:txBody>
                  <a:tcPr/>
                </a:tc>
                <a:tc>
                  <a:txBody>
                    <a:bodyPr/>
                    <a:lstStyle/>
                    <a:p>
                      <a:r>
                        <a:rPr kumimoji="1" lang="en-US" altLang="ja-JP" sz="1050" dirty="0" smtClean="0">
                          <a:solidFill>
                            <a:schemeClr val="bg1"/>
                          </a:solidFill>
                        </a:rPr>
                        <a:t>2015</a:t>
                      </a:r>
                      <a:r>
                        <a:rPr kumimoji="1" lang="ja-JP" altLang="en-US" sz="1050" dirty="0" smtClean="0">
                          <a:solidFill>
                            <a:schemeClr val="bg1"/>
                          </a:solidFill>
                        </a:rPr>
                        <a:t>年～</a:t>
                      </a:r>
                      <a:endParaRPr kumimoji="1" lang="ja-JP" altLang="en-US" sz="1050" dirty="0">
                        <a:solidFill>
                          <a:schemeClr val="bg1"/>
                        </a:solidFill>
                      </a:endParaRPr>
                    </a:p>
                  </a:txBody>
                  <a:tcPr/>
                </a:tc>
                <a:extLst>
                  <a:ext uri="{0D108BD9-81ED-4DB2-BD59-A6C34878D82A}">
                    <a16:rowId xmlns:a16="http://schemas.microsoft.com/office/drawing/2014/main" val="10000"/>
                  </a:ext>
                </a:extLst>
              </a:tr>
            </a:tbl>
          </a:graphicData>
        </a:graphic>
      </p:graphicFrame>
      <p:cxnSp>
        <p:nvCxnSpPr>
          <p:cNvPr id="39" name="直線矢印コネクタ 38"/>
          <p:cNvCxnSpPr/>
          <p:nvPr/>
        </p:nvCxnSpPr>
        <p:spPr>
          <a:xfrm>
            <a:off x="396824" y="836712"/>
            <a:ext cx="1163156"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2050888" y="824971"/>
            <a:ext cx="1251520"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4901480" y="816607"/>
            <a:ext cx="1894670" cy="1672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8431226" y="833335"/>
            <a:ext cx="689687" cy="3377"/>
          </a:xfrm>
          <a:prstGeom prst="straightConnector1">
            <a:avLst/>
          </a:prstGeom>
          <a:ln w="31750">
            <a:headEnd type="none"/>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8271907" y="909732"/>
            <a:ext cx="377050" cy="2010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en-US" altLang="ja-JP" sz="1100" dirty="0" smtClean="0">
                <a:solidFill>
                  <a:schemeClr val="tx1"/>
                </a:solidFill>
              </a:rPr>
              <a:t>15</a:t>
            </a:r>
            <a:r>
              <a:rPr lang="ja-JP" altLang="en-US" sz="1100" dirty="0" smtClean="0">
                <a:solidFill>
                  <a:schemeClr val="tx1"/>
                </a:solidFill>
              </a:rPr>
              <a:t>年</a:t>
            </a:r>
            <a:r>
              <a:rPr lang="en-US" altLang="ja-JP" sz="1100" dirty="0" smtClean="0">
                <a:solidFill>
                  <a:schemeClr val="tx1"/>
                </a:solidFill>
              </a:rPr>
              <a:t>4</a:t>
            </a:r>
            <a:r>
              <a:rPr lang="ja-JP" altLang="en-US" sz="1100" dirty="0" smtClean="0">
                <a:solidFill>
                  <a:schemeClr val="tx1"/>
                </a:solidFill>
              </a:rPr>
              <a:t>月　関空・伊丹空港コンセッション実施</a:t>
            </a:r>
            <a:endParaRPr lang="en-US" altLang="ja-JP" sz="1100" dirty="0" smtClean="0">
              <a:solidFill>
                <a:schemeClr val="tx1"/>
              </a:solidFill>
            </a:endParaRPr>
          </a:p>
        </p:txBody>
      </p:sp>
      <p:sp>
        <p:nvSpPr>
          <p:cNvPr id="26" name="正方形/長方形 25"/>
          <p:cNvSpPr/>
          <p:nvPr/>
        </p:nvSpPr>
        <p:spPr>
          <a:xfrm>
            <a:off x="7578080" y="910084"/>
            <a:ext cx="663514" cy="188855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en-US" altLang="ja-JP" sz="1100" dirty="0" smtClean="0">
                <a:solidFill>
                  <a:schemeClr val="tx1"/>
                </a:solidFill>
              </a:rPr>
              <a:t>14</a:t>
            </a:r>
            <a:r>
              <a:rPr lang="ja-JP" altLang="en-US" sz="1100" dirty="0" smtClean="0">
                <a:solidFill>
                  <a:schemeClr val="tx1"/>
                </a:solidFill>
              </a:rPr>
              <a:t>年</a:t>
            </a:r>
            <a:r>
              <a:rPr lang="en-US" altLang="ja-JP" sz="1100" dirty="0">
                <a:solidFill>
                  <a:schemeClr val="tx1"/>
                </a:solidFill>
              </a:rPr>
              <a:t>12</a:t>
            </a:r>
            <a:r>
              <a:rPr lang="ja-JP" altLang="en-US" sz="1100" dirty="0" smtClean="0">
                <a:solidFill>
                  <a:schemeClr val="tx1"/>
                </a:solidFill>
              </a:rPr>
              <a:t>月　ＳＰＣ</a:t>
            </a:r>
            <a:r>
              <a:rPr lang="en-US" altLang="ja-JP" sz="1100" dirty="0" smtClean="0">
                <a:solidFill>
                  <a:schemeClr val="tx1"/>
                </a:solidFill>
              </a:rPr>
              <a:t>(</a:t>
            </a:r>
            <a:r>
              <a:rPr lang="ja-JP" altLang="en-US" sz="1100" dirty="0" smtClean="0">
                <a:solidFill>
                  <a:schemeClr val="tx1"/>
                </a:solidFill>
              </a:rPr>
              <a:t>特定目的会社</a:t>
            </a:r>
            <a:r>
              <a:rPr lang="en-US" altLang="ja-JP" sz="1100" dirty="0" smtClean="0">
                <a:solidFill>
                  <a:schemeClr val="tx1"/>
                </a:solidFill>
              </a:rPr>
              <a:t>)</a:t>
            </a:r>
            <a:r>
              <a:rPr lang="ja-JP" altLang="en-US" sz="1100" dirty="0" smtClean="0">
                <a:solidFill>
                  <a:schemeClr val="tx1"/>
                </a:solidFill>
              </a:rPr>
              <a:t>関西エアポートの設立</a:t>
            </a:r>
            <a:endParaRPr lang="en-US" altLang="ja-JP" sz="1100" dirty="0" smtClean="0">
              <a:solidFill>
                <a:schemeClr val="tx1"/>
              </a:solidFill>
            </a:endParaRPr>
          </a:p>
          <a:p>
            <a:r>
              <a:rPr lang="ja-JP" altLang="en-US" sz="1100" dirty="0">
                <a:solidFill>
                  <a:schemeClr val="tx1"/>
                </a:solidFill>
              </a:rPr>
              <a:t>新関空</a:t>
            </a:r>
            <a:r>
              <a:rPr lang="ja-JP" altLang="en-US" sz="1100" dirty="0" smtClean="0">
                <a:solidFill>
                  <a:schemeClr val="tx1"/>
                </a:solidFill>
              </a:rPr>
              <a:t>会社と関西エアポートとの実施契約の締結</a:t>
            </a:r>
            <a:endParaRPr lang="en-US" altLang="ja-JP" sz="1100" dirty="0" smtClean="0">
              <a:solidFill>
                <a:schemeClr val="tx1"/>
              </a:solidFill>
            </a:endParaRPr>
          </a:p>
        </p:txBody>
      </p:sp>
      <p:sp>
        <p:nvSpPr>
          <p:cNvPr id="27" name="正方形/長方形 26"/>
          <p:cNvSpPr/>
          <p:nvPr/>
        </p:nvSpPr>
        <p:spPr>
          <a:xfrm>
            <a:off x="8698508" y="917142"/>
            <a:ext cx="422405" cy="202200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en-US" altLang="ja-JP" sz="1100" dirty="0">
                <a:solidFill>
                  <a:schemeClr val="tx1"/>
                </a:solidFill>
              </a:rPr>
              <a:t>18</a:t>
            </a:r>
            <a:r>
              <a:rPr lang="ja-JP" altLang="en-US" sz="1100" dirty="0" smtClean="0">
                <a:solidFill>
                  <a:schemeClr val="tx1"/>
                </a:solidFill>
              </a:rPr>
              <a:t>年</a:t>
            </a:r>
            <a:r>
              <a:rPr lang="en-US" altLang="ja-JP" sz="1100" dirty="0" smtClean="0">
                <a:solidFill>
                  <a:schemeClr val="tx1"/>
                </a:solidFill>
              </a:rPr>
              <a:t>4</a:t>
            </a:r>
            <a:r>
              <a:rPr lang="ja-JP" altLang="en-US" sz="1100" dirty="0" smtClean="0">
                <a:solidFill>
                  <a:schemeClr val="tx1"/>
                </a:solidFill>
              </a:rPr>
              <a:t>月　関西エアポートによる、神戸空港運営開始</a:t>
            </a:r>
            <a:endParaRPr lang="en-US" altLang="ja-JP" sz="1100" dirty="0" smtClean="0">
              <a:solidFill>
                <a:schemeClr val="tx1"/>
              </a:solidFill>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128</a:t>
            </a:fld>
            <a:endParaRPr lang="ja-JP" altLang="en-US"/>
          </a:p>
        </p:txBody>
      </p:sp>
    </p:spTree>
    <p:extLst>
      <p:ext uri="{BB962C8B-B14F-4D97-AF65-F5344CB8AC3E}">
        <p14:creationId xmlns:p14="http://schemas.microsoft.com/office/powerpoint/2010/main" val="308566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9224" y="445314"/>
            <a:ext cx="7704856" cy="338554"/>
          </a:xfrm>
          <a:prstGeom prst="rect">
            <a:avLst/>
          </a:prstGeom>
          <a:noFill/>
        </p:spPr>
        <p:txBody>
          <a:bodyPr wrap="square" rtlCol="0">
            <a:spAutoFit/>
          </a:bodyPr>
          <a:lstStyle/>
          <a:p>
            <a:r>
              <a:rPr lang="ja-JP" altLang="en-US" sz="1600" dirty="0" smtClean="0"/>
              <a:t>■実施体制の改革</a:t>
            </a:r>
            <a:endParaRPr kumimoji="1" lang="ja-JP" altLang="en-US" sz="1600" dirty="0"/>
          </a:p>
        </p:txBody>
      </p:sp>
      <p:sp>
        <p:nvSpPr>
          <p:cNvPr id="13" name="テキスト ボックス 12"/>
          <p:cNvSpPr txBox="1"/>
          <p:nvPr/>
        </p:nvSpPr>
        <p:spPr>
          <a:xfrm>
            <a:off x="4894271" y="1465010"/>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96424" y="1037008"/>
            <a:ext cx="7319613" cy="321626"/>
          </a:xfrm>
          <a:prstGeom prst="rect">
            <a:avLst/>
          </a:prstGeom>
          <a:noFill/>
        </p:spPr>
        <p:txBody>
          <a:bodyPr wrap="square" rtlCol="0">
            <a:spAutoFit/>
          </a:bodyPr>
          <a:lstStyle/>
          <a:p>
            <a:r>
              <a:rPr lang="ja-JP" altLang="en-US" sz="1600" dirty="0" smtClean="0"/>
              <a:t>■実施体制の改革</a:t>
            </a:r>
            <a:endParaRPr kumimoji="1" lang="ja-JP" altLang="en-US" sz="1600" dirty="0"/>
          </a:p>
        </p:txBody>
      </p:sp>
      <p:sp>
        <p:nvSpPr>
          <p:cNvPr id="16" name="テキスト ボックス 15"/>
          <p:cNvSpPr txBox="1"/>
          <p:nvPr/>
        </p:nvSpPr>
        <p:spPr>
          <a:xfrm>
            <a:off x="860676" y="1336891"/>
            <a:ext cx="1847005" cy="350865"/>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17" name="テキスト ボックス 16"/>
          <p:cNvSpPr txBox="1"/>
          <p:nvPr/>
        </p:nvSpPr>
        <p:spPr>
          <a:xfrm>
            <a:off x="5889134" y="1269315"/>
            <a:ext cx="1847005" cy="350865"/>
          </a:xfrm>
          <a:prstGeom prst="rect">
            <a:avLst/>
          </a:prstGeom>
          <a:noFill/>
        </p:spPr>
        <p:txBody>
          <a:bodyPr wrap="square" rtlCol="0">
            <a:spAutoFit/>
          </a:bodyPr>
          <a:lstStyle/>
          <a:p>
            <a:pPr algn="ctr"/>
            <a:r>
              <a:rPr kumimoji="1" lang="en-US" altLang="ja-JP" u="sng" dirty="0" smtClean="0"/>
              <a:t>After</a:t>
            </a:r>
            <a:endParaRPr kumimoji="1" lang="ja-JP" altLang="en-US" u="sng" dirty="0"/>
          </a:p>
        </p:txBody>
      </p:sp>
      <p:sp>
        <p:nvSpPr>
          <p:cNvPr id="94" name="正方形/長方形 93"/>
          <p:cNvSpPr/>
          <p:nvPr/>
        </p:nvSpPr>
        <p:spPr>
          <a:xfrm>
            <a:off x="77583" y="5436674"/>
            <a:ext cx="7217502" cy="1374735"/>
          </a:xfrm>
          <a:prstGeom prst="rect">
            <a:avLst/>
          </a:prstGeom>
        </p:spPr>
        <p:txBody>
          <a:bodyPr wrap="square">
            <a:spAutoFit/>
          </a:bodyPr>
          <a:lstStyle/>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の本格的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ＬＣＣ専用ターミナルオープン（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最大手の航空貨物会社の北太平洋地区のハブ施設誘致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・関空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・伊丹空港コンセッション実施（</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2060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神戸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空港コンセッション実施（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2060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月）⇒関西</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空港の一体運営が実現。</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右矢印 94"/>
          <p:cNvSpPr/>
          <p:nvPr/>
        </p:nvSpPr>
        <p:spPr>
          <a:xfrm>
            <a:off x="3515284" y="2718750"/>
            <a:ext cx="376242" cy="1245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6" name="グループ化 95"/>
          <p:cNvGrpSpPr>
            <a:grpSpLocks noChangeAspect="1"/>
          </p:cNvGrpSpPr>
          <p:nvPr/>
        </p:nvGrpSpPr>
        <p:grpSpPr>
          <a:xfrm>
            <a:off x="951167" y="1814927"/>
            <a:ext cx="1778553" cy="2862893"/>
            <a:chOff x="199192" y="2798053"/>
            <a:chExt cx="1616866" cy="2602634"/>
          </a:xfrm>
        </p:grpSpPr>
        <p:cxnSp>
          <p:nvCxnSpPr>
            <p:cNvPr id="97" name="直線コネクタ 96"/>
            <p:cNvCxnSpPr/>
            <p:nvPr/>
          </p:nvCxnSpPr>
          <p:spPr>
            <a:xfrm>
              <a:off x="771327" y="3190951"/>
              <a:ext cx="1037590" cy="5715"/>
            </a:xfrm>
            <a:prstGeom prst="line">
              <a:avLst/>
            </a:prstGeom>
            <a:noFill/>
            <a:ln w="38100" cap="flat" cmpd="sng" algn="ctr">
              <a:solidFill>
                <a:srgbClr val="0070C0"/>
              </a:solidFill>
              <a:prstDash val="solid"/>
            </a:ln>
            <a:effectLst/>
          </p:spPr>
        </p:cxnSp>
        <p:grpSp>
          <p:nvGrpSpPr>
            <p:cNvPr id="98" name="グループ化 97"/>
            <p:cNvGrpSpPr/>
            <p:nvPr/>
          </p:nvGrpSpPr>
          <p:grpSpPr>
            <a:xfrm>
              <a:off x="244918" y="2798053"/>
              <a:ext cx="1571140" cy="2602634"/>
              <a:chOff x="1454915" y="184854"/>
              <a:chExt cx="2835956" cy="3664095"/>
            </a:xfrm>
          </p:grpSpPr>
          <p:grpSp>
            <p:nvGrpSpPr>
              <p:cNvPr id="101" name="グループ化 100"/>
              <p:cNvGrpSpPr/>
              <p:nvPr/>
            </p:nvGrpSpPr>
            <p:grpSpPr>
              <a:xfrm>
                <a:off x="1648205" y="798489"/>
                <a:ext cx="2409130" cy="1181107"/>
                <a:chOff x="1648205" y="798489"/>
                <a:chExt cx="2409130" cy="1181107"/>
              </a:xfrm>
            </p:grpSpPr>
            <p:sp>
              <p:nvSpPr>
                <p:cNvPr id="122" name="正方形/長方形 121"/>
                <p:cNvSpPr/>
                <p:nvPr/>
              </p:nvSpPr>
              <p:spPr>
                <a:xfrm>
                  <a:off x="1648205" y="798489"/>
                  <a:ext cx="409443" cy="565972"/>
                </a:xfrm>
                <a:prstGeom prst="rect">
                  <a:avLst/>
                </a:prstGeom>
                <a:noFill/>
                <a:ln w="25400" cap="flat" cmpd="sng" algn="ctr">
                  <a:solidFill>
                    <a:srgbClr val="C0504D">
                      <a:lumMod val="75000"/>
                    </a:srgbClr>
                  </a:solidFill>
                  <a:prstDash val="solid"/>
                </a:ln>
                <a:effectLst/>
              </p:spPr>
              <p:txBody>
                <a:bodyPr rtlCol="0" anchor="ctr"/>
                <a:lstStyle/>
                <a:p>
                  <a:endParaRPr lang="ja-JP" altLang="en-US"/>
                </a:p>
              </p:txBody>
            </p:sp>
            <p:sp>
              <p:nvSpPr>
                <p:cNvPr id="123" name="正方形/長方形 122"/>
                <p:cNvSpPr/>
                <p:nvPr/>
              </p:nvSpPr>
              <p:spPr>
                <a:xfrm>
                  <a:off x="2571397" y="925219"/>
                  <a:ext cx="1485936" cy="540060"/>
                </a:xfrm>
                <a:prstGeom prst="rect">
                  <a:avLst/>
                </a:prstGeom>
                <a:noFill/>
                <a:ln w="25400" cap="flat" cmpd="sng" algn="ctr">
                  <a:solidFill>
                    <a:srgbClr val="9BBB59">
                      <a:lumMod val="75000"/>
                    </a:srgbClr>
                  </a:solidFill>
                  <a:prstDash val="solid"/>
                </a:ln>
                <a:effectLst/>
              </p:spPr>
              <p:txBody>
                <a:bodyPr rtlCol="0" anchor="ctr"/>
                <a:lstStyle/>
                <a:p>
                  <a:endParaRPr lang="ja-JP" altLang="en-US"/>
                </a:p>
              </p:txBody>
            </p:sp>
            <p:sp>
              <p:nvSpPr>
                <p:cNvPr id="124" name="正方形/長方形 123"/>
                <p:cNvSpPr/>
                <p:nvPr/>
              </p:nvSpPr>
              <p:spPr>
                <a:xfrm>
                  <a:off x="1668820" y="1619554"/>
                  <a:ext cx="2388515" cy="360042"/>
                </a:xfrm>
                <a:prstGeom prst="rect">
                  <a:avLst/>
                </a:prstGeom>
                <a:noFill/>
                <a:ln w="25400" cap="flat" cmpd="sng" algn="ctr">
                  <a:solidFill>
                    <a:srgbClr val="9BBB59">
                      <a:lumMod val="75000"/>
                    </a:srgbClr>
                  </a:solidFill>
                  <a:prstDash val="solid"/>
                </a:ln>
                <a:effectLst/>
              </p:spPr>
              <p:txBody>
                <a:bodyPr rtlCol="0" anchor="ctr"/>
                <a:lstStyle/>
                <a:p>
                  <a:endParaRPr lang="ja-JP" altLang="en-US"/>
                </a:p>
              </p:txBody>
            </p:sp>
          </p:grpSp>
          <p:sp>
            <p:nvSpPr>
              <p:cNvPr id="102" name="テキスト ボックス 7"/>
              <p:cNvSpPr txBox="1"/>
              <p:nvPr/>
            </p:nvSpPr>
            <p:spPr>
              <a:xfrm>
                <a:off x="1509598" y="761920"/>
                <a:ext cx="685072" cy="565971"/>
              </a:xfrm>
              <a:prstGeom prst="rect">
                <a:avLst/>
              </a:prstGeom>
              <a:noFill/>
            </p:spPr>
            <p:txBody>
              <a:bodyPr vert="eaVert" wrap="square" rtlCol="0">
                <a:noAutofit/>
              </a:bodyPr>
              <a:lstStyle/>
              <a:p>
                <a:pPr algn="ctr"/>
                <a:r>
                  <a:rPr lang="ja-JP" altLang="en-US" sz="1100" dirty="0">
                    <a:solidFill>
                      <a:srgbClr val="000000"/>
                    </a:solidFill>
                    <a:latin typeface="Century"/>
                    <a:ea typeface="ＭＳ 明朝"/>
                    <a:cs typeface="Times New Roman"/>
                  </a:rPr>
                  <a:t>ビ</a:t>
                </a:r>
                <a:r>
                  <a:rPr lang="ja-JP" altLang="en-US" sz="1100" dirty="0">
                    <a:solidFill>
                      <a:srgbClr val="000000"/>
                    </a:solidFill>
                    <a:latin typeface="ＭＳ Ｐゴシック"/>
                    <a:ea typeface="Century"/>
                    <a:cs typeface="Times New Roman"/>
                  </a:rPr>
                  <a:t> </a:t>
                </a:r>
                <a:r>
                  <a:rPr lang="ja-JP" altLang="en-US" sz="1100" dirty="0">
                    <a:solidFill>
                      <a:srgbClr val="000000"/>
                    </a:solidFill>
                    <a:latin typeface="Century"/>
                    <a:ea typeface="ＭＳ 明朝"/>
                    <a:cs typeface="Times New Roman"/>
                  </a:rPr>
                  <a:t>ル</a:t>
                </a:r>
                <a:endParaRPr lang="ja-JP" altLang="en-US" sz="1200" dirty="0">
                  <a:latin typeface="ＭＳ Ｐゴシック"/>
                  <a:cs typeface="ＭＳ Ｐゴシック"/>
                </a:endParaRPr>
              </a:p>
            </p:txBody>
          </p:sp>
          <p:sp>
            <p:nvSpPr>
              <p:cNvPr id="103" name="テキスト ボックス 8"/>
              <p:cNvSpPr txBox="1"/>
              <p:nvPr/>
            </p:nvSpPr>
            <p:spPr>
              <a:xfrm>
                <a:off x="2324956" y="952078"/>
                <a:ext cx="1908374" cy="401432"/>
              </a:xfrm>
              <a:prstGeom prst="rect">
                <a:avLst/>
              </a:prstGeom>
              <a:noFill/>
            </p:spPr>
            <p:txBody>
              <a:bodyPr wrap="square" rtlCol="0">
                <a:noAutofit/>
              </a:bodyPr>
              <a:lstStyle/>
              <a:p>
                <a:pPr algn="ctr"/>
                <a:r>
                  <a:rPr lang="ja-JP" altLang="en-US" sz="1100">
                    <a:solidFill>
                      <a:srgbClr val="000000"/>
                    </a:solidFill>
                    <a:latin typeface="Century"/>
                    <a:ea typeface="ＭＳ 明朝"/>
                    <a:cs typeface="Times New Roman"/>
                  </a:rPr>
                  <a:t>滑走路等</a:t>
                </a:r>
                <a:endParaRPr lang="ja-JP" altLang="en-US" sz="1200">
                  <a:latin typeface="ＭＳ Ｐゴシック"/>
                  <a:cs typeface="ＭＳ Ｐゴシック"/>
                </a:endParaRPr>
              </a:p>
            </p:txBody>
          </p:sp>
          <p:sp>
            <p:nvSpPr>
              <p:cNvPr id="104" name="テキスト ボックス 9"/>
              <p:cNvSpPr txBox="1"/>
              <p:nvPr/>
            </p:nvSpPr>
            <p:spPr>
              <a:xfrm>
                <a:off x="2156263" y="1627371"/>
                <a:ext cx="1526511" cy="401431"/>
              </a:xfrm>
              <a:prstGeom prst="rect">
                <a:avLst/>
              </a:prstGeom>
              <a:noFill/>
            </p:spPr>
            <p:txBody>
              <a:bodyPr wrap="square" rtlCol="0">
                <a:noAutofit/>
              </a:bodyPr>
              <a:lstStyle/>
              <a:p>
                <a:pPr algn="ctr"/>
                <a:r>
                  <a:rPr lang="ja-JP" altLang="en-US" sz="1100" dirty="0">
                    <a:solidFill>
                      <a:srgbClr val="000000"/>
                    </a:solidFill>
                    <a:latin typeface="Century"/>
                    <a:ea typeface="ＭＳ 明朝"/>
                    <a:cs typeface="Times New Roman"/>
                  </a:rPr>
                  <a:t>土　　地</a:t>
                </a:r>
                <a:endParaRPr lang="ja-JP" altLang="en-US" sz="1200" dirty="0">
                  <a:latin typeface="ＭＳ Ｐゴシック"/>
                  <a:cs typeface="ＭＳ Ｐゴシック"/>
                </a:endParaRPr>
              </a:p>
            </p:txBody>
          </p:sp>
          <p:sp>
            <p:nvSpPr>
              <p:cNvPr id="105" name="正方形/長方形 104"/>
              <p:cNvSpPr/>
              <p:nvPr/>
            </p:nvSpPr>
            <p:spPr>
              <a:xfrm>
                <a:off x="1660597" y="2716498"/>
                <a:ext cx="1353803" cy="525536"/>
              </a:xfrm>
              <a:prstGeom prst="rect">
                <a:avLst/>
              </a:prstGeom>
              <a:noFill/>
              <a:ln w="25400" cap="flat" cmpd="sng" algn="ctr">
                <a:solidFill>
                  <a:srgbClr val="9BBB59">
                    <a:lumMod val="75000"/>
                  </a:srgbClr>
                </a:solidFill>
                <a:prstDash val="solid"/>
              </a:ln>
              <a:effectLst/>
            </p:spPr>
            <p:txBody>
              <a:bodyPr rtlCol="0" anchor="ctr"/>
              <a:lstStyle/>
              <a:p>
                <a:endParaRPr lang="ja-JP" altLang="en-US"/>
              </a:p>
            </p:txBody>
          </p:sp>
          <p:sp>
            <p:nvSpPr>
              <p:cNvPr id="106" name="正方形/長方形 105"/>
              <p:cNvSpPr/>
              <p:nvPr/>
            </p:nvSpPr>
            <p:spPr>
              <a:xfrm>
                <a:off x="1660597" y="3357968"/>
                <a:ext cx="2426285" cy="360218"/>
              </a:xfrm>
              <a:prstGeom prst="rect">
                <a:avLst/>
              </a:prstGeom>
              <a:noFill/>
              <a:ln w="25400" cap="flat" cmpd="sng" algn="ctr">
                <a:solidFill>
                  <a:srgbClr val="9BBB59">
                    <a:lumMod val="75000"/>
                  </a:srgbClr>
                </a:solidFill>
                <a:prstDash val="solid"/>
              </a:ln>
              <a:effectLst/>
            </p:spPr>
            <p:txBody>
              <a:bodyPr rtlCol="0" anchor="ctr"/>
              <a:lstStyle/>
              <a:p>
                <a:endParaRPr lang="ja-JP" altLang="en-US"/>
              </a:p>
            </p:txBody>
          </p:sp>
          <p:sp>
            <p:nvSpPr>
              <p:cNvPr id="107" name="テキスト ボックス 12"/>
              <p:cNvSpPr txBox="1"/>
              <p:nvPr/>
            </p:nvSpPr>
            <p:spPr>
              <a:xfrm>
                <a:off x="3380615" y="2691106"/>
                <a:ext cx="648895" cy="657793"/>
              </a:xfrm>
              <a:prstGeom prst="rect">
                <a:avLst/>
              </a:prstGeom>
              <a:noFill/>
            </p:spPr>
            <p:txBody>
              <a:bodyPr vert="eaVert" wrap="square" rtlCol="0">
                <a:noAutofit/>
              </a:bodyPr>
              <a:lstStyle/>
              <a:p>
                <a:pPr algn="ctr"/>
                <a:r>
                  <a:rPr lang="ja-JP" altLang="en-US" sz="1100" dirty="0" smtClean="0">
                    <a:solidFill>
                      <a:srgbClr val="000000"/>
                    </a:solidFill>
                    <a:latin typeface="Century"/>
                    <a:ea typeface="ＭＳ 明朝"/>
                    <a:cs typeface="Times New Roman"/>
                  </a:rPr>
                  <a:t>ビル</a:t>
                </a:r>
                <a:endParaRPr lang="ja-JP" altLang="en-US" sz="1200" dirty="0">
                  <a:latin typeface="ＭＳ Ｐゴシック"/>
                  <a:cs typeface="ＭＳ Ｐゴシック"/>
                </a:endParaRPr>
              </a:p>
            </p:txBody>
          </p:sp>
          <p:sp>
            <p:nvSpPr>
              <p:cNvPr id="108" name="テキスト ボックス 13"/>
              <p:cNvSpPr txBox="1"/>
              <p:nvPr/>
            </p:nvSpPr>
            <p:spPr>
              <a:xfrm>
                <a:off x="1490425" y="2746927"/>
                <a:ext cx="1716502" cy="401431"/>
              </a:xfrm>
              <a:prstGeom prst="rect">
                <a:avLst/>
              </a:prstGeom>
              <a:noFill/>
            </p:spPr>
            <p:txBody>
              <a:bodyPr wrap="square" rtlCol="0">
                <a:noAutofit/>
              </a:bodyPr>
              <a:lstStyle/>
              <a:p>
                <a:pPr algn="ctr"/>
                <a:r>
                  <a:rPr lang="ja-JP" altLang="en-US" sz="1100">
                    <a:solidFill>
                      <a:srgbClr val="000000"/>
                    </a:solidFill>
                    <a:latin typeface="Century"/>
                    <a:ea typeface="ＭＳ 明朝"/>
                    <a:cs typeface="Times New Roman"/>
                  </a:rPr>
                  <a:t>滑走路等</a:t>
                </a:r>
                <a:endParaRPr lang="ja-JP" altLang="en-US" sz="1200">
                  <a:latin typeface="ＭＳ Ｐゴシック"/>
                  <a:cs typeface="ＭＳ Ｐゴシック"/>
                </a:endParaRPr>
              </a:p>
            </p:txBody>
          </p:sp>
          <p:sp>
            <p:nvSpPr>
              <p:cNvPr id="109" name="テキスト ボックス 14"/>
              <p:cNvSpPr txBox="1"/>
              <p:nvPr/>
            </p:nvSpPr>
            <p:spPr>
              <a:xfrm>
                <a:off x="2170462" y="3317431"/>
                <a:ext cx="1586706" cy="401431"/>
              </a:xfrm>
              <a:prstGeom prst="rect">
                <a:avLst/>
              </a:prstGeom>
              <a:noFill/>
            </p:spPr>
            <p:txBody>
              <a:bodyPr wrap="square" rtlCol="0">
                <a:noAutofit/>
              </a:bodyPr>
              <a:lstStyle/>
              <a:p>
                <a:pPr algn="ctr"/>
                <a:r>
                  <a:rPr lang="ja-JP" altLang="en-US" sz="1100" dirty="0">
                    <a:solidFill>
                      <a:srgbClr val="000000"/>
                    </a:solidFill>
                    <a:latin typeface="Century"/>
                    <a:ea typeface="ＭＳ 明朝"/>
                    <a:cs typeface="Times New Roman"/>
                  </a:rPr>
                  <a:t>土　　地</a:t>
                </a:r>
                <a:endParaRPr lang="ja-JP" altLang="en-US" sz="1200" dirty="0">
                  <a:latin typeface="ＭＳ Ｐゴシック"/>
                  <a:cs typeface="ＭＳ Ｐゴシック"/>
                </a:endParaRPr>
              </a:p>
            </p:txBody>
          </p:sp>
          <p:sp>
            <p:nvSpPr>
              <p:cNvPr id="110" name="正方形/長方形 109"/>
              <p:cNvSpPr/>
              <p:nvPr/>
            </p:nvSpPr>
            <p:spPr>
              <a:xfrm>
                <a:off x="1457198" y="745855"/>
                <a:ext cx="792087" cy="719424"/>
              </a:xfrm>
              <a:prstGeom prst="rect">
                <a:avLst/>
              </a:prstGeom>
              <a:noFill/>
              <a:ln w="19050" cap="flat" cmpd="sng" algn="ctr">
                <a:solidFill>
                  <a:srgbClr val="FF0000"/>
                </a:solidFill>
                <a:prstDash val="solid"/>
              </a:ln>
              <a:effectLst/>
            </p:spPr>
            <p:txBody>
              <a:bodyPr rtlCol="0" anchor="ctr"/>
              <a:lstStyle/>
              <a:p>
                <a:endParaRPr lang="ja-JP" altLang="en-US"/>
              </a:p>
            </p:txBody>
          </p:sp>
          <p:cxnSp>
            <p:nvCxnSpPr>
              <p:cNvPr id="111" name="直線コネクタ 110"/>
              <p:cNvCxnSpPr/>
              <p:nvPr/>
            </p:nvCxnSpPr>
            <p:spPr>
              <a:xfrm>
                <a:off x="2388897" y="1919393"/>
                <a:ext cx="0" cy="0"/>
              </a:xfrm>
              <a:prstGeom prst="line">
                <a:avLst/>
              </a:prstGeom>
              <a:noFill/>
              <a:ln w="9525" cap="flat" cmpd="sng" algn="ctr">
                <a:solidFill>
                  <a:srgbClr val="4F81BD">
                    <a:shade val="95000"/>
                    <a:satMod val="105000"/>
                  </a:srgbClr>
                </a:solidFill>
                <a:prstDash val="solid"/>
              </a:ln>
              <a:effectLst/>
            </p:spPr>
          </p:cxnSp>
          <p:cxnSp>
            <p:nvCxnSpPr>
              <p:cNvPr id="112" name="直線コネクタ 111"/>
              <p:cNvCxnSpPr/>
              <p:nvPr/>
            </p:nvCxnSpPr>
            <p:spPr>
              <a:xfrm>
                <a:off x="1524801" y="1573652"/>
                <a:ext cx="0" cy="524611"/>
              </a:xfrm>
              <a:prstGeom prst="line">
                <a:avLst/>
              </a:prstGeom>
              <a:noFill/>
              <a:ln w="38100" cap="flat" cmpd="sng" algn="ctr">
                <a:solidFill>
                  <a:srgbClr val="0070C0"/>
                </a:solidFill>
                <a:prstDash val="solid"/>
              </a:ln>
              <a:effectLst/>
            </p:spPr>
          </p:cxnSp>
          <p:cxnSp>
            <p:nvCxnSpPr>
              <p:cNvPr id="113" name="直線コネクタ 112"/>
              <p:cNvCxnSpPr/>
              <p:nvPr/>
            </p:nvCxnSpPr>
            <p:spPr>
              <a:xfrm>
                <a:off x="1491409" y="1553940"/>
                <a:ext cx="879303" cy="0"/>
              </a:xfrm>
              <a:prstGeom prst="line">
                <a:avLst/>
              </a:prstGeom>
              <a:noFill/>
              <a:ln w="38100" cap="flat" cmpd="sng" algn="ctr">
                <a:solidFill>
                  <a:srgbClr val="0070C0"/>
                </a:solidFill>
                <a:prstDash val="solid"/>
              </a:ln>
              <a:effectLst/>
            </p:spPr>
          </p:cxnSp>
          <p:cxnSp>
            <p:nvCxnSpPr>
              <p:cNvPr id="114" name="直線コネクタ 113"/>
              <p:cNvCxnSpPr/>
              <p:nvPr/>
            </p:nvCxnSpPr>
            <p:spPr>
              <a:xfrm flipV="1">
                <a:off x="2388897" y="731758"/>
                <a:ext cx="0" cy="910986"/>
              </a:xfrm>
              <a:prstGeom prst="line">
                <a:avLst/>
              </a:prstGeom>
              <a:noFill/>
              <a:ln w="38100" cap="flat" cmpd="sng" algn="ctr">
                <a:solidFill>
                  <a:srgbClr val="0070C0"/>
                </a:solidFill>
                <a:prstDash val="solid"/>
              </a:ln>
              <a:effectLst/>
            </p:spPr>
          </p:cxnSp>
          <p:cxnSp>
            <p:nvCxnSpPr>
              <p:cNvPr id="115" name="直線コネクタ 114"/>
              <p:cNvCxnSpPr/>
              <p:nvPr/>
            </p:nvCxnSpPr>
            <p:spPr>
              <a:xfrm flipV="1">
                <a:off x="1537974" y="2089282"/>
                <a:ext cx="2708527" cy="590"/>
              </a:xfrm>
              <a:prstGeom prst="line">
                <a:avLst/>
              </a:prstGeom>
              <a:noFill/>
              <a:ln w="38100" cap="flat" cmpd="sng" algn="ctr">
                <a:solidFill>
                  <a:srgbClr val="0070C0"/>
                </a:solidFill>
                <a:prstDash val="solid"/>
              </a:ln>
              <a:effectLst/>
            </p:spPr>
          </p:cxnSp>
          <p:sp>
            <p:nvSpPr>
              <p:cNvPr id="116" name="正方形/長方形 115"/>
              <p:cNvSpPr/>
              <p:nvPr/>
            </p:nvSpPr>
            <p:spPr>
              <a:xfrm>
                <a:off x="1454915" y="2572355"/>
                <a:ext cx="2835956" cy="1276594"/>
              </a:xfrm>
              <a:prstGeom prst="rect">
                <a:avLst/>
              </a:prstGeom>
              <a:noFill/>
              <a:ln w="28575" cap="flat" cmpd="sng" algn="ctr">
                <a:solidFill>
                  <a:srgbClr val="0070C0"/>
                </a:solidFill>
                <a:prstDash val="solid"/>
              </a:ln>
              <a:effectLst/>
            </p:spPr>
            <p:txBody>
              <a:bodyPr rtlCol="0" anchor="ctr"/>
              <a:lstStyle/>
              <a:p>
                <a:endParaRPr lang="ja-JP" altLang="en-US"/>
              </a:p>
            </p:txBody>
          </p:sp>
          <p:sp>
            <p:nvSpPr>
              <p:cNvPr id="117" name="テキスト ボックス 34"/>
              <p:cNvSpPr txBox="1"/>
              <p:nvPr/>
            </p:nvSpPr>
            <p:spPr>
              <a:xfrm>
                <a:off x="2224843" y="2376167"/>
                <a:ext cx="1470862" cy="337306"/>
              </a:xfrm>
              <a:prstGeom prst="rect">
                <a:avLst/>
              </a:prstGeom>
              <a:solidFill>
                <a:schemeClr val="bg1"/>
              </a:solidFill>
            </p:spPr>
            <p:txBody>
              <a:bodyPr wrap="square" rtlCol="0">
                <a:noAutofit/>
              </a:bodyPr>
              <a:lstStyle/>
              <a:p>
                <a:pPr algn="ctr"/>
                <a:r>
                  <a:rPr lang="ja-JP" altLang="en-US" sz="1100" b="1" dirty="0">
                    <a:solidFill>
                      <a:srgbClr val="000000"/>
                    </a:solidFill>
                    <a:latin typeface="Century"/>
                    <a:ea typeface="ＭＳ 明朝"/>
                    <a:cs typeface="Times New Roman"/>
                  </a:rPr>
                  <a:t>関空会社</a:t>
                </a:r>
                <a:endParaRPr lang="ja-JP" altLang="en-US" sz="1200" dirty="0">
                  <a:latin typeface="ＭＳ Ｐゴシック"/>
                  <a:cs typeface="ＭＳ Ｐゴシック"/>
                </a:endParaRPr>
              </a:p>
            </p:txBody>
          </p:sp>
          <p:sp>
            <p:nvSpPr>
              <p:cNvPr id="118" name="正方形/長方形 117"/>
              <p:cNvSpPr/>
              <p:nvPr/>
            </p:nvSpPr>
            <p:spPr>
              <a:xfrm>
                <a:off x="3491682" y="2670811"/>
                <a:ext cx="485355" cy="610945"/>
              </a:xfrm>
              <a:prstGeom prst="rect">
                <a:avLst/>
              </a:prstGeom>
              <a:noFill/>
              <a:ln w="25400" cap="flat" cmpd="sng" algn="ctr">
                <a:solidFill>
                  <a:srgbClr val="9BBB59">
                    <a:lumMod val="75000"/>
                  </a:srgbClr>
                </a:solidFill>
                <a:prstDash val="solid"/>
              </a:ln>
              <a:effectLst/>
            </p:spPr>
            <p:txBody>
              <a:bodyPr rtlCol="0" anchor="ctr"/>
              <a:lstStyle/>
              <a:p>
                <a:endParaRPr lang="ja-JP" altLang="en-US"/>
              </a:p>
            </p:txBody>
          </p:sp>
          <p:sp>
            <p:nvSpPr>
              <p:cNvPr id="119" name="テキスト ボックス 37"/>
              <p:cNvSpPr txBox="1"/>
              <p:nvPr/>
            </p:nvSpPr>
            <p:spPr>
              <a:xfrm>
                <a:off x="2151270" y="184854"/>
                <a:ext cx="1987651" cy="401431"/>
              </a:xfrm>
              <a:prstGeom prst="rect">
                <a:avLst/>
              </a:prstGeom>
              <a:noFill/>
            </p:spPr>
            <p:txBody>
              <a:bodyPr wrap="square" rtlCol="0">
                <a:noAutofit/>
              </a:bodyPr>
              <a:lstStyle/>
              <a:p>
                <a:r>
                  <a:rPr lang="en-US" altLang="ja-JP" sz="1100" b="1" dirty="0">
                    <a:solidFill>
                      <a:srgbClr val="000000"/>
                    </a:solidFill>
                    <a:latin typeface="Century"/>
                    <a:ea typeface="ＭＳ 明朝"/>
                    <a:cs typeface="Times New Roman"/>
                  </a:rPr>
                  <a:t>〔</a:t>
                </a:r>
                <a:r>
                  <a:rPr lang="ja-JP" altLang="en-US" sz="1100" b="1" dirty="0">
                    <a:solidFill>
                      <a:srgbClr val="000000"/>
                    </a:solidFill>
                    <a:latin typeface="Century"/>
                    <a:ea typeface="ＭＳ 明朝"/>
                    <a:cs typeface="Times New Roman"/>
                  </a:rPr>
                  <a:t>伊丹空港</a:t>
                </a:r>
                <a:r>
                  <a:rPr lang="en-US" altLang="ja-JP" sz="1100" b="1" dirty="0">
                    <a:solidFill>
                      <a:srgbClr val="000000"/>
                    </a:solidFill>
                    <a:latin typeface="Century"/>
                    <a:ea typeface="ＭＳ 明朝"/>
                    <a:cs typeface="Times New Roman"/>
                  </a:rPr>
                  <a:t>〕</a:t>
                </a:r>
                <a:endParaRPr lang="ja-JP" altLang="en-US" sz="1200" dirty="0">
                  <a:latin typeface="ＭＳ Ｐゴシック"/>
                  <a:cs typeface="ＭＳ Ｐゴシック"/>
                </a:endParaRPr>
              </a:p>
            </p:txBody>
          </p:sp>
          <p:sp>
            <p:nvSpPr>
              <p:cNvPr id="120" name="テキスト ボックス 38"/>
              <p:cNvSpPr txBox="1"/>
              <p:nvPr/>
            </p:nvSpPr>
            <p:spPr>
              <a:xfrm>
                <a:off x="2088172" y="2105082"/>
                <a:ext cx="2191417" cy="401431"/>
              </a:xfrm>
              <a:prstGeom prst="rect">
                <a:avLst/>
              </a:prstGeom>
              <a:noFill/>
            </p:spPr>
            <p:txBody>
              <a:bodyPr wrap="square" rtlCol="0">
                <a:noAutofit/>
              </a:bodyPr>
              <a:lstStyle/>
              <a:p>
                <a:r>
                  <a:rPr lang="en-US" altLang="ja-JP" sz="1100" b="1" dirty="0">
                    <a:solidFill>
                      <a:srgbClr val="000000"/>
                    </a:solidFill>
                    <a:latin typeface="Century"/>
                    <a:ea typeface="ＭＳ 明朝"/>
                    <a:cs typeface="Times New Roman"/>
                  </a:rPr>
                  <a:t>〔</a:t>
                </a:r>
                <a:r>
                  <a:rPr lang="ja-JP" altLang="en-US" sz="1100" b="1" dirty="0">
                    <a:solidFill>
                      <a:srgbClr val="000000"/>
                    </a:solidFill>
                    <a:latin typeface="Century"/>
                    <a:ea typeface="ＭＳ 明朝"/>
                    <a:cs typeface="Times New Roman"/>
                  </a:rPr>
                  <a:t>関西空港</a:t>
                </a:r>
                <a:r>
                  <a:rPr lang="en-US" altLang="ja-JP" sz="1100" b="1" dirty="0">
                    <a:solidFill>
                      <a:srgbClr val="000000"/>
                    </a:solidFill>
                    <a:latin typeface="Century"/>
                    <a:ea typeface="ＭＳ 明朝"/>
                    <a:cs typeface="Times New Roman"/>
                  </a:rPr>
                  <a:t>〕</a:t>
                </a:r>
                <a:endParaRPr lang="ja-JP" altLang="en-US" sz="1200" dirty="0">
                  <a:latin typeface="ＭＳ Ｐゴシック"/>
                  <a:cs typeface="ＭＳ Ｐゴシック"/>
                </a:endParaRPr>
              </a:p>
            </p:txBody>
          </p:sp>
          <p:sp>
            <p:nvSpPr>
              <p:cNvPr id="121" name="テキスト ボックス 35"/>
              <p:cNvSpPr txBox="1"/>
              <p:nvPr/>
            </p:nvSpPr>
            <p:spPr>
              <a:xfrm>
                <a:off x="2942843" y="583989"/>
                <a:ext cx="859218" cy="267338"/>
              </a:xfrm>
              <a:prstGeom prst="rect">
                <a:avLst/>
              </a:prstGeom>
              <a:solidFill>
                <a:schemeClr val="bg1"/>
              </a:solidFill>
            </p:spPr>
            <p:txBody>
              <a:bodyPr wrap="square" tIns="0" bIns="0" rtlCol="0">
                <a:noAutofit/>
              </a:bodyPr>
              <a:lstStyle/>
              <a:p>
                <a:pPr algn="ctr"/>
                <a:r>
                  <a:rPr lang="ja-JP" altLang="en-US" sz="1200" b="1" dirty="0">
                    <a:solidFill>
                      <a:srgbClr val="000000"/>
                    </a:solidFill>
                    <a:latin typeface="Century"/>
                    <a:ea typeface="ＭＳ 明朝"/>
                    <a:cs typeface="Times New Roman"/>
                  </a:rPr>
                  <a:t>国</a:t>
                </a:r>
                <a:endParaRPr lang="ja-JP" altLang="en-US" sz="1200" dirty="0">
                  <a:latin typeface="ＭＳ Ｐゴシック"/>
                  <a:cs typeface="ＭＳ Ｐゴシック"/>
                </a:endParaRPr>
              </a:p>
            </p:txBody>
          </p:sp>
        </p:grpSp>
        <p:cxnSp>
          <p:nvCxnSpPr>
            <p:cNvPr id="99" name="直線コネクタ 98"/>
            <p:cNvCxnSpPr/>
            <p:nvPr/>
          </p:nvCxnSpPr>
          <p:spPr>
            <a:xfrm>
              <a:off x="1786057" y="3171901"/>
              <a:ext cx="0" cy="985260"/>
            </a:xfrm>
            <a:prstGeom prst="line">
              <a:avLst/>
            </a:prstGeom>
            <a:noFill/>
            <a:ln w="38100" cap="flat" cmpd="sng" algn="ctr">
              <a:solidFill>
                <a:srgbClr val="0070C0"/>
              </a:solidFill>
              <a:prstDash val="solid"/>
            </a:ln>
            <a:effectLst/>
          </p:spPr>
        </p:cxnSp>
        <p:sp>
          <p:nvSpPr>
            <p:cNvPr id="100" name="テキスト ボックス 35"/>
            <p:cNvSpPr txBox="1"/>
            <p:nvPr/>
          </p:nvSpPr>
          <p:spPr>
            <a:xfrm>
              <a:off x="199192" y="2818206"/>
              <a:ext cx="614742" cy="444500"/>
            </a:xfrm>
            <a:prstGeom prst="rect">
              <a:avLst/>
            </a:prstGeom>
            <a:noFill/>
          </p:spPr>
          <p:txBody>
            <a:bodyPr wrap="square" rtlCol="0">
              <a:noAutofit/>
            </a:bodyPr>
            <a:lstStyle/>
            <a:p>
              <a:pPr>
                <a:lnSpc>
                  <a:spcPts val="1200"/>
                </a:lnSpc>
              </a:pPr>
              <a:r>
                <a:rPr lang="ja-JP" altLang="en-US" sz="700" dirty="0" smtClean="0">
                  <a:latin typeface="ＭＳ 明朝" panose="02020609040205080304" pitchFamily="17" charset="-128"/>
                  <a:ea typeface="ＭＳ 明朝" panose="02020609040205080304" pitchFamily="17" charset="-128"/>
                  <a:cs typeface="ＭＳ Ｐゴシック"/>
                </a:rPr>
                <a:t>大阪空港</a:t>
              </a:r>
              <a:endParaRPr lang="ja-JP" altLang="en-US" sz="700" dirty="0">
                <a:latin typeface="ＭＳ 明朝" panose="02020609040205080304" pitchFamily="17" charset="-128"/>
                <a:ea typeface="ＭＳ 明朝" panose="02020609040205080304" pitchFamily="17" charset="-128"/>
                <a:cs typeface="ＭＳ Ｐゴシック"/>
              </a:endParaRPr>
            </a:p>
            <a:p>
              <a:pPr>
                <a:lnSpc>
                  <a:spcPts val="1200"/>
                </a:lnSpc>
              </a:pPr>
              <a:r>
                <a:rPr lang="ja-JP" altLang="en-US" sz="700" b="1" dirty="0" smtClean="0">
                  <a:latin typeface="ＭＳ 明朝" panose="02020609040205080304" pitchFamily="17" charset="-128"/>
                  <a:ea typeface="ＭＳ 明朝" panose="02020609040205080304" pitchFamily="17" charset="-128"/>
                  <a:cs typeface="Times New Roman"/>
                </a:rPr>
                <a:t>ﾀｰﾐﾅﾙ</a:t>
              </a:r>
              <a:r>
                <a:rPr lang="en-US" altLang="ja-JP" sz="700" b="1" dirty="0" smtClean="0">
                  <a:latin typeface="ＭＳ 明朝" panose="02020609040205080304" pitchFamily="17" charset="-128"/>
                  <a:ea typeface="ＭＳ 明朝" panose="02020609040205080304" pitchFamily="17" charset="-128"/>
                  <a:cs typeface="Times New Roman"/>
                </a:rPr>
                <a:t>(</a:t>
              </a:r>
              <a:r>
                <a:rPr lang="ja-JP" altLang="en-US" sz="700" b="1" dirty="0" smtClean="0">
                  <a:latin typeface="ＭＳ 明朝" panose="02020609040205080304" pitchFamily="17" charset="-128"/>
                  <a:ea typeface="ＭＳ 明朝" panose="02020609040205080304" pitchFamily="17" charset="-128"/>
                  <a:cs typeface="Times New Roman"/>
                </a:rPr>
                <a:t>株</a:t>
              </a:r>
              <a:r>
                <a:rPr lang="en-US" altLang="ja-JP" sz="700" b="1" dirty="0" smtClean="0">
                  <a:latin typeface="ＭＳ 明朝" panose="02020609040205080304" pitchFamily="17" charset="-128"/>
                  <a:ea typeface="ＭＳ 明朝" panose="02020609040205080304" pitchFamily="17" charset="-128"/>
                  <a:cs typeface="Times New Roman"/>
                </a:rPr>
                <a:t>)</a:t>
              </a:r>
              <a:endParaRPr lang="ja-JP" altLang="en-US" sz="1050" dirty="0">
                <a:latin typeface="ＭＳ 明朝" panose="02020609040205080304" pitchFamily="17" charset="-128"/>
                <a:ea typeface="ＭＳ 明朝" panose="02020609040205080304" pitchFamily="17" charset="-128"/>
                <a:cs typeface="ＭＳ Ｐゴシック"/>
              </a:endParaRPr>
            </a:p>
          </p:txBody>
        </p:sp>
      </p:grpSp>
      <p:grpSp>
        <p:nvGrpSpPr>
          <p:cNvPr id="125" name="グループ化 124"/>
          <p:cNvGrpSpPr>
            <a:grpSpLocks noChangeAspect="1"/>
          </p:cNvGrpSpPr>
          <p:nvPr/>
        </p:nvGrpSpPr>
        <p:grpSpPr>
          <a:xfrm>
            <a:off x="4576375" y="1853040"/>
            <a:ext cx="4567625" cy="3116022"/>
            <a:chOff x="4846970" y="2297395"/>
            <a:chExt cx="4152386" cy="2832749"/>
          </a:xfrm>
        </p:grpSpPr>
        <p:sp>
          <p:nvSpPr>
            <p:cNvPr id="126" name="テキスト ボックス 125"/>
            <p:cNvSpPr txBox="1">
              <a:spLocks noChangeAspect="1"/>
            </p:cNvSpPr>
            <p:nvPr/>
          </p:nvSpPr>
          <p:spPr>
            <a:xfrm>
              <a:off x="4846970" y="4892317"/>
              <a:ext cx="4152386" cy="237827"/>
            </a:xfrm>
            <a:prstGeom prst="rect">
              <a:avLst/>
            </a:prstGeom>
            <a:noFill/>
          </p:spPr>
          <p:txBody>
            <a:bodyPr wrap="square" rtlCol="0">
              <a:spAutoFit/>
            </a:bodyPr>
            <a:lstStyle/>
            <a:p>
              <a:pPr indent="177800" algn="just">
                <a:spcBef>
                  <a:spcPts val="600"/>
                </a:spcBef>
              </a:pPr>
              <a:r>
                <a:rPr lang="ja-JP" altLang="en-US" sz="1050" dirty="0"/>
                <a:t>（</a:t>
              </a:r>
              <a:r>
                <a:rPr lang="en-US" altLang="ja-JP" sz="1050" dirty="0"/>
                <a:t>2018</a:t>
              </a:r>
              <a:r>
                <a:rPr lang="ja-JP" altLang="en-US" sz="1050" dirty="0"/>
                <a:t>年</a:t>
              </a:r>
              <a:r>
                <a:rPr lang="en-US" altLang="ja-JP" sz="1050" dirty="0"/>
                <a:t>4</a:t>
              </a:r>
              <a:r>
                <a:rPr lang="ja-JP" altLang="en-US" sz="1050" dirty="0"/>
                <a:t>月からは神戸空港を</a:t>
              </a:r>
              <a:r>
                <a:rPr lang="ja-JP" altLang="en-US" sz="1050" dirty="0" smtClean="0"/>
                <a:t>含めた</a:t>
              </a:r>
              <a:r>
                <a:rPr lang="en-US" altLang="ja-JP" sz="1050" dirty="0" smtClean="0"/>
                <a:t>3</a:t>
              </a:r>
              <a:r>
                <a:rPr lang="ja-JP" altLang="en-US" sz="1050" dirty="0"/>
                <a:t>空港の一体運営が実現）</a:t>
              </a:r>
              <a:endParaRPr lang="en-US" altLang="ja-JP" sz="1050" dirty="0"/>
            </a:p>
          </p:txBody>
        </p:sp>
        <p:sp>
          <p:nvSpPr>
            <p:cNvPr id="127" name="テキスト ボックス 126"/>
            <p:cNvSpPr txBox="1">
              <a:spLocks noChangeArrowheads="1"/>
            </p:cNvSpPr>
            <p:nvPr/>
          </p:nvSpPr>
          <p:spPr bwMode="auto">
            <a:xfrm>
              <a:off x="6053954" y="2482741"/>
              <a:ext cx="1513379" cy="20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400" fontAlgn="base">
                <a:spcBef>
                  <a:spcPct val="0"/>
                </a:spcBef>
                <a:spcAft>
                  <a:spcPct val="0"/>
                </a:spcAft>
              </a:pPr>
              <a:r>
                <a:rPr lang="ja-JP" altLang="ja-JP" sz="900" dirty="0">
                  <a:solidFill>
                    <a:srgbClr val="000000"/>
                  </a:solidFill>
                  <a:latin typeface="ＭＳ 明朝" pitchFamily="17" charset="-128"/>
                  <a:ea typeface="ＭＳ 明朝" pitchFamily="17" charset="-128"/>
                  <a:cs typeface="Times New Roman" pitchFamily="18" charset="0"/>
                </a:rPr>
                <a:t>（国１００％出資）</a:t>
              </a:r>
              <a:endParaRPr lang="ja-JP" altLang="ja-JP" sz="1800" dirty="0">
                <a:latin typeface="Arial" pitchFamily="34" charset="0"/>
                <a:ea typeface="ＭＳ Ｐゴシック" pitchFamily="50" charset="-128"/>
                <a:cs typeface="ＭＳ Ｐゴシック" pitchFamily="50" charset="-128"/>
              </a:endParaRPr>
            </a:p>
          </p:txBody>
        </p:sp>
        <p:sp>
          <p:nvSpPr>
            <p:cNvPr id="128" name="テキスト ボックス 7"/>
            <p:cNvSpPr txBox="1">
              <a:spLocks noChangeArrowheads="1"/>
            </p:cNvSpPr>
            <p:nvPr/>
          </p:nvSpPr>
          <p:spPr bwMode="auto">
            <a:xfrm>
              <a:off x="5170739" y="2830062"/>
              <a:ext cx="3492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dirty="0">
                  <a:solidFill>
                    <a:srgbClr val="000000"/>
                  </a:solidFill>
                  <a:latin typeface="ＭＳ 明朝" pitchFamily="17" charset="-128"/>
                  <a:ea typeface="ＭＳ 明朝" pitchFamily="17" charset="-128"/>
                  <a:cs typeface="Times New Roman" pitchFamily="18" charset="0"/>
                </a:rPr>
                <a:t>ビ　ル</a:t>
              </a:r>
              <a:endParaRPr lang="ja-JP" altLang="ja-JP" sz="1800" dirty="0">
                <a:latin typeface="Arial" pitchFamily="34" charset="0"/>
                <a:ea typeface="ＭＳ Ｐゴシック" pitchFamily="50" charset="-128"/>
                <a:cs typeface="ＭＳ Ｐゴシック" pitchFamily="50" charset="-128"/>
              </a:endParaRPr>
            </a:p>
          </p:txBody>
        </p:sp>
        <p:sp>
          <p:nvSpPr>
            <p:cNvPr id="129" name="テキスト ボックス 8"/>
            <p:cNvSpPr txBox="1">
              <a:spLocks noChangeArrowheads="1"/>
            </p:cNvSpPr>
            <p:nvPr/>
          </p:nvSpPr>
          <p:spPr bwMode="auto">
            <a:xfrm>
              <a:off x="5656036" y="2932026"/>
              <a:ext cx="933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dirty="0">
                  <a:solidFill>
                    <a:srgbClr val="000000"/>
                  </a:solidFill>
                  <a:latin typeface="ＭＳ 明朝" pitchFamily="17" charset="-128"/>
                  <a:ea typeface="ＭＳ 明朝" pitchFamily="17" charset="-128"/>
                  <a:cs typeface="Times New Roman" pitchFamily="18" charset="0"/>
                </a:rPr>
                <a:t>滑走路等</a:t>
              </a:r>
              <a:endParaRPr lang="ja-JP" altLang="ja-JP" sz="1800" dirty="0">
                <a:latin typeface="Arial" pitchFamily="34" charset="0"/>
                <a:ea typeface="ＭＳ Ｐゴシック" pitchFamily="50" charset="-128"/>
                <a:cs typeface="ＭＳ Ｐゴシック" pitchFamily="50" charset="-128"/>
              </a:endParaRPr>
            </a:p>
          </p:txBody>
        </p:sp>
        <p:sp>
          <p:nvSpPr>
            <p:cNvPr id="130" name="テキスト ボックス 9"/>
            <p:cNvSpPr txBox="1">
              <a:spLocks noChangeArrowheads="1"/>
            </p:cNvSpPr>
            <p:nvPr/>
          </p:nvSpPr>
          <p:spPr bwMode="auto">
            <a:xfrm>
              <a:off x="5432929" y="3674106"/>
              <a:ext cx="747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dirty="0">
                  <a:solidFill>
                    <a:srgbClr val="000000"/>
                  </a:solidFill>
                  <a:latin typeface="ＭＳ 明朝" pitchFamily="17" charset="-128"/>
                  <a:ea typeface="ＭＳ 明朝" pitchFamily="17" charset="-128"/>
                  <a:cs typeface="Times New Roman" pitchFamily="18" charset="0"/>
                </a:rPr>
                <a:t>土　　地</a:t>
              </a:r>
              <a:endParaRPr lang="ja-JP" altLang="ja-JP" sz="1800" dirty="0">
                <a:latin typeface="Arial" pitchFamily="34" charset="0"/>
                <a:ea typeface="ＭＳ Ｐゴシック" pitchFamily="50" charset="-128"/>
                <a:cs typeface="ＭＳ Ｐゴシック" pitchFamily="50" charset="-128"/>
              </a:endParaRPr>
            </a:p>
          </p:txBody>
        </p:sp>
        <p:sp>
          <p:nvSpPr>
            <p:cNvPr id="131" name="テキスト ボックス 12"/>
            <p:cNvSpPr txBox="1">
              <a:spLocks noChangeArrowheads="1"/>
            </p:cNvSpPr>
            <p:nvPr/>
          </p:nvSpPr>
          <p:spPr bwMode="auto">
            <a:xfrm>
              <a:off x="7653191" y="2872657"/>
              <a:ext cx="3778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a:solidFill>
                    <a:srgbClr val="000000"/>
                  </a:solidFill>
                  <a:latin typeface="ＭＳ 明朝" pitchFamily="17" charset="-128"/>
                  <a:ea typeface="ＭＳ 明朝" pitchFamily="17" charset="-128"/>
                  <a:cs typeface="Times New Roman" pitchFamily="18" charset="0"/>
                </a:rPr>
                <a:t>ビ　ル</a:t>
              </a:r>
              <a:endParaRPr lang="ja-JP" altLang="ja-JP" sz="1800">
                <a:latin typeface="Arial" pitchFamily="34" charset="0"/>
                <a:ea typeface="ＭＳ Ｐゴシック" pitchFamily="50" charset="-128"/>
                <a:cs typeface="ＭＳ Ｐゴシック" pitchFamily="50" charset="-128"/>
              </a:endParaRPr>
            </a:p>
          </p:txBody>
        </p:sp>
        <p:sp>
          <p:nvSpPr>
            <p:cNvPr id="132" name="テキスト ボックス 13"/>
            <p:cNvSpPr txBox="1">
              <a:spLocks noChangeArrowheads="1"/>
            </p:cNvSpPr>
            <p:nvPr/>
          </p:nvSpPr>
          <p:spPr bwMode="auto">
            <a:xfrm>
              <a:off x="6742943" y="2948943"/>
              <a:ext cx="839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dirty="0">
                  <a:solidFill>
                    <a:srgbClr val="000000"/>
                  </a:solidFill>
                  <a:latin typeface="ＭＳ 明朝" pitchFamily="17" charset="-128"/>
                  <a:ea typeface="ＭＳ 明朝" pitchFamily="17" charset="-128"/>
                  <a:cs typeface="Times New Roman" pitchFamily="18" charset="0"/>
                </a:rPr>
                <a:t>滑走路等</a:t>
              </a:r>
              <a:endParaRPr lang="ja-JP" altLang="ja-JP" sz="1800" dirty="0">
                <a:latin typeface="Arial" pitchFamily="34" charset="0"/>
                <a:ea typeface="ＭＳ Ｐゴシック" pitchFamily="50" charset="-128"/>
                <a:cs typeface="ＭＳ Ｐゴシック" pitchFamily="50" charset="-128"/>
              </a:endParaRPr>
            </a:p>
          </p:txBody>
        </p:sp>
        <p:sp>
          <p:nvSpPr>
            <p:cNvPr id="133" name="テキスト ボックス 18"/>
            <p:cNvSpPr txBox="1">
              <a:spLocks noChangeArrowheads="1"/>
            </p:cNvSpPr>
            <p:nvPr/>
          </p:nvSpPr>
          <p:spPr bwMode="auto">
            <a:xfrm>
              <a:off x="6703437" y="3593583"/>
              <a:ext cx="708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b="1" dirty="0">
                  <a:solidFill>
                    <a:srgbClr val="000000"/>
                  </a:solidFill>
                  <a:latin typeface="ＭＳ 明朝" pitchFamily="17" charset="-128"/>
                  <a:ea typeface="ＭＳ 明朝" pitchFamily="17" charset="-128"/>
                  <a:cs typeface="Times New Roman" pitchFamily="18" charset="0"/>
                </a:rPr>
                <a:t>貸付け</a:t>
              </a:r>
              <a:endParaRPr lang="ja-JP" altLang="ja-JP" sz="1800" dirty="0">
                <a:latin typeface="Arial" pitchFamily="34" charset="0"/>
                <a:ea typeface="ＭＳ Ｐゴシック" pitchFamily="50" charset="-128"/>
                <a:cs typeface="ＭＳ Ｐゴシック" pitchFamily="50" charset="-128"/>
              </a:endParaRPr>
            </a:p>
          </p:txBody>
        </p:sp>
        <p:sp>
          <p:nvSpPr>
            <p:cNvPr id="134" name="テキスト ボックス 20"/>
            <p:cNvSpPr txBox="1">
              <a:spLocks noChangeArrowheads="1"/>
            </p:cNvSpPr>
            <p:nvPr/>
          </p:nvSpPr>
          <p:spPr bwMode="auto">
            <a:xfrm>
              <a:off x="7757674" y="3614062"/>
              <a:ext cx="5159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b="1" dirty="0">
                  <a:solidFill>
                    <a:srgbClr val="000000"/>
                  </a:solidFill>
                  <a:latin typeface="ＭＳ 明朝" pitchFamily="17" charset="-128"/>
                  <a:ea typeface="ＭＳ 明朝" pitchFamily="17" charset="-128"/>
                  <a:cs typeface="Times New Roman" pitchFamily="18" charset="0"/>
                </a:rPr>
                <a:t>地代</a:t>
              </a:r>
              <a:endParaRPr lang="ja-JP" altLang="ja-JP" sz="1800" dirty="0">
                <a:latin typeface="Arial" pitchFamily="34" charset="0"/>
                <a:ea typeface="ＭＳ Ｐゴシック" pitchFamily="50" charset="-128"/>
                <a:cs typeface="ＭＳ Ｐゴシック" pitchFamily="50" charset="-128"/>
              </a:endParaRPr>
            </a:p>
          </p:txBody>
        </p:sp>
        <p:sp>
          <p:nvSpPr>
            <p:cNvPr id="135" name="テキスト ボックス 37"/>
            <p:cNvSpPr txBox="1">
              <a:spLocks noChangeArrowheads="1"/>
            </p:cNvSpPr>
            <p:nvPr/>
          </p:nvSpPr>
          <p:spPr bwMode="auto">
            <a:xfrm>
              <a:off x="5244016" y="2334254"/>
              <a:ext cx="1136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ja-JP" altLang="ja-JP" sz="1100" b="1" dirty="0">
                  <a:solidFill>
                    <a:srgbClr val="000000"/>
                  </a:solidFill>
                  <a:latin typeface="ＭＳ 明朝" pitchFamily="17" charset="-128"/>
                  <a:ea typeface="ＭＳ 明朝" pitchFamily="17" charset="-128"/>
                  <a:cs typeface="Times New Roman" pitchFamily="18" charset="0"/>
                </a:rPr>
                <a:t>〔伊丹空港〕</a:t>
              </a:r>
              <a:endParaRPr lang="ja-JP" altLang="ja-JP" sz="1800" dirty="0">
                <a:latin typeface="Arial" pitchFamily="34" charset="0"/>
                <a:ea typeface="ＭＳ Ｐゴシック" pitchFamily="50" charset="-128"/>
                <a:cs typeface="ＭＳ Ｐゴシック" pitchFamily="50" charset="-128"/>
              </a:endParaRPr>
            </a:p>
          </p:txBody>
        </p:sp>
        <p:sp>
          <p:nvSpPr>
            <p:cNvPr id="136" name="テキスト ボックス 38"/>
            <p:cNvSpPr txBox="1">
              <a:spLocks noChangeArrowheads="1"/>
            </p:cNvSpPr>
            <p:nvPr/>
          </p:nvSpPr>
          <p:spPr bwMode="auto">
            <a:xfrm>
              <a:off x="6979799" y="2297395"/>
              <a:ext cx="1293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ja-JP" altLang="ja-JP" sz="1100" b="1" dirty="0">
                  <a:solidFill>
                    <a:srgbClr val="000000"/>
                  </a:solidFill>
                  <a:latin typeface="ＭＳ 明朝" pitchFamily="17" charset="-128"/>
                  <a:ea typeface="ＭＳ 明朝" pitchFamily="17" charset="-128"/>
                  <a:cs typeface="Times New Roman" pitchFamily="18" charset="0"/>
                </a:rPr>
                <a:t>〔関西空港〕</a:t>
              </a:r>
              <a:endParaRPr lang="ja-JP" altLang="ja-JP" sz="1800" dirty="0">
                <a:latin typeface="Arial" pitchFamily="34" charset="0"/>
                <a:ea typeface="ＭＳ Ｐゴシック" pitchFamily="50" charset="-128"/>
                <a:cs typeface="ＭＳ Ｐゴシック" pitchFamily="50" charset="-128"/>
              </a:endParaRPr>
            </a:p>
          </p:txBody>
        </p:sp>
        <p:grpSp>
          <p:nvGrpSpPr>
            <p:cNvPr id="137" name="グループ化 136"/>
            <p:cNvGrpSpPr/>
            <p:nvPr/>
          </p:nvGrpSpPr>
          <p:grpSpPr>
            <a:xfrm>
              <a:off x="5076228" y="2724156"/>
              <a:ext cx="3472815" cy="2189480"/>
              <a:chOff x="962025" y="5829300"/>
              <a:chExt cx="3472815" cy="2189480"/>
            </a:xfrm>
          </p:grpSpPr>
          <p:cxnSp>
            <p:nvCxnSpPr>
              <p:cNvPr id="140" name="直線コネクタ 139"/>
              <p:cNvCxnSpPr/>
              <p:nvPr/>
            </p:nvCxnSpPr>
            <p:spPr>
              <a:xfrm>
                <a:off x="1727835" y="67659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flipV="1">
                <a:off x="3354705" y="6663055"/>
                <a:ext cx="0" cy="255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3658870" y="6665595"/>
                <a:ext cx="0" cy="255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3" name="グループ化 142"/>
              <p:cNvGrpSpPr/>
              <p:nvPr/>
            </p:nvGrpSpPr>
            <p:grpSpPr>
              <a:xfrm>
                <a:off x="4063365" y="6372860"/>
                <a:ext cx="371475" cy="894715"/>
                <a:chOff x="7663849" y="1465235"/>
                <a:chExt cx="543489" cy="1494559"/>
              </a:xfrm>
            </p:grpSpPr>
            <p:cxnSp>
              <p:nvCxnSpPr>
                <p:cNvPr id="165" name="直線コネクタ 164"/>
                <p:cNvCxnSpPr/>
                <p:nvPr/>
              </p:nvCxnSpPr>
              <p:spPr>
                <a:xfrm>
                  <a:off x="7882271" y="1465235"/>
                  <a:ext cx="196" cy="1494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H="1">
                  <a:off x="7666636" y="1465235"/>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p:nvPr/>
              </p:nvCxnSpPr>
              <p:spPr>
                <a:xfrm flipH="1">
                  <a:off x="7666636" y="2959794"/>
                  <a:ext cx="2160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8" name="テキスト ボックス 42"/>
                <p:cNvSpPr txBox="1"/>
                <p:nvPr/>
              </p:nvSpPr>
              <p:spPr>
                <a:xfrm>
                  <a:off x="7663849" y="1744057"/>
                  <a:ext cx="543489" cy="1008359"/>
                </a:xfrm>
                <a:prstGeom prst="rect">
                  <a:avLst/>
                </a:prstGeom>
                <a:solidFill>
                  <a:schemeClr val="lt1"/>
                </a:solidFill>
                <a:ln>
                  <a:noFill/>
                </a:ln>
              </p:spPr>
              <p:txBody>
                <a:bodyPr vert="eaVert" wrap="square" rtlCol="0">
                  <a:noAutofit/>
                </a:bodyPr>
                <a:lstStyle/>
                <a:p>
                  <a:pPr algn="ctr"/>
                  <a:r>
                    <a:rPr lang="ja-JP" altLang="en-US" sz="900">
                      <a:latin typeface="ＭＳ Ｐゴシック"/>
                      <a:cs typeface="ＭＳ Ｐゴシック"/>
                    </a:rPr>
                    <a:t>連結関係</a:t>
                  </a:r>
                  <a:endParaRPr lang="ja-JP" altLang="en-US" sz="1200">
                    <a:latin typeface="ＭＳ Ｐゴシック"/>
                    <a:cs typeface="ＭＳ Ｐゴシック"/>
                  </a:endParaRPr>
                </a:p>
              </p:txBody>
            </p:sp>
          </p:grpSp>
          <p:cxnSp>
            <p:nvCxnSpPr>
              <p:cNvPr id="144" name="直線コネクタ 143"/>
              <p:cNvCxnSpPr/>
              <p:nvPr/>
            </p:nvCxnSpPr>
            <p:spPr>
              <a:xfrm>
                <a:off x="4054475" y="5829300"/>
                <a:ext cx="0" cy="83883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5" name="グループ化 144"/>
              <p:cNvGrpSpPr/>
              <p:nvPr/>
            </p:nvGrpSpPr>
            <p:grpSpPr>
              <a:xfrm>
                <a:off x="962025" y="5857875"/>
                <a:ext cx="3118485" cy="2160905"/>
                <a:chOff x="-13335" y="0"/>
                <a:chExt cx="3118485" cy="2160925"/>
              </a:xfrm>
            </p:grpSpPr>
            <p:cxnSp>
              <p:nvCxnSpPr>
                <p:cNvPr id="148" name="直線コネクタ 147"/>
                <p:cNvCxnSpPr/>
                <p:nvPr/>
              </p:nvCxnSpPr>
              <p:spPr>
                <a:xfrm>
                  <a:off x="-13335" y="0"/>
                  <a:ext cx="3114675"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9" name="グループ化 148"/>
                <p:cNvGrpSpPr/>
                <p:nvPr/>
              </p:nvGrpSpPr>
              <p:grpSpPr>
                <a:xfrm>
                  <a:off x="133350" y="142876"/>
                  <a:ext cx="1246105" cy="1064260"/>
                  <a:chOff x="1414930" y="938626"/>
                  <a:chExt cx="2545591" cy="1497960"/>
                </a:xfrm>
              </p:grpSpPr>
              <p:sp>
                <p:nvSpPr>
                  <p:cNvPr id="163" name="正方形/長方形 162"/>
                  <p:cNvSpPr/>
                  <p:nvPr/>
                </p:nvSpPr>
                <p:spPr>
                  <a:xfrm>
                    <a:off x="2450097" y="938626"/>
                    <a:ext cx="1485936" cy="54005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4" name="正方形/長方形 163"/>
                  <p:cNvSpPr/>
                  <p:nvPr/>
                </p:nvSpPr>
                <p:spPr>
                  <a:xfrm>
                    <a:off x="1414930" y="2076547"/>
                    <a:ext cx="2545591" cy="36003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50" name="正方形/長方形 149"/>
                <p:cNvSpPr/>
                <p:nvPr/>
              </p:nvSpPr>
              <p:spPr>
                <a:xfrm>
                  <a:off x="1666875" y="152400"/>
                  <a:ext cx="810895" cy="3733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1" name="正方形/長方形 150"/>
                <p:cNvSpPr/>
                <p:nvPr/>
              </p:nvSpPr>
              <p:spPr>
                <a:xfrm>
                  <a:off x="1724025" y="1356879"/>
                  <a:ext cx="1304594" cy="22216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2" name="テキスト ボックス 14"/>
                <p:cNvSpPr txBox="1"/>
                <p:nvPr/>
              </p:nvSpPr>
              <p:spPr>
                <a:xfrm>
                  <a:off x="2009775" y="1309254"/>
                  <a:ext cx="776605" cy="285115"/>
                </a:xfrm>
                <a:prstGeom prst="rect">
                  <a:avLst/>
                </a:prstGeom>
                <a:noFill/>
              </p:spPr>
              <p:txBody>
                <a:bodyPr wrap="square" rtlCol="0">
                  <a:noAutofit/>
                </a:bodyPr>
                <a:lstStyle/>
                <a:p>
                  <a:pPr algn="ctr"/>
                  <a:r>
                    <a:rPr lang="ja-JP" altLang="en-US" sz="1100" dirty="0">
                      <a:solidFill>
                        <a:srgbClr val="000000"/>
                      </a:solidFill>
                      <a:latin typeface="Century"/>
                      <a:ea typeface="ＭＳ 明朝"/>
                      <a:cs typeface="Times New Roman"/>
                    </a:rPr>
                    <a:t>土　　地</a:t>
                  </a:r>
                  <a:endParaRPr lang="ja-JP" altLang="en-US" sz="1200" dirty="0">
                    <a:latin typeface="ＭＳ Ｐゴシック"/>
                    <a:cs typeface="ＭＳ Ｐゴシック"/>
                  </a:endParaRPr>
                </a:p>
              </p:txBody>
            </p:sp>
            <p:sp>
              <p:nvSpPr>
                <p:cNvPr id="153" name="下矢印 152"/>
                <p:cNvSpPr/>
                <p:nvPr/>
              </p:nvSpPr>
              <p:spPr>
                <a:xfrm>
                  <a:off x="209197" y="1327150"/>
                  <a:ext cx="134169" cy="53403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nvGrpSpPr>
                <p:cNvPr id="154" name="グループ化 153"/>
                <p:cNvGrpSpPr/>
                <p:nvPr/>
              </p:nvGrpSpPr>
              <p:grpSpPr>
                <a:xfrm>
                  <a:off x="95160" y="1875693"/>
                  <a:ext cx="2367170" cy="285232"/>
                  <a:chOff x="1198868" y="3375319"/>
                  <a:chExt cx="4834330" cy="401431"/>
                </a:xfrm>
              </p:grpSpPr>
              <p:sp>
                <p:nvSpPr>
                  <p:cNvPr id="161" name="角丸四角形 160"/>
                  <p:cNvSpPr/>
                  <p:nvPr/>
                </p:nvSpPr>
                <p:spPr>
                  <a:xfrm>
                    <a:off x="1198868" y="3400528"/>
                    <a:ext cx="4834330" cy="34195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2" name="テキスト ボックス 44"/>
                  <p:cNvSpPr txBox="1"/>
                  <p:nvPr/>
                </p:nvSpPr>
                <p:spPr>
                  <a:xfrm>
                    <a:off x="1392832" y="3375319"/>
                    <a:ext cx="3443473" cy="401431"/>
                  </a:xfrm>
                  <a:prstGeom prst="rect">
                    <a:avLst/>
                  </a:prstGeom>
                  <a:noFill/>
                </p:spPr>
                <p:txBody>
                  <a:bodyPr wrap="square" rtlCol="0">
                    <a:noAutofit/>
                  </a:bodyPr>
                  <a:lstStyle/>
                  <a:p>
                    <a:pPr algn="ctr"/>
                    <a:r>
                      <a:rPr lang="ja-JP" altLang="en-US" sz="1100" b="1">
                        <a:latin typeface="Century"/>
                        <a:ea typeface="ＭＳ 明朝"/>
                        <a:cs typeface="Times New Roman"/>
                      </a:rPr>
                      <a:t>関西エアポート㈱</a:t>
                    </a:r>
                    <a:endParaRPr lang="ja-JP" altLang="en-US" sz="1200">
                      <a:latin typeface="ＭＳ Ｐゴシック"/>
                      <a:cs typeface="ＭＳ Ｐゴシック"/>
                    </a:endParaRPr>
                  </a:p>
                </p:txBody>
              </p:sp>
            </p:grpSp>
            <p:cxnSp>
              <p:nvCxnSpPr>
                <p:cNvPr id="155" name="直線コネクタ 154"/>
                <p:cNvCxnSpPr/>
                <p:nvPr/>
              </p:nvCxnSpPr>
              <p:spPr>
                <a:xfrm>
                  <a:off x="0" y="0"/>
                  <a:ext cx="1" cy="13144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H="1">
                  <a:off x="1571625" y="819150"/>
                  <a:ext cx="152527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1571625" y="838200"/>
                  <a:ext cx="0" cy="4699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0" y="1295400"/>
                  <a:ext cx="15716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9" name="正方形/長方形 158"/>
                <p:cNvSpPr/>
                <p:nvPr/>
              </p:nvSpPr>
              <p:spPr>
                <a:xfrm>
                  <a:off x="1628775" y="1175905"/>
                  <a:ext cx="1476375" cy="54469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0" name="正方形/長方形 159"/>
                <p:cNvSpPr/>
                <p:nvPr/>
              </p:nvSpPr>
              <p:spPr>
                <a:xfrm>
                  <a:off x="2581275" y="123825"/>
                  <a:ext cx="344805" cy="57531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46" name="上矢印 145"/>
              <p:cNvSpPr/>
              <p:nvPr/>
            </p:nvSpPr>
            <p:spPr>
              <a:xfrm>
                <a:off x="2190750" y="7199630"/>
                <a:ext cx="123825" cy="523240"/>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7" name="正方形/長方形 146"/>
              <p:cNvSpPr/>
              <p:nvPr/>
            </p:nvSpPr>
            <p:spPr>
              <a:xfrm>
                <a:off x="1102995" y="5939790"/>
                <a:ext cx="238125" cy="65151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38" name="Text Box 1"/>
            <p:cNvSpPr txBox="1">
              <a:spLocks noChangeArrowheads="1"/>
            </p:cNvSpPr>
            <p:nvPr/>
          </p:nvSpPr>
          <p:spPr bwMode="auto">
            <a:xfrm>
              <a:off x="6299201" y="4637351"/>
              <a:ext cx="19478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381000" defTabSz="914400" fontAlgn="base">
                <a:spcBef>
                  <a:spcPct val="0"/>
                </a:spcBef>
                <a:spcAft>
                  <a:spcPct val="0"/>
                </a:spcAft>
              </a:pPr>
              <a:r>
                <a:rPr lang="en-US" altLang="ja-JP" sz="1000" dirty="0">
                  <a:latin typeface="Arial" pitchFamily="34" charset="0"/>
                  <a:ea typeface="ＭＳ ゴシック" pitchFamily="49" charset="-128"/>
                  <a:cs typeface="Times New Roman" pitchFamily="18" charset="0"/>
                </a:rPr>
                <a:t>2016</a:t>
              </a:r>
              <a:r>
                <a:rPr lang="ja-JP" altLang="en-US" sz="1000" dirty="0">
                  <a:latin typeface="Arial" pitchFamily="34" charset="0"/>
                  <a:ea typeface="ＭＳ ゴシック" pitchFamily="49" charset="-128"/>
                  <a:cs typeface="Times New Roman" pitchFamily="18" charset="0"/>
                </a:rPr>
                <a:t>年</a:t>
              </a:r>
              <a:r>
                <a:rPr lang="en-US" altLang="ja-JP" sz="1000" dirty="0">
                  <a:latin typeface="Arial" pitchFamily="34" charset="0"/>
                  <a:ea typeface="ＭＳ ゴシック" pitchFamily="49" charset="-128"/>
                  <a:cs typeface="Times New Roman" pitchFamily="18" charset="0"/>
                </a:rPr>
                <a:t>4</a:t>
              </a:r>
              <a:r>
                <a:rPr lang="ja-JP" altLang="en-US" sz="1000" dirty="0">
                  <a:latin typeface="Arial" pitchFamily="34" charset="0"/>
                  <a:ea typeface="ＭＳ ゴシック" pitchFamily="49" charset="-128"/>
                  <a:cs typeface="Times New Roman" pitchFamily="18" charset="0"/>
                </a:rPr>
                <a:t>月～</a:t>
              </a:r>
              <a:endParaRPr lang="ja-JP" altLang="en-US" sz="1800" dirty="0">
                <a:latin typeface="Arial" pitchFamily="34" charset="0"/>
                <a:ea typeface="ＭＳ Ｐゴシック" pitchFamily="50" charset="-128"/>
                <a:cs typeface="ＭＳ Ｐゴシック" pitchFamily="50" charset="-128"/>
              </a:endParaRPr>
            </a:p>
          </p:txBody>
        </p:sp>
        <p:sp>
          <p:nvSpPr>
            <p:cNvPr id="139" name="Rectangle 59"/>
            <p:cNvSpPr>
              <a:spLocks noChangeArrowheads="1"/>
            </p:cNvSpPr>
            <p:nvPr/>
          </p:nvSpPr>
          <p:spPr bwMode="auto">
            <a:xfrm>
              <a:off x="4914366" y="3828840"/>
              <a:ext cx="1704891" cy="95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ja-JP" altLang="ja-JP" sz="800" dirty="0">
                  <a:latin typeface="Arial" pitchFamily="34" charset="0"/>
                  <a:ea typeface="ＭＳ Ｐゴシック" pitchFamily="50" charset="-128"/>
                  <a:cs typeface="ＭＳ Ｐゴシック" pitchFamily="50" charset="-128"/>
                </a:rPr>
                <a:t/>
              </a:r>
              <a:br>
                <a:rPr lang="ja-JP" altLang="ja-JP" sz="800" dirty="0">
                  <a:latin typeface="Arial" pitchFamily="34" charset="0"/>
                  <a:ea typeface="ＭＳ Ｐゴシック" pitchFamily="50" charset="-128"/>
                  <a:cs typeface="ＭＳ Ｐゴシック" pitchFamily="50" charset="-128"/>
                </a:rPr>
              </a:br>
              <a:endParaRPr lang="ja-JP" altLang="ja-JP" sz="1200" dirty="0">
                <a:latin typeface="Arial" pitchFamily="34" charset="0"/>
                <a:ea typeface="ＭＳ Ｐゴシック" pitchFamily="50" charset="-128"/>
                <a:cs typeface="ＭＳ Ｐゴシック" pitchFamily="50" charset="-128"/>
              </a:endParaRPr>
            </a:p>
            <a:p>
              <a:pPr defTabSz="914400" eaLnBrk="0" fontAlgn="base" hangingPunct="0">
                <a:spcBef>
                  <a:spcPct val="0"/>
                </a:spcBef>
                <a:spcAft>
                  <a:spcPct val="0"/>
                </a:spcAft>
              </a:pPr>
              <a:r>
                <a:rPr lang="ja-JP" altLang="ja-JP" sz="1200" dirty="0">
                  <a:latin typeface="ＭＳ ゴシック" pitchFamily="49" charset="-128"/>
                  <a:ea typeface="ＭＳ ゴシック" pitchFamily="49" charset="-128"/>
                  <a:cs typeface="ＭＳ Ｐゴシック" pitchFamily="50" charset="-128"/>
                </a:rPr>
                <a:t>　　　</a:t>
              </a:r>
              <a:r>
                <a:rPr lang="ja-JP" altLang="ja-JP" sz="1000" dirty="0">
                  <a:latin typeface="ＭＳ ゴシック" pitchFamily="49" charset="-128"/>
                  <a:ea typeface="ＭＳ ゴシック" pitchFamily="49" charset="-128"/>
                  <a:cs typeface="ＭＳ Ｐゴシック" pitchFamily="50" charset="-128"/>
                </a:rPr>
                <a:t>運営権設定</a:t>
              </a:r>
              <a:endParaRPr lang="ja-JP" altLang="ja-JP" sz="800" dirty="0">
                <a:latin typeface="Arial" pitchFamily="34" charset="0"/>
                <a:ea typeface="ＭＳ Ｐゴシック" pitchFamily="50" charset="-128"/>
                <a:cs typeface="ＭＳ Ｐゴシック" pitchFamily="50" charset="-128"/>
              </a:endParaRPr>
            </a:p>
            <a:p>
              <a:pPr defTabSz="914400" eaLnBrk="0" fontAlgn="base" hangingPunct="0">
                <a:spcBef>
                  <a:spcPct val="0"/>
                </a:spcBef>
                <a:spcAft>
                  <a:spcPct val="0"/>
                </a:spcAft>
              </a:pPr>
              <a:r>
                <a:rPr lang="ja-JP" altLang="ja-JP" sz="1200" dirty="0">
                  <a:latin typeface="ＭＳ ゴシック" pitchFamily="49" charset="-128"/>
                  <a:ea typeface="ＭＳ ゴシック" pitchFamily="49" charset="-128"/>
                  <a:cs typeface="ＭＳ Ｐゴシック" pitchFamily="50" charset="-128"/>
                </a:rPr>
                <a:t>　　　　</a:t>
              </a:r>
              <a:r>
                <a:rPr lang="ja-JP" altLang="ja-JP" sz="1000" dirty="0">
                  <a:latin typeface="ＭＳ ゴシック" pitchFamily="49" charset="-128"/>
                  <a:ea typeface="ＭＳ ゴシック" pitchFamily="49" charset="-128"/>
                  <a:cs typeface="ＭＳ Ｐゴシック" pitchFamily="50" charset="-128"/>
                </a:rPr>
                <a:t>運営権対価</a:t>
              </a:r>
              <a:endParaRPr lang="ja-JP" altLang="ja-JP" sz="1200" dirty="0">
                <a:latin typeface="Arial" pitchFamily="34" charset="0"/>
                <a:ea typeface="ＭＳ Ｐゴシック" pitchFamily="50" charset="-128"/>
                <a:cs typeface="ＭＳ Ｐゴシック" pitchFamily="50" charset="-128"/>
              </a:endParaRPr>
            </a:p>
            <a:p>
              <a:pPr defTabSz="914400" eaLnBrk="0" fontAlgn="base" hangingPunct="0">
                <a:spcBef>
                  <a:spcPct val="0"/>
                </a:spcBef>
                <a:spcAft>
                  <a:spcPct val="0"/>
                </a:spcAft>
              </a:pPr>
              <a:endParaRPr lang="ja-JP" altLang="ja-JP" sz="1800" dirty="0">
                <a:latin typeface="Arial" pitchFamily="34" charset="0"/>
                <a:ea typeface="ＭＳ Ｐゴシック" pitchFamily="50" charset="-128"/>
                <a:cs typeface="ＭＳ Ｐゴシック" pitchFamily="50" charset="-128"/>
              </a:endParaRPr>
            </a:p>
          </p:txBody>
        </p:sp>
      </p:grpSp>
      <p:sp>
        <p:nvSpPr>
          <p:cNvPr id="169" name="テキスト ボックス 168"/>
          <p:cNvSpPr txBox="1">
            <a:spLocks noChangeAspect="1"/>
          </p:cNvSpPr>
          <p:nvPr/>
        </p:nvSpPr>
        <p:spPr>
          <a:xfrm>
            <a:off x="-119918" y="4656980"/>
            <a:ext cx="3635201" cy="253916"/>
          </a:xfrm>
          <a:prstGeom prst="rect">
            <a:avLst/>
          </a:prstGeom>
          <a:noFill/>
        </p:spPr>
        <p:txBody>
          <a:bodyPr wrap="square" rtlCol="0">
            <a:spAutoFit/>
          </a:bodyPr>
          <a:lstStyle/>
          <a:p>
            <a:pPr indent="177800" algn="just">
              <a:spcBef>
                <a:spcPts val="600"/>
              </a:spcBef>
            </a:pPr>
            <a:r>
              <a:rPr lang="ja-JP" altLang="en-US" sz="1050" dirty="0"/>
              <a:t>　</a:t>
            </a:r>
            <a:r>
              <a:rPr lang="en-US" altLang="ja-JP" sz="1050" dirty="0" smtClean="0"/>
              <a:t>※</a:t>
            </a:r>
            <a:r>
              <a:rPr lang="ja-JP" altLang="en-US" sz="1050" dirty="0" smtClean="0"/>
              <a:t>管制施設は上記経営統合に関わらず、国が管理</a:t>
            </a:r>
            <a:endParaRPr lang="en-US" altLang="ja-JP" sz="1050" dirty="0"/>
          </a:p>
        </p:txBody>
      </p:sp>
      <p:sp>
        <p:nvSpPr>
          <p:cNvPr id="170" name="正方形/長方形 169"/>
          <p:cNvSpPr/>
          <p:nvPr/>
        </p:nvSpPr>
        <p:spPr>
          <a:xfrm>
            <a:off x="8267920" y="1940406"/>
            <a:ext cx="748363" cy="614107"/>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smtClean="0">
                <a:solidFill>
                  <a:schemeClr val="tx1"/>
                </a:solidFill>
              </a:rPr>
              <a:t>①</a:t>
            </a:r>
            <a:endParaRPr kumimoji="1" lang="en-US" altLang="ja-JP" sz="1100" dirty="0" smtClean="0">
              <a:solidFill>
                <a:schemeClr val="tx1"/>
              </a:solidFill>
            </a:endParaRPr>
          </a:p>
          <a:p>
            <a:pPr algn="ctr"/>
            <a:r>
              <a:rPr kumimoji="1" lang="ja-JP" altLang="en-US" sz="1100" dirty="0" smtClean="0">
                <a:solidFill>
                  <a:schemeClr val="tx1"/>
                </a:solidFill>
              </a:rPr>
              <a:t>関空・伊丹の経営統合</a:t>
            </a:r>
          </a:p>
        </p:txBody>
      </p:sp>
      <p:sp>
        <p:nvSpPr>
          <p:cNvPr id="171" name="正方形/長方形 170"/>
          <p:cNvSpPr/>
          <p:nvPr/>
        </p:nvSpPr>
        <p:spPr>
          <a:xfrm>
            <a:off x="3879722" y="1982696"/>
            <a:ext cx="877372" cy="449825"/>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dirty="0" smtClean="0">
                <a:solidFill>
                  <a:schemeClr val="tx1"/>
                </a:solidFill>
              </a:rPr>
              <a:t>②</a:t>
            </a:r>
            <a:endParaRPr lang="en-US" altLang="ja-JP" sz="1100" dirty="0" smtClean="0">
              <a:solidFill>
                <a:schemeClr val="tx1"/>
              </a:solidFill>
            </a:endParaRPr>
          </a:p>
          <a:p>
            <a:pPr algn="ctr"/>
            <a:r>
              <a:rPr lang="ja-JP" altLang="en-US" sz="1100" dirty="0" smtClean="0">
                <a:solidFill>
                  <a:schemeClr val="tx1"/>
                </a:solidFill>
              </a:rPr>
              <a:t>ターミナルビル経営一元化</a:t>
            </a:r>
            <a:endParaRPr kumimoji="1" lang="ja-JP" altLang="en-US" sz="1100" dirty="0" smtClean="0">
              <a:solidFill>
                <a:schemeClr val="tx1"/>
              </a:solidFill>
            </a:endParaRPr>
          </a:p>
        </p:txBody>
      </p:sp>
      <p:cxnSp>
        <p:nvCxnSpPr>
          <p:cNvPr id="172" name="直線矢印コネクタ 171"/>
          <p:cNvCxnSpPr>
            <a:stCxn id="171" idx="2"/>
            <a:endCxn id="147" idx="1"/>
          </p:cNvCxnSpPr>
          <p:nvPr/>
        </p:nvCxnSpPr>
        <p:spPr>
          <a:xfrm>
            <a:off x="4318408" y="2432521"/>
            <a:ext cx="665218" cy="369826"/>
          </a:xfrm>
          <a:prstGeom prst="straightConnector1">
            <a:avLst/>
          </a:prstGeom>
          <a:ln w="31750">
            <a:solidFill>
              <a:srgbClr val="793905"/>
            </a:solidFill>
            <a:tailEnd type="triangle"/>
          </a:ln>
        </p:spPr>
        <p:style>
          <a:lnRef idx="1">
            <a:schemeClr val="accent1"/>
          </a:lnRef>
          <a:fillRef idx="0">
            <a:schemeClr val="accent1"/>
          </a:fillRef>
          <a:effectRef idx="0">
            <a:schemeClr val="accent1"/>
          </a:effectRef>
          <a:fontRef idx="minor">
            <a:schemeClr val="tx1"/>
          </a:fontRef>
        </p:style>
      </p:cxnSp>
      <p:sp>
        <p:nvSpPr>
          <p:cNvPr id="173" name="正方形/長方形 172"/>
          <p:cNvSpPr/>
          <p:nvPr/>
        </p:nvSpPr>
        <p:spPr>
          <a:xfrm>
            <a:off x="3564662" y="4485125"/>
            <a:ext cx="1081745" cy="256189"/>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ja-JP" altLang="en-US" sz="1100" dirty="0" smtClean="0">
                <a:solidFill>
                  <a:schemeClr val="tx1"/>
                </a:solidFill>
              </a:rPr>
              <a:t>③コンセッション</a:t>
            </a:r>
            <a:endParaRPr kumimoji="1" lang="ja-JP" altLang="en-US" sz="1100" dirty="0" smtClean="0">
              <a:solidFill>
                <a:schemeClr val="tx1"/>
              </a:solidFill>
            </a:endParaRPr>
          </a:p>
        </p:txBody>
      </p:sp>
      <p:cxnSp>
        <p:nvCxnSpPr>
          <p:cNvPr id="174" name="直線矢印コネクタ 173"/>
          <p:cNvCxnSpPr>
            <a:stCxn id="173" idx="3"/>
          </p:cNvCxnSpPr>
          <p:nvPr/>
        </p:nvCxnSpPr>
        <p:spPr>
          <a:xfrm flipV="1">
            <a:off x="4646407" y="4592668"/>
            <a:ext cx="343506" cy="20552"/>
          </a:xfrm>
          <a:prstGeom prst="straightConnector1">
            <a:avLst/>
          </a:prstGeom>
          <a:ln w="31750">
            <a:solidFill>
              <a:srgbClr val="793905"/>
            </a:solidFill>
            <a:tailEnd type="triangle"/>
          </a:ln>
        </p:spPr>
        <p:style>
          <a:lnRef idx="1">
            <a:schemeClr val="accent1"/>
          </a:lnRef>
          <a:fillRef idx="0">
            <a:schemeClr val="accent1"/>
          </a:fillRef>
          <a:effectRef idx="0">
            <a:schemeClr val="accent1"/>
          </a:effectRef>
          <a:fontRef idx="minor">
            <a:schemeClr val="tx1"/>
          </a:fontRef>
        </p:style>
      </p:cxnSp>
      <p:sp>
        <p:nvSpPr>
          <p:cNvPr id="175" name="正方形/長方形 174"/>
          <p:cNvSpPr/>
          <p:nvPr/>
        </p:nvSpPr>
        <p:spPr>
          <a:xfrm>
            <a:off x="6071160" y="2226557"/>
            <a:ext cx="931163" cy="2172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smtClean="0">
                <a:solidFill>
                  <a:schemeClr val="tx1"/>
                </a:solidFill>
                <a:latin typeface="ＭＳ 明朝" panose="02020609040205080304" pitchFamily="17" charset="-128"/>
                <a:ea typeface="ＭＳ 明朝" panose="02020609040205080304" pitchFamily="17" charset="-128"/>
              </a:rPr>
              <a:t>新関空会社</a:t>
            </a:r>
          </a:p>
        </p:txBody>
      </p:sp>
      <p:sp>
        <p:nvSpPr>
          <p:cNvPr id="176" name="正方形/長方形 175"/>
          <p:cNvSpPr/>
          <p:nvPr/>
        </p:nvSpPr>
        <p:spPr>
          <a:xfrm>
            <a:off x="6822512" y="3543835"/>
            <a:ext cx="1291397" cy="20553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smtClean="0">
                <a:solidFill>
                  <a:schemeClr val="tx1"/>
                </a:solidFill>
                <a:latin typeface="ＭＳ 明朝" panose="02020609040205080304" pitchFamily="17" charset="-128"/>
                <a:ea typeface="ＭＳ 明朝" panose="02020609040205080304" pitchFamily="17" charset="-128"/>
              </a:rPr>
              <a:t>関空土地保有会社</a:t>
            </a:r>
          </a:p>
        </p:txBody>
      </p:sp>
      <p:cxnSp>
        <p:nvCxnSpPr>
          <p:cNvPr id="177" name="直線矢印コネクタ 176"/>
          <p:cNvCxnSpPr/>
          <p:nvPr/>
        </p:nvCxnSpPr>
        <p:spPr>
          <a:xfrm flipH="1">
            <a:off x="7122782" y="2237717"/>
            <a:ext cx="1136111" cy="40511"/>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a:off x="5388495" y="2368242"/>
            <a:ext cx="0" cy="871365"/>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4836257" y="3274530"/>
            <a:ext cx="55224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129</a:t>
            </a:fld>
            <a:endParaRPr lang="ja-JP" altLang="en-US"/>
          </a:p>
        </p:txBody>
      </p:sp>
    </p:spTree>
    <p:extLst>
      <p:ext uri="{BB962C8B-B14F-4D97-AF65-F5344CB8AC3E}">
        <p14:creationId xmlns:p14="http://schemas.microsoft.com/office/powerpoint/2010/main" val="3608344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9224" y="445314"/>
            <a:ext cx="7704856" cy="338554"/>
          </a:xfrm>
          <a:prstGeom prst="rect">
            <a:avLst/>
          </a:prstGeom>
          <a:noFill/>
        </p:spPr>
        <p:txBody>
          <a:bodyPr wrap="square" rtlCol="0">
            <a:spAutoFit/>
          </a:bodyPr>
          <a:lstStyle/>
          <a:p>
            <a:r>
              <a:rPr lang="ja-JP" altLang="en-US" sz="1600" dirty="0" smtClean="0"/>
              <a:t>■空港運用の強化</a:t>
            </a:r>
            <a:endParaRPr kumimoji="1" lang="ja-JP" altLang="en-US" sz="1600" dirty="0"/>
          </a:p>
        </p:txBody>
      </p:sp>
      <p:grpSp>
        <p:nvGrpSpPr>
          <p:cNvPr id="181" name="グループ化 180">
            <a:extLst>
              <a:ext uri="{FF2B5EF4-FFF2-40B4-BE49-F238E27FC236}">
                <a16:creationId xmlns:a16="http://schemas.microsoft.com/office/drawing/2014/main" id="{B1406B80-BB7A-4E81-A06D-8F4FC87D64EF}"/>
              </a:ext>
            </a:extLst>
          </p:cNvPr>
          <p:cNvGrpSpPr/>
          <p:nvPr/>
        </p:nvGrpSpPr>
        <p:grpSpPr>
          <a:xfrm>
            <a:off x="406552" y="887640"/>
            <a:ext cx="8676000" cy="381120"/>
            <a:chOff x="396163" y="886368"/>
            <a:chExt cx="6833447" cy="340159"/>
          </a:xfrm>
          <a:solidFill>
            <a:srgbClr val="953735"/>
          </a:solidFill>
        </p:grpSpPr>
        <p:sp>
          <p:nvSpPr>
            <p:cNvPr id="183"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184" name="ホームベース 5">
              <a:extLst>
                <a:ext uri="{FF2B5EF4-FFF2-40B4-BE49-F238E27FC236}">
                  <a16:creationId xmlns:a16="http://schemas.microsoft.com/office/drawing/2014/main" id="{AD85B09B-C151-4246-83FE-8C65C4C68421}"/>
                </a:ext>
              </a:extLst>
            </p:cNvPr>
            <p:cNvSpPr/>
            <p:nvPr/>
          </p:nvSpPr>
          <p:spPr bwMode="gray">
            <a:xfrm>
              <a:off x="2549230" y="886369"/>
              <a:ext cx="228509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185" name="ホームベース 4">
              <a:extLst>
                <a:ext uri="{FF2B5EF4-FFF2-40B4-BE49-F238E27FC236}">
                  <a16:creationId xmlns:a16="http://schemas.microsoft.com/office/drawing/2014/main" id="{51F0FD7C-A3F3-4D3F-9E7A-E2D8BBD297CC}"/>
                </a:ext>
              </a:extLst>
            </p:cNvPr>
            <p:cNvSpPr/>
            <p:nvPr/>
          </p:nvSpPr>
          <p:spPr bwMode="gray">
            <a:xfrm>
              <a:off x="396163"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aphicFrame>
        <p:nvGraphicFramePr>
          <p:cNvPr id="186" name="表 185">
            <a:extLst>
              <a:ext uri="{FF2B5EF4-FFF2-40B4-BE49-F238E27FC236}">
                <a16:creationId xmlns:a16="http://schemas.microsoft.com/office/drawing/2014/main" id="{731D8736-1F24-4DDD-BAE5-3D26FC93D64E}"/>
              </a:ext>
            </a:extLst>
          </p:cNvPr>
          <p:cNvGraphicFramePr>
            <a:graphicFrameLocks noGrp="1"/>
          </p:cNvGraphicFramePr>
          <p:nvPr>
            <p:extLst/>
          </p:nvPr>
        </p:nvGraphicFramePr>
        <p:xfrm>
          <a:off x="439301" y="1256987"/>
          <a:ext cx="8453178" cy="4980325"/>
        </p:xfrm>
        <a:graphic>
          <a:graphicData uri="http://schemas.openxmlformats.org/drawingml/2006/table">
            <a:tbl>
              <a:tblPr>
                <a:tableStyleId>{2D5ABB26-0587-4C30-8999-92F81FD0307C}</a:tableStyleId>
              </a:tblPr>
              <a:tblGrid>
                <a:gridCol w="2764547">
                  <a:extLst>
                    <a:ext uri="{9D8B030D-6E8A-4147-A177-3AD203B41FA5}">
                      <a16:colId xmlns:a16="http://schemas.microsoft.com/office/drawing/2014/main" val="901775203"/>
                    </a:ext>
                  </a:extLst>
                </a:gridCol>
                <a:gridCol w="2664296">
                  <a:extLst>
                    <a:ext uri="{9D8B030D-6E8A-4147-A177-3AD203B41FA5}">
                      <a16:colId xmlns:a16="http://schemas.microsoft.com/office/drawing/2014/main" val="2895380761"/>
                    </a:ext>
                  </a:extLst>
                </a:gridCol>
                <a:gridCol w="3024335">
                  <a:extLst>
                    <a:ext uri="{9D8B030D-6E8A-4147-A177-3AD203B41FA5}">
                      <a16:colId xmlns:a16="http://schemas.microsoft.com/office/drawing/2014/main" val="925580270"/>
                    </a:ext>
                  </a:extLst>
                </a:gridCol>
              </a:tblGrid>
              <a:tr h="4980325">
                <a:tc>
                  <a:txBody>
                    <a:bodyPr/>
                    <a:lstStyle/>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□旅客受入能力の</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拡大へ</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◎発着容量の拡張の検討</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・将来航空需要予測において、年間</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発着回数は増加</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・関西３空港懇談会において、関空の</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成長目標等を合意</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◎ターミナルの機能強化</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44000" indent="-45720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・第</a:t>
                      </a:r>
                      <a:r>
                        <a:rPr lang="en-US" altLang="ja-JP" sz="1100" dirty="0" smtClean="0">
                          <a:solidFill>
                            <a:schemeClr val="tx1"/>
                          </a:solidFill>
                          <a:latin typeface="BIZ UDPゴシック" panose="020B0400000000000000" pitchFamily="50" charset="-128"/>
                          <a:ea typeface="BIZ UDPゴシック" panose="020B0400000000000000" pitchFamily="50" charset="-128"/>
                        </a:rPr>
                        <a:t>1</a:t>
                      </a:r>
                      <a:r>
                        <a:rPr lang="ja-JP" altLang="en-US" sz="1100" dirty="0" smtClean="0">
                          <a:solidFill>
                            <a:schemeClr val="tx1"/>
                          </a:solidFill>
                          <a:latin typeface="BIZ UDPゴシック" panose="020B0400000000000000" pitchFamily="50" charset="-128"/>
                          <a:ea typeface="BIZ UDPゴシック" panose="020B0400000000000000" pitchFamily="50" charset="-128"/>
                        </a:rPr>
                        <a:t>ターミナル改修工事着工</a:t>
                      </a:r>
                      <a:r>
                        <a:rPr lang="ja-JP" altLang="en-US" sz="800" dirty="0" smtClean="0">
                          <a:solidFill>
                            <a:schemeClr val="tx1"/>
                          </a:solidFill>
                          <a:latin typeface="BIZ UDPゴシック" panose="020B0400000000000000" pitchFamily="50" charset="-128"/>
                          <a:ea typeface="BIZ UDPゴシック" panose="020B0400000000000000" pitchFamily="50" charset="-128"/>
                        </a:rPr>
                        <a:t>（</a:t>
                      </a:r>
                      <a:r>
                        <a:rPr lang="en-US" altLang="ja-JP" sz="800" dirty="0" smtClean="0">
                          <a:solidFill>
                            <a:schemeClr val="tx1"/>
                          </a:solidFill>
                          <a:latin typeface="BIZ UDPゴシック" panose="020B0400000000000000" pitchFamily="50" charset="-128"/>
                          <a:ea typeface="BIZ UDPゴシック" panose="020B0400000000000000" pitchFamily="50" charset="-128"/>
                        </a:rPr>
                        <a:t>2021</a:t>
                      </a:r>
                      <a:r>
                        <a:rPr lang="ja-JP" altLang="en-US" sz="800" dirty="0" smtClean="0">
                          <a:solidFill>
                            <a:schemeClr val="tx1"/>
                          </a:solidFill>
                          <a:latin typeface="BIZ UDPゴシック" panose="020B0400000000000000" pitchFamily="50" charset="-128"/>
                          <a:ea typeface="BIZ UDPゴシック" panose="020B0400000000000000" pitchFamily="50" charset="-128"/>
                        </a:rPr>
                        <a:t>年５月）</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44000" indent="-45720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・新国内線エリアオープン</a:t>
                      </a:r>
                      <a:r>
                        <a:rPr lang="ja-JP" altLang="en-US" sz="800" dirty="0" smtClean="0">
                          <a:solidFill>
                            <a:schemeClr val="tx1"/>
                          </a:solidFill>
                          <a:latin typeface="BIZ UDPゴシック" panose="020B0400000000000000" pitchFamily="50" charset="-128"/>
                          <a:ea typeface="BIZ UDPゴシック" panose="020B0400000000000000" pitchFamily="50" charset="-128"/>
                        </a:rPr>
                        <a:t>（</a:t>
                      </a:r>
                      <a:r>
                        <a:rPr lang="en-US" altLang="ja-JP" sz="800" dirty="0" smtClean="0">
                          <a:solidFill>
                            <a:schemeClr val="tx1"/>
                          </a:solidFill>
                          <a:latin typeface="BIZ UDPゴシック" panose="020B0400000000000000" pitchFamily="50" charset="-128"/>
                          <a:ea typeface="BIZ UDPゴシック" panose="020B0400000000000000" pitchFamily="50" charset="-128"/>
                        </a:rPr>
                        <a:t>2022</a:t>
                      </a:r>
                      <a:r>
                        <a:rPr lang="ja-JP" altLang="en-US" sz="800" dirty="0" smtClean="0">
                          <a:solidFill>
                            <a:schemeClr val="tx1"/>
                          </a:solidFill>
                          <a:latin typeface="BIZ UDPゴシック" panose="020B0400000000000000" pitchFamily="50" charset="-128"/>
                          <a:ea typeface="BIZ UDPゴシック" panose="020B0400000000000000" pitchFamily="50" charset="-128"/>
                        </a:rPr>
                        <a:t>年</a:t>
                      </a:r>
                      <a:r>
                        <a:rPr lang="en-US" altLang="ja-JP" sz="800" dirty="0" smtClean="0">
                          <a:solidFill>
                            <a:schemeClr val="tx1"/>
                          </a:solidFill>
                          <a:latin typeface="BIZ UDPゴシック" panose="020B0400000000000000" pitchFamily="50" charset="-128"/>
                          <a:ea typeface="BIZ UDPゴシック" panose="020B0400000000000000" pitchFamily="50" charset="-128"/>
                        </a:rPr>
                        <a:t>10</a:t>
                      </a:r>
                      <a:r>
                        <a:rPr lang="ja-JP" altLang="en-US" sz="800" dirty="0" smtClean="0">
                          <a:solidFill>
                            <a:schemeClr val="tx1"/>
                          </a:solidFill>
                          <a:latin typeface="BIZ UDPゴシック" panose="020B0400000000000000" pitchFamily="50" charset="-128"/>
                          <a:ea typeface="BIZ UDPゴシック" panose="020B0400000000000000" pitchFamily="50" charset="-128"/>
                        </a:rPr>
                        <a:t>月）</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□国内外からの来訪者の万全な</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受入体制</a:t>
                      </a:r>
                    </a:p>
                    <a:p>
                      <a:pPr marL="7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・万博開催時とその後の成長に</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適切に対応できるよう、</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発着容量を拡張</a:t>
                      </a: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・第１ターミナル改修により、国際線</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の受入能力を</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3,000</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万人に</a:t>
                      </a: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□さらなる来訪者増に向けた受入</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体制の強化</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・年間発着回数</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30</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万回の実現</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参考：</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2029</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年秋～冬頃　</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開業予定</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b="0"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年間来場者数　約</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2,000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万人</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（国内</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1,400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万人、国外</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6</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０</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万人）</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5" name="グループ化 4"/>
          <p:cNvGrpSpPr/>
          <p:nvPr/>
        </p:nvGrpSpPr>
        <p:grpSpPr>
          <a:xfrm>
            <a:off x="6012160" y="3540547"/>
            <a:ext cx="2753494" cy="2624758"/>
            <a:chOff x="6210870" y="3861048"/>
            <a:chExt cx="2319812" cy="2230679"/>
          </a:xfrm>
        </p:grpSpPr>
        <p:sp>
          <p:nvSpPr>
            <p:cNvPr id="188" name="テキスト ボックス 187">
              <a:extLst>
                <a:ext uri="{FF2B5EF4-FFF2-40B4-BE49-F238E27FC236}">
                  <a16:creationId xmlns:a16="http://schemas.microsoft.com/office/drawing/2014/main" id="{37DB1857-2264-4DD7-91E8-39AD81473A7C}"/>
                </a:ext>
              </a:extLst>
            </p:cNvPr>
            <p:cNvSpPr txBox="1"/>
            <p:nvPr/>
          </p:nvSpPr>
          <p:spPr>
            <a:xfrm>
              <a:off x="6670584" y="5670773"/>
              <a:ext cx="1592874" cy="420954"/>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a:t>
              </a:r>
              <a:r>
                <a:rPr lang="ja-JP" altLang="en-US" sz="800" b="1" dirty="0" smtClean="0">
                  <a:latin typeface="BIZ UDPゴシック" panose="020B0400000000000000" pitchFamily="50" charset="-128"/>
                  <a:ea typeface="BIZ UDPゴシック" panose="020B0400000000000000" pitchFamily="50" charset="-128"/>
                  <a:cs typeface="Meiryo UI" panose="020B0604030504040204" pitchFamily="50" charset="-128"/>
                </a:rPr>
                <a:t>拡大</a:t>
              </a:r>
              <a:endParaRPr lang="en-US" altLang="ja-JP" sz="800" b="1"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smtClean="0">
                  <a:latin typeface="BIZ UDPゴシック" panose="020B0400000000000000" pitchFamily="50" charset="-128"/>
                  <a:ea typeface="BIZ UDPゴシック" panose="020B0400000000000000" pitchFamily="50" charset="-128"/>
                </a:rPr>
                <a:t>関西エアポート</a:t>
              </a:r>
              <a:r>
                <a:rPr kumimoji="1" lang="en-US" altLang="ja-JP" sz="700" dirty="0" smtClean="0">
                  <a:latin typeface="BIZ UDPゴシック" panose="020B0400000000000000" pitchFamily="50" charset="-128"/>
                  <a:ea typeface="BIZ UDPゴシック" panose="020B0400000000000000" pitchFamily="50" charset="-128"/>
                </a:rPr>
                <a:t>HP</a:t>
              </a:r>
              <a:endParaRPr kumimoji="1" lang="en-US" altLang="ja-JP" sz="700" dirty="0">
                <a:latin typeface="BIZ UDPゴシック" panose="020B0400000000000000" pitchFamily="50" charset="-128"/>
                <a:ea typeface="BIZ UDPゴシック" panose="020B0400000000000000" pitchFamily="50" charset="-128"/>
              </a:endParaRPr>
            </a:p>
          </p:txBody>
        </p:sp>
        <p:pic>
          <p:nvPicPr>
            <p:cNvPr id="189" name="図 188"/>
            <p:cNvPicPr>
              <a:picLocks noChangeAspect="1"/>
            </p:cNvPicPr>
            <p:nvPr/>
          </p:nvPicPr>
          <p:blipFill>
            <a:blip r:embed="rId2"/>
            <a:stretch>
              <a:fillRect/>
            </a:stretch>
          </p:blipFill>
          <p:spPr>
            <a:xfrm>
              <a:off x="6210870" y="3861048"/>
              <a:ext cx="2319812" cy="1907598"/>
            </a:xfrm>
            <a:prstGeom prst="rect">
              <a:avLst/>
            </a:prstGeom>
          </p:spPr>
        </p:pic>
      </p:grpSp>
      <p:grpSp>
        <p:nvGrpSpPr>
          <p:cNvPr id="3" name="グループ化 2"/>
          <p:cNvGrpSpPr/>
          <p:nvPr/>
        </p:nvGrpSpPr>
        <p:grpSpPr>
          <a:xfrm>
            <a:off x="3292072" y="3861048"/>
            <a:ext cx="2504064" cy="1717110"/>
            <a:chOff x="4630383" y="5116615"/>
            <a:chExt cx="2504064" cy="1717110"/>
          </a:xfrm>
        </p:grpSpPr>
        <p:sp>
          <p:nvSpPr>
            <p:cNvPr id="193" name="ホームベース 192"/>
            <p:cNvSpPr/>
            <p:nvPr/>
          </p:nvSpPr>
          <p:spPr>
            <a:xfrm>
              <a:off x="5164249" y="5116615"/>
              <a:ext cx="1553079" cy="142137"/>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≪将来航空需要予測≫</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pic>
          <p:nvPicPr>
            <p:cNvPr id="194" name="図 193"/>
            <p:cNvPicPr>
              <a:picLocks noChangeAspect="1"/>
            </p:cNvPicPr>
            <p:nvPr/>
          </p:nvPicPr>
          <p:blipFill rotWithShape="1">
            <a:blip r:embed="rId3"/>
            <a:srcRect l="1648" t="7477" r="1586" b="5796"/>
            <a:stretch/>
          </p:blipFill>
          <p:spPr>
            <a:xfrm>
              <a:off x="4630383" y="5305772"/>
              <a:ext cx="2504064" cy="1527953"/>
            </a:xfrm>
            <a:prstGeom prst="rect">
              <a:avLst/>
            </a:prstGeom>
            <a:ln>
              <a:solidFill>
                <a:schemeClr val="tx1"/>
              </a:solidFill>
            </a:ln>
          </p:spPr>
        </p:pic>
      </p:grpSp>
      <p:sp>
        <p:nvSpPr>
          <p:cNvPr id="6" name="右矢印 5"/>
          <p:cNvSpPr/>
          <p:nvPr/>
        </p:nvSpPr>
        <p:spPr>
          <a:xfrm>
            <a:off x="3119808" y="2338298"/>
            <a:ext cx="372072" cy="370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3111615" y="3210614"/>
            <a:ext cx="380265" cy="370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5768196" y="2338298"/>
            <a:ext cx="387981" cy="370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大かっこ 6"/>
          <p:cNvSpPr/>
          <p:nvPr/>
        </p:nvSpPr>
        <p:spPr>
          <a:xfrm>
            <a:off x="6228184" y="2492896"/>
            <a:ext cx="2592288" cy="792088"/>
          </a:xfrm>
          <a:prstGeom prst="bracketPair">
            <a:avLst>
              <a:gd name="adj" fmla="val 832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ホームベース 24"/>
          <p:cNvSpPr/>
          <p:nvPr/>
        </p:nvSpPr>
        <p:spPr>
          <a:xfrm>
            <a:off x="3598345" y="5587051"/>
            <a:ext cx="2169851" cy="351382"/>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関西国際空港の将来航空需要に関する調査委員会</a:t>
            </a:r>
            <a:endParaRPr kumimoji="1" lang="en-US" altLang="ja-JP" sz="7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資料より府作成</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7"/>
          <p:cNvSpPr>
            <a:spLocks noGrp="1"/>
          </p:cNvSpPr>
          <p:nvPr>
            <p:ph type="sldNum" sz="quarter" idx="12"/>
          </p:nvPr>
        </p:nvSpPr>
        <p:spPr/>
        <p:txBody>
          <a:bodyPr/>
          <a:lstStyle/>
          <a:p>
            <a:fld id="{63BC356D-1576-478B-8647-1361C6E9DFF7}" type="slidenum">
              <a:rPr lang="ja-JP" altLang="en-US" smtClean="0"/>
              <a:pPr/>
              <a:t>130</a:t>
            </a:fld>
            <a:endParaRPr lang="ja-JP" altLang="en-US"/>
          </a:p>
        </p:txBody>
      </p:sp>
    </p:spTree>
    <p:extLst>
      <p:ext uri="{BB962C8B-B14F-4D97-AF65-F5344CB8AC3E}">
        <p14:creationId xmlns:p14="http://schemas.microsoft.com/office/powerpoint/2010/main" val="3233196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01476" y="455847"/>
            <a:ext cx="8907028" cy="6285521"/>
          </a:xfrm>
          <a:prstGeom prst="rect">
            <a:avLst/>
          </a:prstGeom>
        </p:spPr>
      </p:pic>
      <p:sp>
        <p:nvSpPr>
          <p:cNvPr id="2" name="テキスト ボックス 1"/>
          <p:cNvSpPr txBox="1"/>
          <p:nvPr/>
        </p:nvSpPr>
        <p:spPr>
          <a:xfrm>
            <a:off x="133455" y="37922"/>
            <a:ext cx="3633596" cy="338554"/>
          </a:xfrm>
          <a:prstGeom prst="rect">
            <a:avLst/>
          </a:prstGeom>
          <a:noFill/>
        </p:spPr>
        <p:txBody>
          <a:bodyPr wrap="square" rtlCol="0">
            <a:spAutoFit/>
          </a:bodyPr>
          <a:lstStyle/>
          <a:p>
            <a:pPr marL="177800" indent="-177800">
              <a:spcBef>
                <a:spcPts val="600"/>
              </a:spcBef>
            </a:pPr>
            <a:r>
              <a:rPr lang="ja-JP" altLang="en-US" sz="1600" dirty="0" smtClean="0"/>
              <a:t>■関連データその１</a:t>
            </a:r>
            <a:endParaRPr kumimoji="1" lang="en-US" altLang="ja-JP" sz="1600" dirty="0" smtClean="0"/>
          </a:p>
        </p:txBody>
      </p:sp>
      <p:grpSp>
        <p:nvGrpSpPr>
          <p:cNvPr id="4" name="グループ化 3"/>
          <p:cNvGrpSpPr/>
          <p:nvPr/>
        </p:nvGrpSpPr>
        <p:grpSpPr>
          <a:xfrm>
            <a:off x="577584" y="788145"/>
            <a:ext cx="8390747" cy="3915594"/>
            <a:chOff x="455218" y="653116"/>
            <a:chExt cx="8385597" cy="4022543"/>
          </a:xfrm>
        </p:grpSpPr>
        <p:sp>
          <p:nvSpPr>
            <p:cNvPr id="15" name="正方形/長方形 14"/>
            <p:cNvSpPr>
              <a:spLocks noChangeAspect="1"/>
            </p:cNvSpPr>
            <p:nvPr/>
          </p:nvSpPr>
          <p:spPr>
            <a:xfrm>
              <a:off x="455218" y="693311"/>
              <a:ext cx="2160677" cy="8638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u="sng" dirty="0">
                  <a:solidFill>
                    <a:schemeClr val="tx1"/>
                  </a:solidFill>
                  <a:latin typeface="+mn-ea"/>
                </a:rPr>
                <a:t>推移：</a:t>
              </a:r>
              <a:r>
                <a:rPr kumimoji="1" lang="en-US" altLang="ja-JP" sz="1000" u="sng" dirty="0" smtClean="0">
                  <a:solidFill>
                    <a:schemeClr val="tx1"/>
                  </a:solidFill>
                  <a:latin typeface="+mn-ea"/>
                </a:rPr>
                <a:t>2009 </a:t>
              </a:r>
              <a:r>
                <a:rPr kumimoji="1" lang="ja-JP" altLang="en-US" sz="1000" u="sng" dirty="0">
                  <a:solidFill>
                    <a:schemeClr val="tx1"/>
                  </a:solidFill>
                  <a:latin typeface="+mn-ea"/>
                </a:rPr>
                <a:t>⇒ </a:t>
              </a:r>
              <a:r>
                <a:rPr kumimoji="1" lang="en-US" altLang="ja-JP" sz="1000" u="sng" dirty="0" smtClean="0">
                  <a:solidFill>
                    <a:schemeClr val="tx1"/>
                  </a:solidFill>
                  <a:latin typeface="+mn-ea"/>
                </a:rPr>
                <a:t>2019</a:t>
              </a:r>
              <a:endParaRPr kumimoji="1" lang="en-US" altLang="ja-JP" sz="1000" u="sng" dirty="0">
                <a:solidFill>
                  <a:schemeClr val="tx1"/>
                </a:solidFill>
                <a:latin typeface="+mn-ea"/>
              </a:endParaRPr>
            </a:p>
            <a:p>
              <a:r>
                <a:rPr kumimoji="1" lang="ja-JP" altLang="en-US" sz="1000" dirty="0" smtClean="0">
                  <a:solidFill>
                    <a:schemeClr val="tx1"/>
                  </a:solidFill>
                  <a:latin typeface="+mn-ea"/>
                </a:rPr>
                <a:t>　</a:t>
              </a:r>
              <a:r>
                <a:rPr lang="ja-JP" altLang="en-US" sz="1000" dirty="0" smtClean="0">
                  <a:solidFill>
                    <a:schemeClr val="tx1"/>
                  </a:solidFill>
                  <a:latin typeface="+mn-ea"/>
                </a:rPr>
                <a:t>関空　</a:t>
              </a:r>
              <a:r>
                <a:rPr lang="en-US" altLang="ja-JP" sz="1000" dirty="0" smtClean="0">
                  <a:solidFill>
                    <a:schemeClr val="tx1"/>
                  </a:solidFill>
                  <a:latin typeface="+mn-ea"/>
                </a:rPr>
                <a:t>12</a:t>
              </a:r>
              <a:r>
                <a:rPr lang="ja-JP" altLang="en-US" sz="1000" dirty="0" smtClean="0">
                  <a:solidFill>
                    <a:schemeClr val="tx1"/>
                  </a:solidFill>
                  <a:latin typeface="+mn-ea"/>
                </a:rPr>
                <a:t>便 ⇒ </a:t>
              </a:r>
              <a:r>
                <a:rPr lang="en-US" altLang="ja-JP" sz="1000" dirty="0" smtClean="0">
                  <a:solidFill>
                    <a:schemeClr val="tx1"/>
                  </a:solidFill>
                  <a:latin typeface="+mn-ea"/>
                </a:rPr>
                <a:t>540</a:t>
              </a:r>
              <a:r>
                <a:rPr lang="ja-JP" altLang="en-US" sz="1000" dirty="0" smtClean="0">
                  <a:solidFill>
                    <a:schemeClr val="tx1"/>
                  </a:solidFill>
                  <a:latin typeface="+mn-ea"/>
                </a:rPr>
                <a:t>便</a:t>
              </a:r>
            </a:p>
            <a:p>
              <a:r>
                <a:rPr lang="ja-JP" altLang="en-US" sz="1000" dirty="0" smtClean="0">
                  <a:solidFill>
                    <a:schemeClr val="tx1"/>
                  </a:solidFill>
                  <a:latin typeface="+mn-ea"/>
                </a:rPr>
                <a:t>            </a:t>
              </a:r>
              <a:r>
                <a:rPr lang="en-US" altLang="ja-JP" sz="1000" dirty="0">
                  <a:solidFill>
                    <a:schemeClr val="tx1"/>
                  </a:solidFill>
                  <a:latin typeface="+mn-ea"/>
                </a:rPr>
                <a:t>2</a:t>
              </a:r>
              <a:r>
                <a:rPr lang="ja-JP" altLang="en-US" sz="1000" dirty="0" smtClean="0">
                  <a:solidFill>
                    <a:schemeClr val="tx1"/>
                  </a:solidFill>
                  <a:latin typeface="+mn-ea"/>
                </a:rPr>
                <a:t>％ ⇒ </a:t>
              </a:r>
              <a:r>
                <a:rPr lang="en-US" altLang="ja-JP" sz="1000" dirty="0" smtClean="0">
                  <a:solidFill>
                    <a:schemeClr val="tx1"/>
                  </a:solidFill>
                  <a:latin typeface="+mn-ea"/>
                </a:rPr>
                <a:t>39</a:t>
              </a:r>
              <a:r>
                <a:rPr lang="ja-JP" altLang="en-US" sz="1000" dirty="0" smtClean="0">
                  <a:solidFill>
                    <a:schemeClr val="tx1"/>
                  </a:solidFill>
                  <a:latin typeface="+mn-ea"/>
                </a:rPr>
                <a:t>％</a:t>
              </a:r>
            </a:p>
            <a:p>
              <a:r>
                <a:rPr lang="ja-JP" altLang="en-US" sz="1000" dirty="0">
                  <a:solidFill>
                    <a:schemeClr val="tx1"/>
                  </a:solidFill>
                  <a:latin typeface="+mn-ea"/>
                </a:rPr>
                <a:t>　成田＋羽田　</a:t>
              </a:r>
              <a:r>
                <a:rPr lang="en-US" altLang="ja-JP" sz="1000" dirty="0">
                  <a:solidFill>
                    <a:schemeClr val="tx1"/>
                  </a:solidFill>
                  <a:latin typeface="+mn-ea"/>
                </a:rPr>
                <a:t>0</a:t>
              </a:r>
              <a:r>
                <a:rPr lang="ja-JP" altLang="en-US" sz="1000" dirty="0" smtClean="0">
                  <a:solidFill>
                    <a:schemeClr val="tx1"/>
                  </a:solidFill>
                  <a:latin typeface="+mn-ea"/>
                </a:rPr>
                <a:t>便 </a:t>
              </a:r>
              <a:r>
                <a:rPr lang="ja-JP" altLang="en-US" sz="1000" dirty="0">
                  <a:solidFill>
                    <a:schemeClr val="tx1"/>
                  </a:solidFill>
                  <a:latin typeface="+mn-ea"/>
                </a:rPr>
                <a:t>⇒ </a:t>
              </a:r>
              <a:r>
                <a:rPr lang="en-US" altLang="ja-JP" sz="1000" dirty="0" smtClean="0">
                  <a:solidFill>
                    <a:schemeClr val="tx1"/>
                  </a:solidFill>
                  <a:latin typeface="+mn-ea"/>
                </a:rPr>
                <a:t>326</a:t>
              </a:r>
              <a:r>
                <a:rPr lang="ja-JP" altLang="en-US" sz="1000" dirty="0" smtClean="0">
                  <a:solidFill>
                    <a:schemeClr val="tx1"/>
                  </a:solidFill>
                  <a:latin typeface="+mn-ea"/>
                </a:rPr>
                <a:t>便</a:t>
              </a:r>
              <a:endParaRPr lang="ja-JP" altLang="en-US" sz="1000" dirty="0">
                <a:solidFill>
                  <a:schemeClr val="tx1"/>
                </a:solidFill>
                <a:latin typeface="+mn-ea"/>
              </a:endParaRPr>
            </a:p>
            <a:p>
              <a:r>
                <a:rPr lang="ja-JP" altLang="en-US" sz="1000" dirty="0">
                  <a:solidFill>
                    <a:schemeClr val="tx1"/>
                  </a:solidFill>
                  <a:latin typeface="+mn-ea"/>
                </a:rPr>
                <a:t>　　　　　　　　　　</a:t>
              </a:r>
              <a:r>
                <a:rPr lang="en-US" altLang="ja-JP" sz="1000" dirty="0" smtClean="0">
                  <a:solidFill>
                    <a:schemeClr val="tx1"/>
                  </a:solidFill>
                  <a:latin typeface="+mn-ea"/>
                </a:rPr>
                <a:t>0</a:t>
              </a:r>
              <a:r>
                <a:rPr lang="ja-JP" altLang="en-US" sz="1000" dirty="0" smtClean="0">
                  <a:solidFill>
                    <a:schemeClr val="tx1"/>
                  </a:solidFill>
                  <a:latin typeface="+mn-ea"/>
                </a:rPr>
                <a:t>％ </a:t>
              </a:r>
              <a:r>
                <a:rPr lang="ja-JP" altLang="en-US" sz="1000" dirty="0">
                  <a:solidFill>
                    <a:schemeClr val="tx1"/>
                  </a:solidFill>
                  <a:latin typeface="+mn-ea"/>
                </a:rPr>
                <a:t>⇒ </a:t>
              </a:r>
              <a:r>
                <a:rPr lang="en-US" altLang="ja-JP" sz="1000" dirty="0" smtClean="0">
                  <a:solidFill>
                    <a:schemeClr val="tx1"/>
                  </a:solidFill>
                  <a:latin typeface="+mn-ea"/>
                </a:rPr>
                <a:t>13</a:t>
              </a:r>
              <a:r>
                <a:rPr lang="ja-JP" altLang="en-US" sz="1000" dirty="0" smtClean="0">
                  <a:solidFill>
                    <a:schemeClr val="tx1"/>
                  </a:solidFill>
                  <a:latin typeface="+mn-ea"/>
                </a:rPr>
                <a:t>％</a:t>
              </a:r>
              <a:endParaRPr lang="ja-JP" altLang="en-US" sz="1000" dirty="0">
                <a:solidFill>
                  <a:schemeClr val="tx1"/>
                </a:solidFill>
                <a:latin typeface="+mn-ea"/>
              </a:endParaRPr>
            </a:p>
          </p:txBody>
        </p:sp>
        <p:sp>
          <p:nvSpPr>
            <p:cNvPr id="24" name="正方形/長方形 23"/>
            <p:cNvSpPr/>
            <p:nvPr/>
          </p:nvSpPr>
          <p:spPr>
            <a:xfrm>
              <a:off x="3365839" y="3961284"/>
              <a:ext cx="1299262"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u="sng" dirty="0">
                  <a:solidFill>
                    <a:schemeClr val="tx1"/>
                  </a:solidFill>
                  <a:latin typeface="+mn-ea"/>
                </a:rPr>
                <a:t>推移：</a:t>
              </a:r>
              <a:r>
                <a:rPr kumimoji="1" lang="en-US" altLang="ja-JP" sz="1000" u="sng" dirty="0" smtClean="0">
                  <a:solidFill>
                    <a:schemeClr val="tx1"/>
                  </a:solidFill>
                  <a:latin typeface="+mn-ea"/>
                </a:rPr>
                <a:t>2008 </a:t>
              </a:r>
              <a:r>
                <a:rPr kumimoji="1" lang="ja-JP" altLang="en-US" sz="1000" u="sng" dirty="0">
                  <a:solidFill>
                    <a:schemeClr val="tx1"/>
                  </a:solidFill>
                  <a:latin typeface="+mn-ea"/>
                </a:rPr>
                <a:t>⇒</a:t>
              </a:r>
              <a:r>
                <a:rPr kumimoji="1" lang="ja-JP" altLang="en-US" sz="1000" u="sng" baseline="0" dirty="0">
                  <a:solidFill>
                    <a:schemeClr val="tx1"/>
                  </a:solidFill>
                  <a:latin typeface="+mn-ea"/>
                </a:rPr>
                <a:t> </a:t>
              </a:r>
              <a:r>
                <a:rPr kumimoji="1" lang="en-US" altLang="ja-JP" sz="1000" u="sng" dirty="0" smtClean="0">
                  <a:solidFill>
                    <a:schemeClr val="tx1"/>
                  </a:solidFill>
                  <a:latin typeface="+mn-ea"/>
                </a:rPr>
                <a:t>2019</a:t>
              </a:r>
              <a:endParaRPr kumimoji="1" lang="en-US" altLang="ja-JP" sz="1000" u="sng" dirty="0">
                <a:solidFill>
                  <a:schemeClr val="tx1"/>
                </a:solidFill>
                <a:latin typeface="+mn-ea"/>
              </a:endParaRPr>
            </a:p>
            <a:p>
              <a:r>
                <a:rPr lang="ja-JP" altLang="en-US" sz="1000" dirty="0" smtClean="0">
                  <a:solidFill>
                    <a:schemeClr val="tx1"/>
                  </a:solidFill>
                  <a:latin typeface="+mn-ea"/>
                </a:rPr>
                <a:t>　関空</a:t>
              </a:r>
              <a:r>
                <a:rPr lang="ja-JP" altLang="en-US" sz="1000" dirty="0">
                  <a:solidFill>
                    <a:schemeClr val="tx1"/>
                  </a:solidFill>
                  <a:latin typeface="+mn-ea"/>
                </a:rPr>
                <a:t>　　</a:t>
              </a:r>
              <a:r>
                <a:rPr lang="ja-JP" altLang="en-US" sz="1000" dirty="0" smtClean="0">
                  <a:solidFill>
                    <a:schemeClr val="tx1"/>
                  </a:solidFill>
                  <a:latin typeface="+mn-ea"/>
                </a:rPr>
                <a:t>＋</a:t>
              </a:r>
              <a:r>
                <a:rPr lang="en-US" altLang="ja-JP" sz="1000" dirty="0" smtClean="0">
                  <a:solidFill>
                    <a:schemeClr val="tx1"/>
                  </a:solidFill>
                  <a:latin typeface="+mn-ea"/>
                </a:rPr>
                <a:t>10</a:t>
              </a:r>
              <a:r>
                <a:rPr lang="ja-JP" altLang="en-US" sz="1000" dirty="0" smtClean="0">
                  <a:solidFill>
                    <a:schemeClr val="tx1"/>
                  </a:solidFill>
                  <a:latin typeface="+mn-ea"/>
                </a:rPr>
                <a:t>都市</a:t>
              </a:r>
              <a:endParaRPr lang="ja-JP" altLang="en-US" sz="1000" dirty="0">
                <a:solidFill>
                  <a:schemeClr val="tx1"/>
                </a:solidFill>
                <a:latin typeface="+mn-ea"/>
              </a:endParaRPr>
            </a:p>
            <a:p>
              <a:r>
                <a:rPr lang="ja-JP" altLang="en-US" sz="1000" dirty="0">
                  <a:solidFill>
                    <a:schemeClr val="tx1"/>
                  </a:solidFill>
                  <a:latin typeface="+mn-ea"/>
                </a:rPr>
                <a:t>　成田　　</a:t>
              </a:r>
              <a:r>
                <a:rPr lang="ja-JP" altLang="en-US" sz="1000" dirty="0" smtClean="0">
                  <a:solidFill>
                    <a:schemeClr val="tx1"/>
                  </a:solidFill>
                  <a:latin typeface="+mn-ea"/>
                </a:rPr>
                <a:t>＋</a:t>
              </a:r>
              <a:r>
                <a:rPr lang="en-US" altLang="ja-JP" sz="1000" dirty="0">
                  <a:solidFill>
                    <a:schemeClr val="tx1"/>
                  </a:solidFill>
                  <a:latin typeface="+mn-ea"/>
                </a:rPr>
                <a:t>23</a:t>
              </a:r>
              <a:r>
                <a:rPr lang="ja-JP" altLang="en-US" sz="1000" dirty="0" smtClean="0">
                  <a:solidFill>
                    <a:schemeClr val="tx1"/>
                  </a:solidFill>
                  <a:latin typeface="+mn-ea"/>
                </a:rPr>
                <a:t>都市</a:t>
              </a:r>
              <a:endParaRPr lang="ja-JP" altLang="en-US" sz="1000" dirty="0">
                <a:solidFill>
                  <a:schemeClr val="tx1"/>
                </a:solidFill>
                <a:latin typeface="+mn-ea"/>
              </a:endParaRPr>
            </a:p>
            <a:p>
              <a:r>
                <a:rPr lang="ja-JP" altLang="en-US" sz="1000" dirty="0">
                  <a:solidFill>
                    <a:schemeClr val="tx1"/>
                  </a:solidFill>
                  <a:latin typeface="+mn-ea"/>
                </a:rPr>
                <a:t>　羽田　　</a:t>
              </a:r>
              <a:r>
                <a:rPr lang="ja-JP" altLang="en-US" sz="1000" dirty="0" smtClean="0">
                  <a:solidFill>
                    <a:schemeClr val="tx1"/>
                  </a:solidFill>
                  <a:latin typeface="+mn-ea"/>
                </a:rPr>
                <a:t>＋</a:t>
              </a:r>
              <a:r>
                <a:rPr lang="en-US" altLang="ja-JP" sz="1000" dirty="0">
                  <a:solidFill>
                    <a:schemeClr val="tx1"/>
                  </a:solidFill>
                  <a:latin typeface="+mn-ea"/>
                </a:rPr>
                <a:t>28</a:t>
              </a:r>
              <a:r>
                <a:rPr lang="ja-JP" altLang="en-US" sz="1000" dirty="0" smtClean="0">
                  <a:solidFill>
                    <a:schemeClr val="tx1"/>
                  </a:solidFill>
                  <a:latin typeface="+mn-ea"/>
                </a:rPr>
                <a:t>都市</a:t>
              </a:r>
              <a:endParaRPr lang="ja-JP" altLang="en-US" sz="1000" dirty="0">
                <a:solidFill>
                  <a:schemeClr val="tx1"/>
                </a:solidFill>
                <a:latin typeface="+mn-ea"/>
              </a:endParaRPr>
            </a:p>
          </p:txBody>
        </p:sp>
        <p:sp>
          <p:nvSpPr>
            <p:cNvPr id="12" name="正方形/長方形 11"/>
            <p:cNvSpPr/>
            <p:nvPr/>
          </p:nvSpPr>
          <p:spPr>
            <a:xfrm>
              <a:off x="6332628" y="3848486"/>
              <a:ext cx="2508187" cy="5524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u="sng" dirty="0">
                  <a:solidFill>
                    <a:schemeClr val="tx1"/>
                  </a:solidFill>
                  <a:latin typeface="+mn-ea"/>
                </a:rPr>
                <a:t>推移：</a:t>
              </a:r>
              <a:r>
                <a:rPr kumimoji="1" lang="en-US" altLang="ja-JP" sz="1000" u="sng" dirty="0" smtClean="0">
                  <a:solidFill>
                    <a:schemeClr val="tx1"/>
                  </a:solidFill>
                  <a:latin typeface="+mn-ea"/>
                </a:rPr>
                <a:t>2008 </a:t>
              </a:r>
              <a:r>
                <a:rPr kumimoji="1" lang="ja-JP" altLang="en-US" sz="1000" u="sng" dirty="0">
                  <a:solidFill>
                    <a:schemeClr val="tx1"/>
                  </a:solidFill>
                  <a:latin typeface="+mn-ea"/>
                </a:rPr>
                <a:t>⇒ </a:t>
              </a:r>
              <a:r>
                <a:rPr kumimoji="1" lang="en-US" altLang="ja-JP" sz="1000" u="sng" dirty="0" smtClean="0">
                  <a:solidFill>
                    <a:schemeClr val="tx1"/>
                  </a:solidFill>
                  <a:latin typeface="+mn-ea"/>
                </a:rPr>
                <a:t>2019</a:t>
              </a:r>
              <a:r>
                <a:rPr kumimoji="1" lang="ja-JP" altLang="en-US" sz="1000" u="sng" dirty="0" smtClean="0">
                  <a:solidFill>
                    <a:schemeClr val="tx1"/>
                  </a:solidFill>
                  <a:latin typeface="+mn-ea"/>
                </a:rPr>
                <a:t>（ピーク時）</a:t>
              </a:r>
              <a:endParaRPr kumimoji="1" lang="en-US" altLang="ja-JP" sz="1000" u="sng" dirty="0">
                <a:solidFill>
                  <a:schemeClr val="tx1"/>
                </a:solidFill>
                <a:latin typeface="+mn-ea"/>
              </a:endParaRPr>
            </a:p>
            <a:p>
              <a:r>
                <a:rPr kumimoji="1" lang="ja-JP" altLang="en-US" sz="1000" dirty="0">
                  <a:solidFill>
                    <a:schemeClr val="tx1"/>
                  </a:solidFill>
                  <a:latin typeface="+mn-ea"/>
                </a:rPr>
                <a:t>　</a:t>
              </a:r>
              <a:r>
                <a:rPr kumimoji="1" lang="ja-JP" altLang="en-US" sz="1000" dirty="0" smtClean="0">
                  <a:solidFill>
                    <a:schemeClr val="tx1"/>
                  </a:solidFill>
                  <a:latin typeface="+mn-ea"/>
                </a:rPr>
                <a:t>関空　</a:t>
              </a:r>
              <a:r>
                <a:rPr lang="en-US" altLang="ja-JP" sz="1000" dirty="0" smtClean="0">
                  <a:solidFill>
                    <a:schemeClr val="tx1"/>
                  </a:solidFill>
                  <a:latin typeface="+mn-ea"/>
                </a:rPr>
                <a:t>598</a:t>
              </a:r>
              <a:r>
                <a:rPr kumimoji="1" lang="ja-JP" altLang="en-US" sz="1000" dirty="0" smtClean="0">
                  <a:solidFill>
                    <a:schemeClr val="tx1"/>
                  </a:solidFill>
                  <a:latin typeface="+mn-ea"/>
                </a:rPr>
                <a:t>便⇒</a:t>
              </a:r>
              <a:r>
                <a:rPr lang="en-US" altLang="ja-JP" sz="1000" dirty="0">
                  <a:solidFill>
                    <a:schemeClr val="tx1"/>
                  </a:solidFill>
                  <a:latin typeface="+mn-ea"/>
                </a:rPr>
                <a:t>1375</a:t>
              </a:r>
              <a:r>
                <a:rPr kumimoji="1" lang="ja-JP" altLang="en-US" sz="1000" dirty="0" smtClean="0">
                  <a:solidFill>
                    <a:schemeClr val="tx1"/>
                  </a:solidFill>
                  <a:latin typeface="+mn-ea"/>
                </a:rPr>
                <a:t>便</a:t>
              </a:r>
              <a:r>
                <a:rPr kumimoji="1" lang="ja-JP" altLang="en-US" sz="1000" baseline="0" dirty="0" smtClean="0">
                  <a:solidFill>
                    <a:schemeClr val="tx1"/>
                  </a:solidFill>
                  <a:latin typeface="+mn-ea"/>
                </a:rPr>
                <a:t> 　</a:t>
              </a:r>
              <a:r>
                <a:rPr kumimoji="1" lang="ja-JP" altLang="en-US" sz="1000" dirty="0">
                  <a:solidFill>
                    <a:schemeClr val="tx1"/>
                  </a:solidFill>
                  <a:latin typeface="+mn-ea"/>
                </a:rPr>
                <a:t>　</a:t>
              </a:r>
              <a:r>
                <a:rPr kumimoji="1" lang="en-US" altLang="ja-JP" sz="1000" dirty="0" smtClean="0">
                  <a:solidFill>
                    <a:schemeClr val="tx1"/>
                  </a:solidFill>
                  <a:latin typeface="+mn-ea"/>
                </a:rPr>
                <a:t>130</a:t>
              </a:r>
              <a:r>
                <a:rPr kumimoji="1" lang="ja-JP" altLang="en-US" sz="1000" dirty="0" smtClean="0">
                  <a:solidFill>
                    <a:schemeClr val="tx1"/>
                  </a:solidFill>
                  <a:latin typeface="+mn-ea"/>
                </a:rPr>
                <a:t>％</a:t>
              </a:r>
              <a:r>
                <a:rPr lang="ja-JP" altLang="en-US" sz="1000" dirty="0">
                  <a:solidFill>
                    <a:schemeClr val="tx1"/>
                  </a:solidFill>
                  <a:latin typeface="+mn-ea"/>
                </a:rPr>
                <a:t>増</a:t>
              </a:r>
              <a:endParaRPr kumimoji="1" lang="en-US" altLang="ja-JP" sz="1000" b="0" i="0" u="none" strike="noStrike" kern="1200" dirty="0">
                <a:solidFill>
                  <a:schemeClr val="tx1"/>
                </a:solidFill>
                <a:effectLst/>
              </a:endParaRPr>
            </a:p>
            <a:p>
              <a:r>
                <a:rPr kumimoji="1" lang="ja-JP" altLang="en-US" sz="1000" b="0" i="0" u="none" strike="noStrike" kern="1200" dirty="0">
                  <a:solidFill>
                    <a:schemeClr val="tx1"/>
                  </a:solidFill>
                  <a:effectLst/>
                  <a:latin typeface="+mn-lt"/>
                  <a:ea typeface="+mn-ea"/>
                  <a:cs typeface="+mn-cs"/>
                </a:rPr>
                <a:t>　成田＋</a:t>
              </a:r>
              <a:r>
                <a:rPr kumimoji="1" lang="ja-JP" altLang="en-US" sz="1000" b="0" i="0" u="none" strike="noStrike" kern="1200" dirty="0" smtClean="0">
                  <a:solidFill>
                    <a:schemeClr val="tx1"/>
                  </a:solidFill>
                  <a:effectLst/>
                  <a:latin typeface="+mn-lt"/>
                  <a:ea typeface="+mn-ea"/>
                  <a:cs typeface="+mn-cs"/>
                </a:rPr>
                <a:t>羽田 </a:t>
              </a:r>
              <a:r>
                <a:rPr lang="en-US" altLang="ja-JP" sz="1000" dirty="0" smtClean="0">
                  <a:solidFill>
                    <a:schemeClr val="tx1"/>
                  </a:solidFill>
                </a:rPr>
                <a:t>1472</a:t>
              </a:r>
              <a:r>
                <a:rPr kumimoji="1" lang="ja-JP" altLang="en-US" sz="1000" b="0" i="0" u="none" strike="noStrike" kern="1200" dirty="0" smtClean="0">
                  <a:solidFill>
                    <a:schemeClr val="tx1"/>
                  </a:solidFill>
                  <a:effectLst/>
                  <a:latin typeface="+mn-lt"/>
                  <a:ea typeface="+mn-ea"/>
                  <a:cs typeface="+mn-cs"/>
                </a:rPr>
                <a:t>便⇒</a:t>
              </a:r>
              <a:r>
                <a:rPr kumimoji="1" lang="en-US" altLang="ja-JP" sz="1000" b="0" i="0" u="none" strike="noStrike" kern="1200" dirty="0" smtClean="0">
                  <a:solidFill>
                    <a:schemeClr val="tx1"/>
                  </a:solidFill>
                  <a:effectLst/>
                  <a:latin typeface="+mn-lt"/>
                  <a:ea typeface="+mn-ea"/>
                  <a:cs typeface="+mn-cs"/>
                </a:rPr>
                <a:t>2561</a:t>
              </a:r>
              <a:r>
                <a:rPr kumimoji="1" lang="ja-JP" altLang="en-US" sz="1000" b="0" i="0" u="none" strike="noStrike" kern="1200" dirty="0" smtClean="0">
                  <a:solidFill>
                    <a:schemeClr val="tx1"/>
                  </a:solidFill>
                  <a:effectLst/>
                  <a:latin typeface="+mn-lt"/>
                  <a:ea typeface="+mn-ea"/>
                  <a:cs typeface="+mn-cs"/>
                </a:rPr>
                <a:t>便</a:t>
              </a:r>
              <a:r>
                <a:rPr kumimoji="1" lang="ja-JP" altLang="en-US" sz="1000" b="0" i="0" u="none" strike="noStrike" kern="1200" dirty="0">
                  <a:solidFill>
                    <a:schemeClr val="tx1"/>
                  </a:solidFill>
                  <a:effectLst/>
                  <a:latin typeface="+mn-lt"/>
                  <a:ea typeface="+mn-ea"/>
                  <a:cs typeface="+mn-cs"/>
                </a:rPr>
                <a:t>　</a:t>
              </a:r>
              <a:r>
                <a:rPr lang="en-US" altLang="ja-JP" sz="1000" dirty="0">
                  <a:solidFill>
                    <a:schemeClr val="tx1"/>
                  </a:solidFill>
                  <a:latin typeface="+mn-ea"/>
                </a:rPr>
                <a:t>73</a:t>
              </a:r>
              <a:r>
                <a:rPr kumimoji="1" lang="ja-JP" altLang="en-US" sz="1000" b="0" i="0" u="none" strike="noStrike" kern="1200" dirty="0" smtClean="0">
                  <a:solidFill>
                    <a:schemeClr val="tx1"/>
                  </a:solidFill>
                  <a:effectLst/>
                  <a:latin typeface="+mn-lt"/>
                  <a:ea typeface="+mn-ea"/>
                  <a:cs typeface="+mn-cs"/>
                </a:rPr>
                <a:t>％増</a:t>
              </a:r>
              <a:r>
                <a:rPr kumimoji="1" lang="ja-JP" altLang="en-US" sz="1000" b="0" i="0" u="none" strike="noStrike" kern="1200" dirty="0">
                  <a:solidFill>
                    <a:schemeClr val="tx1"/>
                  </a:solidFill>
                  <a:effectLst/>
                </a:rPr>
                <a:t>　　</a:t>
              </a:r>
              <a:endParaRPr kumimoji="1" lang="en-US" altLang="ja-JP" sz="1000" dirty="0">
                <a:solidFill>
                  <a:schemeClr val="tx1"/>
                </a:solidFill>
                <a:latin typeface="+mn-ea"/>
              </a:endParaRPr>
            </a:p>
          </p:txBody>
        </p:sp>
        <p:sp>
          <p:nvSpPr>
            <p:cNvPr id="13" name="正方形/長方形 12"/>
            <p:cNvSpPr/>
            <p:nvPr/>
          </p:nvSpPr>
          <p:spPr>
            <a:xfrm>
              <a:off x="5279463" y="653116"/>
              <a:ext cx="1460534" cy="7824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推移：</a:t>
              </a:r>
              <a:r>
                <a:rPr kumimoji="1" lang="en-US" altLang="ja-JP" sz="10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2008 </a:t>
              </a:r>
              <a:r>
                <a:rPr kumimoji="1" lang="ja-JP" altLang="en-US" sz="1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en-US" altLang="ja-JP" sz="10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2019</a:t>
              </a:r>
              <a:endParaRPr kumimoji="1" lang="en-US" altLang="ja-JP" sz="1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関空　　</a:t>
              </a:r>
              <a:r>
                <a:rPr lang="en-US" altLang="ja-JP" sz="1000" noProof="0" dirty="0" smtClean="0">
                  <a:solidFill>
                    <a:prstClr val="black"/>
                  </a:solidFill>
                  <a:latin typeface="ＭＳ Ｐゴシック" panose="020B0600070205080204" pitchFamily="50" charset="-128"/>
                  <a:ea typeface="ＭＳ Ｐゴシック" panose="020B0600070205080204" pitchFamily="50" charset="-128"/>
                </a:rPr>
                <a:t>673</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万人</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増</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成田　　</a:t>
              </a:r>
              <a:r>
                <a:rPr lang="en-US" altLang="ja-JP" sz="1000" noProof="0" dirty="0" smtClean="0">
                  <a:solidFill>
                    <a:prstClr val="black"/>
                  </a:solidFill>
                  <a:latin typeface="ＭＳ Ｐゴシック" panose="020B0600070205080204" pitchFamily="50" charset="-128"/>
                  <a:ea typeface="ＭＳ Ｐゴシック" panose="020B0600070205080204" pitchFamily="50" charset="-128"/>
                </a:rPr>
                <a:t>469</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万人</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増</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羽田　　</a:t>
              </a:r>
              <a:r>
                <a:rPr lang="en-US" altLang="ja-JP" sz="1000" noProof="0" dirty="0" smtClean="0">
                  <a:solidFill>
                    <a:prstClr val="black"/>
                  </a:solidFill>
                  <a:latin typeface="ＭＳ Ｐゴシック" panose="020B0600070205080204" pitchFamily="50" charset="-128"/>
                  <a:ea typeface="ＭＳ Ｐゴシック" panose="020B0600070205080204" pitchFamily="50" charset="-128"/>
                </a:rPr>
                <a:t>375</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万人</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増</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 name="円形吹き出し 13"/>
            <p:cNvSpPr/>
            <p:nvPr/>
          </p:nvSpPr>
          <p:spPr>
            <a:xfrm>
              <a:off x="5144598" y="1501353"/>
              <a:ext cx="1107831" cy="430823"/>
            </a:xfrm>
            <a:prstGeom prst="wedgeEllipseCallout">
              <a:avLst>
                <a:gd name="adj1" fmla="val 30305"/>
                <a:gd name="adj2" fmla="val 79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16" name="円形吹き出し 15"/>
            <p:cNvSpPr/>
            <p:nvPr/>
          </p:nvSpPr>
          <p:spPr>
            <a:xfrm>
              <a:off x="586099" y="1578263"/>
              <a:ext cx="1107831" cy="430823"/>
            </a:xfrm>
            <a:prstGeom prst="wedgeEllipseCallout">
              <a:avLst>
                <a:gd name="adj1" fmla="val 30305"/>
                <a:gd name="adj2" fmla="val 79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18" name="円形吹き出し 17"/>
            <p:cNvSpPr/>
            <p:nvPr/>
          </p:nvSpPr>
          <p:spPr>
            <a:xfrm>
              <a:off x="1568630" y="4009104"/>
              <a:ext cx="1107831" cy="430823"/>
            </a:xfrm>
            <a:prstGeom prst="wedgeEllipseCallout">
              <a:avLst>
                <a:gd name="adj1" fmla="val -48747"/>
                <a:gd name="adj2" fmla="val 10067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19" name="円形吹き出し 18"/>
            <p:cNvSpPr/>
            <p:nvPr/>
          </p:nvSpPr>
          <p:spPr>
            <a:xfrm>
              <a:off x="5123088" y="4168499"/>
              <a:ext cx="1107831" cy="430823"/>
            </a:xfrm>
            <a:prstGeom prst="wedgeEllipseCallout">
              <a:avLst>
                <a:gd name="adj1" fmla="val 30305"/>
                <a:gd name="adj2" fmla="val 79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gr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131</a:t>
            </a:fld>
            <a:endParaRPr lang="ja-JP" altLang="en-US"/>
          </a:p>
        </p:txBody>
      </p:sp>
    </p:spTree>
    <p:extLst>
      <p:ext uri="{BB962C8B-B14F-4D97-AF65-F5344CB8AC3E}">
        <p14:creationId xmlns:p14="http://schemas.microsoft.com/office/powerpoint/2010/main" val="3093501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764704"/>
            <a:ext cx="3633596" cy="338554"/>
          </a:xfrm>
          <a:prstGeom prst="rect">
            <a:avLst/>
          </a:prstGeom>
          <a:noFill/>
        </p:spPr>
        <p:txBody>
          <a:bodyPr wrap="square" rtlCol="0">
            <a:spAutoFit/>
          </a:bodyPr>
          <a:lstStyle/>
          <a:p>
            <a:pPr marL="177800" indent="-177800">
              <a:spcBef>
                <a:spcPts val="600"/>
              </a:spcBef>
            </a:pPr>
            <a:r>
              <a:rPr lang="ja-JP" altLang="en-US" sz="1600" dirty="0" smtClean="0"/>
              <a:t>■関連データその</a:t>
            </a:r>
            <a:r>
              <a:rPr lang="ja-JP" altLang="en-US" sz="1600" dirty="0"/>
              <a:t>２</a:t>
            </a:r>
            <a:endParaRPr kumimoji="1" lang="en-US" altLang="ja-JP" sz="1600"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132</a:t>
            </a:fld>
            <a:endParaRPr kumimoji="1" lang="ja-JP" altLang="en-US"/>
          </a:p>
        </p:txBody>
      </p:sp>
      <p:pic>
        <p:nvPicPr>
          <p:cNvPr id="3" name="図 2"/>
          <p:cNvPicPr>
            <a:picLocks noChangeAspect="1"/>
          </p:cNvPicPr>
          <p:nvPr/>
        </p:nvPicPr>
        <p:blipFill>
          <a:blip r:embed="rId2"/>
          <a:stretch>
            <a:fillRect/>
          </a:stretch>
        </p:blipFill>
        <p:spPr>
          <a:xfrm>
            <a:off x="94100" y="1112203"/>
            <a:ext cx="8955800" cy="5169856"/>
          </a:xfrm>
          <a:prstGeom prst="rect">
            <a:avLst/>
          </a:prstGeom>
        </p:spPr>
      </p:pic>
    </p:spTree>
    <p:extLst>
      <p:ext uri="{BB962C8B-B14F-4D97-AF65-F5344CB8AC3E}">
        <p14:creationId xmlns:p14="http://schemas.microsoft.com/office/powerpoint/2010/main" val="1592315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84" y="0"/>
            <a:ext cx="915868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（３）インフラの充実・</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強化</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インフラ整備（道路網・鉄道網）の具体化、ストックの組換え</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p>
        </p:txBody>
      </p:sp>
      <p:graphicFrame>
        <p:nvGraphicFramePr>
          <p:cNvPr id="8" name="表 7"/>
          <p:cNvGraphicFramePr>
            <a:graphicFrameLocks noGrp="1"/>
          </p:cNvGraphicFramePr>
          <p:nvPr>
            <p:extLst>
              <p:ext uri="{D42A27DB-BD31-4B8C-83A1-F6EECF244321}">
                <p14:modId xmlns:p14="http://schemas.microsoft.com/office/powerpoint/2010/main" val="3215979427"/>
              </p:ext>
            </p:extLst>
          </p:nvPr>
        </p:nvGraphicFramePr>
        <p:xfrm>
          <a:off x="251520" y="386329"/>
          <a:ext cx="8712968" cy="626440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556000">
                <a:tc rowSpan="3">
                  <a:txBody>
                    <a:bodyPr/>
                    <a:lstStyle/>
                    <a:p>
                      <a:pPr marL="0" indent="0"/>
                      <a:r>
                        <a:rPr kumimoji="1" lang="ja-JP" altLang="en-US" sz="1400" dirty="0" smtClean="0">
                          <a:solidFill>
                            <a:schemeClr val="tx1"/>
                          </a:solidFill>
                        </a:rPr>
                        <a:t>・インフラ整備は、経済発展に不可欠な投資であるにもかかわらず、財政難が続く中で、莫大な予算を確保</a:t>
                      </a:r>
                      <a:r>
                        <a:rPr kumimoji="1" lang="ja-JP" altLang="en-US" sz="1400" strike="noStrike" dirty="0" smtClean="0">
                          <a:solidFill>
                            <a:schemeClr val="tx1"/>
                          </a:solidFill>
                        </a:rPr>
                        <a:t>する</a:t>
                      </a:r>
                      <a:r>
                        <a:rPr kumimoji="1" lang="ja-JP" altLang="en-US" sz="1400" dirty="0" smtClean="0">
                          <a:solidFill>
                            <a:schemeClr val="tx1"/>
                          </a:solidFill>
                        </a:rPr>
                        <a:t>事業スキームを構築する必要があった。</a:t>
                      </a:r>
                      <a:endParaRPr kumimoji="1" lang="en-US" altLang="ja-JP" sz="1400" dirty="0" smtClean="0">
                        <a:solidFill>
                          <a:schemeClr val="tx1"/>
                        </a:solidFill>
                      </a:endParaRPr>
                    </a:p>
                    <a:p>
                      <a:pPr marL="0" indent="0"/>
                      <a:r>
                        <a:rPr kumimoji="1" lang="ja-JP" altLang="en-US" sz="1400" dirty="0" smtClean="0">
                          <a:solidFill>
                            <a:schemeClr val="tx1"/>
                          </a:solidFill>
                        </a:rPr>
                        <a:t>・都心と国土軸や関空のアクセス状況等に課題があり、副首都として必要な都市機能の充実が必要。</a:t>
                      </a:r>
                      <a:endParaRPr kumimoji="1" lang="en-US" altLang="ja-JP" sz="1400" dirty="0" smtClean="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b="1" dirty="0" smtClean="0">
                          <a:solidFill>
                            <a:schemeClr val="tx1"/>
                          </a:solidFill>
                        </a:rPr>
                        <a:t>①高速道路</a:t>
                      </a:r>
                      <a:endParaRPr kumimoji="1" lang="en-US" altLang="ja-JP" sz="1400" b="1" dirty="0" smtClean="0">
                        <a:solidFill>
                          <a:schemeClr val="tx1"/>
                        </a:solidFill>
                      </a:endParaRPr>
                    </a:p>
                    <a:p>
                      <a:pPr marL="92075" indent="-92075"/>
                      <a:r>
                        <a:rPr kumimoji="1" lang="ja-JP" altLang="en-US" sz="1400" dirty="0" smtClean="0">
                          <a:solidFill>
                            <a:schemeClr val="tx1"/>
                          </a:solidFill>
                        </a:rPr>
                        <a:t>・複数の運営主体が混在する複雑な料金体系の改善</a:t>
                      </a:r>
                      <a:endParaRPr kumimoji="1" lang="en-US" altLang="ja-JP" sz="1400" dirty="0" smtClean="0">
                        <a:solidFill>
                          <a:schemeClr val="tx1"/>
                        </a:solidFill>
                      </a:endParaRPr>
                    </a:p>
                    <a:p>
                      <a:pPr marL="92075" indent="-92075"/>
                      <a:r>
                        <a:rPr kumimoji="1" lang="ja-JP" altLang="en-US" sz="1400" dirty="0" smtClean="0">
                          <a:solidFill>
                            <a:schemeClr val="tx1"/>
                          </a:solidFill>
                        </a:rPr>
                        <a:t>・ミッシングリンク解消に向けた道路整備、老朽化に伴うインフラ更新計画の具体化</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ysDash"/>
                      <a:round/>
                      <a:headEnd type="none" w="med" len="med"/>
                      <a:tailEnd type="none" w="med" len="med"/>
                    </a:lnB>
                  </a:tcPr>
                </a:tc>
                <a:tc>
                  <a:txBody>
                    <a:bodyPr/>
                    <a:lstStyle/>
                    <a:p>
                      <a:pPr marL="92075" indent="-92075"/>
                      <a:r>
                        <a:rPr kumimoji="1" lang="ja-JP" altLang="en-US" sz="1400" dirty="0" smtClean="0">
                          <a:solidFill>
                            <a:schemeClr val="tx1"/>
                          </a:solidFill>
                        </a:rPr>
                        <a:t>	</a:t>
                      </a:r>
                      <a:endParaRPr kumimoji="1" lang="en-US" altLang="ja-JP" sz="1400" dirty="0" smtClean="0">
                        <a:solidFill>
                          <a:schemeClr val="tx1"/>
                        </a:solidFill>
                      </a:endParaRPr>
                    </a:p>
                    <a:p>
                      <a:pPr marL="92075" indent="-92075"/>
                      <a:r>
                        <a:rPr kumimoji="1" lang="ja-JP" altLang="en-US" sz="1400" dirty="0" smtClean="0">
                          <a:solidFill>
                            <a:schemeClr val="tx1"/>
                          </a:solidFill>
                        </a:rPr>
                        <a:t>・</a:t>
                      </a:r>
                      <a:r>
                        <a:rPr kumimoji="1" lang="ja-JP" altLang="en-US" sz="1400" strike="noStrike" baseline="0" dirty="0" smtClean="0">
                          <a:solidFill>
                            <a:schemeClr val="tx1"/>
                          </a:solidFill>
                        </a:rPr>
                        <a:t>近畿圏の高速道路を賢く使う料金体系の提案</a:t>
                      </a:r>
                      <a:r>
                        <a:rPr kumimoji="1" lang="ja-JP" altLang="en-US" sz="1400" dirty="0" smtClean="0">
                          <a:solidFill>
                            <a:schemeClr val="tx1"/>
                          </a:solidFill>
                        </a:rPr>
                        <a:t>（料金体系の一元化</a:t>
                      </a:r>
                      <a:r>
                        <a:rPr kumimoji="1" lang="ja-JP" altLang="en-US" sz="1400" baseline="0" dirty="0" smtClean="0">
                          <a:solidFill>
                            <a:schemeClr val="tx1"/>
                          </a:solidFill>
                        </a:rPr>
                        <a:t>）</a:t>
                      </a:r>
                      <a:r>
                        <a:rPr kumimoji="1" lang="ja-JP" altLang="en-US" sz="1400" dirty="0" smtClean="0">
                          <a:solidFill>
                            <a:schemeClr val="tx1"/>
                          </a:solidFill>
                        </a:rPr>
                        <a:t>、大規模更新の財源確保のための料金徴収期間延長、ミッシングリンク解消に向けた事業スキームの具体化、国・高速道路会社・自治体による検討会設置</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ysDash"/>
                      <a:round/>
                      <a:headEnd type="none" w="med" len="med"/>
                      <a:tailEnd type="none" w="med" len="med"/>
                    </a:lnB>
                  </a:tcPr>
                </a:tc>
                <a:tc>
                  <a:txBody>
                    <a:bodyPr/>
                    <a:lstStyle/>
                    <a:p>
                      <a:pPr marL="92075" indent="-92075"/>
                      <a:endParaRPr kumimoji="1" lang="en-US" altLang="ja-JP" sz="1150" dirty="0" smtClean="0">
                        <a:solidFill>
                          <a:schemeClr val="tx1"/>
                        </a:solidFill>
                      </a:endParaRPr>
                    </a:p>
                    <a:p>
                      <a:pPr marL="92075" indent="-92075"/>
                      <a:r>
                        <a:rPr kumimoji="1" lang="ja-JP" altLang="en-US" sz="1150" dirty="0" smtClean="0">
                          <a:solidFill>
                            <a:schemeClr val="tx1"/>
                          </a:solidFill>
                        </a:rPr>
                        <a:t>・</a:t>
                      </a:r>
                      <a:r>
                        <a:rPr kumimoji="1" lang="ja-JP" altLang="en-US" sz="1150" strike="noStrike" baseline="0" dirty="0" smtClean="0">
                          <a:solidFill>
                            <a:schemeClr val="tx1"/>
                          </a:solidFill>
                        </a:rPr>
                        <a:t>近畿</a:t>
                      </a:r>
                      <a:r>
                        <a:rPr kumimoji="1" lang="ja-JP" altLang="en-US" sz="1150" dirty="0" smtClean="0">
                          <a:solidFill>
                            <a:schemeClr val="tx1"/>
                          </a:solidFill>
                        </a:rPr>
                        <a:t>圏の料金を対距離制を基本とした料金体系へ整理・統一（</a:t>
                      </a:r>
                      <a:r>
                        <a:rPr kumimoji="1" lang="en-US" altLang="ja-JP" sz="1150" dirty="0" smtClean="0">
                          <a:solidFill>
                            <a:schemeClr val="tx1"/>
                          </a:solidFill>
                        </a:rPr>
                        <a:t>2017</a:t>
                      </a:r>
                      <a:r>
                        <a:rPr kumimoji="1" lang="ja-JP" altLang="en-US" sz="1150" dirty="0" smtClean="0">
                          <a:solidFill>
                            <a:schemeClr val="tx1"/>
                          </a:solidFill>
                        </a:rPr>
                        <a:t>年</a:t>
                      </a:r>
                      <a:r>
                        <a:rPr kumimoji="1" lang="en-US" altLang="ja-JP" sz="1150" dirty="0" smtClean="0">
                          <a:solidFill>
                            <a:schemeClr val="tx1"/>
                          </a:solidFill>
                        </a:rPr>
                        <a:t>6</a:t>
                      </a:r>
                      <a:r>
                        <a:rPr kumimoji="1" lang="ja-JP" altLang="en-US" sz="1150" dirty="0" smtClean="0">
                          <a:solidFill>
                            <a:schemeClr val="tx1"/>
                          </a:solidFill>
                        </a:rPr>
                        <a:t>月）</a:t>
                      </a:r>
                    </a:p>
                    <a:p>
                      <a:pPr marL="92075" indent="-92075"/>
                      <a:r>
                        <a:rPr kumimoji="1" lang="ja-JP" altLang="en-US" sz="1150" dirty="0" smtClean="0">
                          <a:solidFill>
                            <a:schemeClr val="tx1"/>
                          </a:solidFill>
                        </a:rPr>
                        <a:t>・道路公社路線をＮＥＸＣＯに移管（</a:t>
                      </a:r>
                      <a:r>
                        <a:rPr kumimoji="1" lang="en-US" altLang="ja-JP" sz="1150" dirty="0" smtClean="0">
                          <a:solidFill>
                            <a:schemeClr val="tx1"/>
                          </a:solidFill>
                        </a:rPr>
                        <a:t>2018</a:t>
                      </a:r>
                      <a:r>
                        <a:rPr kumimoji="1" lang="ja-JP" altLang="en-US" sz="1150" dirty="0" smtClean="0">
                          <a:solidFill>
                            <a:schemeClr val="tx1"/>
                          </a:solidFill>
                        </a:rPr>
                        <a:t>年</a:t>
                      </a:r>
                      <a:r>
                        <a:rPr kumimoji="1" lang="en-US" altLang="ja-JP" sz="1150" dirty="0" smtClean="0">
                          <a:solidFill>
                            <a:schemeClr val="tx1"/>
                          </a:solidFill>
                        </a:rPr>
                        <a:t>4</a:t>
                      </a:r>
                      <a:r>
                        <a:rPr kumimoji="1" lang="ja-JP" altLang="en-US" sz="1150" dirty="0" smtClean="0">
                          <a:solidFill>
                            <a:schemeClr val="tx1"/>
                          </a:solidFill>
                        </a:rPr>
                        <a:t>月堺泉北・南阪奈、</a:t>
                      </a:r>
                      <a:r>
                        <a:rPr kumimoji="1" lang="en-US" altLang="ja-JP" sz="1150" dirty="0" smtClean="0">
                          <a:solidFill>
                            <a:schemeClr val="tx1"/>
                          </a:solidFill>
                        </a:rPr>
                        <a:t>2019</a:t>
                      </a:r>
                      <a:r>
                        <a:rPr kumimoji="1" lang="ja-JP" altLang="en-US" sz="1150" dirty="0" smtClean="0">
                          <a:solidFill>
                            <a:schemeClr val="tx1"/>
                          </a:solidFill>
                        </a:rPr>
                        <a:t>年</a:t>
                      </a:r>
                      <a:r>
                        <a:rPr kumimoji="1" lang="en-US" altLang="ja-JP" sz="1150" dirty="0" smtClean="0">
                          <a:solidFill>
                            <a:schemeClr val="tx1"/>
                          </a:solidFill>
                        </a:rPr>
                        <a:t>4</a:t>
                      </a:r>
                      <a:r>
                        <a:rPr kumimoji="1" lang="ja-JP" altLang="en-US" sz="1150" dirty="0" smtClean="0">
                          <a:solidFill>
                            <a:schemeClr val="tx1"/>
                          </a:solidFill>
                        </a:rPr>
                        <a:t>月第二阪奈）</a:t>
                      </a:r>
                      <a:endParaRPr kumimoji="1" lang="en-US" altLang="ja-JP" sz="1150" dirty="0" smtClean="0">
                        <a:solidFill>
                          <a:schemeClr val="tx1"/>
                        </a:solidFill>
                      </a:endParaRPr>
                    </a:p>
                    <a:p>
                      <a:pPr marL="92075" indent="-92075"/>
                      <a:r>
                        <a:rPr kumimoji="1" lang="ja-JP" altLang="en-US" sz="1150" dirty="0" smtClean="0">
                          <a:solidFill>
                            <a:schemeClr val="tx1"/>
                          </a:solidFill>
                        </a:rPr>
                        <a:t>・大規模更新は、料金徴収期間を延長し、</a:t>
                      </a:r>
                      <a:r>
                        <a:rPr kumimoji="1" lang="en-US" altLang="ja-JP" sz="1150" dirty="0" smtClean="0">
                          <a:solidFill>
                            <a:schemeClr val="tx1"/>
                          </a:solidFill>
                        </a:rPr>
                        <a:t>2015</a:t>
                      </a:r>
                      <a:r>
                        <a:rPr kumimoji="1" lang="ja-JP" altLang="en-US" sz="1150" dirty="0" smtClean="0">
                          <a:solidFill>
                            <a:schemeClr val="tx1"/>
                          </a:solidFill>
                        </a:rPr>
                        <a:t>年度着手（</a:t>
                      </a:r>
                      <a:r>
                        <a:rPr kumimoji="1" lang="en-US" altLang="ja-JP" sz="1150" dirty="0" smtClean="0">
                          <a:solidFill>
                            <a:schemeClr val="tx1"/>
                          </a:solidFill>
                        </a:rPr>
                        <a:t>2014</a:t>
                      </a:r>
                      <a:r>
                        <a:rPr kumimoji="1" lang="ja-JP" altLang="en-US" sz="1150" dirty="0" smtClean="0">
                          <a:solidFill>
                            <a:schemeClr val="tx1"/>
                          </a:solidFill>
                        </a:rPr>
                        <a:t>年度法律改正）</a:t>
                      </a:r>
                      <a:endParaRPr kumimoji="1" lang="en-US" altLang="ja-JP" sz="1150" dirty="0" smtClean="0">
                        <a:solidFill>
                          <a:schemeClr val="tx1"/>
                        </a:solidFill>
                      </a:endParaRPr>
                    </a:p>
                    <a:p>
                      <a:pPr marL="92075" indent="-92075"/>
                      <a:r>
                        <a:rPr kumimoji="1" lang="ja-JP" altLang="en-US" sz="1150" dirty="0" smtClean="0">
                          <a:solidFill>
                            <a:schemeClr val="tx1"/>
                          </a:solidFill>
                        </a:rPr>
                        <a:t>・淀川左岸線延伸部は、</a:t>
                      </a:r>
                      <a:r>
                        <a:rPr kumimoji="1" lang="en-US" altLang="ja-JP" sz="1150" dirty="0" smtClean="0">
                          <a:solidFill>
                            <a:schemeClr val="tx1"/>
                          </a:solidFill>
                        </a:rPr>
                        <a:t>2017</a:t>
                      </a:r>
                      <a:r>
                        <a:rPr kumimoji="1" lang="ja-JP" altLang="en-US" sz="1150" dirty="0" smtClean="0">
                          <a:solidFill>
                            <a:schemeClr val="tx1"/>
                          </a:solidFill>
                        </a:rPr>
                        <a:t>年度事業化が決定</a:t>
                      </a:r>
                      <a:endParaRPr kumimoji="1" lang="en-US" altLang="ja-JP" sz="1150" dirty="0" smtClean="0">
                        <a:solidFill>
                          <a:schemeClr val="tx1"/>
                        </a:solidFill>
                      </a:endParaRPr>
                    </a:p>
                    <a:p>
                      <a:pPr marL="92075" indent="-92075"/>
                      <a:r>
                        <a:rPr kumimoji="1" lang="ja-JP" altLang="en-US" sz="1150" dirty="0" smtClean="0">
                          <a:solidFill>
                            <a:schemeClr val="tx1"/>
                          </a:solidFill>
                        </a:rPr>
                        <a:t>・大和川線は、</a:t>
                      </a:r>
                      <a:r>
                        <a:rPr kumimoji="1" lang="en-US" altLang="ja-JP" sz="1150" smtClean="0">
                          <a:solidFill>
                            <a:schemeClr val="tx1"/>
                          </a:solidFill>
                        </a:rPr>
                        <a:t>2020</a:t>
                      </a:r>
                      <a:r>
                        <a:rPr kumimoji="1" lang="ja-JP" altLang="en-US" sz="1150" smtClean="0">
                          <a:solidFill>
                            <a:schemeClr val="tx1"/>
                          </a:solidFill>
                        </a:rPr>
                        <a:t>年</a:t>
                      </a:r>
                      <a:r>
                        <a:rPr kumimoji="1" lang="en-US" altLang="ja-JP" sz="1150" dirty="0" smtClean="0">
                          <a:solidFill>
                            <a:schemeClr val="tx1"/>
                          </a:solidFill>
                        </a:rPr>
                        <a:t>3</a:t>
                      </a:r>
                      <a:r>
                        <a:rPr kumimoji="1" lang="ja-JP" altLang="en-US" sz="1150" dirty="0" smtClean="0">
                          <a:solidFill>
                            <a:schemeClr val="tx1"/>
                          </a:solidFill>
                        </a:rPr>
                        <a:t>月全線開通</a:t>
                      </a:r>
                      <a:endParaRPr kumimoji="1" lang="en-US" altLang="ja-JP" sz="115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ysDash"/>
                      <a:round/>
                      <a:headEnd type="none" w="med" len="med"/>
                      <a:tailEnd type="none" w="med" len="med"/>
                    </a:lnB>
                  </a:tcPr>
                </a:tc>
                <a:extLst>
                  <a:ext uri="{0D108BD9-81ED-4DB2-BD59-A6C34878D82A}">
                    <a16:rowId xmlns:a16="http://schemas.microsoft.com/office/drawing/2014/main" val="10001"/>
                  </a:ext>
                </a:extLst>
              </a:tr>
              <a:tr h="2088232">
                <a:tc vMerge="1">
                  <a:txBody>
                    <a:bodyPr/>
                    <a:lstStyle/>
                    <a:p>
                      <a:endParaRPr kumimoji="1" lang="ja-JP" altLang="en-US"/>
                    </a:p>
                  </a:txBody>
                  <a:tcPr/>
                </a:tc>
                <a:tc>
                  <a:txBody>
                    <a:bodyPr/>
                    <a:lstStyle/>
                    <a:p>
                      <a:pPr marL="92075" indent="-92075"/>
                      <a:r>
                        <a:rPr kumimoji="1" lang="ja-JP" altLang="en-US" sz="1400" b="1" dirty="0" smtClean="0">
                          <a:solidFill>
                            <a:schemeClr val="tx1"/>
                          </a:solidFill>
                        </a:rPr>
                        <a:t>②鉄道</a:t>
                      </a:r>
                      <a:r>
                        <a:rPr kumimoji="1" lang="en-US" altLang="ja-JP" sz="1400" b="1" dirty="0" smtClean="0">
                          <a:solidFill>
                            <a:schemeClr val="tx1"/>
                          </a:solidFill>
                        </a:rPr>
                        <a:t>(</a:t>
                      </a:r>
                      <a:r>
                        <a:rPr kumimoji="1" lang="ja-JP" altLang="en-US" sz="1400" b="1" dirty="0" smtClean="0">
                          <a:solidFill>
                            <a:schemeClr val="tx1"/>
                          </a:solidFill>
                        </a:rPr>
                        <a:t>戦略路線</a:t>
                      </a:r>
                      <a:r>
                        <a:rPr kumimoji="1" lang="en-US" altLang="ja-JP" sz="1400" b="1" dirty="0" smtClean="0">
                          <a:solidFill>
                            <a:schemeClr val="tx1"/>
                          </a:solidFill>
                        </a:rPr>
                        <a:t>)</a:t>
                      </a:r>
                    </a:p>
                    <a:p>
                      <a:pPr marL="92075" indent="-92075"/>
                      <a:r>
                        <a:rPr kumimoji="1" lang="ja-JP" altLang="en-US" sz="1400" dirty="0" smtClean="0">
                          <a:solidFill>
                            <a:schemeClr val="tx1"/>
                          </a:solidFill>
                        </a:rPr>
                        <a:t>・取組みの方向性を示す公共交通戦略を策定</a:t>
                      </a:r>
                    </a:p>
                    <a:p>
                      <a:pPr marL="92075" indent="-92075"/>
                      <a:r>
                        <a:rPr kumimoji="1" lang="ja-JP" altLang="en-US" sz="1400" dirty="0" smtClean="0">
                          <a:solidFill>
                            <a:schemeClr val="tx1"/>
                          </a:solidFill>
                        </a:rPr>
                        <a:t>・ストック組換えによる鉄道網整備に要する府財源確保</a:t>
                      </a:r>
                    </a:p>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tcPr>
                </a:tc>
                <a:tc>
                  <a:txBody>
                    <a:bodyPr/>
                    <a:lstStyle/>
                    <a:p>
                      <a:pPr marL="92075" indent="-92075"/>
                      <a:r>
                        <a:rPr kumimoji="1" lang="ja-JP" altLang="en-US" sz="1300" dirty="0" smtClean="0">
                          <a:solidFill>
                            <a:schemeClr val="tx1"/>
                          </a:solidFill>
                        </a:rPr>
                        <a:t>・公共交通戦略を</a:t>
                      </a:r>
                      <a:r>
                        <a:rPr kumimoji="1" lang="en-US" altLang="ja-JP" sz="1300" dirty="0" smtClean="0">
                          <a:solidFill>
                            <a:schemeClr val="tx1"/>
                          </a:solidFill>
                        </a:rPr>
                        <a:t>2019</a:t>
                      </a:r>
                      <a:r>
                        <a:rPr kumimoji="1" lang="ja-JP" altLang="en-US" sz="1300" dirty="0" smtClean="0">
                          <a:solidFill>
                            <a:schemeClr val="tx1"/>
                          </a:solidFill>
                        </a:rPr>
                        <a:t>年に改訂し、戦略路線を見直し・追加</a:t>
                      </a:r>
                    </a:p>
                    <a:p>
                      <a:pPr marL="92075" indent="-92075"/>
                      <a:r>
                        <a:rPr kumimoji="1" lang="ja-JP" altLang="en-US" sz="1300" dirty="0" smtClean="0">
                          <a:solidFill>
                            <a:schemeClr val="tx1"/>
                          </a:solidFill>
                        </a:rPr>
                        <a:t>	（北大阪急行延伸／大阪モノレール延伸／なにわ筋線／なにわ筋連絡線・新大阪連絡線、中之島線延伸）</a:t>
                      </a:r>
                      <a:endParaRPr kumimoji="1" lang="en-US" altLang="ja-JP" sz="1300" dirty="0" smtClean="0">
                        <a:solidFill>
                          <a:schemeClr val="tx1"/>
                        </a:solidFill>
                      </a:endParaRPr>
                    </a:p>
                    <a:p>
                      <a:pPr marL="92075" indent="-92075"/>
                      <a:r>
                        <a:rPr kumimoji="1" lang="ja-JP" altLang="en-US" sz="1300" dirty="0" smtClean="0">
                          <a:solidFill>
                            <a:schemeClr val="tx1"/>
                          </a:solidFill>
                        </a:rPr>
                        <a:t>・黒字の第三セクター（大阪府都市開発㈱）の株式売却。売却益を公共施設整備を目的とする基金に積立て。</a:t>
                      </a:r>
                      <a:endParaRPr kumimoji="1" lang="ja-JP" altLang="en-US" sz="13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tcPr>
                </a:tc>
                <a:tc>
                  <a:txBody>
                    <a:bodyPr/>
                    <a:lstStyle/>
                    <a:p>
                      <a:pPr marL="92075" indent="-92075"/>
                      <a:r>
                        <a:rPr kumimoji="1" lang="ja-JP" altLang="en-US" sz="1150" dirty="0" smtClean="0">
                          <a:solidFill>
                            <a:schemeClr val="tx1"/>
                          </a:solidFill>
                        </a:rPr>
                        <a:t>・戦略路線が着実に進展</a:t>
                      </a:r>
                      <a:endParaRPr kumimoji="1" lang="en-US" altLang="ja-JP" sz="1150" dirty="0" smtClean="0">
                        <a:solidFill>
                          <a:schemeClr val="tx1"/>
                        </a:solidFill>
                      </a:endParaRPr>
                    </a:p>
                    <a:p>
                      <a:pPr marL="92075" indent="-92075"/>
                      <a:r>
                        <a:rPr kumimoji="1" lang="en-US" altLang="ja-JP" sz="1150" dirty="0" smtClean="0">
                          <a:solidFill>
                            <a:schemeClr val="tx1"/>
                          </a:solidFill>
                        </a:rPr>
                        <a:t>-</a:t>
                      </a:r>
                      <a:r>
                        <a:rPr kumimoji="1" lang="ja-JP" altLang="en-US" sz="1150" dirty="0" smtClean="0">
                          <a:solidFill>
                            <a:schemeClr val="tx1"/>
                          </a:solidFill>
                        </a:rPr>
                        <a:t>北大阪急行延伸は、</a:t>
                      </a:r>
                      <a:r>
                        <a:rPr kumimoji="1" lang="en-US" altLang="ja-JP" sz="1150" strike="noStrike" baseline="0" dirty="0" smtClean="0">
                          <a:solidFill>
                            <a:schemeClr val="tx1"/>
                          </a:solidFill>
                        </a:rPr>
                        <a:t>2016</a:t>
                      </a:r>
                      <a:r>
                        <a:rPr kumimoji="1" lang="ja-JP" altLang="en-US" sz="1150" strike="noStrike" baseline="0" dirty="0" smtClean="0">
                          <a:solidFill>
                            <a:schemeClr val="tx1"/>
                          </a:solidFill>
                        </a:rPr>
                        <a:t>年度に</a:t>
                      </a:r>
                      <a:r>
                        <a:rPr kumimoji="1" lang="ja-JP" altLang="en-US" sz="1150" dirty="0" smtClean="0">
                          <a:solidFill>
                            <a:schemeClr val="tx1"/>
                          </a:solidFill>
                        </a:rPr>
                        <a:t>工事着手し、軌道・駅舎建築工事を実施中。</a:t>
                      </a:r>
                    </a:p>
                    <a:p>
                      <a:pPr marL="92075" indent="-92075"/>
                      <a:r>
                        <a:rPr kumimoji="1" lang="en-US" altLang="ja-JP" sz="1150" dirty="0" smtClean="0">
                          <a:solidFill>
                            <a:schemeClr val="tx1"/>
                          </a:solidFill>
                        </a:rPr>
                        <a:t>‐</a:t>
                      </a:r>
                      <a:r>
                        <a:rPr kumimoji="1" lang="ja-JP" altLang="en-US" sz="1150" dirty="0" smtClean="0">
                          <a:solidFill>
                            <a:schemeClr val="tx1"/>
                          </a:solidFill>
                        </a:rPr>
                        <a:t>大阪モノレール延伸は、</a:t>
                      </a:r>
                      <a:r>
                        <a:rPr kumimoji="1" lang="en-US" altLang="ja-JP" sz="1150" strike="noStrike" baseline="0" dirty="0" smtClean="0">
                          <a:solidFill>
                            <a:schemeClr val="tx1"/>
                          </a:solidFill>
                        </a:rPr>
                        <a:t>2020</a:t>
                      </a:r>
                      <a:r>
                        <a:rPr kumimoji="1" lang="ja-JP" altLang="en-US" sz="1150" strike="noStrike" baseline="0" dirty="0" smtClean="0">
                          <a:solidFill>
                            <a:schemeClr val="tx1"/>
                          </a:solidFill>
                        </a:rPr>
                        <a:t>年</a:t>
                      </a:r>
                      <a:endParaRPr kumimoji="1" lang="en-US" altLang="ja-JP" sz="1150" strike="noStrike" baseline="0" dirty="0" smtClean="0">
                        <a:solidFill>
                          <a:schemeClr val="tx1"/>
                        </a:solidFill>
                      </a:endParaRPr>
                    </a:p>
                    <a:p>
                      <a:pPr marL="92075" indent="-92075"/>
                      <a:r>
                        <a:rPr kumimoji="1" lang="en-US" altLang="ja-JP" sz="1150" strike="noStrike" baseline="0" dirty="0" smtClean="0">
                          <a:solidFill>
                            <a:schemeClr val="tx1"/>
                          </a:solidFill>
                        </a:rPr>
                        <a:t> </a:t>
                      </a:r>
                      <a:r>
                        <a:rPr kumimoji="1" lang="ja-JP" altLang="en-US" sz="1150" strike="noStrike" baseline="0" dirty="0" smtClean="0">
                          <a:solidFill>
                            <a:schemeClr val="tx1"/>
                          </a:solidFill>
                        </a:rPr>
                        <a:t>度に工事着手し、支柱建設工事や車両基地整備工事等を実施中。</a:t>
                      </a:r>
                      <a:endParaRPr kumimoji="1" lang="ja-JP" altLang="en-US" sz="1150" b="1" baseline="0" dirty="0" smtClean="0">
                        <a:solidFill>
                          <a:schemeClr val="tx1"/>
                        </a:solidFill>
                      </a:endParaRPr>
                    </a:p>
                    <a:p>
                      <a:pPr marL="92075" indent="-92075"/>
                      <a:r>
                        <a:rPr kumimoji="1" lang="en-US" altLang="ja-JP" sz="1150" dirty="0" smtClean="0">
                          <a:solidFill>
                            <a:schemeClr val="tx1"/>
                          </a:solidFill>
                        </a:rPr>
                        <a:t>‐</a:t>
                      </a:r>
                      <a:r>
                        <a:rPr kumimoji="1" lang="ja-JP" altLang="en-US" sz="1150" dirty="0" smtClean="0">
                          <a:solidFill>
                            <a:schemeClr val="tx1"/>
                          </a:solidFill>
                        </a:rPr>
                        <a:t>なにわ筋線は</a:t>
                      </a:r>
                      <a:r>
                        <a:rPr kumimoji="1" lang="ja-JP" altLang="en-US" sz="1150" strike="noStrike" dirty="0" smtClean="0">
                          <a:solidFill>
                            <a:schemeClr val="tx1"/>
                          </a:solidFill>
                        </a:rPr>
                        <a:t>、</a:t>
                      </a:r>
                      <a:r>
                        <a:rPr kumimoji="1" lang="en-US" altLang="ja-JP" sz="1150" strike="noStrike" baseline="0" dirty="0" smtClean="0">
                          <a:solidFill>
                            <a:schemeClr val="tx1"/>
                          </a:solidFill>
                        </a:rPr>
                        <a:t>2021</a:t>
                      </a:r>
                      <a:r>
                        <a:rPr kumimoji="1" lang="ja-JP" altLang="en-US" sz="1150" strike="noStrike" baseline="0" dirty="0" smtClean="0">
                          <a:solidFill>
                            <a:schemeClr val="tx1"/>
                          </a:solidFill>
                        </a:rPr>
                        <a:t>年度に工事着手</a:t>
                      </a:r>
                    </a:p>
                    <a:p>
                      <a:pPr marL="92075" indent="-92075"/>
                      <a:r>
                        <a:rPr kumimoji="1" lang="en-US" altLang="ja-JP" sz="1150" dirty="0" smtClean="0">
                          <a:solidFill>
                            <a:schemeClr val="tx1"/>
                          </a:solidFill>
                        </a:rPr>
                        <a:t>‐</a:t>
                      </a:r>
                      <a:r>
                        <a:rPr kumimoji="1" lang="ja-JP" altLang="en-US" sz="1150" dirty="0" smtClean="0">
                          <a:solidFill>
                            <a:schemeClr val="tx1"/>
                          </a:solidFill>
                        </a:rPr>
                        <a:t>なにわ筋連絡線・新大阪連絡線、中之島線延伸は、今後、事業実施の可否について検討</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tcPr>
                </a:tc>
                <a:extLst>
                  <a:ext uri="{0D108BD9-81ED-4DB2-BD59-A6C34878D82A}">
                    <a16:rowId xmlns:a16="http://schemas.microsoft.com/office/drawing/2014/main" val="3132442172"/>
                  </a:ext>
                </a:extLst>
              </a:tr>
              <a:tr h="915496">
                <a:tc vMerge="1">
                  <a:txBody>
                    <a:bodyPr/>
                    <a:lstStyle/>
                    <a:p>
                      <a:endParaRPr kumimoji="1" lang="ja-JP" altLang="en-US"/>
                    </a:p>
                  </a:txBody>
                  <a:tcPr/>
                </a:tc>
                <a:tc>
                  <a:txBody>
                    <a:bodyPr/>
                    <a:lstStyle/>
                    <a:p>
                      <a:pPr marL="92075" indent="-92075"/>
                      <a:r>
                        <a:rPr kumimoji="1" lang="ja-JP" altLang="en-US" sz="1400" b="1" dirty="0" smtClean="0">
                          <a:solidFill>
                            <a:schemeClr val="tx1"/>
                          </a:solidFill>
                        </a:rPr>
                        <a:t>③鉄道</a:t>
                      </a:r>
                      <a:r>
                        <a:rPr kumimoji="1" lang="en-US" altLang="ja-JP" sz="1400" b="1" dirty="0" smtClean="0">
                          <a:solidFill>
                            <a:schemeClr val="tx1"/>
                          </a:solidFill>
                        </a:rPr>
                        <a:t>(</a:t>
                      </a:r>
                      <a:r>
                        <a:rPr kumimoji="1" lang="ja-JP" altLang="en-US" sz="1400" b="1" dirty="0" smtClean="0">
                          <a:solidFill>
                            <a:schemeClr val="tx1"/>
                          </a:solidFill>
                        </a:rPr>
                        <a:t>リニア、北陸</a:t>
                      </a:r>
                      <a:r>
                        <a:rPr kumimoji="1" lang="en-US" altLang="ja-JP" sz="1400" b="1" dirty="0" smtClean="0">
                          <a:solidFill>
                            <a:schemeClr val="tx1"/>
                          </a:solidFill>
                        </a:rPr>
                        <a:t>)</a:t>
                      </a:r>
                    </a:p>
                    <a:p>
                      <a:pPr marL="92075" indent="-92075"/>
                      <a:r>
                        <a:rPr kumimoji="1" lang="ja-JP" altLang="en-US" sz="1400" dirty="0" smtClean="0">
                          <a:solidFill>
                            <a:schemeClr val="tx1"/>
                          </a:solidFill>
                        </a:rPr>
                        <a:t>・リニア中央新幹線、北陸新幹線の早期全線開業</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rPr>
                        <a:t>・府・市・経済界が一丸となって、リニア中央新幹線、北陸新幹線の</a:t>
                      </a:r>
                      <a:r>
                        <a:rPr kumimoji="1" lang="ja-JP" altLang="en-US" sz="1400" baseline="0" dirty="0" smtClean="0">
                          <a:solidFill>
                            <a:schemeClr val="tx1"/>
                          </a:solidFill>
                        </a:rPr>
                        <a:t>早期全線開業</a:t>
                      </a:r>
                      <a:r>
                        <a:rPr kumimoji="1" lang="ja-JP" altLang="en-US" sz="1400" dirty="0" smtClean="0">
                          <a:solidFill>
                            <a:schemeClr val="tx1"/>
                          </a:solidFill>
                        </a:rPr>
                        <a:t>を働きかけ。</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150" dirty="0" smtClean="0">
                          <a:solidFill>
                            <a:schemeClr val="tx1"/>
                          </a:solidFill>
                        </a:rPr>
                        <a:t>・リニア中央新幹線の名阪間の開業最大</a:t>
                      </a:r>
                      <a:r>
                        <a:rPr kumimoji="1" lang="en-US" altLang="ja-JP" sz="1150" dirty="0" smtClean="0">
                          <a:solidFill>
                            <a:schemeClr val="tx1"/>
                          </a:solidFill>
                        </a:rPr>
                        <a:t>8</a:t>
                      </a:r>
                      <a:r>
                        <a:rPr kumimoji="1" lang="ja-JP" altLang="en-US" sz="1150" dirty="0" smtClean="0">
                          <a:solidFill>
                            <a:schemeClr val="tx1"/>
                          </a:solidFill>
                        </a:rPr>
                        <a:t>年間前倒し（</a:t>
                      </a:r>
                      <a:r>
                        <a:rPr kumimoji="1" lang="en-US" altLang="ja-JP" sz="1150" dirty="0" smtClean="0">
                          <a:solidFill>
                            <a:schemeClr val="tx1"/>
                          </a:solidFill>
                        </a:rPr>
                        <a:t>2045</a:t>
                      </a:r>
                      <a:r>
                        <a:rPr kumimoji="1" lang="ja-JP" altLang="en-US" sz="1150" dirty="0" smtClean="0">
                          <a:solidFill>
                            <a:schemeClr val="tx1"/>
                          </a:solidFill>
                        </a:rPr>
                        <a:t>年→</a:t>
                      </a:r>
                      <a:r>
                        <a:rPr kumimoji="1" lang="en-US" altLang="ja-JP" sz="1150" dirty="0" smtClean="0">
                          <a:solidFill>
                            <a:schemeClr val="tx1"/>
                          </a:solidFill>
                        </a:rPr>
                        <a:t>2037</a:t>
                      </a:r>
                      <a:r>
                        <a:rPr kumimoji="1" lang="ja-JP" altLang="en-US" sz="1150" dirty="0" smtClean="0">
                          <a:solidFill>
                            <a:schemeClr val="tx1"/>
                          </a:solidFill>
                        </a:rPr>
                        <a:t>年）</a:t>
                      </a:r>
                      <a:endParaRPr kumimoji="1" lang="en-US" altLang="ja-JP" sz="1150" dirty="0" smtClean="0">
                        <a:solidFill>
                          <a:schemeClr val="tx1"/>
                        </a:solidFill>
                      </a:endParaRPr>
                    </a:p>
                    <a:p>
                      <a:pPr marL="92075" indent="-92075"/>
                      <a:r>
                        <a:rPr kumimoji="1" lang="ja-JP" altLang="en-US" sz="1150" dirty="0" smtClean="0">
                          <a:solidFill>
                            <a:schemeClr val="tx1"/>
                          </a:solidFill>
                        </a:rPr>
                        <a:t>・北陸新幹線については、概略の駅・ルートが決定。</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スライド番号プレースホルダー 1"/>
          <p:cNvSpPr>
            <a:spLocks noGrp="1"/>
          </p:cNvSpPr>
          <p:nvPr>
            <p:ph type="sldNum" sz="quarter" idx="12"/>
          </p:nvPr>
        </p:nvSpPr>
        <p:spPr>
          <a:xfrm>
            <a:off x="7020272" y="6592267"/>
            <a:ext cx="2133600" cy="365125"/>
          </a:xfrm>
        </p:spPr>
        <p:txBody>
          <a:bodyPr/>
          <a:lstStyle/>
          <a:p>
            <a:fld id="{63BC356D-1576-478B-8647-1361C6E9DFF7}" type="slidenum">
              <a:rPr lang="ja-JP" altLang="en-US" smtClean="0"/>
              <a:pPr/>
              <a:t>133</a:t>
            </a:fld>
            <a:endParaRPr lang="ja-JP" altLang="en-US"/>
          </a:p>
        </p:txBody>
      </p:sp>
    </p:spTree>
    <p:extLst>
      <p:ext uri="{BB962C8B-B14F-4D97-AF65-F5344CB8AC3E}">
        <p14:creationId xmlns:p14="http://schemas.microsoft.com/office/powerpoint/2010/main" val="2521212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8880" y="488035"/>
            <a:ext cx="7704856" cy="338554"/>
          </a:xfrm>
          <a:prstGeom prst="rect">
            <a:avLst/>
          </a:prstGeom>
          <a:noFill/>
        </p:spPr>
        <p:txBody>
          <a:bodyPr wrap="square" rtlCol="0">
            <a:spAutoFit/>
          </a:bodyPr>
          <a:lstStyle/>
          <a:p>
            <a:r>
              <a:rPr lang="ja-JP" altLang="en-US" sz="1600" dirty="0" smtClean="0"/>
              <a:t>■</a:t>
            </a:r>
            <a:r>
              <a:rPr lang="en-US" altLang="ja-JP" sz="1600" dirty="0" smtClean="0"/>
              <a:t>Outcome</a:t>
            </a:r>
            <a:r>
              <a:rPr lang="ja-JP" altLang="en-US" sz="1600" dirty="0" smtClean="0"/>
              <a:t>の整理</a:t>
            </a:r>
            <a:endParaRPr kumimoji="1" lang="ja-JP" altLang="en-US" sz="1600" dirty="0"/>
          </a:p>
        </p:txBody>
      </p:sp>
      <p:sp>
        <p:nvSpPr>
          <p:cNvPr id="3" name="テキスト ボックス 2"/>
          <p:cNvSpPr txBox="1"/>
          <p:nvPr/>
        </p:nvSpPr>
        <p:spPr>
          <a:xfrm>
            <a:off x="263609" y="875991"/>
            <a:ext cx="1944216" cy="369332"/>
          </a:xfrm>
          <a:prstGeom prst="rect">
            <a:avLst/>
          </a:prstGeom>
          <a:noFill/>
        </p:spPr>
        <p:txBody>
          <a:bodyPr wrap="square" rtlCol="0">
            <a:spAutoFit/>
          </a:bodyPr>
          <a:lstStyle/>
          <a:p>
            <a:pPr algn="ctr"/>
            <a:r>
              <a:rPr kumimoji="1" lang="ja-JP" altLang="en-US" u="sng" dirty="0" smtClean="0"/>
              <a:t>改革の対象項目</a:t>
            </a:r>
            <a:endParaRPr kumimoji="1" lang="ja-JP" altLang="en-US" u="sng" dirty="0"/>
          </a:p>
        </p:txBody>
      </p:sp>
      <p:sp>
        <p:nvSpPr>
          <p:cNvPr id="4" name="テキスト ボックス 3"/>
          <p:cNvSpPr txBox="1"/>
          <p:nvPr/>
        </p:nvSpPr>
        <p:spPr>
          <a:xfrm>
            <a:off x="2549845" y="878819"/>
            <a:ext cx="1944216" cy="369332"/>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5" name="テキスト ボックス 4"/>
          <p:cNvSpPr txBox="1"/>
          <p:nvPr/>
        </p:nvSpPr>
        <p:spPr>
          <a:xfrm>
            <a:off x="6024249" y="875991"/>
            <a:ext cx="1944216" cy="369332"/>
          </a:xfrm>
          <a:prstGeom prst="rect">
            <a:avLst/>
          </a:prstGeom>
          <a:noFill/>
        </p:spPr>
        <p:txBody>
          <a:bodyPr wrap="square" rtlCol="0">
            <a:spAutoFit/>
          </a:bodyPr>
          <a:lstStyle/>
          <a:p>
            <a:pPr algn="ctr"/>
            <a:r>
              <a:rPr kumimoji="1" lang="en-US" altLang="ja-JP" u="sng" dirty="0" smtClean="0"/>
              <a:t>After</a:t>
            </a:r>
            <a:endParaRPr kumimoji="1" lang="ja-JP" altLang="en-US" u="sng" dirty="0"/>
          </a:p>
        </p:txBody>
      </p:sp>
      <p:sp>
        <p:nvSpPr>
          <p:cNvPr id="6" name="テキスト ボックス 5"/>
          <p:cNvSpPr txBox="1"/>
          <p:nvPr/>
        </p:nvSpPr>
        <p:spPr>
          <a:xfrm>
            <a:off x="179512" y="1386453"/>
            <a:ext cx="2016224" cy="584775"/>
          </a:xfrm>
          <a:prstGeom prst="rect">
            <a:avLst/>
          </a:prstGeom>
          <a:noFill/>
          <a:ln>
            <a:solidFill>
              <a:schemeClr val="bg1">
                <a:lumMod val="85000"/>
              </a:schemeClr>
            </a:solidFill>
          </a:ln>
        </p:spPr>
        <p:txBody>
          <a:bodyPr wrap="square" rtlCol="0">
            <a:spAutoFit/>
          </a:bodyPr>
          <a:lstStyle/>
          <a:p>
            <a:pPr marL="92075" indent="-92075"/>
            <a:r>
              <a:rPr lang="ja-JP" altLang="en-US" sz="1600" dirty="0"/>
              <a:t>・</a:t>
            </a:r>
            <a:r>
              <a:rPr kumimoji="1" lang="ja-JP" altLang="en-US" sz="1600" dirty="0" smtClean="0"/>
              <a:t>高速道路の料金</a:t>
            </a:r>
            <a:r>
              <a:rPr kumimoji="1" lang="en-US" altLang="ja-JP" sz="1600" dirty="0" smtClean="0"/>
              <a:t/>
            </a:r>
            <a:br>
              <a:rPr kumimoji="1" lang="en-US" altLang="ja-JP" sz="1600" dirty="0" smtClean="0"/>
            </a:br>
            <a:r>
              <a:rPr kumimoji="1" lang="ja-JP" altLang="en-US" sz="1600" dirty="0" smtClean="0"/>
              <a:t>体系</a:t>
            </a:r>
            <a:endParaRPr kumimoji="1" lang="ja-JP" altLang="en-US" sz="1600" dirty="0"/>
          </a:p>
        </p:txBody>
      </p:sp>
      <p:sp>
        <p:nvSpPr>
          <p:cNvPr id="7" name="テキスト ボックス 6"/>
          <p:cNvSpPr txBox="1"/>
          <p:nvPr/>
        </p:nvSpPr>
        <p:spPr>
          <a:xfrm>
            <a:off x="2339752" y="1371769"/>
            <a:ext cx="2376264" cy="584775"/>
          </a:xfrm>
          <a:prstGeom prst="rect">
            <a:avLst/>
          </a:prstGeom>
          <a:noFill/>
          <a:ln>
            <a:solidFill>
              <a:schemeClr val="bg1">
                <a:lumMod val="85000"/>
              </a:schemeClr>
            </a:solidFill>
          </a:ln>
        </p:spPr>
        <p:txBody>
          <a:bodyPr wrap="square" rtlCol="0">
            <a:spAutoFit/>
          </a:bodyPr>
          <a:lstStyle/>
          <a:p>
            <a:r>
              <a:rPr kumimoji="1" lang="ja-JP" altLang="en-US" sz="1600" dirty="0" smtClean="0"/>
              <a:t>・複数の運営主体と料金体系が混在</a:t>
            </a:r>
            <a:endParaRPr kumimoji="1" lang="ja-JP" altLang="en-US" sz="1600" dirty="0"/>
          </a:p>
        </p:txBody>
      </p:sp>
      <p:sp>
        <p:nvSpPr>
          <p:cNvPr id="8" name="テキスト ボックス 7"/>
          <p:cNvSpPr txBox="1"/>
          <p:nvPr/>
        </p:nvSpPr>
        <p:spPr>
          <a:xfrm>
            <a:off x="5308116" y="1365567"/>
            <a:ext cx="3744416" cy="3382085"/>
          </a:xfrm>
          <a:prstGeom prst="rect">
            <a:avLst/>
          </a:prstGeom>
          <a:noFill/>
          <a:ln>
            <a:solidFill>
              <a:schemeClr val="bg1">
                <a:lumMod val="85000"/>
              </a:schemeClr>
            </a:solidFill>
          </a:ln>
        </p:spPr>
        <p:txBody>
          <a:bodyPr wrap="square" rtlCol="0">
            <a:noAutofit/>
          </a:bodyPr>
          <a:lstStyle/>
          <a:p>
            <a:pPr marL="88900" indent="-88900">
              <a:spcBef>
                <a:spcPts val="600"/>
              </a:spcBef>
            </a:pPr>
            <a:r>
              <a:rPr lang="ja-JP" altLang="en-US" sz="1600" dirty="0" smtClean="0"/>
              <a:t>・近畿圏の料金一元化等を協議する「国と地方の検討会」設置（</a:t>
            </a:r>
            <a:r>
              <a:rPr lang="en-US" altLang="ja-JP" sz="1600" dirty="0" smtClean="0"/>
              <a:t>2011</a:t>
            </a:r>
            <a:r>
              <a:rPr lang="ja-JP" altLang="en-US" sz="1600" dirty="0" smtClean="0"/>
              <a:t>年</a:t>
            </a:r>
            <a:r>
              <a:rPr lang="en-US" altLang="ja-JP" sz="1600" dirty="0" smtClean="0"/>
              <a:t>6</a:t>
            </a:r>
            <a:r>
              <a:rPr lang="ja-JP" altLang="en-US" sz="1600" dirty="0" smtClean="0"/>
              <a:t>月）</a:t>
            </a:r>
            <a:endParaRPr lang="en-US" altLang="ja-JP" sz="1600" dirty="0" smtClean="0"/>
          </a:p>
          <a:p>
            <a:pPr marL="88900" indent="-88900">
              <a:spcBef>
                <a:spcPts val="600"/>
              </a:spcBef>
            </a:pPr>
            <a:r>
              <a:rPr lang="ja-JP" altLang="en-US" sz="1600" dirty="0" smtClean="0"/>
              <a:t>・阪神高速道路が圏域を撤廃した対距離料金に移行（</a:t>
            </a:r>
            <a:r>
              <a:rPr lang="en-US" altLang="ja-JP" sz="1600" dirty="0"/>
              <a:t>2012</a:t>
            </a:r>
            <a:r>
              <a:rPr lang="ja-JP" altLang="en-US" sz="1600" dirty="0"/>
              <a:t>年</a:t>
            </a:r>
            <a:r>
              <a:rPr lang="en-US" altLang="ja-JP" sz="1600" dirty="0"/>
              <a:t>1</a:t>
            </a:r>
            <a:r>
              <a:rPr lang="ja-JP" altLang="en-US" sz="1600" dirty="0" smtClean="0"/>
              <a:t>月）</a:t>
            </a:r>
            <a:endParaRPr lang="en-US" altLang="ja-JP" sz="1600" dirty="0" smtClean="0"/>
          </a:p>
          <a:p>
            <a:pPr marL="88900" indent="-88900">
              <a:spcBef>
                <a:spcPts val="600"/>
              </a:spcBef>
            </a:pPr>
            <a:r>
              <a:rPr kumimoji="1" lang="ja-JP" altLang="en-US" sz="1600" dirty="0" smtClean="0"/>
              <a:t>・国土交通省「近畿圏の新たな高速</a:t>
            </a:r>
            <a:r>
              <a:rPr lang="ja-JP" altLang="en-US" sz="1600" dirty="0" smtClean="0"/>
              <a:t>道路料金に関する具体方針（案）</a:t>
            </a:r>
            <a:r>
              <a:rPr kumimoji="1" lang="ja-JP" altLang="en-US" sz="1600" dirty="0" smtClean="0"/>
              <a:t>」の公表（</a:t>
            </a:r>
            <a:r>
              <a:rPr kumimoji="1" lang="en-US" altLang="ja-JP" sz="1600" dirty="0" smtClean="0"/>
              <a:t>2016</a:t>
            </a:r>
            <a:r>
              <a:rPr kumimoji="1" lang="ja-JP" altLang="en-US" sz="1600" dirty="0" smtClean="0"/>
              <a:t>年</a:t>
            </a:r>
            <a:r>
              <a:rPr kumimoji="1" lang="en-US" altLang="ja-JP" sz="1600" dirty="0" smtClean="0"/>
              <a:t>12</a:t>
            </a:r>
            <a:r>
              <a:rPr lang="ja-JP" altLang="en-US" sz="1600" dirty="0"/>
              <a:t>月</a:t>
            </a:r>
            <a:r>
              <a:rPr kumimoji="1" lang="ja-JP" altLang="en-US" sz="1600" dirty="0" smtClean="0"/>
              <a:t>）</a:t>
            </a:r>
            <a:endParaRPr kumimoji="1" lang="en-US" altLang="ja-JP" sz="1600" dirty="0" smtClean="0"/>
          </a:p>
          <a:p>
            <a:pPr marL="88900" indent="-88900">
              <a:spcBef>
                <a:spcPts val="600"/>
              </a:spcBef>
            </a:pPr>
            <a:r>
              <a:rPr lang="ja-JP" altLang="en-US" sz="1600" dirty="0" smtClean="0"/>
              <a:t>・近畿圏の料金を対距離制</a:t>
            </a:r>
            <a:r>
              <a:rPr lang="ja-JP" altLang="en-US" sz="1600" dirty="0"/>
              <a:t>を基本とした料金体系</a:t>
            </a:r>
            <a:r>
              <a:rPr lang="ja-JP" altLang="en-US" sz="1600" dirty="0" smtClean="0"/>
              <a:t>へ整理</a:t>
            </a:r>
            <a:r>
              <a:rPr lang="ja-JP" altLang="en-US" sz="1600" dirty="0"/>
              <a:t>・</a:t>
            </a:r>
            <a:r>
              <a:rPr lang="ja-JP" altLang="en-US" sz="1600" dirty="0" smtClean="0"/>
              <a:t>統一（</a:t>
            </a:r>
            <a:r>
              <a:rPr lang="en-US" altLang="ja-JP" sz="1600" dirty="0" smtClean="0"/>
              <a:t>2017</a:t>
            </a:r>
            <a:r>
              <a:rPr lang="ja-JP" altLang="en-US" sz="1600" dirty="0" smtClean="0"/>
              <a:t>年</a:t>
            </a:r>
            <a:r>
              <a:rPr lang="en-US" altLang="ja-JP" sz="1600" dirty="0" smtClean="0"/>
              <a:t>6</a:t>
            </a:r>
            <a:r>
              <a:rPr lang="ja-JP" altLang="en-US" sz="1600" dirty="0" smtClean="0"/>
              <a:t>月）</a:t>
            </a:r>
            <a:endParaRPr lang="en-US" altLang="ja-JP" sz="1600" dirty="0" smtClean="0"/>
          </a:p>
          <a:p>
            <a:pPr marL="88900" indent="-88900">
              <a:spcBef>
                <a:spcPts val="600"/>
              </a:spcBef>
            </a:pPr>
            <a:r>
              <a:rPr lang="ja-JP" altLang="en-US" sz="1600" dirty="0" smtClean="0"/>
              <a:t>・道路公社路線をＮＥＸＣＯに移管（</a:t>
            </a:r>
            <a:r>
              <a:rPr lang="en-US" altLang="ja-JP" sz="1600" dirty="0" smtClean="0"/>
              <a:t>2018</a:t>
            </a:r>
            <a:r>
              <a:rPr lang="ja-JP" altLang="en-US" sz="1600" dirty="0" smtClean="0"/>
              <a:t>年</a:t>
            </a:r>
            <a:r>
              <a:rPr lang="en-US" altLang="ja-JP" sz="1600" dirty="0" smtClean="0"/>
              <a:t>4</a:t>
            </a:r>
            <a:r>
              <a:rPr lang="ja-JP" altLang="en-US" sz="1600" dirty="0" smtClean="0"/>
              <a:t>月堺泉北・南阪奈、</a:t>
            </a:r>
            <a:r>
              <a:rPr lang="en-US" altLang="ja-JP" sz="1600" dirty="0" smtClean="0"/>
              <a:t>2019</a:t>
            </a:r>
            <a:r>
              <a:rPr lang="ja-JP" altLang="en-US" sz="1600" dirty="0" smtClean="0"/>
              <a:t>年</a:t>
            </a:r>
            <a:r>
              <a:rPr lang="en-US" altLang="ja-JP" sz="1600" dirty="0" smtClean="0"/>
              <a:t>4</a:t>
            </a:r>
            <a:r>
              <a:rPr lang="ja-JP" altLang="en-US" sz="1600" dirty="0" smtClean="0"/>
              <a:t>月</a:t>
            </a:r>
            <a:r>
              <a:rPr lang="ja-JP" altLang="en-US" sz="1600" dirty="0"/>
              <a:t>第二阪奈</a:t>
            </a:r>
            <a:r>
              <a:rPr lang="ja-JP" altLang="en-US" sz="1600" dirty="0" smtClean="0"/>
              <a:t>）</a:t>
            </a:r>
            <a:endParaRPr lang="ja-JP" altLang="en-US" sz="1600" dirty="0"/>
          </a:p>
        </p:txBody>
      </p:sp>
      <p:sp>
        <p:nvSpPr>
          <p:cNvPr id="9" name="二等辺三角形 8"/>
          <p:cNvSpPr/>
          <p:nvPr/>
        </p:nvSpPr>
        <p:spPr>
          <a:xfrm rot="5400000">
            <a:off x="3411014" y="3677414"/>
            <a:ext cx="3237532"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9512" y="4864995"/>
            <a:ext cx="2016224" cy="584775"/>
          </a:xfrm>
          <a:prstGeom prst="rect">
            <a:avLst/>
          </a:prstGeom>
          <a:noFill/>
          <a:ln>
            <a:solidFill>
              <a:schemeClr val="bg1">
                <a:lumMod val="85000"/>
              </a:schemeClr>
            </a:solidFill>
          </a:ln>
        </p:spPr>
        <p:txBody>
          <a:bodyPr wrap="square" rtlCol="0">
            <a:spAutoFit/>
          </a:bodyPr>
          <a:lstStyle/>
          <a:p>
            <a:pPr marL="92075" indent="-92075"/>
            <a:r>
              <a:rPr kumimoji="1" lang="ja-JP" altLang="en-US" sz="1600" dirty="0" smtClean="0"/>
              <a:t>・高速道路ネットワークの整備</a:t>
            </a:r>
            <a:endParaRPr kumimoji="1" lang="en-US" altLang="ja-JP" sz="1600" dirty="0" smtClean="0"/>
          </a:p>
        </p:txBody>
      </p:sp>
      <p:sp>
        <p:nvSpPr>
          <p:cNvPr id="11" name="テキスト ボックス 10"/>
          <p:cNvSpPr txBox="1"/>
          <p:nvPr/>
        </p:nvSpPr>
        <p:spPr>
          <a:xfrm>
            <a:off x="2375756" y="4867897"/>
            <a:ext cx="2376264" cy="1077218"/>
          </a:xfrm>
          <a:prstGeom prst="rect">
            <a:avLst/>
          </a:prstGeom>
          <a:noFill/>
          <a:ln>
            <a:solidFill>
              <a:schemeClr val="bg1">
                <a:lumMod val="85000"/>
              </a:schemeClr>
            </a:solidFill>
          </a:ln>
        </p:spPr>
        <p:txBody>
          <a:bodyPr wrap="square" rtlCol="0">
            <a:spAutoFit/>
          </a:bodyPr>
          <a:lstStyle/>
          <a:p>
            <a:r>
              <a:rPr lang="ja-JP" altLang="en-US" sz="1600" dirty="0" smtClean="0"/>
              <a:t>・淀川左岸線延伸部が未着手。環状道路ネットワークが形成されずミッシングリンクが存在</a:t>
            </a:r>
            <a:endParaRPr kumimoji="1" lang="ja-JP" altLang="en-US" sz="1600" dirty="0"/>
          </a:p>
        </p:txBody>
      </p:sp>
      <p:sp>
        <p:nvSpPr>
          <p:cNvPr id="12" name="テキスト ボックス 11"/>
          <p:cNvSpPr txBox="1"/>
          <p:nvPr/>
        </p:nvSpPr>
        <p:spPr>
          <a:xfrm>
            <a:off x="5320084" y="4867897"/>
            <a:ext cx="3744416" cy="1513431"/>
          </a:xfrm>
          <a:prstGeom prst="rect">
            <a:avLst/>
          </a:prstGeom>
          <a:noFill/>
          <a:ln>
            <a:solidFill>
              <a:schemeClr val="bg1">
                <a:lumMod val="85000"/>
              </a:schemeClr>
            </a:solidFill>
          </a:ln>
        </p:spPr>
        <p:txBody>
          <a:bodyPr wrap="square" rtlCol="0">
            <a:noAutofit/>
          </a:bodyPr>
          <a:lstStyle/>
          <a:p>
            <a:pPr marL="88900" indent="-88900"/>
            <a:r>
              <a:rPr lang="ja-JP" altLang="en-US" sz="1600" dirty="0" smtClean="0"/>
              <a:t>・国</a:t>
            </a:r>
            <a:r>
              <a:rPr lang="ja-JP" altLang="en-US" sz="1600" dirty="0"/>
              <a:t>直轄道路事業と高速道路会社による有料道路事業の合併施行方式により</a:t>
            </a:r>
            <a:r>
              <a:rPr kumimoji="1" lang="ja-JP" altLang="en-US" sz="1600" dirty="0" smtClean="0"/>
              <a:t>、淀川左岸線延伸部の事業に着手（</a:t>
            </a:r>
            <a:r>
              <a:rPr lang="en-US" altLang="ja-JP" sz="1600" dirty="0"/>
              <a:t>2017</a:t>
            </a:r>
            <a:r>
              <a:rPr kumimoji="1" lang="ja-JP" altLang="en-US" sz="1600" dirty="0" smtClean="0"/>
              <a:t>年</a:t>
            </a:r>
            <a:r>
              <a:rPr lang="en-US" altLang="ja-JP" sz="1600" dirty="0"/>
              <a:t>4</a:t>
            </a:r>
            <a:r>
              <a:rPr lang="ja-JP" altLang="en-US" sz="1600" dirty="0" smtClean="0"/>
              <a:t>月）</a:t>
            </a:r>
            <a:endParaRPr lang="en-US" altLang="ja-JP" sz="1600" dirty="0" smtClean="0"/>
          </a:p>
          <a:p>
            <a:pPr marL="88900" indent="-88900"/>
            <a:r>
              <a:rPr kumimoji="1" lang="ja-JP" altLang="en-US" sz="1600" dirty="0" smtClean="0"/>
              <a:t>・大和川線全線開通（</a:t>
            </a:r>
            <a:r>
              <a:rPr kumimoji="1" lang="en-US" altLang="ja-JP" sz="1600" dirty="0" smtClean="0"/>
              <a:t>2020</a:t>
            </a:r>
            <a:r>
              <a:rPr kumimoji="1" lang="ja-JP" altLang="en-US" sz="1600" dirty="0" smtClean="0"/>
              <a:t>年</a:t>
            </a:r>
            <a:r>
              <a:rPr kumimoji="1" lang="en-US" altLang="ja-JP" sz="1600" dirty="0" smtClean="0"/>
              <a:t>3</a:t>
            </a:r>
            <a:r>
              <a:rPr kumimoji="1" lang="ja-JP" altLang="en-US" sz="1600" dirty="0" smtClean="0"/>
              <a:t>月</a:t>
            </a:r>
            <a:r>
              <a:rPr lang="ja-JP" altLang="en-US" sz="1600" dirty="0"/>
              <a:t>）</a:t>
            </a:r>
            <a:endParaRPr kumimoji="1" lang="en-US" altLang="ja-JP" sz="1600" dirty="0" smtClean="0"/>
          </a:p>
        </p:txBody>
      </p:sp>
      <p:sp>
        <p:nvSpPr>
          <p:cNvPr id="20" name="テキスト ボックス 19"/>
          <p:cNvSpPr txBox="1"/>
          <p:nvPr/>
        </p:nvSpPr>
        <p:spPr>
          <a:xfrm>
            <a:off x="178880" y="187589"/>
            <a:ext cx="7704856" cy="338554"/>
          </a:xfrm>
          <a:prstGeom prst="rect">
            <a:avLst/>
          </a:prstGeom>
          <a:noFill/>
        </p:spPr>
        <p:txBody>
          <a:bodyPr wrap="square" rtlCol="0">
            <a:spAutoFit/>
          </a:bodyPr>
          <a:lstStyle/>
          <a:p>
            <a:r>
              <a:rPr lang="ja-JP" altLang="en-US" sz="1600" dirty="0" smtClean="0"/>
              <a:t>①高速道路</a:t>
            </a:r>
            <a:endParaRPr kumimoji="1" lang="ja-JP" altLang="en-US" sz="1600" dirty="0"/>
          </a:p>
        </p:txBody>
      </p:sp>
      <p:sp>
        <p:nvSpPr>
          <p:cNvPr id="13" name="スライド番号プレースホルダー 12"/>
          <p:cNvSpPr>
            <a:spLocks noGrp="1"/>
          </p:cNvSpPr>
          <p:nvPr>
            <p:ph type="sldNum" sz="quarter" idx="12"/>
          </p:nvPr>
        </p:nvSpPr>
        <p:spPr/>
        <p:txBody>
          <a:bodyPr/>
          <a:lstStyle/>
          <a:p>
            <a:fld id="{63BC356D-1576-478B-8647-1361C6E9DFF7}" type="slidenum">
              <a:rPr lang="ja-JP" altLang="en-US" smtClean="0"/>
              <a:pPr/>
              <a:t>134</a:t>
            </a:fld>
            <a:endParaRPr lang="ja-JP" altLang="en-US"/>
          </a:p>
        </p:txBody>
      </p:sp>
    </p:spTree>
    <p:extLst>
      <p:ext uri="{BB962C8B-B14F-4D97-AF65-F5344CB8AC3E}">
        <p14:creationId xmlns:p14="http://schemas.microsoft.com/office/powerpoint/2010/main" val="2368771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1647" y="525741"/>
            <a:ext cx="8683217" cy="1384995"/>
          </a:xfrm>
          <a:prstGeom prst="rect">
            <a:avLst/>
          </a:prstGeom>
          <a:noFill/>
        </p:spPr>
        <p:txBody>
          <a:bodyPr wrap="square" rtlCol="0">
            <a:spAutoFit/>
          </a:bodyPr>
          <a:lstStyle/>
          <a:p>
            <a:pPr indent="177800"/>
            <a:r>
              <a:rPr lang="ja-JP" altLang="en-US" sz="1400" dirty="0" smtClean="0"/>
              <a:t>高速道路について、首都圏、中部圏では、ほぼ全ての環状道路が、開通済みまたは建設中である一方、近畿圏では、環状道路ネットワークの整備が遅れている。</a:t>
            </a:r>
            <a:r>
              <a:rPr lang="en-US" altLang="ja-JP" sz="1400" dirty="0" smtClean="0"/>
              <a:t/>
            </a:r>
            <a:br>
              <a:rPr lang="en-US" altLang="ja-JP" sz="1400" dirty="0" smtClean="0"/>
            </a:br>
            <a:r>
              <a:rPr lang="ja-JP" altLang="en-US" sz="1400" dirty="0" smtClean="0"/>
              <a:t>　　</a:t>
            </a:r>
            <a:r>
              <a:rPr kumimoji="1" lang="ja-JP" altLang="en-US" sz="1400" dirty="0" smtClean="0"/>
              <a:t>そこで、利用者の視点に立ち、複雑で分かりにくい料金体系の一元化と、料金収入によるミッシングリンク解消に向けた整備を可能とする</a:t>
            </a:r>
            <a:r>
              <a:rPr lang="ja-JP" altLang="en-US" sz="1400" dirty="0" smtClean="0"/>
              <a:t>「近畿圏の高速道路を賢く使う料金体系</a:t>
            </a:r>
            <a:r>
              <a:rPr kumimoji="1" lang="ja-JP" altLang="en-US" sz="1400" dirty="0" smtClean="0"/>
              <a:t>」を提案。</a:t>
            </a:r>
            <a:r>
              <a:rPr kumimoji="1" lang="en-US" altLang="ja-JP" sz="1400" dirty="0" smtClean="0"/>
              <a:t/>
            </a:r>
            <a:br>
              <a:rPr kumimoji="1" lang="en-US" altLang="ja-JP" sz="1400" dirty="0" smtClean="0"/>
            </a:br>
            <a:r>
              <a:rPr kumimoji="1" lang="ja-JP" altLang="en-US" sz="1400" dirty="0" smtClean="0"/>
              <a:t>　</a:t>
            </a:r>
            <a:r>
              <a:rPr lang="ja-JP" altLang="en-US" sz="1400" dirty="0"/>
              <a:t>「近畿圏</a:t>
            </a:r>
            <a:r>
              <a:rPr lang="ja-JP" altLang="en-US" sz="1400" dirty="0" smtClean="0"/>
              <a:t>の高速道路を賢く</a:t>
            </a:r>
            <a:r>
              <a:rPr lang="ja-JP" altLang="en-US" sz="1400" dirty="0"/>
              <a:t>使う料金体系」</a:t>
            </a:r>
            <a:r>
              <a:rPr lang="ja-JP" altLang="en-US" sz="1400" dirty="0" smtClean="0"/>
              <a:t>の</a:t>
            </a:r>
            <a:r>
              <a:rPr lang="ja-JP" altLang="en-US" sz="1400" dirty="0"/>
              <a:t>実現</a:t>
            </a:r>
            <a:r>
              <a:rPr lang="ja-JP" altLang="en-US" sz="1400" dirty="0" smtClean="0"/>
              <a:t>に向け、対距離制の料金体系の導入、淀川左岸線延伸部の事業着手、道路公社路線（堺泉北・南阪奈・第二阪奈）の高速道路会社への移管を実現。</a:t>
            </a:r>
            <a:endParaRPr kumimoji="1" lang="ja-JP" altLang="en-US" sz="1400" dirty="0"/>
          </a:p>
        </p:txBody>
      </p:sp>
      <p:sp>
        <p:nvSpPr>
          <p:cNvPr id="30" name="正方形/長方形 29"/>
          <p:cNvSpPr/>
          <p:nvPr/>
        </p:nvSpPr>
        <p:spPr>
          <a:xfrm>
            <a:off x="2080268" y="2564904"/>
            <a:ext cx="360000" cy="388528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11</a:t>
            </a:r>
            <a:r>
              <a:rPr kumimoji="1" lang="ja-JP" altLang="en-US" sz="1050" dirty="0" smtClean="0">
                <a:solidFill>
                  <a:schemeClr val="tx1"/>
                </a:solidFill>
                <a:latin typeface="+mn-ea"/>
              </a:rPr>
              <a:t>年６月</a:t>
            </a:r>
            <a:endParaRPr kumimoji="1" lang="en-US" altLang="ja-JP" sz="1050" dirty="0" smtClean="0">
              <a:solidFill>
                <a:schemeClr val="tx1"/>
              </a:solidFill>
              <a:latin typeface="+mn-ea"/>
            </a:endParaRPr>
          </a:p>
          <a:p>
            <a:pPr marL="182563"/>
            <a:r>
              <a:rPr kumimoji="1" lang="ja-JP" altLang="en-US" sz="1050" dirty="0" smtClean="0">
                <a:solidFill>
                  <a:schemeClr val="tx1"/>
                </a:solidFill>
                <a:latin typeface="+mn-ea"/>
              </a:rPr>
              <a:t>阪神圏料金一元化に向けた国と地方の検討会設置</a:t>
            </a:r>
            <a:endParaRPr kumimoji="1" lang="en-US" altLang="ja-JP" sz="1050" dirty="0" smtClean="0">
              <a:solidFill>
                <a:schemeClr val="tx1"/>
              </a:solidFill>
              <a:latin typeface="+mn-ea"/>
            </a:endParaRPr>
          </a:p>
        </p:txBody>
      </p:sp>
      <p:sp>
        <p:nvSpPr>
          <p:cNvPr id="31" name="正方形/長方形 30"/>
          <p:cNvSpPr/>
          <p:nvPr/>
        </p:nvSpPr>
        <p:spPr>
          <a:xfrm>
            <a:off x="3361051" y="2564904"/>
            <a:ext cx="540000" cy="388528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13</a:t>
            </a:r>
            <a:r>
              <a:rPr kumimoji="1" lang="ja-JP" altLang="en-US" sz="1050" dirty="0" smtClean="0">
                <a:solidFill>
                  <a:schemeClr val="tx1"/>
                </a:solidFill>
                <a:latin typeface="+mn-ea"/>
              </a:rPr>
              <a:t>年９月</a:t>
            </a:r>
            <a:endParaRPr kumimoji="1" lang="en-US" altLang="ja-JP" sz="1050" dirty="0" smtClean="0">
              <a:solidFill>
                <a:schemeClr val="tx1"/>
              </a:solidFill>
              <a:latin typeface="+mn-ea"/>
            </a:endParaRPr>
          </a:p>
          <a:p>
            <a:pPr marL="182563"/>
            <a:r>
              <a:rPr lang="ja-JP" altLang="en-US" sz="1050" dirty="0">
                <a:solidFill>
                  <a:schemeClr val="tx1"/>
                </a:solidFill>
                <a:latin typeface="+mn-ea"/>
              </a:rPr>
              <a:t>国</a:t>
            </a:r>
            <a:r>
              <a:rPr lang="ja-JP" altLang="en-US" sz="1050" dirty="0" smtClean="0">
                <a:solidFill>
                  <a:schemeClr val="tx1"/>
                </a:solidFill>
                <a:latin typeface="+mn-ea"/>
              </a:rPr>
              <a:t>と</a:t>
            </a:r>
            <a:r>
              <a:rPr lang="ja-JP" altLang="en-US" sz="1050" dirty="0">
                <a:solidFill>
                  <a:schemeClr val="tx1"/>
                </a:solidFill>
                <a:latin typeface="+mn-ea"/>
              </a:rPr>
              <a:t>地方</a:t>
            </a:r>
            <a:r>
              <a:rPr lang="ja-JP" altLang="en-US" sz="1050" dirty="0" smtClean="0">
                <a:solidFill>
                  <a:schemeClr val="tx1"/>
                </a:solidFill>
                <a:latin typeface="+mn-ea"/>
              </a:rPr>
              <a:t>の</a:t>
            </a:r>
            <a:r>
              <a:rPr lang="ja-JP" altLang="en-US" sz="1050" dirty="0">
                <a:solidFill>
                  <a:schemeClr val="tx1"/>
                </a:solidFill>
                <a:latin typeface="+mn-ea"/>
              </a:rPr>
              <a:t>検討会</a:t>
            </a:r>
            <a:r>
              <a:rPr lang="ja-JP" altLang="en-US" sz="1050" dirty="0" smtClean="0">
                <a:solidFill>
                  <a:schemeClr val="tx1"/>
                </a:solidFill>
                <a:latin typeface="+mn-ea"/>
              </a:rPr>
              <a:t>で</a:t>
            </a:r>
            <a:r>
              <a:rPr lang="en-US" altLang="ja-JP" sz="1050" dirty="0" smtClean="0">
                <a:solidFill>
                  <a:schemeClr val="tx1"/>
                </a:solidFill>
                <a:latin typeface="+mn-ea"/>
              </a:rPr>
              <a:t>17</a:t>
            </a:r>
            <a:r>
              <a:rPr lang="ja-JP" altLang="en-US" sz="1050" dirty="0" smtClean="0">
                <a:solidFill>
                  <a:schemeClr val="tx1"/>
                </a:solidFill>
                <a:latin typeface="+mn-ea"/>
              </a:rPr>
              <a:t>年度当初にシームレスな料金体系導入を確認</a:t>
            </a:r>
            <a:endParaRPr kumimoji="1" lang="en-US" altLang="ja-JP" sz="1050" dirty="0" smtClean="0">
              <a:solidFill>
                <a:schemeClr val="tx1"/>
              </a:solidFill>
              <a:latin typeface="+mn-ea"/>
            </a:endParaRPr>
          </a:p>
        </p:txBody>
      </p:sp>
      <p:sp>
        <p:nvSpPr>
          <p:cNvPr id="32" name="正方形/長方形 31"/>
          <p:cNvSpPr/>
          <p:nvPr/>
        </p:nvSpPr>
        <p:spPr>
          <a:xfrm>
            <a:off x="4005452" y="2564904"/>
            <a:ext cx="72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13</a:t>
            </a:r>
            <a:r>
              <a:rPr kumimoji="1" lang="ja-JP" altLang="en-US" sz="1050" dirty="0" smtClean="0">
                <a:solidFill>
                  <a:schemeClr val="tx1"/>
                </a:solidFill>
                <a:latin typeface="+mn-ea"/>
              </a:rPr>
              <a:t>年</a:t>
            </a:r>
            <a:r>
              <a:rPr kumimoji="1" lang="en-US" altLang="ja-JP" sz="1050" dirty="0" smtClean="0">
                <a:solidFill>
                  <a:schemeClr val="tx1"/>
                </a:solidFill>
                <a:latin typeface="+mn-ea"/>
              </a:rPr>
              <a:t>12</a:t>
            </a:r>
            <a:r>
              <a:rPr kumimoji="1" lang="ja-JP" altLang="en-US" sz="1050" dirty="0" smtClean="0">
                <a:solidFill>
                  <a:schemeClr val="tx1"/>
                </a:solidFill>
                <a:latin typeface="+mn-ea"/>
              </a:rPr>
              <a:t>月</a:t>
            </a:r>
            <a:endParaRPr kumimoji="1" lang="en-US" altLang="ja-JP" sz="1050" dirty="0" smtClean="0">
              <a:solidFill>
                <a:schemeClr val="tx1"/>
              </a:solidFill>
              <a:latin typeface="+mn-ea"/>
            </a:endParaRPr>
          </a:p>
          <a:p>
            <a:pPr marL="182563"/>
            <a:r>
              <a:rPr kumimoji="1" lang="ja-JP" altLang="en-US" sz="1050" dirty="0" smtClean="0">
                <a:solidFill>
                  <a:schemeClr val="tx1"/>
                </a:solidFill>
                <a:latin typeface="+mn-ea"/>
              </a:rPr>
              <a:t>「新たな高速道路料金</a:t>
            </a:r>
            <a:r>
              <a:rPr lang="ja-JP" altLang="en-US" sz="1050" dirty="0" smtClean="0">
                <a:solidFill>
                  <a:schemeClr val="tx1"/>
                </a:solidFill>
                <a:latin typeface="+mn-ea"/>
              </a:rPr>
              <a:t>に関する基本方針決定」（国交省）</a:t>
            </a:r>
            <a:endParaRPr kumimoji="1" lang="en-US" altLang="ja-JP" sz="1050" dirty="0" smtClean="0">
              <a:solidFill>
                <a:schemeClr val="tx1"/>
              </a:solidFill>
              <a:latin typeface="+mn-ea"/>
            </a:endParaRPr>
          </a:p>
        </p:txBody>
      </p:sp>
      <p:sp>
        <p:nvSpPr>
          <p:cNvPr id="35" name="正方形/長方形 34"/>
          <p:cNvSpPr/>
          <p:nvPr/>
        </p:nvSpPr>
        <p:spPr>
          <a:xfrm>
            <a:off x="2727209" y="4564555"/>
            <a:ext cx="54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13</a:t>
            </a:r>
            <a:r>
              <a:rPr kumimoji="1" lang="ja-JP" altLang="en-US" sz="1050" dirty="0" smtClean="0">
                <a:solidFill>
                  <a:schemeClr val="tx1"/>
                </a:solidFill>
                <a:latin typeface="+mn-ea"/>
              </a:rPr>
              <a:t>年１月</a:t>
            </a:r>
            <a:endParaRPr kumimoji="1" lang="en-US" altLang="ja-JP" sz="1050" dirty="0" smtClean="0">
              <a:solidFill>
                <a:schemeClr val="tx1"/>
              </a:solidFill>
              <a:latin typeface="+mn-ea"/>
            </a:endParaRPr>
          </a:p>
          <a:p>
            <a:pPr marL="182563"/>
            <a:r>
              <a:rPr lang="ja-JP" altLang="en-US" sz="1050" dirty="0">
                <a:solidFill>
                  <a:schemeClr val="tx1"/>
                </a:solidFill>
                <a:latin typeface="+mn-ea"/>
              </a:rPr>
              <a:t>淀川左岸線延伸部の環境評価手続きに着手</a:t>
            </a:r>
            <a:endParaRPr kumimoji="1" lang="en-US" altLang="ja-JP" sz="1050" dirty="0" smtClean="0">
              <a:solidFill>
                <a:schemeClr val="tx1"/>
              </a:solidFill>
              <a:latin typeface="+mn-ea"/>
            </a:endParaRPr>
          </a:p>
        </p:txBody>
      </p:sp>
      <p:sp>
        <p:nvSpPr>
          <p:cNvPr id="36" name="正方形/長方形 35"/>
          <p:cNvSpPr/>
          <p:nvPr/>
        </p:nvSpPr>
        <p:spPr>
          <a:xfrm>
            <a:off x="531383" y="4564555"/>
            <a:ext cx="54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050" dirty="0" smtClean="0">
                <a:solidFill>
                  <a:schemeClr val="tx1"/>
                </a:solidFill>
                <a:latin typeface="+mn-ea"/>
              </a:rPr>
              <a:t>▲</a:t>
            </a:r>
            <a:r>
              <a:rPr lang="en-US" altLang="ja-JP" sz="1050" dirty="0" smtClean="0">
                <a:solidFill>
                  <a:schemeClr val="tx1"/>
                </a:solidFill>
                <a:latin typeface="+mn-ea"/>
              </a:rPr>
              <a:t>06</a:t>
            </a:r>
            <a:r>
              <a:rPr kumimoji="1" lang="ja-JP" altLang="en-US" sz="1050" dirty="0" smtClean="0">
                <a:solidFill>
                  <a:schemeClr val="tx1"/>
                </a:solidFill>
                <a:latin typeface="+mn-ea"/>
              </a:rPr>
              <a:t>年</a:t>
            </a:r>
            <a:r>
              <a:rPr kumimoji="1" lang="en-US" altLang="ja-JP" sz="1050" dirty="0" smtClean="0">
                <a:solidFill>
                  <a:schemeClr val="tx1"/>
                </a:solidFill>
                <a:latin typeface="+mn-ea"/>
              </a:rPr>
              <a:t>12</a:t>
            </a:r>
            <a:r>
              <a:rPr kumimoji="1" lang="ja-JP" altLang="en-US" sz="1050" dirty="0" smtClean="0">
                <a:solidFill>
                  <a:schemeClr val="tx1"/>
                </a:solidFill>
                <a:latin typeface="+mn-ea"/>
              </a:rPr>
              <a:t>月</a:t>
            </a:r>
            <a:endParaRPr kumimoji="1" lang="en-US" altLang="ja-JP" sz="1050" dirty="0" smtClean="0">
              <a:solidFill>
                <a:schemeClr val="tx1"/>
              </a:solidFill>
              <a:latin typeface="+mn-ea"/>
            </a:endParaRPr>
          </a:p>
          <a:p>
            <a:pPr marL="182563"/>
            <a:r>
              <a:rPr kumimoji="1" lang="ja-JP" altLang="en-US" sz="1050" dirty="0" smtClean="0">
                <a:solidFill>
                  <a:schemeClr val="tx1"/>
                </a:solidFill>
                <a:latin typeface="+mn-ea"/>
              </a:rPr>
              <a:t>淀川左岸線延伸部ＰＩ</a:t>
            </a:r>
            <a:r>
              <a:rPr kumimoji="1" lang="ja-JP" altLang="en-US" sz="900" dirty="0" smtClean="0">
                <a:solidFill>
                  <a:schemeClr val="tx1"/>
                </a:solidFill>
                <a:latin typeface="+mn-ea"/>
              </a:rPr>
              <a:t>*</a:t>
            </a:r>
            <a:r>
              <a:rPr kumimoji="1" lang="ja-JP" altLang="en-US" sz="1050" dirty="0" smtClean="0">
                <a:solidFill>
                  <a:schemeClr val="tx1"/>
                </a:solidFill>
                <a:latin typeface="+mn-ea"/>
              </a:rPr>
              <a:t>完了（推奨すべき計画案提言）</a:t>
            </a:r>
            <a:endParaRPr kumimoji="1" lang="en-US" altLang="ja-JP" sz="1050" dirty="0" smtClean="0">
              <a:solidFill>
                <a:schemeClr val="tx1"/>
              </a:solidFill>
              <a:latin typeface="+mn-ea"/>
            </a:endParaRPr>
          </a:p>
        </p:txBody>
      </p:sp>
      <p:sp>
        <p:nvSpPr>
          <p:cNvPr id="37" name="テキスト ボックス 36"/>
          <p:cNvSpPr txBox="1"/>
          <p:nvPr/>
        </p:nvSpPr>
        <p:spPr>
          <a:xfrm>
            <a:off x="815872" y="6507197"/>
            <a:ext cx="7704856" cy="261610"/>
          </a:xfrm>
          <a:prstGeom prst="rect">
            <a:avLst/>
          </a:prstGeom>
          <a:noFill/>
        </p:spPr>
        <p:txBody>
          <a:bodyPr wrap="square" rtlCol="0">
            <a:spAutoFit/>
          </a:bodyPr>
          <a:lstStyle/>
          <a:p>
            <a:r>
              <a:rPr lang="ja-JP" altLang="en-US" sz="1050" dirty="0" smtClean="0"/>
              <a:t>＊ＰＩ：</a:t>
            </a:r>
            <a:r>
              <a:rPr lang="en-US" altLang="ja-JP" sz="1050" dirty="0" smtClean="0"/>
              <a:t>Public Involvement</a:t>
            </a:r>
            <a:r>
              <a:rPr lang="ja-JP" altLang="en-US" sz="1050" dirty="0" err="1"/>
              <a:t>、</a:t>
            </a:r>
            <a:r>
              <a:rPr lang="ja-JP" altLang="en-US" sz="1050" dirty="0"/>
              <a:t>計画策定の早い段階から市民の方々等関係者へ積極的に情報を提供し、コミュニケーションを行う取り組み</a:t>
            </a:r>
            <a:r>
              <a:rPr lang="ja-JP" altLang="en-US" sz="1050" dirty="0" smtClean="0"/>
              <a:t>　　　</a:t>
            </a:r>
            <a:endParaRPr kumimoji="1" lang="ja-JP" altLang="en-US" sz="1050" dirty="0"/>
          </a:p>
        </p:txBody>
      </p:sp>
      <p:sp>
        <p:nvSpPr>
          <p:cNvPr id="49" name="テキスト ボックス 48"/>
          <p:cNvSpPr txBox="1"/>
          <p:nvPr/>
        </p:nvSpPr>
        <p:spPr>
          <a:xfrm>
            <a:off x="178880" y="210126"/>
            <a:ext cx="7704856" cy="338554"/>
          </a:xfrm>
          <a:prstGeom prst="rect">
            <a:avLst/>
          </a:prstGeom>
          <a:noFill/>
        </p:spPr>
        <p:txBody>
          <a:bodyPr wrap="square" rtlCol="0">
            <a:spAutoFit/>
          </a:bodyPr>
          <a:lstStyle/>
          <a:p>
            <a:r>
              <a:rPr lang="ja-JP" altLang="en-US" sz="1600" dirty="0" smtClean="0"/>
              <a:t>■改革の取組み：「近畿圏の高速道路を賢く使う料金体系」の提案</a:t>
            </a:r>
            <a:endParaRPr lang="en-US" altLang="ja-JP" sz="1600" dirty="0" smtClean="0"/>
          </a:p>
        </p:txBody>
      </p:sp>
      <p:sp>
        <p:nvSpPr>
          <p:cNvPr id="50" name="テキスト ボックス 49"/>
          <p:cNvSpPr txBox="1"/>
          <p:nvPr/>
        </p:nvSpPr>
        <p:spPr>
          <a:xfrm>
            <a:off x="152507" y="1918560"/>
            <a:ext cx="7704856" cy="338554"/>
          </a:xfrm>
          <a:prstGeom prst="rect">
            <a:avLst/>
          </a:prstGeom>
          <a:noFill/>
        </p:spPr>
        <p:txBody>
          <a:bodyPr wrap="square" rtlCol="0">
            <a:spAutoFit/>
          </a:bodyPr>
          <a:lstStyle/>
          <a:p>
            <a:r>
              <a:rPr lang="ja-JP" altLang="en-US" sz="1600" dirty="0" smtClean="0"/>
              <a:t>■経緯</a:t>
            </a:r>
            <a:endParaRPr lang="en-US" altLang="ja-JP" sz="1600" dirty="0" smtClean="0"/>
          </a:p>
        </p:txBody>
      </p:sp>
      <p:graphicFrame>
        <p:nvGraphicFramePr>
          <p:cNvPr id="28" name="表 27"/>
          <p:cNvGraphicFramePr>
            <a:graphicFrameLocks noGrp="1"/>
          </p:cNvGraphicFramePr>
          <p:nvPr>
            <p:extLst/>
          </p:nvPr>
        </p:nvGraphicFramePr>
        <p:xfrm>
          <a:off x="395537" y="2286082"/>
          <a:ext cx="8424000" cy="254614"/>
        </p:xfrm>
        <a:graphic>
          <a:graphicData uri="http://schemas.openxmlformats.org/drawingml/2006/table">
            <a:tbl>
              <a:tblPr firstRow="1" bandRow="1">
                <a:tableStyleId>{7DF18680-E054-41AD-8BC1-D1AEF772440D}</a:tableStyleId>
              </a:tblPr>
              <a:tblGrid>
                <a:gridCol w="108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1296000">
                  <a:extLst>
                    <a:ext uri="{9D8B030D-6E8A-4147-A177-3AD203B41FA5}">
                      <a16:colId xmlns:a16="http://schemas.microsoft.com/office/drawing/2014/main" val="20004"/>
                    </a:ext>
                  </a:extLst>
                </a:gridCol>
                <a:gridCol w="1512000">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gridCol w="648000">
                  <a:extLst>
                    <a:ext uri="{9D8B030D-6E8A-4147-A177-3AD203B41FA5}">
                      <a16:colId xmlns:a16="http://schemas.microsoft.com/office/drawing/2014/main" val="20007"/>
                    </a:ext>
                  </a:extLst>
                </a:gridCol>
                <a:gridCol w="1296000">
                  <a:extLst>
                    <a:ext uri="{9D8B030D-6E8A-4147-A177-3AD203B41FA5}">
                      <a16:colId xmlns:a16="http://schemas.microsoft.com/office/drawing/2014/main" val="2748259168"/>
                    </a:ext>
                  </a:extLst>
                </a:gridCol>
              </a:tblGrid>
              <a:tr h="254614">
                <a:tc>
                  <a:txBody>
                    <a:bodyPr/>
                    <a:lstStyle/>
                    <a:p>
                      <a:pPr algn="ctr"/>
                      <a:r>
                        <a:rPr kumimoji="1" lang="ja-JP" altLang="en-US" sz="1050" dirty="0" smtClean="0"/>
                        <a:t>～</a:t>
                      </a:r>
                      <a:r>
                        <a:rPr kumimoji="1" lang="en-US" altLang="ja-JP" sz="1050" dirty="0" smtClean="0"/>
                        <a:t>2009</a:t>
                      </a:r>
                      <a:r>
                        <a:rPr kumimoji="1" lang="ja-JP" altLang="en-US" sz="1050" dirty="0" smtClean="0"/>
                        <a:t>年</a:t>
                      </a:r>
                      <a:endParaRPr kumimoji="1" lang="ja-JP" altLang="en-US" sz="1050" dirty="0"/>
                    </a:p>
                  </a:txBody>
                  <a:tcPr/>
                </a:tc>
                <a:tc>
                  <a:txBody>
                    <a:bodyPr/>
                    <a:lstStyle/>
                    <a:p>
                      <a:pPr algn="ctr"/>
                      <a:r>
                        <a:rPr kumimoji="1" lang="en-US" altLang="ja-JP" sz="1050" dirty="0" smtClean="0"/>
                        <a:t>2010</a:t>
                      </a:r>
                      <a:r>
                        <a:rPr kumimoji="1" lang="ja-JP" altLang="en-US" sz="1050" dirty="0" smtClean="0"/>
                        <a:t>年</a:t>
                      </a:r>
                      <a:endParaRPr kumimoji="1" lang="ja-JP" altLang="en-US" sz="1050" dirty="0"/>
                    </a:p>
                  </a:txBody>
                  <a:tcPr/>
                </a:tc>
                <a:tc>
                  <a:txBody>
                    <a:bodyPr/>
                    <a:lstStyle/>
                    <a:p>
                      <a:pPr algn="ctr"/>
                      <a:r>
                        <a:rPr kumimoji="1" lang="en-US" altLang="ja-JP" sz="1050" dirty="0" smtClean="0"/>
                        <a:t>2011</a:t>
                      </a:r>
                      <a:r>
                        <a:rPr kumimoji="1" lang="ja-JP" altLang="en-US" sz="1050" dirty="0" smtClean="0"/>
                        <a:t>年</a:t>
                      </a:r>
                      <a:endParaRPr kumimoji="1" lang="ja-JP" altLang="en-US" sz="1050" dirty="0"/>
                    </a:p>
                  </a:txBody>
                  <a:tcPr/>
                </a:tc>
                <a:tc>
                  <a:txBody>
                    <a:bodyPr/>
                    <a:lstStyle/>
                    <a:p>
                      <a:pPr algn="ctr"/>
                      <a:r>
                        <a:rPr kumimoji="1" lang="en-US" altLang="ja-JP" sz="1050" dirty="0" smtClean="0"/>
                        <a:t>2012</a:t>
                      </a:r>
                      <a:r>
                        <a:rPr kumimoji="1" lang="ja-JP" altLang="en-US" sz="1050" dirty="0" smtClean="0"/>
                        <a:t>年</a:t>
                      </a:r>
                      <a:endParaRPr kumimoji="1" lang="ja-JP" altLang="en-US" sz="1050" dirty="0"/>
                    </a:p>
                  </a:txBody>
                  <a:tcPr/>
                </a:tc>
                <a:tc>
                  <a:txBody>
                    <a:bodyPr/>
                    <a:lstStyle/>
                    <a:p>
                      <a:pPr algn="ctr"/>
                      <a:r>
                        <a:rPr kumimoji="1" lang="en-US" altLang="ja-JP" sz="1050" dirty="0" smtClean="0"/>
                        <a:t>2013</a:t>
                      </a:r>
                      <a:r>
                        <a:rPr kumimoji="1" lang="ja-JP" altLang="en-US" sz="1050" dirty="0" smtClean="0"/>
                        <a:t>年</a:t>
                      </a:r>
                      <a:endParaRPr kumimoji="1" lang="ja-JP" altLang="en-US" sz="1050" dirty="0"/>
                    </a:p>
                  </a:txBody>
                  <a:tcPr/>
                </a:tc>
                <a:tc>
                  <a:txBody>
                    <a:bodyPr/>
                    <a:lstStyle/>
                    <a:p>
                      <a:pPr algn="ctr"/>
                      <a:r>
                        <a:rPr kumimoji="1" lang="ja-JP" altLang="en-US" sz="1050" dirty="0" smtClean="0"/>
                        <a:t>～</a:t>
                      </a:r>
                      <a:r>
                        <a:rPr kumimoji="1" lang="en-US" altLang="ja-JP" sz="1050" dirty="0" smtClean="0"/>
                        <a:t>2016</a:t>
                      </a:r>
                      <a:r>
                        <a:rPr kumimoji="1" lang="ja-JP" altLang="en-US" sz="1050" dirty="0" smtClean="0"/>
                        <a:t>年</a:t>
                      </a:r>
                      <a:endParaRPr kumimoji="1" lang="ja-JP" altLang="en-US" sz="1050" dirty="0"/>
                    </a:p>
                  </a:txBody>
                  <a:tcPr/>
                </a:tc>
                <a:tc>
                  <a:txBody>
                    <a:bodyPr/>
                    <a:lstStyle/>
                    <a:p>
                      <a:pPr algn="ctr"/>
                      <a:r>
                        <a:rPr kumimoji="1" lang="en-US" altLang="ja-JP" sz="1050" dirty="0" smtClean="0"/>
                        <a:t>2017</a:t>
                      </a:r>
                      <a:r>
                        <a:rPr kumimoji="1" lang="ja-JP" altLang="en-US" sz="1050" dirty="0" smtClean="0"/>
                        <a:t>年</a:t>
                      </a:r>
                      <a:endParaRPr kumimoji="1" lang="ja-JP" altLang="en-US" sz="1050" dirty="0"/>
                    </a:p>
                  </a:txBody>
                  <a:tcPr/>
                </a:tc>
                <a:tc>
                  <a:txBody>
                    <a:bodyPr/>
                    <a:lstStyle/>
                    <a:p>
                      <a:pPr algn="ctr"/>
                      <a:r>
                        <a:rPr kumimoji="1" lang="en-US" altLang="ja-JP" sz="1050" dirty="0" smtClean="0"/>
                        <a:t>2018</a:t>
                      </a:r>
                      <a:r>
                        <a:rPr kumimoji="1" lang="ja-JP" altLang="en-US" sz="1050" dirty="0" smtClean="0"/>
                        <a:t>年</a:t>
                      </a:r>
                      <a:endParaRPr kumimoji="1" lang="ja-JP" altLang="en-US" sz="1050" dirty="0"/>
                    </a:p>
                  </a:txBody>
                  <a:tcPr/>
                </a:tc>
                <a:tc>
                  <a:txBody>
                    <a:bodyPr/>
                    <a:lstStyle/>
                    <a:p>
                      <a:pPr algn="ctr"/>
                      <a:r>
                        <a:rPr kumimoji="1" lang="ja-JP" altLang="en-US" sz="1050" dirty="0" smtClean="0"/>
                        <a:t>～</a:t>
                      </a:r>
                      <a:r>
                        <a:rPr kumimoji="1" lang="en-US" altLang="ja-JP" sz="1050" dirty="0" smtClean="0"/>
                        <a:t>2022</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46" name="テキスト ボックス 45"/>
          <p:cNvSpPr txBox="1"/>
          <p:nvPr/>
        </p:nvSpPr>
        <p:spPr>
          <a:xfrm>
            <a:off x="15573" y="3060539"/>
            <a:ext cx="430887" cy="805041"/>
          </a:xfrm>
          <a:prstGeom prst="rect">
            <a:avLst/>
          </a:prstGeom>
          <a:noFill/>
        </p:spPr>
        <p:txBody>
          <a:bodyPr vert="eaVert" wrap="square" rtlCol="0">
            <a:spAutoFit/>
          </a:bodyPr>
          <a:lstStyle/>
          <a:p>
            <a:r>
              <a:rPr lang="en-US" altLang="ja-JP" sz="1600" dirty="0" smtClean="0"/>
              <a:t>《</a:t>
            </a:r>
            <a:r>
              <a:rPr lang="ja-JP" altLang="en-US" sz="1600" dirty="0" smtClean="0"/>
              <a:t>　国　</a:t>
            </a:r>
            <a:r>
              <a:rPr lang="en-US" altLang="ja-JP" sz="1600" dirty="0" smtClean="0"/>
              <a:t>》</a:t>
            </a:r>
            <a:endParaRPr kumimoji="1" lang="ja-JP" altLang="en-US" sz="1600" dirty="0"/>
          </a:p>
        </p:txBody>
      </p:sp>
      <p:sp>
        <p:nvSpPr>
          <p:cNvPr id="47" name="テキスト ボックス 46"/>
          <p:cNvSpPr txBox="1"/>
          <p:nvPr/>
        </p:nvSpPr>
        <p:spPr>
          <a:xfrm>
            <a:off x="0" y="5119890"/>
            <a:ext cx="430887" cy="805041"/>
          </a:xfrm>
          <a:prstGeom prst="rect">
            <a:avLst/>
          </a:prstGeom>
          <a:noFill/>
        </p:spPr>
        <p:txBody>
          <a:bodyPr vert="eaVert" wrap="square" rtlCol="0">
            <a:spAutoFit/>
          </a:bodyPr>
          <a:lstStyle/>
          <a:p>
            <a:r>
              <a:rPr lang="en-US" altLang="ja-JP" sz="1600" dirty="0" smtClean="0"/>
              <a:t>《</a:t>
            </a:r>
            <a:r>
              <a:rPr lang="ja-JP" altLang="en-US" sz="1600" dirty="0" smtClean="0"/>
              <a:t>　府　</a:t>
            </a:r>
            <a:r>
              <a:rPr lang="en-US" altLang="ja-JP" sz="1600" dirty="0" smtClean="0"/>
              <a:t>》</a:t>
            </a:r>
            <a:endParaRPr kumimoji="1" lang="ja-JP" altLang="en-US" sz="1600" dirty="0"/>
          </a:p>
        </p:txBody>
      </p:sp>
      <p:cxnSp>
        <p:nvCxnSpPr>
          <p:cNvPr id="51" name="直線矢印コネクタ 50"/>
          <p:cNvCxnSpPr>
            <a:endCxn id="31" idx="1"/>
          </p:cNvCxnSpPr>
          <p:nvPr/>
        </p:nvCxnSpPr>
        <p:spPr>
          <a:xfrm flipV="1">
            <a:off x="2446511" y="4507546"/>
            <a:ext cx="914540" cy="1574"/>
          </a:xfrm>
          <a:prstGeom prst="straightConnector1">
            <a:avLst/>
          </a:prstGeom>
          <a:ln w="31750">
            <a:headEnd type="none"/>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216798" y="4564555"/>
            <a:ext cx="72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10</a:t>
            </a:r>
            <a:r>
              <a:rPr kumimoji="1" lang="ja-JP" altLang="en-US" sz="1050" dirty="0" smtClean="0">
                <a:solidFill>
                  <a:schemeClr val="tx1"/>
                </a:solidFill>
                <a:latin typeface="+mn-ea"/>
              </a:rPr>
              <a:t>年４月</a:t>
            </a:r>
            <a:endParaRPr kumimoji="1" lang="en-US" altLang="ja-JP" sz="1050" dirty="0" smtClean="0">
              <a:solidFill>
                <a:schemeClr val="tx1"/>
              </a:solidFill>
              <a:latin typeface="+mn-ea"/>
            </a:endParaRPr>
          </a:p>
          <a:p>
            <a:pPr marL="182563"/>
            <a:r>
              <a:rPr kumimoji="1" lang="ja-JP" altLang="en-US" sz="1050" dirty="0" smtClean="0">
                <a:solidFill>
                  <a:schemeClr val="tx1"/>
                </a:solidFill>
                <a:latin typeface="+mn-ea"/>
              </a:rPr>
              <a:t>阪神都市圏５団体による「都市圏高速道路等の一体的運営構想」提案</a:t>
            </a:r>
            <a:endParaRPr kumimoji="1" lang="en-US" altLang="ja-JP" sz="1050" dirty="0" smtClean="0">
              <a:solidFill>
                <a:schemeClr val="tx1"/>
              </a:solidFill>
              <a:latin typeface="+mn-ea"/>
            </a:endParaRPr>
          </a:p>
        </p:txBody>
      </p:sp>
      <p:sp>
        <p:nvSpPr>
          <p:cNvPr id="23" name="正方形/長方形 22"/>
          <p:cNvSpPr/>
          <p:nvPr/>
        </p:nvSpPr>
        <p:spPr>
          <a:xfrm>
            <a:off x="4494305" y="4564556"/>
            <a:ext cx="54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16</a:t>
            </a:r>
            <a:r>
              <a:rPr kumimoji="1" lang="ja-JP" altLang="en-US" sz="1050" dirty="0" smtClean="0">
                <a:solidFill>
                  <a:schemeClr val="tx1"/>
                </a:solidFill>
                <a:latin typeface="+mn-ea"/>
              </a:rPr>
              <a:t>年</a:t>
            </a:r>
            <a:r>
              <a:rPr lang="en-US" altLang="ja-JP" sz="1050" dirty="0">
                <a:solidFill>
                  <a:schemeClr val="tx1"/>
                </a:solidFill>
                <a:latin typeface="+mn-ea"/>
              </a:rPr>
              <a:t>11</a:t>
            </a:r>
            <a:r>
              <a:rPr kumimoji="1" lang="ja-JP" altLang="en-US" sz="1050" dirty="0" smtClean="0">
                <a:solidFill>
                  <a:schemeClr val="tx1"/>
                </a:solidFill>
                <a:latin typeface="+mn-ea"/>
              </a:rPr>
              <a:t>月</a:t>
            </a:r>
            <a:endParaRPr kumimoji="1" lang="en-US" altLang="ja-JP" sz="1050" dirty="0" smtClean="0">
              <a:solidFill>
                <a:schemeClr val="tx1"/>
              </a:solidFill>
              <a:latin typeface="+mn-ea"/>
            </a:endParaRPr>
          </a:p>
          <a:p>
            <a:pPr marL="182563"/>
            <a:r>
              <a:rPr lang="ja-JP" altLang="en-US" sz="1050" dirty="0">
                <a:solidFill>
                  <a:schemeClr val="tx1"/>
                </a:solidFill>
                <a:latin typeface="+mn-ea"/>
              </a:rPr>
              <a:t>淀川左岸線延伸部</a:t>
            </a:r>
            <a:r>
              <a:rPr lang="ja-JP" altLang="en-US" sz="1050" dirty="0" smtClean="0">
                <a:solidFill>
                  <a:schemeClr val="tx1"/>
                </a:solidFill>
                <a:latin typeface="+mn-ea"/>
              </a:rPr>
              <a:t>の</a:t>
            </a:r>
            <a:endParaRPr lang="en-US" altLang="ja-JP" sz="1050" dirty="0" smtClean="0">
              <a:solidFill>
                <a:schemeClr val="tx1"/>
              </a:solidFill>
              <a:latin typeface="+mn-ea"/>
            </a:endParaRPr>
          </a:p>
          <a:p>
            <a:pPr marL="182563"/>
            <a:r>
              <a:rPr lang="ja-JP" altLang="en-US" sz="1050" dirty="0" smtClean="0">
                <a:solidFill>
                  <a:schemeClr val="tx1"/>
                </a:solidFill>
                <a:latin typeface="+mn-ea"/>
              </a:rPr>
              <a:t>都市計画決定</a:t>
            </a:r>
            <a:endParaRPr kumimoji="1" lang="en-US" altLang="ja-JP" sz="1050" dirty="0" smtClean="0">
              <a:solidFill>
                <a:schemeClr val="tx1"/>
              </a:solidFill>
              <a:latin typeface="+mn-ea"/>
            </a:endParaRPr>
          </a:p>
        </p:txBody>
      </p:sp>
      <p:sp>
        <p:nvSpPr>
          <p:cNvPr id="24" name="正方形/長方形 23"/>
          <p:cNvSpPr/>
          <p:nvPr/>
        </p:nvSpPr>
        <p:spPr>
          <a:xfrm>
            <a:off x="5127705" y="2564904"/>
            <a:ext cx="72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16</a:t>
            </a:r>
            <a:r>
              <a:rPr kumimoji="1" lang="ja-JP" altLang="en-US" sz="1050" dirty="0" smtClean="0">
                <a:solidFill>
                  <a:schemeClr val="tx1"/>
                </a:solidFill>
                <a:latin typeface="+mn-ea"/>
              </a:rPr>
              <a:t>年</a:t>
            </a:r>
            <a:r>
              <a:rPr kumimoji="1" lang="en-US" altLang="ja-JP" sz="1050" dirty="0" smtClean="0">
                <a:solidFill>
                  <a:schemeClr val="tx1"/>
                </a:solidFill>
                <a:latin typeface="+mn-ea"/>
              </a:rPr>
              <a:t>12</a:t>
            </a:r>
            <a:r>
              <a:rPr kumimoji="1" lang="ja-JP" altLang="en-US" sz="1050" dirty="0" smtClean="0">
                <a:solidFill>
                  <a:schemeClr val="tx1"/>
                </a:solidFill>
                <a:latin typeface="+mn-ea"/>
              </a:rPr>
              <a:t>月</a:t>
            </a:r>
            <a:endParaRPr kumimoji="1" lang="en-US" altLang="ja-JP" sz="1050" dirty="0" smtClean="0">
              <a:solidFill>
                <a:schemeClr val="tx1"/>
              </a:solidFill>
              <a:latin typeface="+mn-ea"/>
            </a:endParaRPr>
          </a:p>
          <a:p>
            <a:pPr marL="182563"/>
            <a:r>
              <a:rPr lang="ja-JP" altLang="en-US" sz="1050" dirty="0" smtClean="0">
                <a:solidFill>
                  <a:schemeClr val="tx1"/>
                </a:solidFill>
                <a:latin typeface="+mn-ea"/>
              </a:rPr>
              <a:t>近畿圏の新たな高速道路料金に関する具体方針（案）（国交省）</a:t>
            </a:r>
            <a:endParaRPr kumimoji="1" lang="en-US" altLang="ja-JP" sz="1050" dirty="0" smtClean="0">
              <a:solidFill>
                <a:schemeClr val="tx1"/>
              </a:solidFill>
              <a:latin typeface="+mn-ea"/>
            </a:endParaRPr>
          </a:p>
        </p:txBody>
      </p:sp>
      <p:sp>
        <p:nvSpPr>
          <p:cNvPr id="26" name="正方形/長方形 25"/>
          <p:cNvSpPr/>
          <p:nvPr/>
        </p:nvSpPr>
        <p:spPr>
          <a:xfrm>
            <a:off x="6050261" y="2564904"/>
            <a:ext cx="36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17</a:t>
            </a:r>
            <a:r>
              <a:rPr kumimoji="1" lang="ja-JP" altLang="en-US" sz="1050" dirty="0" smtClean="0">
                <a:solidFill>
                  <a:schemeClr val="tx1"/>
                </a:solidFill>
                <a:latin typeface="+mn-ea"/>
              </a:rPr>
              <a:t>年４月</a:t>
            </a:r>
            <a:endParaRPr kumimoji="1" lang="en-US" altLang="ja-JP" sz="1050" dirty="0" smtClean="0">
              <a:solidFill>
                <a:schemeClr val="tx1"/>
              </a:solidFill>
              <a:latin typeface="+mn-ea"/>
            </a:endParaRPr>
          </a:p>
          <a:p>
            <a:pPr marL="182563"/>
            <a:r>
              <a:rPr kumimoji="1" lang="ja-JP" altLang="en-US" sz="1050" dirty="0" smtClean="0">
                <a:solidFill>
                  <a:schemeClr val="tx1"/>
                </a:solidFill>
                <a:latin typeface="+mn-ea"/>
              </a:rPr>
              <a:t>淀川左岸線延伸部事業着手</a:t>
            </a:r>
            <a:endParaRPr kumimoji="1" lang="en-US" altLang="ja-JP" sz="1050" dirty="0" smtClean="0">
              <a:solidFill>
                <a:schemeClr val="tx1"/>
              </a:solidFill>
              <a:latin typeface="+mn-ea"/>
            </a:endParaRPr>
          </a:p>
        </p:txBody>
      </p:sp>
      <p:sp>
        <p:nvSpPr>
          <p:cNvPr id="29" name="正方形/長方形 28"/>
          <p:cNvSpPr/>
          <p:nvPr/>
        </p:nvSpPr>
        <p:spPr>
          <a:xfrm>
            <a:off x="5760192" y="4564557"/>
            <a:ext cx="540000" cy="1872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17</a:t>
            </a:r>
            <a:r>
              <a:rPr kumimoji="1" lang="ja-JP" altLang="en-US" sz="1050" dirty="0" smtClean="0">
                <a:solidFill>
                  <a:schemeClr val="tx1"/>
                </a:solidFill>
                <a:latin typeface="+mn-ea"/>
              </a:rPr>
              <a:t>年３月</a:t>
            </a:r>
            <a:endParaRPr kumimoji="1" lang="en-US" altLang="ja-JP" sz="1050" dirty="0" smtClean="0">
              <a:solidFill>
                <a:schemeClr val="tx1"/>
              </a:solidFill>
              <a:latin typeface="+mn-ea"/>
            </a:endParaRPr>
          </a:p>
          <a:p>
            <a:pPr marL="182563"/>
            <a:r>
              <a:rPr kumimoji="1" lang="ja-JP" altLang="en-US" sz="1050" dirty="0" smtClean="0">
                <a:solidFill>
                  <a:schemeClr val="tx1"/>
                </a:solidFill>
                <a:latin typeface="+mn-ea"/>
              </a:rPr>
              <a:t>府議会・市会において関連議案が議決</a:t>
            </a:r>
            <a:endParaRPr kumimoji="1" lang="en-US" altLang="ja-JP" sz="1050" dirty="0" smtClean="0">
              <a:solidFill>
                <a:schemeClr val="tx1"/>
              </a:solidFill>
              <a:latin typeface="+mn-ea"/>
            </a:endParaRPr>
          </a:p>
        </p:txBody>
      </p:sp>
      <p:sp>
        <p:nvSpPr>
          <p:cNvPr id="39" name="正方形/長方形 38"/>
          <p:cNvSpPr/>
          <p:nvPr/>
        </p:nvSpPr>
        <p:spPr>
          <a:xfrm>
            <a:off x="6510757" y="2564904"/>
            <a:ext cx="360000" cy="388528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17</a:t>
            </a:r>
            <a:r>
              <a:rPr kumimoji="1" lang="ja-JP" altLang="en-US" sz="1050" dirty="0" smtClean="0">
                <a:solidFill>
                  <a:schemeClr val="tx1"/>
                </a:solidFill>
                <a:latin typeface="+mn-ea"/>
              </a:rPr>
              <a:t>年６月　</a:t>
            </a:r>
            <a:endParaRPr kumimoji="1"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a:t>
            </a:r>
            <a:r>
              <a:rPr kumimoji="1" lang="ja-JP" altLang="en-US" sz="1050" dirty="0" smtClean="0">
                <a:solidFill>
                  <a:schemeClr val="tx1"/>
                </a:solidFill>
                <a:latin typeface="+mn-ea"/>
              </a:rPr>
              <a:t>新料金導入（阪神高速・ＮＥＸＣＯ路線）</a:t>
            </a:r>
            <a:endParaRPr kumimoji="1" lang="en-US" altLang="ja-JP" sz="1050" dirty="0" smtClean="0">
              <a:solidFill>
                <a:schemeClr val="tx1"/>
              </a:solidFill>
              <a:latin typeface="+mn-ea"/>
            </a:endParaRPr>
          </a:p>
        </p:txBody>
      </p:sp>
      <p:sp>
        <p:nvSpPr>
          <p:cNvPr id="40" name="正方形/長方形 39"/>
          <p:cNvSpPr/>
          <p:nvPr/>
        </p:nvSpPr>
        <p:spPr>
          <a:xfrm>
            <a:off x="6963244" y="4564555"/>
            <a:ext cx="54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18</a:t>
            </a:r>
            <a:r>
              <a:rPr kumimoji="1" lang="ja-JP" altLang="en-US" sz="1050" dirty="0" smtClean="0">
                <a:solidFill>
                  <a:schemeClr val="tx1"/>
                </a:solidFill>
                <a:latin typeface="+mn-ea"/>
              </a:rPr>
              <a:t>年４月</a:t>
            </a:r>
            <a:endParaRPr kumimoji="1" lang="en-US" altLang="ja-JP" sz="1050" dirty="0" smtClean="0">
              <a:solidFill>
                <a:schemeClr val="tx1"/>
              </a:solidFill>
              <a:latin typeface="+mn-ea"/>
            </a:endParaRPr>
          </a:p>
          <a:p>
            <a:pPr marL="182563"/>
            <a:r>
              <a:rPr kumimoji="1" lang="ja-JP" altLang="en-US" sz="1050" dirty="0" smtClean="0">
                <a:solidFill>
                  <a:schemeClr val="tx1"/>
                </a:solidFill>
                <a:latin typeface="+mn-ea"/>
              </a:rPr>
              <a:t>道路公社路線（堺泉北・南阪奈）をＮＥＸＣ</a:t>
            </a:r>
            <a:r>
              <a:rPr lang="ja-JP" altLang="en-US" sz="1050" dirty="0" smtClean="0">
                <a:solidFill>
                  <a:schemeClr val="tx1"/>
                </a:solidFill>
                <a:latin typeface="+mn-ea"/>
              </a:rPr>
              <a:t>Ｏへ移管</a:t>
            </a:r>
            <a:endParaRPr kumimoji="1" lang="en-US" altLang="ja-JP" sz="1050" dirty="0" smtClean="0">
              <a:solidFill>
                <a:schemeClr val="tx1"/>
              </a:solidFill>
              <a:latin typeface="+mn-ea"/>
            </a:endParaRPr>
          </a:p>
        </p:txBody>
      </p:sp>
      <p:sp>
        <p:nvSpPr>
          <p:cNvPr id="38" name="正方形/長方形 37"/>
          <p:cNvSpPr/>
          <p:nvPr/>
        </p:nvSpPr>
        <p:spPr>
          <a:xfrm>
            <a:off x="7600439" y="4564555"/>
            <a:ext cx="54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19</a:t>
            </a:r>
            <a:r>
              <a:rPr kumimoji="1" lang="ja-JP" altLang="en-US" sz="1050" dirty="0" smtClean="0">
                <a:solidFill>
                  <a:schemeClr val="tx1"/>
                </a:solidFill>
                <a:latin typeface="+mn-ea"/>
              </a:rPr>
              <a:t>年４月</a:t>
            </a:r>
            <a:endParaRPr kumimoji="1" lang="en-US" altLang="ja-JP" sz="1050" dirty="0" smtClean="0">
              <a:solidFill>
                <a:schemeClr val="tx1"/>
              </a:solidFill>
              <a:latin typeface="+mn-ea"/>
            </a:endParaRPr>
          </a:p>
          <a:p>
            <a:pPr marL="182563"/>
            <a:r>
              <a:rPr kumimoji="1" lang="ja-JP" altLang="en-US" sz="1050" dirty="0" smtClean="0">
                <a:solidFill>
                  <a:schemeClr val="tx1"/>
                </a:solidFill>
                <a:latin typeface="+mn-ea"/>
              </a:rPr>
              <a:t>道路公社路線（第二阪奈）をＮＥＸＣ</a:t>
            </a:r>
            <a:r>
              <a:rPr lang="ja-JP" altLang="en-US" sz="1050" dirty="0" smtClean="0">
                <a:solidFill>
                  <a:schemeClr val="tx1"/>
                </a:solidFill>
                <a:latin typeface="+mn-ea"/>
              </a:rPr>
              <a:t>Ｏへ移管</a:t>
            </a:r>
            <a:endParaRPr kumimoji="1" lang="en-US" altLang="ja-JP" sz="1050" dirty="0" smtClean="0">
              <a:solidFill>
                <a:schemeClr val="tx1"/>
              </a:solidFill>
              <a:latin typeface="+mn-ea"/>
            </a:endParaRPr>
          </a:p>
        </p:txBody>
      </p:sp>
      <p:sp>
        <p:nvSpPr>
          <p:cNvPr id="41" name="正方形/長方形 40"/>
          <p:cNvSpPr/>
          <p:nvPr/>
        </p:nvSpPr>
        <p:spPr>
          <a:xfrm>
            <a:off x="8236485" y="4564555"/>
            <a:ext cx="36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20</a:t>
            </a:r>
            <a:r>
              <a:rPr kumimoji="1" lang="ja-JP" altLang="en-US" sz="1050" dirty="0" smtClean="0">
                <a:solidFill>
                  <a:schemeClr val="tx1"/>
                </a:solidFill>
                <a:latin typeface="+mn-ea"/>
              </a:rPr>
              <a:t>年３月</a:t>
            </a:r>
            <a:endParaRPr kumimoji="1" lang="en-US" altLang="ja-JP" sz="1050" dirty="0" smtClean="0">
              <a:solidFill>
                <a:schemeClr val="tx1"/>
              </a:solidFill>
              <a:latin typeface="+mn-ea"/>
            </a:endParaRPr>
          </a:p>
          <a:p>
            <a:pPr marL="182563"/>
            <a:r>
              <a:rPr lang="ja-JP" altLang="en-US" sz="1050" dirty="0">
                <a:solidFill>
                  <a:schemeClr val="tx1"/>
                </a:solidFill>
                <a:latin typeface="+mn-ea"/>
              </a:rPr>
              <a:t>大和</a:t>
            </a:r>
            <a:r>
              <a:rPr lang="ja-JP" altLang="en-US" sz="1050" dirty="0" smtClean="0">
                <a:solidFill>
                  <a:schemeClr val="tx1"/>
                </a:solidFill>
                <a:latin typeface="+mn-ea"/>
              </a:rPr>
              <a:t>川線全線開通</a:t>
            </a:r>
            <a:endParaRPr kumimoji="1" lang="en-US" altLang="ja-JP" sz="1050" dirty="0" smtClean="0">
              <a:solidFill>
                <a:schemeClr val="tx1"/>
              </a:solidFill>
              <a:latin typeface="+mn-ea"/>
            </a:endParaRPr>
          </a:p>
        </p:txBody>
      </p:sp>
      <p:sp>
        <p:nvSpPr>
          <p:cNvPr id="45" name="正方形/長方形 44"/>
          <p:cNvSpPr/>
          <p:nvPr/>
        </p:nvSpPr>
        <p:spPr>
          <a:xfrm>
            <a:off x="5130904" y="4564555"/>
            <a:ext cx="540000" cy="187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050" dirty="0" smtClean="0">
                <a:solidFill>
                  <a:schemeClr val="tx1"/>
                </a:solidFill>
                <a:latin typeface="+mn-ea"/>
              </a:rPr>
              <a:t>▲</a:t>
            </a:r>
            <a:r>
              <a:rPr kumimoji="1" lang="en-US" altLang="ja-JP" sz="1050" dirty="0" smtClean="0">
                <a:solidFill>
                  <a:schemeClr val="tx1"/>
                </a:solidFill>
                <a:latin typeface="+mn-ea"/>
              </a:rPr>
              <a:t>16</a:t>
            </a:r>
            <a:r>
              <a:rPr kumimoji="1" lang="ja-JP" altLang="en-US" sz="1050" dirty="0" smtClean="0">
                <a:solidFill>
                  <a:schemeClr val="tx1"/>
                </a:solidFill>
                <a:latin typeface="+mn-ea"/>
              </a:rPr>
              <a:t>年</a:t>
            </a:r>
            <a:r>
              <a:rPr kumimoji="1" lang="en-US" altLang="ja-JP" sz="1050" dirty="0" smtClean="0">
                <a:solidFill>
                  <a:schemeClr val="tx1"/>
                </a:solidFill>
                <a:latin typeface="+mn-ea"/>
              </a:rPr>
              <a:t>12</a:t>
            </a:r>
            <a:r>
              <a:rPr kumimoji="1" lang="ja-JP" altLang="en-US" sz="1050" dirty="0" smtClean="0">
                <a:solidFill>
                  <a:schemeClr val="tx1"/>
                </a:solidFill>
                <a:latin typeface="+mn-ea"/>
              </a:rPr>
              <a:t>月</a:t>
            </a:r>
            <a:endParaRPr kumimoji="1" lang="en-US" altLang="ja-JP" sz="1050" dirty="0" smtClean="0">
              <a:solidFill>
                <a:schemeClr val="tx1"/>
              </a:solidFill>
              <a:latin typeface="+mn-ea"/>
            </a:endParaRPr>
          </a:p>
          <a:p>
            <a:pPr marL="182563"/>
            <a:r>
              <a:rPr lang="ja-JP" altLang="en-US" sz="1050" dirty="0" smtClean="0">
                <a:solidFill>
                  <a:schemeClr val="tx1"/>
                </a:solidFill>
                <a:latin typeface="+mn-ea"/>
              </a:rPr>
              <a:t>地方５団体による新たな高速道路料金に関する提案</a:t>
            </a:r>
            <a:endParaRPr kumimoji="1" lang="en-US" altLang="ja-JP" sz="1050" dirty="0" smtClean="0">
              <a:solidFill>
                <a:schemeClr val="tx1"/>
              </a:solidFill>
              <a:latin typeface="+mn-ea"/>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135</a:t>
            </a:fld>
            <a:endParaRPr lang="ja-JP" altLang="en-US"/>
          </a:p>
        </p:txBody>
      </p:sp>
    </p:spTree>
    <p:extLst>
      <p:ext uri="{BB962C8B-B14F-4D97-AF65-F5344CB8AC3E}">
        <p14:creationId xmlns:p14="http://schemas.microsoft.com/office/powerpoint/2010/main" val="3575980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124702" y="183981"/>
            <a:ext cx="7704856" cy="338554"/>
          </a:xfrm>
          <a:prstGeom prst="rect">
            <a:avLst/>
          </a:prstGeom>
          <a:noFill/>
        </p:spPr>
        <p:txBody>
          <a:bodyPr wrap="square" rtlCol="0">
            <a:spAutoFit/>
          </a:bodyPr>
          <a:lstStyle/>
          <a:p>
            <a:r>
              <a:rPr lang="en-US" altLang="ja-JP" sz="1600" dirty="0" smtClean="0"/>
              <a:t>【</a:t>
            </a:r>
            <a:r>
              <a:rPr lang="ja-JP" altLang="en-US" sz="1600" dirty="0" smtClean="0"/>
              <a:t>参考その１</a:t>
            </a:r>
            <a:r>
              <a:rPr lang="en-US" altLang="ja-JP" sz="1600" dirty="0" smtClean="0"/>
              <a:t>】</a:t>
            </a:r>
            <a:r>
              <a:rPr lang="ja-JP" altLang="en-US" sz="1600" dirty="0" smtClean="0"/>
              <a:t>　高速道路のミッシングリンクの現状</a:t>
            </a:r>
            <a:endParaRPr lang="en-US" altLang="ja-JP" sz="1600" dirty="0" smtClean="0"/>
          </a:p>
        </p:txBody>
      </p:sp>
      <p:sp>
        <p:nvSpPr>
          <p:cNvPr id="69" name="テキスト ボックス 68"/>
          <p:cNvSpPr txBox="1"/>
          <p:nvPr/>
        </p:nvSpPr>
        <p:spPr>
          <a:xfrm>
            <a:off x="221890" y="513010"/>
            <a:ext cx="8670589" cy="954107"/>
          </a:xfrm>
          <a:prstGeom prst="rect">
            <a:avLst/>
          </a:prstGeom>
          <a:noFill/>
        </p:spPr>
        <p:txBody>
          <a:bodyPr wrap="square" rtlCol="0">
            <a:spAutoFit/>
          </a:bodyPr>
          <a:lstStyle/>
          <a:p>
            <a:r>
              <a:rPr lang="ja-JP" altLang="en-US" sz="1400" dirty="0" smtClean="0"/>
              <a:t>　首都圏、中部圏では、ほぼ全ての環状道路が、開通済みまたは建設中である一方、近畿圏では、都心部の環状道路ネットワークで重要な位置を占める淀川左岸線延伸部が未だ計画段階であった。</a:t>
            </a:r>
            <a:endParaRPr lang="en-US" altLang="ja-JP" sz="1400" dirty="0" smtClean="0"/>
          </a:p>
          <a:p>
            <a:r>
              <a:rPr lang="ja-JP" altLang="en-US" sz="1400" dirty="0" smtClean="0"/>
              <a:t>　</a:t>
            </a:r>
            <a:r>
              <a:rPr lang="ja-JP" altLang="en-US" sz="1400" dirty="0"/>
              <a:t>現在</a:t>
            </a:r>
            <a:r>
              <a:rPr lang="ja-JP" altLang="en-US" sz="1400" dirty="0" smtClean="0"/>
              <a:t>は、府市連携の取組みにより、国直轄道路事業と高速道路会社による有料道路事業の合併施行方式として、淀川左岸線延伸部の事業に着手できたことにより、ミッシンリングの解消に向けた整備が進んでいる。</a:t>
            </a:r>
            <a:endParaRPr lang="en-US" altLang="ja-JP" sz="1400" dirty="0" smtClean="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4702" y="2091270"/>
            <a:ext cx="5529196" cy="4682407"/>
          </a:xfrm>
          <a:prstGeom prst="rect">
            <a:avLst/>
          </a:prstGeom>
        </p:spPr>
      </p:pic>
      <p:pic>
        <p:nvPicPr>
          <p:cNvPr id="41" name="図 40"/>
          <p:cNvPicPr>
            <a:picLocks noChangeAspect="1"/>
          </p:cNvPicPr>
          <p:nvPr/>
        </p:nvPicPr>
        <p:blipFill rotWithShape="1">
          <a:blip r:embed="rId3">
            <a:extLst>
              <a:ext uri="{28A0092B-C50C-407E-A947-70E740481C1C}">
                <a14:useLocalDpi xmlns:a14="http://schemas.microsoft.com/office/drawing/2010/main" val="0"/>
              </a:ext>
            </a:extLst>
          </a:blip>
          <a:srcRect b="-1982"/>
          <a:stretch/>
        </p:blipFill>
        <p:spPr>
          <a:xfrm>
            <a:off x="5779482" y="4322908"/>
            <a:ext cx="2700000" cy="2450769"/>
          </a:xfrm>
          <a:prstGeom prst="rect">
            <a:avLst/>
          </a:prstGeom>
        </p:spPr>
      </p:pic>
      <p:pic>
        <p:nvPicPr>
          <p:cNvPr id="42" name="図 41"/>
          <p:cNvPicPr>
            <a:picLocks noChangeAspect="1"/>
          </p:cNvPicPr>
          <p:nvPr/>
        </p:nvPicPr>
        <p:blipFill rotWithShape="1">
          <a:blip r:embed="rId4">
            <a:extLst>
              <a:ext uri="{28A0092B-C50C-407E-A947-70E740481C1C}">
                <a14:useLocalDpi xmlns:a14="http://schemas.microsoft.com/office/drawing/2010/main" val="0"/>
              </a:ext>
            </a:extLst>
          </a:blip>
          <a:srcRect b="-28"/>
          <a:stretch/>
        </p:blipFill>
        <p:spPr>
          <a:xfrm>
            <a:off x="5780466" y="1741014"/>
            <a:ext cx="2700000" cy="2350030"/>
          </a:xfrm>
          <a:prstGeom prst="rect">
            <a:avLst/>
          </a:prstGeom>
        </p:spPr>
      </p:pic>
      <p:sp>
        <p:nvSpPr>
          <p:cNvPr id="17" name="タイトル 1"/>
          <p:cNvSpPr txBox="1">
            <a:spLocks/>
          </p:cNvSpPr>
          <p:nvPr/>
        </p:nvSpPr>
        <p:spPr>
          <a:xfrm>
            <a:off x="5868144" y="4155632"/>
            <a:ext cx="648072" cy="327832"/>
          </a:xfrm>
          <a:prstGeom prst="rect">
            <a:avLst/>
          </a:prstGeom>
          <a:solidFill>
            <a:srgbClr val="2E6FBF"/>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400" dirty="0" smtClean="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rPr>
              <a:t>中部圏</a:t>
            </a:r>
            <a:endParaRPr lang="en-US" altLang="ja-JP" sz="1400" dirty="0" smtClean="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3" name="タイトル 1"/>
          <p:cNvSpPr txBox="1">
            <a:spLocks/>
          </p:cNvSpPr>
          <p:nvPr/>
        </p:nvSpPr>
        <p:spPr>
          <a:xfrm>
            <a:off x="5868144" y="1553487"/>
            <a:ext cx="648072" cy="327832"/>
          </a:xfrm>
          <a:prstGeom prst="rect">
            <a:avLst/>
          </a:prstGeom>
          <a:solidFill>
            <a:srgbClr val="2E6FBF"/>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400" dirty="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rPr>
              <a:t>首都</a:t>
            </a:r>
            <a:r>
              <a:rPr lang="ja-JP" altLang="en-US" sz="1400" dirty="0" smtClean="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rPr>
              <a:t>圏</a:t>
            </a:r>
            <a:endParaRPr lang="en-US" altLang="ja-JP" sz="1400" dirty="0" smtClean="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4" name="タイトル 1"/>
          <p:cNvSpPr txBox="1">
            <a:spLocks/>
          </p:cNvSpPr>
          <p:nvPr/>
        </p:nvSpPr>
        <p:spPr>
          <a:xfrm>
            <a:off x="470436" y="1641573"/>
            <a:ext cx="1296144" cy="539238"/>
          </a:xfrm>
          <a:prstGeom prst="rect">
            <a:avLst/>
          </a:prstGeom>
          <a:solidFill>
            <a:srgbClr val="2E6FBF"/>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800" dirty="0" smtClean="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rPr>
              <a:t>関西圏</a:t>
            </a:r>
            <a:endParaRPr lang="en-US" altLang="ja-JP" sz="2800" dirty="0" smtClean="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cxnSp>
        <p:nvCxnSpPr>
          <p:cNvPr id="7" name="直線コネクタ 6"/>
          <p:cNvCxnSpPr/>
          <p:nvPr/>
        </p:nvCxnSpPr>
        <p:spPr>
          <a:xfrm flipV="1">
            <a:off x="1735326" y="2089150"/>
            <a:ext cx="3725674" cy="0"/>
          </a:xfrm>
          <a:prstGeom prst="line">
            <a:avLst/>
          </a:prstGeom>
          <a:ln w="28575">
            <a:solidFill>
              <a:srgbClr val="3976BC"/>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6516216" y="1741014"/>
            <a:ext cx="1862837" cy="0"/>
          </a:xfrm>
          <a:prstGeom prst="line">
            <a:avLst/>
          </a:prstGeom>
          <a:ln w="12700">
            <a:solidFill>
              <a:srgbClr val="3976BC"/>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516216" y="4322908"/>
            <a:ext cx="1862837" cy="0"/>
          </a:xfrm>
          <a:prstGeom prst="line">
            <a:avLst/>
          </a:prstGeom>
          <a:ln w="12700">
            <a:solidFill>
              <a:srgbClr val="3976BC"/>
            </a:solidFill>
          </a:ln>
        </p:spPr>
        <p:style>
          <a:lnRef idx="1">
            <a:schemeClr val="accent1"/>
          </a:lnRef>
          <a:fillRef idx="0">
            <a:schemeClr val="accent1"/>
          </a:fillRef>
          <a:effectRef idx="0">
            <a:schemeClr val="accent1"/>
          </a:effectRef>
          <a:fontRef idx="minor">
            <a:schemeClr val="tx1"/>
          </a:fontRef>
        </p:style>
      </p:cxnSp>
      <p:sp>
        <p:nvSpPr>
          <p:cNvPr id="2" name="楕円 1"/>
          <p:cNvSpPr/>
          <p:nvPr/>
        </p:nvSpPr>
        <p:spPr>
          <a:xfrm>
            <a:off x="1204863" y="3890578"/>
            <a:ext cx="61200" cy="61200"/>
          </a:xfrm>
          <a:prstGeom prst="ellipse">
            <a:avLst/>
          </a:prstGeom>
          <a:solidFill>
            <a:srgbClr val="FFFFFF"/>
          </a:solidFill>
          <a:ln w="6350">
            <a:solidFill>
              <a:srgbClr val="EC1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1278682" y="3907246"/>
            <a:ext cx="61200" cy="61200"/>
          </a:xfrm>
          <a:prstGeom prst="ellipse">
            <a:avLst/>
          </a:prstGeom>
          <a:solidFill>
            <a:srgbClr val="FFFFFF"/>
          </a:solidFill>
          <a:ln w="6350">
            <a:solidFill>
              <a:srgbClr val="EC1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1352501" y="3912008"/>
            <a:ext cx="61200" cy="61200"/>
          </a:xfrm>
          <a:prstGeom prst="ellipse">
            <a:avLst/>
          </a:prstGeom>
          <a:solidFill>
            <a:srgbClr val="FFFFFF"/>
          </a:solidFill>
          <a:ln w="6350">
            <a:solidFill>
              <a:srgbClr val="EC1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1431082" y="3916771"/>
            <a:ext cx="61200" cy="61200"/>
          </a:xfrm>
          <a:prstGeom prst="ellipse">
            <a:avLst/>
          </a:prstGeom>
          <a:solidFill>
            <a:srgbClr val="FFFFFF"/>
          </a:solidFill>
          <a:ln w="6350">
            <a:solidFill>
              <a:srgbClr val="EC1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1504900" y="3916771"/>
            <a:ext cx="61200" cy="61200"/>
          </a:xfrm>
          <a:prstGeom prst="ellipse">
            <a:avLst/>
          </a:prstGeom>
          <a:solidFill>
            <a:srgbClr val="FFFFFF"/>
          </a:solidFill>
          <a:ln w="6350">
            <a:solidFill>
              <a:srgbClr val="EC1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吹き出し 2"/>
          <p:cNvSpPr/>
          <p:nvPr/>
        </p:nvSpPr>
        <p:spPr>
          <a:xfrm>
            <a:off x="1566100" y="4725144"/>
            <a:ext cx="1205700" cy="319092"/>
          </a:xfrm>
          <a:prstGeom prst="wedgeRectCallout">
            <a:avLst>
              <a:gd name="adj1" fmla="val 68990"/>
              <a:gd name="adj2" fmla="val -19517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chemeClr val="tx1"/>
                </a:solidFill>
              </a:rPr>
              <a:t>2020</a:t>
            </a:r>
            <a:r>
              <a:rPr kumimoji="1" lang="ja-JP" altLang="en-US" sz="1000" dirty="0" smtClean="0">
                <a:solidFill>
                  <a:schemeClr val="tx1"/>
                </a:solidFill>
              </a:rPr>
              <a:t>年</a:t>
            </a:r>
            <a:r>
              <a:rPr kumimoji="1" lang="en-US" altLang="ja-JP" sz="1000" dirty="0" smtClean="0">
                <a:solidFill>
                  <a:schemeClr val="tx1"/>
                </a:solidFill>
              </a:rPr>
              <a:t>3</a:t>
            </a:r>
            <a:r>
              <a:rPr kumimoji="1" lang="ja-JP" altLang="en-US" sz="1000" dirty="0" smtClean="0">
                <a:solidFill>
                  <a:schemeClr val="tx1"/>
                </a:solidFill>
              </a:rPr>
              <a:t>月</a:t>
            </a:r>
            <a:endParaRPr kumimoji="1" lang="en-US" altLang="ja-JP" sz="1000" dirty="0" smtClean="0">
              <a:solidFill>
                <a:schemeClr val="tx1"/>
              </a:solidFill>
            </a:endParaRPr>
          </a:p>
          <a:p>
            <a:pPr algn="ctr"/>
            <a:r>
              <a:rPr kumimoji="1" lang="ja-JP" altLang="en-US" sz="1000" dirty="0" smtClean="0">
                <a:solidFill>
                  <a:schemeClr val="tx1"/>
                </a:solidFill>
              </a:rPr>
              <a:t>大和川線全線開通</a:t>
            </a:r>
            <a:endParaRPr kumimoji="1" lang="ja-JP" altLang="en-US" sz="1000" dirty="0">
              <a:solidFill>
                <a:schemeClr val="tx1"/>
              </a:solidFill>
            </a:endParaRPr>
          </a:p>
        </p:txBody>
      </p:sp>
      <p:sp>
        <p:nvSpPr>
          <p:cNvPr id="6" name="スライド番号プレースホルダー 5"/>
          <p:cNvSpPr>
            <a:spLocks noGrp="1"/>
          </p:cNvSpPr>
          <p:nvPr>
            <p:ph type="sldNum" sz="quarter" idx="12"/>
          </p:nvPr>
        </p:nvSpPr>
        <p:spPr/>
        <p:txBody>
          <a:bodyPr/>
          <a:lstStyle/>
          <a:p>
            <a:fld id="{63BC356D-1576-478B-8647-1361C6E9DFF7}" type="slidenum">
              <a:rPr lang="ja-JP" altLang="en-US" smtClean="0"/>
              <a:pPr/>
              <a:t>136</a:t>
            </a:fld>
            <a:endParaRPr lang="ja-JP" altLang="en-US"/>
          </a:p>
        </p:txBody>
      </p:sp>
    </p:spTree>
    <p:extLst>
      <p:ext uri="{BB962C8B-B14F-4D97-AF65-F5344CB8AC3E}">
        <p14:creationId xmlns:p14="http://schemas.microsoft.com/office/powerpoint/2010/main" val="3372366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8880" y="332656"/>
            <a:ext cx="7704856" cy="338554"/>
          </a:xfrm>
          <a:prstGeom prst="rect">
            <a:avLst/>
          </a:prstGeom>
          <a:noFill/>
        </p:spPr>
        <p:txBody>
          <a:bodyPr wrap="square" rtlCol="0">
            <a:spAutoFit/>
          </a:bodyPr>
          <a:lstStyle/>
          <a:p>
            <a:r>
              <a:rPr lang="ja-JP" altLang="en-US" sz="1600" dirty="0" smtClean="0"/>
              <a:t>■</a:t>
            </a:r>
            <a:r>
              <a:rPr lang="en-US" altLang="ja-JP" sz="1600" dirty="0" smtClean="0"/>
              <a:t>Outcome</a:t>
            </a:r>
            <a:r>
              <a:rPr lang="ja-JP" altLang="en-US" sz="1600" dirty="0" smtClean="0"/>
              <a:t>の整理</a:t>
            </a:r>
            <a:endParaRPr kumimoji="1" lang="ja-JP" altLang="en-US" sz="1600" dirty="0"/>
          </a:p>
        </p:txBody>
      </p:sp>
      <p:sp>
        <p:nvSpPr>
          <p:cNvPr id="3" name="テキスト ボックス 2"/>
          <p:cNvSpPr txBox="1"/>
          <p:nvPr/>
        </p:nvSpPr>
        <p:spPr>
          <a:xfrm>
            <a:off x="251520" y="683404"/>
            <a:ext cx="1944216" cy="369332"/>
          </a:xfrm>
          <a:prstGeom prst="rect">
            <a:avLst/>
          </a:prstGeom>
          <a:noFill/>
        </p:spPr>
        <p:txBody>
          <a:bodyPr wrap="square" rtlCol="0">
            <a:spAutoFit/>
          </a:bodyPr>
          <a:lstStyle/>
          <a:p>
            <a:pPr algn="ctr"/>
            <a:r>
              <a:rPr kumimoji="1" lang="ja-JP" altLang="en-US" u="sng" dirty="0" smtClean="0"/>
              <a:t>改革の対象項目</a:t>
            </a:r>
            <a:endParaRPr kumimoji="1" lang="ja-JP" altLang="en-US" u="sng" dirty="0"/>
          </a:p>
        </p:txBody>
      </p:sp>
      <p:sp>
        <p:nvSpPr>
          <p:cNvPr id="4" name="テキスト ボックス 3"/>
          <p:cNvSpPr txBox="1"/>
          <p:nvPr/>
        </p:nvSpPr>
        <p:spPr>
          <a:xfrm>
            <a:off x="2537756" y="620688"/>
            <a:ext cx="1944216" cy="369332"/>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5" name="テキスト ボックス 4"/>
          <p:cNvSpPr txBox="1"/>
          <p:nvPr/>
        </p:nvSpPr>
        <p:spPr>
          <a:xfrm>
            <a:off x="6012160" y="501055"/>
            <a:ext cx="1944216" cy="369332"/>
          </a:xfrm>
          <a:prstGeom prst="rect">
            <a:avLst/>
          </a:prstGeom>
          <a:noFill/>
        </p:spPr>
        <p:txBody>
          <a:bodyPr wrap="square" rtlCol="0">
            <a:spAutoFit/>
          </a:bodyPr>
          <a:lstStyle/>
          <a:p>
            <a:pPr algn="ctr"/>
            <a:r>
              <a:rPr kumimoji="1" lang="en-US" altLang="ja-JP" u="sng" dirty="0" smtClean="0"/>
              <a:t>After</a:t>
            </a:r>
            <a:endParaRPr kumimoji="1" lang="ja-JP" altLang="en-US" u="sng" dirty="0"/>
          </a:p>
        </p:txBody>
      </p:sp>
      <p:sp>
        <p:nvSpPr>
          <p:cNvPr id="9" name="二等辺三角形 8"/>
          <p:cNvSpPr/>
          <p:nvPr/>
        </p:nvSpPr>
        <p:spPr>
          <a:xfrm rot="5400000">
            <a:off x="4124293" y="2083664"/>
            <a:ext cx="1810973"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78880" y="1052736"/>
            <a:ext cx="2016224" cy="584775"/>
          </a:xfrm>
          <a:prstGeom prst="rect">
            <a:avLst/>
          </a:prstGeom>
          <a:noFill/>
          <a:ln>
            <a:solidFill>
              <a:schemeClr val="bg1">
                <a:lumMod val="85000"/>
              </a:schemeClr>
            </a:solidFill>
          </a:ln>
        </p:spPr>
        <p:txBody>
          <a:bodyPr wrap="square" rtlCol="0">
            <a:noAutofit/>
          </a:bodyPr>
          <a:lstStyle/>
          <a:p>
            <a:pPr marL="92075" indent="-92075"/>
            <a:r>
              <a:rPr lang="ja-JP" altLang="en-US" sz="1600" dirty="0"/>
              <a:t>・</a:t>
            </a:r>
            <a:r>
              <a:rPr lang="ja-JP" altLang="en-US" sz="1600" dirty="0" smtClean="0"/>
              <a:t>戦略的な鉄道網</a:t>
            </a:r>
            <a:r>
              <a:rPr lang="en-US" altLang="ja-JP" sz="1600" dirty="0" smtClean="0"/>
              <a:t/>
            </a:r>
            <a:br>
              <a:rPr lang="en-US" altLang="ja-JP" sz="1600" dirty="0" smtClean="0"/>
            </a:br>
            <a:r>
              <a:rPr lang="ja-JP" altLang="en-US" sz="1600" dirty="0" smtClean="0"/>
              <a:t>整備</a:t>
            </a:r>
            <a:endParaRPr kumimoji="1" lang="en-US" altLang="ja-JP" sz="1600" dirty="0" smtClean="0"/>
          </a:p>
        </p:txBody>
      </p:sp>
      <p:sp>
        <p:nvSpPr>
          <p:cNvPr id="14" name="テキスト ボックス 13"/>
          <p:cNvSpPr txBox="1"/>
          <p:nvPr/>
        </p:nvSpPr>
        <p:spPr>
          <a:xfrm>
            <a:off x="2375124" y="1052736"/>
            <a:ext cx="2376264" cy="1323439"/>
          </a:xfrm>
          <a:prstGeom prst="rect">
            <a:avLst/>
          </a:prstGeom>
          <a:noFill/>
          <a:ln>
            <a:solidFill>
              <a:schemeClr val="bg1">
                <a:lumMod val="85000"/>
              </a:schemeClr>
            </a:solidFill>
          </a:ln>
        </p:spPr>
        <p:txBody>
          <a:bodyPr wrap="square" rtlCol="0">
            <a:noAutofit/>
          </a:bodyPr>
          <a:lstStyle/>
          <a:p>
            <a:r>
              <a:rPr lang="ja-JP" altLang="en-US" sz="1600" dirty="0" smtClean="0"/>
              <a:t>・戦略の不存在</a:t>
            </a:r>
            <a:endParaRPr lang="en-US" altLang="ja-JP" sz="1600" dirty="0" smtClean="0"/>
          </a:p>
          <a:p>
            <a:pPr marL="266700" indent="-266700"/>
            <a:r>
              <a:rPr lang="ja-JP" altLang="en-US" sz="1600" dirty="0"/>
              <a:t>　</a:t>
            </a:r>
            <a:r>
              <a:rPr lang="ja-JP" altLang="en-US" sz="1600" dirty="0" smtClean="0"/>
              <a:t>（国土軸アクセス、関空アクセスなどの課題）</a:t>
            </a:r>
            <a:endParaRPr lang="en-US" altLang="ja-JP" sz="1600" dirty="0"/>
          </a:p>
          <a:p>
            <a:pPr marL="88900" indent="-88900">
              <a:spcBef>
                <a:spcPts val="600"/>
              </a:spcBef>
            </a:pPr>
            <a:r>
              <a:rPr lang="ja-JP" altLang="en-US" sz="1600" dirty="0" smtClean="0"/>
              <a:t>・鉄道網整備に必要な財源不足</a:t>
            </a:r>
            <a:endParaRPr lang="en-US" altLang="ja-JP" sz="1600" dirty="0" smtClean="0"/>
          </a:p>
        </p:txBody>
      </p:sp>
      <p:sp>
        <p:nvSpPr>
          <p:cNvPr id="15" name="テキスト ボックス 14"/>
          <p:cNvSpPr txBox="1"/>
          <p:nvPr/>
        </p:nvSpPr>
        <p:spPr>
          <a:xfrm>
            <a:off x="5319452" y="845144"/>
            <a:ext cx="3744416" cy="5752208"/>
          </a:xfrm>
          <a:prstGeom prst="rect">
            <a:avLst/>
          </a:prstGeom>
          <a:noFill/>
          <a:ln>
            <a:solidFill>
              <a:schemeClr val="bg1">
                <a:lumMod val="85000"/>
              </a:schemeClr>
            </a:solidFill>
          </a:ln>
        </p:spPr>
        <p:txBody>
          <a:bodyPr wrap="square" rtlCol="0">
            <a:noAutofit/>
          </a:bodyPr>
          <a:lstStyle/>
          <a:p>
            <a:pPr marL="88900" indent="-88900"/>
            <a:r>
              <a:rPr lang="ja-JP" altLang="en-US" sz="1600" dirty="0"/>
              <a:t>・公共交通戦略を</a:t>
            </a:r>
            <a:r>
              <a:rPr lang="en-US" altLang="ja-JP" sz="1600" dirty="0"/>
              <a:t>2019</a:t>
            </a:r>
            <a:r>
              <a:rPr lang="ja-JP" altLang="en-US" sz="1600" dirty="0"/>
              <a:t>年に改訂、</a:t>
            </a:r>
            <a:r>
              <a:rPr lang="ja-JP" altLang="en-US" sz="1600" dirty="0" smtClean="0"/>
              <a:t>戦略路線</a:t>
            </a:r>
            <a:r>
              <a:rPr lang="ja-JP" altLang="en-US" sz="1600" dirty="0"/>
              <a:t>を見直し・追加</a:t>
            </a:r>
            <a:endParaRPr lang="en-US" altLang="ja-JP" sz="1600" dirty="0"/>
          </a:p>
          <a:p>
            <a:pPr marL="88900" indent="-88900"/>
            <a:r>
              <a:rPr lang="ja-JP" altLang="en-US" sz="1600" dirty="0"/>
              <a:t>　　</a:t>
            </a:r>
            <a:r>
              <a:rPr lang="en-US" altLang="ja-JP" sz="1600" dirty="0"/>
              <a:t>※</a:t>
            </a:r>
            <a:r>
              <a:rPr lang="ja-JP" altLang="en-US" sz="1600" dirty="0" smtClean="0"/>
              <a:t>戦略路線</a:t>
            </a:r>
            <a:endParaRPr lang="en-US" altLang="ja-JP" sz="1600" dirty="0"/>
          </a:p>
          <a:p>
            <a:pPr marL="88900" indent="-88900"/>
            <a:r>
              <a:rPr lang="ja-JP" altLang="en-US" sz="1600" dirty="0"/>
              <a:t>　　　　　</a:t>
            </a:r>
            <a:r>
              <a:rPr lang="en-US" altLang="ja-JP" sz="1600" dirty="0"/>
              <a:t>-</a:t>
            </a:r>
            <a:r>
              <a:rPr lang="ja-JP" altLang="en-US" sz="1600" dirty="0"/>
              <a:t>北大阪急行延伸</a:t>
            </a:r>
            <a:endParaRPr lang="en-US" altLang="ja-JP" sz="1600" dirty="0"/>
          </a:p>
          <a:p>
            <a:pPr marL="88900" indent="-88900"/>
            <a:r>
              <a:rPr lang="ja-JP" altLang="en-US" sz="1600" dirty="0"/>
              <a:t>　　　　　</a:t>
            </a:r>
            <a:r>
              <a:rPr lang="en-US" altLang="ja-JP" sz="1600" dirty="0"/>
              <a:t>-</a:t>
            </a:r>
            <a:r>
              <a:rPr lang="ja-JP" altLang="en-US" sz="1600" dirty="0"/>
              <a:t>大阪モノレール延伸</a:t>
            </a:r>
            <a:endParaRPr lang="en-US" altLang="ja-JP" sz="1600" dirty="0"/>
          </a:p>
          <a:p>
            <a:pPr marL="88900" indent="-88900"/>
            <a:r>
              <a:rPr lang="ja-JP" altLang="en-US" sz="1600" dirty="0"/>
              <a:t>　　　　　</a:t>
            </a:r>
            <a:r>
              <a:rPr lang="en-US" altLang="ja-JP" sz="1600" dirty="0"/>
              <a:t>-</a:t>
            </a:r>
            <a:r>
              <a:rPr lang="ja-JP" altLang="en-US" sz="1600" dirty="0"/>
              <a:t>なにわ筋線</a:t>
            </a:r>
            <a:endParaRPr lang="en-US" altLang="ja-JP" sz="1600" dirty="0"/>
          </a:p>
          <a:p>
            <a:pPr marL="88900" indent="-88900"/>
            <a:r>
              <a:rPr lang="ja-JP" altLang="en-US" sz="1600" dirty="0"/>
              <a:t>　　　　　</a:t>
            </a:r>
            <a:r>
              <a:rPr lang="en-US" altLang="ja-JP" sz="1600" dirty="0"/>
              <a:t>-</a:t>
            </a:r>
            <a:r>
              <a:rPr lang="ja-JP" altLang="en-US" sz="1600" dirty="0"/>
              <a:t>なにわ筋連絡線・新大阪連絡線</a:t>
            </a:r>
            <a:endParaRPr lang="en-US" altLang="ja-JP" sz="1600" dirty="0"/>
          </a:p>
          <a:p>
            <a:pPr marL="88900" indent="-88900"/>
            <a:r>
              <a:rPr lang="ja-JP" altLang="en-US" sz="1600" dirty="0"/>
              <a:t>　　　　　</a:t>
            </a:r>
            <a:r>
              <a:rPr lang="en-US" altLang="ja-JP" sz="1600" dirty="0"/>
              <a:t>-</a:t>
            </a:r>
            <a:r>
              <a:rPr lang="ja-JP" altLang="en-US" sz="1600" dirty="0"/>
              <a:t>中之島線延伸</a:t>
            </a:r>
            <a:endParaRPr lang="en-US" altLang="ja-JP" sz="1600" dirty="0"/>
          </a:p>
          <a:p>
            <a:pPr marL="88900" indent="-88900">
              <a:spcBef>
                <a:spcPts val="600"/>
              </a:spcBef>
            </a:pPr>
            <a:r>
              <a:rPr kumimoji="1" lang="ja-JP" altLang="en-US" sz="1600" dirty="0" smtClean="0"/>
              <a:t>・大阪府都市開発（株）の株式売却</a:t>
            </a:r>
            <a:r>
              <a:rPr lang="ja-JP" altLang="en-US" sz="1600" dirty="0" smtClean="0"/>
              <a:t>。売却益を公共施設整備を目的とする基金に積立て。</a:t>
            </a:r>
            <a:endParaRPr lang="en-US" altLang="ja-JP" sz="1600" dirty="0" smtClean="0"/>
          </a:p>
          <a:p>
            <a:pPr marL="88900" indent="-88900">
              <a:spcBef>
                <a:spcPts val="600"/>
              </a:spcBef>
            </a:pPr>
            <a:r>
              <a:rPr lang="en-US" altLang="ja-JP" sz="1600" dirty="0" smtClean="0"/>
              <a:t>【</a:t>
            </a:r>
            <a:r>
              <a:rPr lang="ja-JP" altLang="en-US" sz="1600" dirty="0" smtClean="0"/>
              <a:t>北大阪急行延伸</a:t>
            </a:r>
            <a:r>
              <a:rPr lang="en-US" altLang="ja-JP" sz="1600" dirty="0" smtClean="0"/>
              <a:t>】</a:t>
            </a:r>
            <a:br>
              <a:rPr lang="en-US" altLang="ja-JP" sz="1600" dirty="0" smtClean="0"/>
            </a:br>
            <a:r>
              <a:rPr lang="ja-JP" altLang="en-US" sz="1600" dirty="0"/>
              <a:t>・</a:t>
            </a:r>
            <a:r>
              <a:rPr lang="en-US" altLang="ja-JP" sz="1600" dirty="0"/>
              <a:t>2016</a:t>
            </a:r>
            <a:r>
              <a:rPr lang="ja-JP" altLang="en-US" sz="1600" dirty="0"/>
              <a:t>年度に工事着手し、軌道・駅舎建築工事を実施中。</a:t>
            </a:r>
            <a:endParaRPr lang="en-US" altLang="ja-JP" sz="1600" dirty="0"/>
          </a:p>
          <a:p>
            <a:pPr marL="92075" indent="-92075"/>
            <a:r>
              <a:rPr lang="en-US" altLang="ja-JP" sz="1600" dirty="0"/>
              <a:t>【</a:t>
            </a:r>
            <a:r>
              <a:rPr lang="ja-JP" altLang="en-US" sz="1600" dirty="0"/>
              <a:t>大阪モノレール延伸</a:t>
            </a:r>
            <a:r>
              <a:rPr lang="en-US" altLang="ja-JP" sz="1600" dirty="0"/>
              <a:t>】</a:t>
            </a:r>
            <a:br>
              <a:rPr lang="en-US" altLang="ja-JP" sz="1600" dirty="0"/>
            </a:br>
            <a:r>
              <a:rPr lang="ja-JP" altLang="en-US" sz="1600" dirty="0"/>
              <a:t>・</a:t>
            </a:r>
            <a:r>
              <a:rPr lang="en-US" altLang="ja-JP" sz="1600" dirty="0"/>
              <a:t>2020</a:t>
            </a:r>
            <a:r>
              <a:rPr lang="ja-JP" altLang="en-US" sz="1600" dirty="0"/>
              <a:t>年度に工事着手し、支柱建設工事や車両基地整備工事等を実施中。</a:t>
            </a:r>
            <a:endParaRPr lang="ja-JP" altLang="en-US" sz="1600" b="1" dirty="0"/>
          </a:p>
          <a:p>
            <a:pPr marL="88900" indent="-88900">
              <a:spcBef>
                <a:spcPts val="600"/>
              </a:spcBef>
            </a:pPr>
            <a:r>
              <a:rPr lang="en-US" altLang="ja-JP" sz="1600" dirty="0" smtClean="0"/>
              <a:t>【</a:t>
            </a:r>
            <a:r>
              <a:rPr lang="ja-JP" altLang="en-US" sz="1600" dirty="0"/>
              <a:t>なにわ筋線</a:t>
            </a:r>
            <a:r>
              <a:rPr lang="en-US" altLang="ja-JP" sz="1600" dirty="0"/>
              <a:t>】</a:t>
            </a:r>
            <a:br>
              <a:rPr lang="en-US" altLang="ja-JP" sz="1600" dirty="0"/>
            </a:br>
            <a:r>
              <a:rPr lang="ja-JP" altLang="en-US" sz="1600" dirty="0"/>
              <a:t>・</a:t>
            </a:r>
            <a:r>
              <a:rPr lang="en-US" altLang="ja-JP" sz="1600" dirty="0"/>
              <a:t>2021</a:t>
            </a:r>
            <a:r>
              <a:rPr lang="ja-JP" altLang="en-US" sz="1600" dirty="0"/>
              <a:t>年度に工事着手</a:t>
            </a:r>
          </a:p>
          <a:p>
            <a:pPr marL="88900" indent="-88900">
              <a:spcBef>
                <a:spcPts val="600"/>
              </a:spcBef>
            </a:pPr>
            <a:r>
              <a:rPr lang="en-US" altLang="ja-JP" sz="1600" dirty="0"/>
              <a:t>【</a:t>
            </a:r>
            <a:r>
              <a:rPr lang="ja-JP" altLang="en-US" sz="1600" dirty="0"/>
              <a:t>なにわ筋連絡線・新大阪連絡線、中之島線延伸</a:t>
            </a:r>
            <a:r>
              <a:rPr lang="en-US" altLang="ja-JP" sz="1600" dirty="0"/>
              <a:t>】</a:t>
            </a:r>
            <a:br>
              <a:rPr lang="en-US" altLang="ja-JP" sz="1600" dirty="0"/>
            </a:br>
            <a:r>
              <a:rPr lang="ja-JP" altLang="en-US" sz="1600" dirty="0"/>
              <a:t>・今後、事業実施の可否について検討</a:t>
            </a:r>
            <a:r>
              <a:rPr lang="en-US" altLang="ja-JP" sz="1600" dirty="0" smtClean="0"/>
              <a:t/>
            </a:r>
            <a:br>
              <a:rPr lang="en-US" altLang="ja-JP" sz="1600" dirty="0" smtClean="0"/>
            </a:br>
            <a:endParaRPr lang="en-US" altLang="ja-JP" sz="1600" dirty="0" smtClean="0"/>
          </a:p>
          <a:p>
            <a:pPr marL="88900" indent="-88900">
              <a:spcBef>
                <a:spcPts val="600"/>
              </a:spcBef>
            </a:pPr>
            <a:endParaRPr lang="en-US" altLang="ja-JP" sz="1600" dirty="0" smtClean="0"/>
          </a:p>
          <a:p>
            <a:pPr marL="88900" indent="-88900">
              <a:spcBef>
                <a:spcPts val="600"/>
              </a:spcBef>
            </a:pPr>
            <a:endParaRPr kumimoji="1" lang="en-US" altLang="ja-JP" sz="1600" dirty="0" smtClean="0"/>
          </a:p>
        </p:txBody>
      </p:sp>
      <p:sp>
        <p:nvSpPr>
          <p:cNvPr id="20" name="テキスト ボックス 19"/>
          <p:cNvSpPr txBox="1"/>
          <p:nvPr/>
        </p:nvSpPr>
        <p:spPr>
          <a:xfrm>
            <a:off x="178880" y="44624"/>
            <a:ext cx="7704856" cy="338554"/>
          </a:xfrm>
          <a:prstGeom prst="rect">
            <a:avLst/>
          </a:prstGeom>
          <a:noFill/>
        </p:spPr>
        <p:txBody>
          <a:bodyPr wrap="square" rtlCol="0">
            <a:spAutoFit/>
          </a:bodyPr>
          <a:lstStyle/>
          <a:p>
            <a:r>
              <a:rPr lang="ja-JP" altLang="en-US" sz="1600" dirty="0" smtClean="0"/>
              <a:t>②鉄道</a:t>
            </a:r>
            <a:endParaRPr kumimoji="1" lang="ja-JP" altLang="en-US" sz="1600" dirty="0"/>
          </a:p>
        </p:txBody>
      </p:sp>
      <p:sp>
        <p:nvSpPr>
          <p:cNvPr id="6" name="スライド番号プレースホルダー 5"/>
          <p:cNvSpPr>
            <a:spLocks noGrp="1"/>
          </p:cNvSpPr>
          <p:nvPr>
            <p:ph type="sldNum" sz="quarter" idx="12"/>
          </p:nvPr>
        </p:nvSpPr>
        <p:spPr>
          <a:xfrm>
            <a:off x="7010400" y="6520259"/>
            <a:ext cx="2133600" cy="365125"/>
          </a:xfrm>
        </p:spPr>
        <p:txBody>
          <a:bodyPr/>
          <a:lstStyle/>
          <a:p>
            <a:fld id="{63BC356D-1576-478B-8647-1361C6E9DFF7}" type="slidenum">
              <a:rPr lang="ja-JP" altLang="en-US" smtClean="0"/>
              <a:pPr/>
              <a:t>137</a:t>
            </a:fld>
            <a:endParaRPr lang="ja-JP" altLang="en-US"/>
          </a:p>
        </p:txBody>
      </p:sp>
    </p:spTree>
    <p:extLst>
      <p:ext uri="{BB962C8B-B14F-4D97-AF65-F5344CB8AC3E}">
        <p14:creationId xmlns:p14="http://schemas.microsoft.com/office/powerpoint/2010/main" val="85593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35496" y="21734"/>
            <a:ext cx="9144000" cy="338554"/>
          </a:xfrm>
          <a:prstGeom prst="rect">
            <a:avLst/>
          </a:prstGeom>
          <a:noFill/>
        </p:spPr>
        <p:txBody>
          <a:bodyPr wrap="square" rtlCol="0">
            <a:spAutoFit/>
          </a:bodyPr>
          <a:lstStyle>
            <a:defPPr>
              <a:defRPr lang="en-US"/>
            </a:defPPr>
            <a:lvl1pPr>
              <a:defRPr kumimoji="1" sz="16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■おおさか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カーボンニュートラル推進</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本部</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の設置（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スライド番号プレースホルダー 1"/>
          <p:cNvSpPr>
            <a:spLocks noGrp="1"/>
          </p:cNvSpPr>
          <p:nvPr>
            <p:ph type="sldNum" sz="quarter" idx="12"/>
          </p:nvPr>
        </p:nvSpPr>
        <p:spPr>
          <a:xfrm>
            <a:off x="8652198" y="6459258"/>
            <a:ext cx="486000" cy="48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16" name="テキスト ボックス 3"/>
          <p:cNvSpPr txBox="1">
            <a:spLocks noChangeArrowheads="1"/>
          </p:cNvSpPr>
          <p:nvPr/>
        </p:nvSpPr>
        <p:spPr bwMode="auto">
          <a:xfrm>
            <a:off x="0" y="305668"/>
            <a:ext cx="8745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大阪</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・関西万博のインパクトやレガシーをはじめ、大阪・関西の強みを最大限に活かしつつ、実行計画に掲げる削減目標を着実かつ可能な</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限り前倒し</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で達成するため、知事をトップとした全庁横断的な推進体制を構築し、府民、事業者、市町村等と連携して取組みを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249238" y="1042987"/>
            <a:ext cx="2822575" cy="5485803"/>
          </a:xfrm>
          <a:prstGeom prst="rect">
            <a:avLst/>
          </a:prstGeom>
          <a:solidFill>
            <a:srgbClr val="FFFFFF"/>
          </a:solidFill>
          <a:ln w="19050">
            <a:solidFill>
              <a:srgbClr val="000099"/>
            </a:solidFill>
          </a:ln>
        </p:spPr>
        <p:txBody>
          <a:bodyPr lIns="36000" tIns="72000" rIns="36000" bIns="36000"/>
          <a:lstStyle/>
          <a:p>
            <a:pPr marL="87313" marR="0" lvl="0" indent="-87313" algn="ctr" defTabSz="914400" rtl="0" eaLnBrk="0" fontAlgn="base" latinLnBrk="0" hangingPunct="0">
              <a:lnSpc>
                <a:spcPct val="100000"/>
              </a:lnSpc>
              <a:spcBef>
                <a:spcPct val="0"/>
              </a:spcBef>
              <a:spcAft>
                <a:spcPct val="0"/>
              </a:spcAft>
              <a:buClrTx/>
              <a:buSzTx/>
              <a:buFontTx/>
              <a:buNone/>
              <a:tabLst/>
              <a:defRPr/>
            </a:pPr>
            <a:r>
              <a:rPr kumimoji="1" lang="ja-JP" altLang="en-US" sz="1200" b="1" i="1"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おおさかカーボンニュートラル推進本部</a:t>
            </a:r>
            <a:endParaRPr kumimoji="1" lang="en-US" altLang="ja-JP" sz="1200" b="1" i="1"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1" i="1"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・本部長：知事</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8731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副本部長：３副知事</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23888" marR="0" lvl="0" indent="-536575"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本部員：各部局長、教育長、</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23888" marR="0" lvl="0" indent="87313"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警察本部長</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＜取組方針＞</a:t>
            </a:r>
            <a:endParaRPr kumimoji="1" lang="en-US" altLang="ja-JP"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万博をはじめ、大阪・関西の強みを生かし、</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年削減目標の達成に向け全庁一体となって取り組む。</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・イノベーションの創出、脱炭素経営や</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ESG</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投融資の促進</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・ライフスタイルの変革</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・再エネを最大限利用したまちづくり</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・府自らの率先行動</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＜検討事項＞</a:t>
            </a:r>
            <a:endParaRPr kumimoji="1" lang="en-US" altLang="ja-JP"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・府内横断的な</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WG</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を設置</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■脱炭素ビジネス</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－新技術実装</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WG</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－脱炭素経営</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WG</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■行動変容・再エネ促進</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－行動変容</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WG</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－脱炭素まちづくり</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WG</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■率先取組</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－府有施設</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ZEB</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化</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WG</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－府有施設再エネ導入</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WG</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－公用車電動化</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WG</a:t>
            </a: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3"/>
          <p:cNvSpPr txBox="1">
            <a:spLocks noChangeArrowheads="1"/>
          </p:cNvSpPr>
          <p:nvPr/>
        </p:nvSpPr>
        <p:spPr bwMode="auto">
          <a:xfrm>
            <a:off x="150813" y="790575"/>
            <a:ext cx="172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◆推進体制</a:t>
            </a:r>
          </a:p>
        </p:txBody>
      </p:sp>
      <p:graphicFrame>
        <p:nvGraphicFramePr>
          <p:cNvPr id="25" name="表 24"/>
          <p:cNvGraphicFramePr>
            <a:graphicFrameLocks noGrp="1"/>
          </p:cNvGraphicFramePr>
          <p:nvPr>
            <p:extLst/>
          </p:nvPr>
        </p:nvGraphicFramePr>
        <p:xfrm>
          <a:off x="3170239" y="1020390"/>
          <a:ext cx="5770563" cy="5495926"/>
        </p:xfrm>
        <a:graphic>
          <a:graphicData uri="http://schemas.openxmlformats.org/drawingml/2006/table">
            <a:tbl>
              <a:tblPr firstRow="1" bandRow="1">
                <a:tableStyleId>{5940675A-B579-460E-94D1-54222C63F5DA}</a:tableStyleId>
              </a:tblPr>
              <a:tblGrid>
                <a:gridCol w="444697">
                  <a:extLst>
                    <a:ext uri="{9D8B030D-6E8A-4147-A177-3AD203B41FA5}">
                      <a16:colId xmlns:a16="http://schemas.microsoft.com/office/drawing/2014/main" val="20000"/>
                    </a:ext>
                  </a:extLst>
                </a:gridCol>
                <a:gridCol w="2409887">
                  <a:extLst>
                    <a:ext uri="{9D8B030D-6E8A-4147-A177-3AD203B41FA5}">
                      <a16:colId xmlns:a16="http://schemas.microsoft.com/office/drawing/2014/main" val="20001"/>
                    </a:ext>
                  </a:extLst>
                </a:gridCol>
                <a:gridCol w="2915979">
                  <a:extLst>
                    <a:ext uri="{9D8B030D-6E8A-4147-A177-3AD203B41FA5}">
                      <a16:colId xmlns:a16="http://schemas.microsoft.com/office/drawing/2014/main" val="20002"/>
                    </a:ext>
                  </a:extLst>
                </a:gridCol>
              </a:tblGrid>
              <a:tr h="254884">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部門</a:t>
                      </a:r>
                    </a:p>
                  </a:txBody>
                  <a:tcPr marL="18000" marR="18000" marT="36002" marB="36002" anchor="ctr">
                    <a:solidFill>
                      <a:schemeClr val="accent1">
                        <a:lumMod val="20000"/>
                        <a:lumOff val="8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重点対策</a:t>
                      </a:r>
                      <a:r>
                        <a:rPr kumimoji="1" lang="en-US" altLang="ja-JP" sz="900" dirty="0">
                          <a:solidFill>
                            <a:schemeClr val="tx1"/>
                          </a:solidFill>
                          <a:latin typeface="Meiryo UI" panose="020B0604030504040204" pitchFamily="50" charset="-128"/>
                          <a:ea typeface="Meiryo UI" panose="020B0604030504040204" pitchFamily="50" charset="-128"/>
                        </a:rPr>
                        <a:t>(CN</a:t>
                      </a:r>
                      <a:r>
                        <a:rPr kumimoji="1" lang="ja-JP" altLang="en-US" sz="900" dirty="0">
                          <a:solidFill>
                            <a:schemeClr val="tx1"/>
                          </a:solidFill>
                          <a:latin typeface="Meiryo UI" panose="020B0604030504040204" pitchFamily="50" charset="-128"/>
                          <a:ea typeface="Meiryo UI" panose="020B0604030504040204" pitchFamily="50" charset="-128"/>
                        </a:rPr>
                        <a:t>推進本部等により推進</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8000" marR="18000" marT="36002" marB="36002" anchor="ctr">
                    <a:solidFill>
                      <a:schemeClr val="accent1">
                        <a:lumMod val="20000"/>
                        <a:lumOff val="80000"/>
                      </a:schemeClr>
                    </a:solidFill>
                  </a:tcPr>
                </a:tc>
                <a:tc>
                  <a:txBody>
                    <a:bodyPr/>
                    <a:lstStyle/>
                    <a:p>
                      <a:pPr algn="ctr"/>
                      <a:endParaRPr kumimoji="1" lang="ja-JP" altLang="en-US" sz="900" dirty="0">
                        <a:solidFill>
                          <a:schemeClr val="bg1"/>
                        </a:solidFill>
                        <a:latin typeface="Meiryo UI" panose="020B0604030504040204" pitchFamily="50" charset="-128"/>
                        <a:ea typeface="Meiryo UI" panose="020B0604030504040204" pitchFamily="50" charset="-128"/>
                      </a:endParaRPr>
                    </a:p>
                  </a:txBody>
                  <a:tcPr marL="18000" marR="18000" marT="36002" marB="36002" anchor="ctr">
                    <a:solidFill>
                      <a:schemeClr val="accent1">
                        <a:lumMod val="20000"/>
                        <a:lumOff val="80000"/>
                      </a:schemeClr>
                    </a:solidFill>
                  </a:tcPr>
                </a:tc>
                <a:extLst>
                  <a:ext uri="{0D108BD9-81ED-4DB2-BD59-A6C34878D82A}">
                    <a16:rowId xmlns:a16="http://schemas.microsoft.com/office/drawing/2014/main" val="10000"/>
                  </a:ext>
                </a:extLst>
              </a:tr>
              <a:tr h="705773">
                <a:tc>
                  <a:txBody>
                    <a:bodyPr/>
                    <a:lstStyle/>
                    <a:p>
                      <a:pPr algn="ctr"/>
                      <a:r>
                        <a:rPr kumimoji="1" lang="ja-JP" altLang="en-US" sz="1200" dirty="0">
                          <a:latin typeface="Meiryo UI" panose="020B0604030504040204" pitchFamily="50" charset="-128"/>
                          <a:ea typeface="Meiryo UI" panose="020B0604030504040204" pitchFamily="50" charset="-128"/>
                        </a:rPr>
                        <a:t>産業</a:t>
                      </a:r>
                    </a:p>
                  </a:txBody>
                  <a:tcPr marL="18000" marR="18000" marT="36002" marB="36002">
                    <a:solidFill>
                      <a:schemeClr val="accent1">
                        <a:lumMod val="20000"/>
                        <a:lumOff val="80000"/>
                      </a:schemeClr>
                    </a:solidFill>
                  </a:tcPr>
                </a:tc>
                <a:tc rowSpan="2">
                  <a:txBody>
                    <a:bodyPr/>
                    <a:lstStyle/>
                    <a:p>
                      <a:pPr marL="84138" indent="-84138" defTabSz="443194">
                        <a:lnSpc>
                          <a:spcPct val="100000"/>
                        </a:lnSpc>
                        <a:spcBef>
                          <a:spcPts val="300"/>
                        </a:spcBef>
                        <a:spcAft>
                          <a:spcPts val="0"/>
                        </a:spcAft>
                        <a:defRPr/>
                      </a:pPr>
                      <a:r>
                        <a:rPr lang="ja-JP" altLang="en-US" sz="1200" b="0" dirty="0">
                          <a:solidFill>
                            <a:prstClr val="black"/>
                          </a:solidFill>
                          <a:latin typeface="Meiryo UI" panose="020B0604030504040204" pitchFamily="50" charset="-128"/>
                          <a:ea typeface="Meiryo UI" panose="020B0604030504040204" pitchFamily="50" charset="-128"/>
                        </a:rPr>
                        <a:t>■脱炭素ビジネス</a:t>
                      </a:r>
                      <a:endParaRPr lang="en-US" altLang="ja-JP" sz="1200" b="0" dirty="0">
                        <a:solidFill>
                          <a:prstClr val="black"/>
                        </a:solidFill>
                        <a:latin typeface="Meiryo UI" panose="020B0604030504040204" pitchFamily="50" charset="-128"/>
                        <a:ea typeface="Meiryo UI" panose="020B0604030504040204" pitchFamily="50" charset="-128"/>
                      </a:endParaRPr>
                    </a:p>
                    <a:p>
                      <a:pPr marL="84138" indent="-84138" defTabSz="443194">
                        <a:lnSpc>
                          <a:spcPct val="100000"/>
                        </a:lnSpc>
                        <a:spcBef>
                          <a:spcPts val="300"/>
                        </a:spcBef>
                        <a:spcAft>
                          <a:spcPts val="0"/>
                        </a:spcAft>
                        <a:defRPr/>
                      </a:pPr>
                      <a:r>
                        <a:rPr lang="ja-JP" altLang="en-US" sz="1200" b="0" dirty="0">
                          <a:solidFill>
                            <a:prstClr val="black"/>
                          </a:solidFill>
                          <a:latin typeface="Meiryo UI" panose="020B0604030504040204" pitchFamily="50" charset="-128"/>
                          <a:ea typeface="Meiryo UI" panose="020B0604030504040204" pitchFamily="50" charset="-128"/>
                        </a:rPr>
                        <a:t>・次世代蓄電池の研究開発</a:t>
                      </a:r>
                      <a:endParaRPr lang="en-US" altLang="ja-JP" sz="1200" b="0" dirty="0">
                        <a:solidFill>
                          <a:prstClr val="black"/>
                        </a:solidFill>
                        <a:latin typeface="Meiryo UI" panose="020B0604030504040204" pitchFamily="50" charset="-128"/>
                        <a:ea typeface="Meiryo UI" panose="020B0604030504040204" pitchFamily="50" charset="-128"/>
                      </a:endParaRPr>
                    </a:p>
                    <a:p>
                      <a:pPr marL="84138" indent="-84138" defTabSz="443194">
                        <a:lnSpc>
                          <a:spcPct val="100000"/>
                        </a:lnSpc>
                        <a:spcBef>
                          <a:spcPts val="300"/>
                        </a:spcBef>
                        <a:spcAft>
                          <a:spcPts val="0"/>
                        </a:spcAft>
                        <a:defRPr/>
                      </a:pPr>
                      <a:r>
                        <a:rPr lang="ja-JP" altLang="en-US" sz="1200" b="0" dirty="0">
                          <a:solidFill>
                            <a:prstClr val="black"/>
                          </a:solidFill>
                          <a:latin typeface="Meiryo UI" panose="020B0604030504040204" pitchFamily="50" charset="-128"/>
                          <a:ea typeface="Meiryo UI" panose="020B0604030504040204" pitchFamily="50" charset="-128"/>
                        </a:rPr>
                        <a:t>・水素技術実用化に向けた実証</a:t>
                      </a:r>
                      <a:endParaRPr lang="en-US" altLang="ja-JP" sz="12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ts val="1200"/>
                        </a:lnSpc>
                        <a:spcBef>
                          <a:spcPts val="0"/>
                        </a:spcBef>
                        <a:spcAft>
                          <a:spcPts val="0"/>
                        </a:spcAft>
                        <a:buClrTx/>
                        <a:buSzTx/>
                        <a:buFontTx/>
                        <a:buNone/>
                        <a:tabLst/>
                        <a:defRPr/>
                      </a:pPr>
                      <a:endParaRPr lang="en-US" altLang="ja-JP" sz="12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300"/>
                        </a:spcBef>
                        <a:spcAft>
                          <a:spcPts val="0"/>
                        </a:spcAft>
                        <a:buClrTx/>
                        <a:buSzTx/>
                        <a:buFontTx/>
                        <a:buNone/>
                        <a:tabLst/>
                        <a:defRPr/>
                      </a:pPr>
                      <a:r>
                        <a:rPr lang="ja-JP" altLang="en-US" sz="1200" b="0" dirty="0">
                          <a:solidFill>
                            <a:prstClr val="black"/>
                          </a:solidFill>
                          <a:latin typeface="Meiryo UI" panose="020B0604030504040204" pitchFamily="50" charset="-128"/>
                          <a:ea typeface="Meiryo UI" panose="020B0604030504040204" pitchFamily="50" charset="-128"/>
                        </a:rPr>
                        <a:t>・特定事業者によるさらなる排出削減</a:t>
                      </a:r>
                      <a:endParaRPr lang="en-US" altLang="ja-JP" sz="12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300"/>
                        </a:spcBef>
                        <a:spcAft>
                          <a:spcPts val="0"/>
                        </a:spcAft>
                        <a:buClrTx/>
                        <a:buSzTx/>
                        <a:buFontTx/>
                        <a:buNone/>
                        <a:tabLst/>
                        <a:defRPr/>
                      </a:pPr>
                      <a:endParaRPr lang="en-US" altLang="ja-JP" sz="12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0"/>
                        </a:spcBef>
                        <a:spcAft>
                          <a:spcPts val="0"/>
                        </a:spcAft>
                        <a:buClrTx/>
                        <a:buSzTx/>
                        <a:buFontTx/>
                        <a:buNone/>
                        <a:tabLst/>
                        <a:defRPr/>
                      </a:pPr>
                      <a:r>
                        <a:rPr lang="ja-JP" altLang="en-US" sz="1200" b="0" dirty="0">
                          <a:solidFill>
                            <a:prstClr val="black"/>
                          </a:solidFill>
                          <a:latin typeface="Meiryo UI" panose="020B0604030504040204" pitchFamily="50" charset="-128"/>
                          <a:ea typeface="Meiryo UI" panose="020B0604030504040204" pitchFamily="50" charset="-128"/>
                        </a:rPr>
                        <a:t>・事業者によるゼロカーボン宣言を支援</a:t>
                      </a:r>
                      <a:endParaRPr lang="en-US" altLang="ja-JP" sz="1200" b="0" dirty="0">
                        <a:solidFill>
                          <a:prstClr val="black"/>
                        </a:solidFill>
                        <a:latin typeface="Meiryo UI" panose="020B0604030504040204" pitchFamily="50" charset="-128"/>
                        <a:ea typeface="Meiryo UI" panose="020B0604030504040204" pitchFamily="50" charset="-128"/>
                      </a:endParaRPr>
                    </a:p>
                  </a:txBody>
                  <a:tcPr marL="18000" marR="18000" marT="36002" marB="36002">
                    <a:lnB w="6350" cap="flat" cmpd="sng" algn="ctr">
                      <a:solidFill>
                        <a:schemeClr val="tx1"/>
                      </a:solidFill>
                      <a:prstDash val="dash"/>
                      <a:round/>
                      <a:headEnd type="none" w="med" len="med"/>
                      <a:tailEnd type="none" w="med" len="med"/>
                    </a:lnB>
                    <a:solidFill>
                      <a:schemeClr val="accent1">
                        <a:lumMod val="20000"/>
                        <a:lumOff val="80000"/>
                      </a:schemeClr>
                    </a:solidFill>
                  </a:tcPr>
                </a:tc>
                <a:tc rowSpan="2">
                  <a:txBody>
                    <a:bodyPr/>
                    <a:lstStyle/>
                    <a:p>
                      <a:pPr marL="84138" marR="0" lvl="0" indent="-84138" algn="l" defTabSz="443194" rtl="0" eaLnBrk="1" fontAlgn="auto" latinLnBrk="0" hangingPunct="1">
                        <a:lnSpc>
                          <a:spcPct val="100000"/>
                        </a:lnSpc>
                        <a:spcBef>
                          <a:spcPts val="300"/>
                        </a:spcBef>
                        <a:spcAft>
                          <a:spcPts val="0"/>
                        </a:spcAft>
                        <a:buClrTx/>
                        <a:buSzTx/>
                        <a:buFontTx/>
                        <a:buNone/>
                        <a:tabLst/>
                        <a:defRPr/>
                      </a:pPr>
                      <a:endParaRPr lang="en-US" altLang="ja-JP" sz="1200" b="0" dirty="0">
                        <a:solidFill>
                          <a:prstClr val="black"/>
                        </a:solidFill>
                        <a:latin typeface="Meiryo UI" panose="020B0604030504040204" pitchFamily="50" charset="-128"/>
                        <a:ea typeface="Meiryo UI" panose="020B0604030504040204" pitchFamily="50" charset="-128"/>
                      </a:endParaRPr>
                    </a:p>
                  </a:txBody>
                  <a:tcPr marL="18000" marR="18000" marT="36002" marB="36002">
                    <a:lnB w="6350" cap="flat" cmpd="sng" algn="ctr">
                      <a:solidFill>
                        <a:schemeClr val="tx1"/>
                      </a:solidFill>
                      <a:prstDash val="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817337">
                <a:tc>
                  <a:txBody>
                    <a:bodyPr/>
                    <a:lstStyle/>
                    <a:p>
                      <a:pPr algn="ctr"/>
                      <a:r>
                        <a:rPr kumimoji="1" lang="ja-JP" altLang="en-US" sz="1200" dirty="0">
                          <a:latin typeface="Meiryo UI" panose="020B0604030504040204" pitchFamily="50" charset="-128"/>
                          <a:ea typeface="Meiryo UI" panose="020B0604030504040204" pitchFamily="50" charset="-128"/>
                        </a:rPr>
                        <a:t>業務</a:t>
                      </a:r>
                    </a:p>
                  </a:txBody>
                  <a:tcPr marL="18000" marR="18000" marT="36002" marB="36002">
                    <a:lnB w="6350" cap="flat" cmpd="sng" algn="ctr">
                      <a:solidFill>
                        <a:schemeClr val="tx1"/>
                      </a:solidFill>
                      <a:prstDash val="dash"/>
                      <a:round/>
                      <a:headEnd type="none" w="med" len="med"/>
                      <a:tailEnd type="none" w="med" len="med"/>
                    </a:lnB>
                    <a:solidFill>
                      <a:schemeClr val="accent1">
                        <a:lumMod val="20000"/>
                        <a:lumOff val="80000"/>
                      </a:schemeClr>
                    </a:solidFill>
                  </a:tcPr>
                </a:tc>
                <a:tc vMerge="1">
                  <a:txBody>
                    <a:bodyPr/>
                    <a:lstStyle/>
                    <a:p>
                      <a:endParaRPr kumimoji="1" lang="ja-JP" altLang="en-US" dirty="0"/>
                    </a:p>
                  </a:txBody>
                  <a:tcPr marL="18000" marR="18000" marT="36000" marB="36000"/>
                </a:tc>
                <a:tc vMerge="1">
                  <a:txBody>
                    <a:bodyPr/>
                    <a:lstStyle/>
                    <a:p>
                      <a:endParaRPr kumimoji="1" lang="ja-JP" altLang="en-US"/>
                    </a:p>
                  </a:txBody>
                  <a:tcPr/>
                </a:tc>
                <a:extLst>
                  <a:ext uri="{0D108BD9-81ED-4DB2-BD59-A6C34878D82A}">
                    <a16:rowId xmlns:a16="http://schemas.microsoft.com/office/drawing/2014/main" val="10002"/>
                  </a:ext>
                </a:extLst>
              </a:tr>
              <a:tr h="1062604">
                <a:tc>
                  <a:txBody>
                    <a:bodyPr/>
                    <a:lstStyle/>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府庁</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0" marR="0" marT="36002" marB="36002">
                    <a:lnT w="6350"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marL="88900" marR="0" lvl="0" indent="-88900" algn="l" defTabSz="914400" rtl="0" eaLnBrk="1" fontAlgn="auto" latinLnBrk="0" hangingPunct="1">
                        <a:lnSpc>
                          <a:spcPct val="100000"/>
                        </a:lnSpc>
                        <a:spcBef>
                          <a:spcPts val="30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■率先取組</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30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・府有施設の新築等時の</a:t>
                      </a:r>
                      <a:r>
                        <a:rPr kumimoji="1" lang="en-US" altLang="ja-JP" sz="1200" b="0" dirty="0">
                          <a:solidFill>
                            <a:schemeClr val="tx1"/>
                          </a:solidFill>
                          <a:latin typeface="Meiryo UI" panose="020B0604030504040204" pitchFamily="50" charset="-128"/>
                          <a:ea typeface="Meiryo UI" panose="020B0604030504040204" pitchFamily="50" charset="-128"/>
                        </a:rPr>
                        <a:t>ZEB</a:t>
                      </a:r>
                      <a:r>
                        <a:rPr kumimoji="1" lang="ja-JP" altLang="en-US" sz="1200" b="0" dirty="0">
                          <a:solidFill>
                            <a:schemeClr val="tx1"/>
                          </a:solidFill>
                          <a:latin typeface="Meiryo UI" panose="020B0604030504040204" pitchFamily="50" charset="-128"/>
                          <a:ea typeface="Meiryo UI" panose="020B0604030504040204" pitchFamily="50" charset="-128"/>
                        </a:rPr>
                        <a:t>化の推進</a:t>
                      </a:r>
                    </a:p>
                    <a:p>
                      <a:pPr marL="93663" marR="0" lvl="0" indent="-93663" algn="l" defTabSz="914400" rtl="0" eaLnBrk="1" fontAlgn="auto" latinLnBrk="0" hangingPunct="1">
                        <a:lnSpc>
                          <a:spcPct val="100000"/>
                        </a:lnSpc>
                        <a:spcBef>
                          <a:spcPts val="30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・公用車へのゼロエミッション車を中心とした電動車の導入促進</a:t>
                      </a:r>
                      <a:endParaRPr kumimoji="1" lang="en-US" altLang="ja-JP" sz="1200" b="1" dirty="0">
                        <a:solidFill>
                          <a:srgbClr val="000099"/>
                        </a:solidFill>
                        <a:latin typeface="Meiryo UI" panose="020B0604030504040204" pitchFamily="50" charset="-128"/>
                        <a:ea typeface="Meiryo UI" panose="020B0604030504040204" pitchFamily="50" charset="-128"/>
                      </a:endParaRPr>
                    </a:p>
                  </a:txBody>
                  <a:tcPr marL="18000" marR="18000" marT="36002" marB="36002">
                    <a:lnT w="6350"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marL="93663" marR="0" lvl="0" indent="-93663" algn="l" defTabSz="914400" rtl="0" eaLnBrk="1" fontAlgn="auto" latinLnBrk="0" hangingPunct="1">
                        <a:lnSpc>
                          <a:spcPct val="100000"/>
                        </a:lnSpc>
                        <a:spcBef>
                          <a:spcPts val="300"/>
                        </a:spcBef>
                        <a:spcAft>
                          <a:spcPts val="0"/>
                        </a:spcAft>
                        <a:buClrTx/>
                        <a:buSzTx/>
                        <a:buFontTx/>
                        <a:buNone/>
                        <a:tabLst/>
                        <a:defRPr/>
                      </a:pPr>
                      <a:endParaRPr kumimoji="1" lang="en-US" altLang="ja-JP" sz="1200" b="1" dirty="0">
                        <a:solidFill>
                          <a:srgbClr val="000099"/>
                        </a:solidFill>
                        <a:latin typeface="Meiryo UI" panose="020B0604030504040204" pitchFamily="50" charset="-128"/>
                        <a:ea typeface="Meiryo UI" panose="020B0604030504040204" pitchFamily="50" charset="-128"/>
                      </a:endParaRPr>
                    </a:p>
                  </a:txBody>
                  <a:tcPr marL="18000" marR="18000" marT="36002" marB="36002">
                    <a:lnT w="6350" cap="flat" cmpd="sng" algn="ctr">
                      <a:solidFill>
                        <a:schemeClr val="tx1"/>
                      </a:solidFill>
                      <a:prstDash val="dash"/>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3"/>
                  </a:ext>
                </a:extLst>
              </a:tr>
              <a:tr h="794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家庭</a:t>
                      </a:r>
                    </a:p>
                  </a:txBody>
                  <a:tcPr marL="18000" marR="18000" marT="36002" marB="36002">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■行動変容</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ZEH</a:t>
                      </a:r>
                      <a:r>
                        <a:rPr kumimoji="1" lang="ja-JP" altLang="en-US" sz="1200" dirty="0">
                          <a:latin typeface="Meiryo UI" panose="020B0604030504040204" pitchFamily="50" charset="-128"/>
                          <a:ea typeface="Meiryo UI" panose="020B0604030504040204" pitchFamily="50" charset="-128"/>
                        </a:rPr>
                        <a:t>の普及促進</a:t>
                      </a:r>
                      <a:endParaRPr kumimoji="1" lang="en-US" altLang="ja-JP" sz="1200" dirty="0">
                        <a:latin typeface="Meiryo UI" panose="020B0604030504040204" pitchFamily="50" charset="-128"/>
                        <a:ea typeface="Meiryo UI" panose="020B0604030504040204" pitchFamily="50" charset="-128"/>
                      </a:endParaRPr>
                    </a:p>
                    <a:p>
                      <a:pPr>
                        <a:spcBef>
                          <a:spcPts val="0"/>
                        </a:spcBef>
                      </a:pPr>
                      <a:endParaRPr kumimoji="1" lang="en-US" altLang="ja-JP" sz="1200" dirty="0">
                        <a:latin typeface="Meiryo UI" panose="020B0604030504040204" pitchFamily="50" charset="-128"/>
                        <a:ea typeface="Meiryo UI" panose="020B0604030504040204" pitchFamily="50" charset="-128"/>
                      </a:endParaRPr>
                    </a:p>
                    <a:p>
                      <a:pPr>
                        <a:spcBef>
                          <a:spcPts val="300"/>
                        </a:spcBef>
                      </a:pPr>
                      <a:r>
                        <a:rPr kumimoji="1" lang="ja-JP" altLang="en-US" sz="1200" dirty="0">
                          <a:latin typeface="Meiryo UI" panose="020B0604030504040204" pitchFamily="50" charset="-128"/>
                          <a:ea typeface="Meiryo UI" panose="020B0604030504040204" pitchFamily="50" charset="-128"/>
                        </a:rPr>
                        <a:t>・製品・サービスの</a:t>
                      </a:r>
                      <a:r>
                        <a:rPr kumimoji="1" lang="en-US" altLang="ja-JP" sz="1200" dirty="0">
                          <a:latin typeface="Meiryo UI" panose="020B0604030504040204" pitchFamily="50" charset="-128"/>
                          <a:ea typeface="Meiryo UI" panose="020B0604030504040204" pitchFamily="50" charset="-128"/>
                        </a:rPr>
                        <a:t>CO</a:t>
                      </a:r>
                      <a:r>
                        <a:rPr kumimoji="1" lang="en-US" altLang="ja-JP" sz="1200" baseline="-250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排出の可視化</a:t>
                      </a:r>
                    </a:p>
                    <a:p>
                      <a:pPr marL="88900" indent="-88900">
                        <a:spcBef>
                          <a:spcPts val="0"/>
                        </a:spcBef>
                      </a:pPr>
                      <a:endParaRPr kumimoji="1" lang="en-US" altLang="ja-JP" sz="1200" dirty="0">
                        <a:latin typeface="Meiryo UI" panose="020B0604030504040204" pitchFamily="50" charset="-128"/>
                        <a:ea typeface="Meiryo UI" panose="020B0604030504040204" pitchFamily="50" charset="-128"/>
                      </a:endParaRPr>
                    </a:p>
                    <a:p>
                      <a:pPr marL="88900" indent="-88900">
                        <a:spcBef>
                          <a:spcPts val="0"/>
                        </a:spcBef>
                      </a:pPr>
                      <a:r>
                        <a:rPr kumimoji="1" lang="ja-JP" altLang="en-US" sz="1200" dirty="0">
                          <a:latin typeface="Meiryo UI" panose="020B0604030504040204" pitchFamily="50" charset="-128"/>
                          <a:ea typeface="Meiryo UI" panose="020B0604030504040204" pitchFamily="50" charset="-128"/>
                        </a:rPr>
                        <a:t>・脱炭素ポイントの定着化及び利用拡大</a:t>
                      </a:r>
                      <a:endParaRPr kumimoji="1" lang="en-US" altLang="ja-JP" sz="1200" dirty="0">
                        <a:latin typeface="Meiryo UI" panose="020B0604030504040204" pitchFamily="50" charset="-128"/>
                        <a:ea typeface="Meiryo UI" panose="020B0604030504040204" pitchFamily="50" charset="-128"/>
                      </a:endParaRPr>
                    </a:p>
                    <a:p>
                      <a:pPr marL="88900" indent="-88900">
                        <a:spcBef>
                          <a:spcPts val="0"/>
                        </a:spcBef>
                      </a:pPr>
                      <a:endParaRPr kumimoji="1" lang="en-US" altLang="ja-JP" sz="1200" dirty="0">
                        <a:latin typeface="Meiryo UI" panose="020B0604030504040204" pitchFamily="50" charset="-128"/>
                        <a:ea typeface="Meiryo UI" panose="020B0604030504040204" pitchFamily="50" charset="-128"/>
                      </a:endParaRPr>
                    </a:p>
                    <a:p>
                      <a:pPr marL="88900" indent="-88900">
                        <a:spcBef>
                          <a:spcPts val="0"/>
                        </a:spcBef>
                      </a:pPr>
                      <a:r>
                        <a:rPr kumimoji="1" lang="ja-JP" altLang="en-US" sz="1200" dirty="0">
                          <a:latin typeface="Meiryo UI" panose="020B0604030504040204" pitchFamily="50" charset="-128"/>
                          <a:ea typeface="Meiryo UI" panose="020B0604030504040204" pitchFamily="50" charset="-128"/>
                        </a:rPr>
                        <a:t>・ゼロエミッション車を中心とした電動車の普及促進</a:t>
                      </a:r>
                    </a:p>
                  </a:txBody>
                  <a:tcPr marL="18000" marR="18000" marT="36002" marB="36002">
                    <a:solidFill>
                      <a:schemeClr val="accent1">
                        <a:lumMod val="20000"/>
                        <a:lumOff val="80000"/>
                      </a:schemeClr>
                    </a:solidFill>
                  </a:tcPr>
                </a:tc>
                <a:tc rowSpan="3">
                  <a:txBody>
                    <a:bodyPr/>
                    <a:lstStyle/>
                    <a:p>
                      <a:pPr marL="88900" indent="-88900">
                        <a:spcBef>
                          <a:spcPts val="300"/>
                        </a:spcBef>
                      </a:pPr>
                      <a:endParaRPr kumimoji="1" lang="ja-JP" altLang="en-US" sz="1200" dirty="0">
                        <a:latin typeface="Meiryo UI" panose="020B0604030504040204" pitchFamily="50" charset="-128"/>
                        <a:ea typeface="Meiryo UI" panose="020B0604030504040204" pitchFamily="50" charset="-128"/>
                      </a:endParaRPr>
                    </a:p>
                  </a:txBody>
                  <a:tcPr marL="18000" marR="18000" marT="36002" marB="36002">
                    <a:solidFill>
                      <a:schemeClr val="accent1">
                        <a:lumMod val="20000"/>
                        <a:lumOff val="80000"/>
                      </a:schemeClr>
                    </a:solidFill>
                  </a:tcPr>
                </a:tc>
                <a:extLst>
                  <a:ext uri="{0D108BD9-81ED-4DB2-BD59-A6C34878D82A}">
                    <a16:rowId xmlns:a16="http://schemas.microsoft.com/office/drawing/2014/main" val="10004"/>
                  </a:ext>
                </a:extLst>
              </a:tr>
              <a:tr h="5945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運輸</a:t>
                      </a:r>
                    </a:p>
                    <a:p>
                      <a:pPr algn="ctr"/>
                      <a:endParaRPr kumimoji="1" lang="ja-JP" altLang="en-US" sz="1200" dirty="0">
                        <a:latin typeface="Meiryo UI" panose="020B0604030504040204" pitchFamily="50" charset="-128"/>
                        <a:ea typeface="Meiryo UI" panose="020B0604030504040204" pitchFamily="50" charset="-128"/>
                      </a:endParaRPr>
                    </a:p>
                  </a:txBody>
                  <a:tcPr marL="18000" marR="18000" marT="36002" marB="36002">
                    <a:solidFill>
                      <a:schemeClr val="accent1">
                        <a:lumMod val="20000"/>
                        <a:lumOff val="80000"/>
                      </a:schemeClr>
                    </a:solidFill>
                  </a:tcPr>
                </a:tc>
                <a:tc vMerge="1">
                  <a:txBody>
                    <a:bodyPr/>
                    <a:lstStyle/>
                    <a:p>
                      <a:pPr marL="88900" indent="-88900">
                        <a:spcBef>
                          <a:spcPts val="300"/>
                        </a:spcBef>
                      </a:pPr>
                      <a:endParaRPr kumimoji="1" lang="ja-JP" altLang="en-US" sz="1200" dirty="0">
                        <a:latin typeface="Meiryo UI" panose="020B0604030504040204" pitchFamily="50" charset="-128"/>
                        <a:ea typeface="Meiryo UI" panose="020B0604030504040204" pitchFamily="50" charset="-128"/>
                      </a:endParaRPr>
                    </a:p>
                  </a:txBody>
                  <a:tcPr marL="18000" marR="18000" marT="36000" marB="36000"/>
                </a:tc>
                <a:tc vMerge="1">
                  <a:txBody>
                    <a:bodyPr/>
                    <a:lstStyle/>
                    <a:p>
                      <a:endParaRPr kumimoji="1" lang="ja-JP" altLang="en-US"/>
                    </a:p>
                  </a:txBody>
                  <a:tcPr/>
                </a:tc>
                <a:extLst>
                  <a:ext uri="{0D108BD9-81ED-4DB2-BD59-A6C34878D82A}">
                    <a16:rowId xmlns:a16="http://schemas.microsoft.com/office/drawing/2014/main" val="10005"/>
                  </a:ext>
                </a:extLst>
              </a:tr>
              <a:tr h="628979">
                <a:tc>
                  <a:txBody>
                    <a:bodyPr/>
                    <a:lstStyle/>
                    <a:p>
                      <a:pPr algn="ctr"/>
                      <a:r>
                        <a:rPr kumimoji="1" lang="ja-JP" altLang="en-US" sz="1200" dirty="0">
                          <a:latin typeface="Meiryo UI" panose="020B0604030504040204" pitchFamily="50" charset="-128"/>
                          <a:ea typeface="Meiryo UI" panose="020B0604030504040204" pitchFamily="50" charset="-128"/>
                        </a:rPr>
                        <a:t>その他</a:t>
                      </a:r>
                      <a:r>
                        <a:rPr kumimoji="1" lang="en-US" altLang="ja-JP" sz="1200" baseline="20000" dirty="0">
                          <a:latin typeface="Meiryo UI" panose="020B0604030504040204" pitchFamily="50" charset="-128"/>
                          <a:ea typeface="Meiryo UI" panose="020B0604030504040204" pitchFamily="50" charset="-128"/>
                        </a:rPr>
                        <a:t>※1</a:t>
                      </a:r>
                      <a:endParaRPr kumimoji="1" lang="ja-JP" altLang="en-US" sz="1200" baseline="20000" dirty="0">
                        <a:latin typeface="Meiryo UI" panose="020B0604030504040204" pitchFamily="50" charset="-128"/>
                        <a:ea typeface="Meiryo UI" panose="020B0604030504040204" pitchFamily="50" charset="-128"/>
                      </a:endParaRPr>
                    </a:p>
                  </a:txBody>
                  <a:tcPr marL="18000" marR="18000" marT="36002" marB="36002">
                    <a:solidFill>
                      <a:schemeClr val="accent1">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637710">
                <a:tc>
                  <a:txBody>
                    <a:bodyPr/>
                    <a:lstStyle/>
                    <a:p>
                      <a:pPr algn="ctr"/>
                      <a:r>
                        <a:rPr kumimoji="1" lang="ja-JP" altLang="en-US" sz="1200" dirty="0">
                          <a:latin typeface="Meiryo UI" panose="020B0604030504040204" pitchFamily="50" charset="-128"/>
                          <a:ea typeface="Meiryo UI" panose="020B0604030504040204" pitchFamily="50" charset="-128"/>
                        </a:rPr>
                        <a:t>部門</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横断</a:t>
                      </a:r>
                    </a:p>
                  </a:txBody>
                  <a:tcPr marL="18000" marR="18000" marT="36002" marB="36002">
                    <a:solidFill>
                      <a:schemeClr val="accent1">
                        <a:lumMod val="20000"/>
                        <a:lumOff val="80000"/>
                      </a:schemeClr>
                    </a:solidFill>
                  </a:tcPr>
                </a:tc>
                <a:tc>
                  <a:txBody>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■再エネ促進</a:t>
                      </a:r>
                      <a:endParaRPr kumimoji="1" lang="en-US" altLang="ja-JP" sz="1200" dirty="0">
                        <a:latin typeface="Meiryo UI" panose="020B0604030504040204" pitchFamily="50" charset="-128"/>
                        <a:ea typeface="Meiryo UI" panose="020B0604030504040204" pitchFamily="50" charset="-128"/>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・太陽光パネル及び蓄電池システムの共同購入支援事業</a:t>
                      </a:r>
                    </a:p>
                  </a:txBody>
                  <a:tcPr marL="18000" marR="18000" marT="36002" marB="36002">
                    <a:solidFill>
                      <a:schemeClr val="accent1">
                        <a:lumMod val="20000"/>
                        <a:lumOff val="80000"/>
                      </a:schemeClr>
                    </a:solidFill>
                  </a:tcPr>
                </a:tc>
                <a:tc>
                  <a:txBody>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marL="18000" marR="18000" marT="36002" marB="36002">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26" name="正方形/長方形 25"/>
          <p:cNvSpPr/>
          <p:nvPr/>
        </p:nvSpPr>
        <p:spPr>
          <a:xfrm>
            <a:off x="3235326" y="6528790"/>
            <a:ext cx="4467225" cy="211203"/>
          </a:xfrm>
          <a:prstGeom prst="rect">
            <a:avLst/>
          </a:prstGeom>
        </p:spPr>
        <p:txBody>
          <a:bodyPr lIns="36000" tIns="36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エネルギー転換部門、廃棄物部門、その他ガス</a:t>
            </a:r>
            <a:r>
              <a:rPr kumimoji="0"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メタンなど</a:t>
            </a:r>
            <a:r>
              <a:rPr kumimoji="0"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の合算をした</a:t>
            </a:r>
            <a:r>
              <a:rPr kumimoji="0" lang="ja-JP" altLang="en-US"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もの</a:t>
            </a:r>
            <a:endParaRPr kumimoji="0"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ホームベース 4"/>
          <p:cNvSpPr/>
          <p:nvPr/>
        </p:nvSpPr>
        <p:spPr bwMode="gray">
          <a:xfrm>
            <a:off x="7454901" y="1006103"/>
            <a:ext cx="1498600" cy="290512"/>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 </a:t>
            </a:r>
          </a:p>
        </p:txBody>
      </p:sp>
      <p:sp>
        <p:nvSpPr>
          <p:cNvPr id="28" name="ホームベース 4"/>
          <p:cNvSpPr/>
          <p:nvPr/>
        </p:nvSpPr>
        <p:spPr bwMode="gray">
          <a:xfrm>
            <a:off x="6043613" y="1004515"/>
            <a:ext cx="1738313" cy="290513"/>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36000" rIns="36000" anchor="ctr"/>
          <a:lstStyle/>
          <a:p>
            <a:pPr marL="0" marR="0" lvl="0" indent="0" algn="l" defTabSz="443194" rtl="0" eaLnBrk="1" fontAlgn="auto" latinLnBrk="0" hangingPunct="1">
              <a:lnSpc>
                <a:spcPct val="100000"/>
              </a:lnSpc>
              <a:spcBef>
                <a:spcPts val="0"/>
              </a:spcBef>
              <a:spcAft>
                <a:spcPts val="0"/>
              </a:spcAft>
              <a:buClrTx/>
              <a:buSzTx/>
              <a:buFontTx/>
              <a:buNone/>
              <a:tabLst/>
              <a:defRPr/>
            </a:pPr>
            <a:r>
              <a:rPr kumimoji="0"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endPar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ホームベース 28"/>
          <p:cNvSpPr/>
          <p:nvPr/>
        </p:nvSpPr>
        <p:spPr>
          <a:xfrm>
            <a:off x="6059488" y="1350590"/>
            <a:ext cx="2865438" cy="396875"/>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次世代蓄電池の実用化</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水素発電による電力供給等が開始</a:t>
            </a:r>
          </a:p>
        </p:txBody>
      </p:sp>
      <p:sp>
        <p:nvSpPr>
          <p:cNvPr id="30" name="ホームベース 29"/>
          <p:cNvSpPr/>
          <p:nvPr/>
        </p:nvSpPr>
        <p:spPr>
          <a:xfrm>
            <a:off x="7285038" y="2307853"/>
            <a:ext cx="1633538" cy="395287"/>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5000</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者</a:t>
            </a:r>
          </a:p>
        </p:txBody>
      </p:sp>
      <p:sp>
        <p:nvSpPr>
          <p:cNvPr id="31" name="ホームベース 30"/>
          <p:cNvSpPr/>
          <p:nvPr/>
        </p:nvSpPr>
        <p:spPr>
          <a:xfrm>
            <a:off x="6073776" y="2307853"/>
            <a:ext cx="1724025" cy="395287"/>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宣言事業者数</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者</a:t>
            </a:r>
          </a:p>
        </p:txBody>
      </p:sp>
      <p:sp>
        <p:nvSpPr>
          <p:cNvPr id="32" name="ホームベース 31"/>
          <p:cNvSpPr/>
          <p:nvPr/>
        </p:nvSpPr>
        <p:spPr>
          <a:xfrm>
            <a:off x="7500938" y="1847478"/>
            <a:ext cx="1423988" cy="358775"/>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ホームベース 32"/>
          <p:cNvSpPr/>
          <p:nvPr/>
        </p:nvSpPr>
        <p:spPr>
          <a:xfrm>
            <a:off x="6059488" y="1847478"/>
            <a:ext cx="1738313" cy="358775"/>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4.5%</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ホームベース 33"/>
          <p:cNvSpPr/>
          <p:nvPr/>
        </p:nvSpPr>
        <p:spPr>
          <a:xfrm>
            <a:off x="6348413" y="2893640"/>
            <a:ext cx="2576513" cy="396875"/>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指針に基づく府有施設の新築・</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増改築での</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化の推進</a:t>
            </a:r>
            <a:endParaRPr kumimoji="0"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ホームベース 34"/>
          <p:cNvSpPr/>
          <p:nvPr/>
        </p:nvSpPr>
        <p:spPr>
          <a:xfrm>
            <a:off x="6059488" y="2893640"/>
            <a:ext cx="525463" cy="396875"/>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指針</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a:t>
            </a:r>
          </a:p>
        </p:txBody>
      </p:sp>
      <p:sp>
        <p:nvSpPr>
          <p:cNvPr id="37" name="ホームベース 36"/>
          <p:cNvSpPr/>
          <p:nvPr/>
        </p:nvSpPr>
        <p:spPr>
          <a:xfrm>
            <a:off x="6059488" y="3995365"/>
            <a:ext cx="2865438" cy="360363"/>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新築住宅の</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化率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8" name="ホームベース 37"/>
          <p:cNvSpPr/>
          <p:nvPr/>
        </p:nvSpPr>
        <p:spPr>
          <a:xfrm>
            <a:off x="7186613" y="4449390"/>
            <a:ext cx="1738313" cy="395288"/>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品</a:t>
            </a:r>
          </a:p>
        </p:txBody>
      </p:sp>
      <p:sp>
        <p:nvSpPr>
          <p:cNvPr id="39" name="ホームベース 38"/>
          <p:cNvSpPr/>
          <p:nvPr/>
        </p:nvSpPr>
        <p:spPr>
          <a:xfrm>
            <a:off x="6073776" y="4449390"/>
            <a:ext cx="1724025" cy="395288"/>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品数：</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品</a:t>
            </a:r>
          </a:p>
        </p:txBody>
      </p:sp>
      <p:sp>
        <p:nvSpPr>
          <p:cNvPr id="40" name="ホームベース 39"/>
          <p:cNvSpPr/>
          <p:nvPr/>
        </p:nvSpPr>
        <p:spPr>
          <a:xfrm>
            <a:off x="7185026" y="4933578"/>
            <a:ext cx="1730375" cy="395287"/>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p>
        </p:txBody>
      </p:sp>
      <p:sp>
        <p:nvSpPr>
          <p:cNvPr id="41" name="ホームベース 40"/>
          <p:cNvSpPr/>
          <p:nvPr/>
        </p:nvSpPr>
        <p:spPr>
          <a:xfrm>
            <a:off x="6073776" y="4933578"/>
            <a:ext cx="1724025" cy="395287"/>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利用者</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p>
        </p:txBody>
      </p:sp>
      <p:sp>
        <p:nvSpPr>
          <p:cNvPr id="43" name="ホームベース 42"/>
          <p:cNvSpPr/>
          <p:nvPr/>
        </p:nvSpPr>
        <p:spPr>
          <a:xfrm>
            <a:off x="7186613" y="6049590"/>
            <a:ext cx="1738313" cy="358775"/>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世帯</a:t>
            </a:r>
          </a:p>
        </p:txBody>
      </p:sp>
      <p:sp>
        <p:nvSpPr>
          <p:cNvPr id="44" name="ホームベース 43"/>
          <p:cNvSpPr/>
          <p:nvPr/>
        </p:nvSpPr>
        <p:spPr>
          <a:xfrm>
            <a:off x="6059488" y="6049590"/>
            <a:ext cx="1738313" cy="358775"/>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500</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世帯</a:t>
            </a:r>
          </a:p>
        </p:txBody>
      </p:sp>
      <p:sp>
        <p:nvSpPr>
          <p:cNvPr id="45" name="ホームベース 44"/>
          <p:cNvSpPr/>
          <p:nvPr/>
        </p:nvSpPr>
        <p:spPr>
          <a:xfrm>
            <a:off x="6059488" y="2309440"/>
            <a:ext cx="525463" cy="396875"/>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構築</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ホームベース 45"/>
          <p:cNvSpPr/>
          <p:nvPr/>
        </p:nvSpPr>
        <p:spPr>
          <a:xfrm>
            <a:off x="6059488" y="4931990"/>
            <a:ext cx="511175" cy="395288"/>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構築</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ホームベース 46"/>
          <p:cNvSpPr/>
          <p:nvPr/>
        </p:nvSpPr>
        <p:spPr>
          <a:xfrm>
            <a:off x="6059488" y="4449390"/>
            <a:ext cx="511175" cy="395288"/>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構築</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3"/>
          <p:cNvSpPr txBox="1">
            <a:spLocks noChangeArrowheads="1"/>
          </p:cNvSpPr>
          <p:nvPr/>
        </p:nvSpPr>
        <p:spPr bwMode="auto">
          <a:xfrm>
            <a:off x="3071813" y="755992"/>
            <a:ext cx="172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◆今後の方向性</a:t>
            </a:r>
          </a:p>
        </p:txBody>
      </p:sp>
      <p:sp>
        <p:nvSpPr>
          <p:cNvPr id="50" name="ホームベース 49"/>
          <p:cNvSpPr/>
          <p:nvPr/>
        </p:nvSpPr>
        <p:spPr>
          <a:xfrm>
            <a:off x="6059488" y="3393703"/>
            <a:ext cx="2865438" cy="360362"/>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zh-TW"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導入</a:t>
            </a:r>
            <a:r>
              <a:rPr kumimoji="0"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台数</a:t>
            </a:r>
            <a:r>
              <a:rPr kumimoji="0" lang="zh-TW"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割合</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乗用車</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zh-TW"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電動車</a:t>
            </a:r>
            <a:r>
              <a:rPr kumimoji="0" lang="en-US" altLang="zh-TW"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a:t>
            </a:r>
            <a:r>
              <a:rPr kumimoji="0" lang="ja-JP" altLang="en-US" sz="11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zh-TW"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ZEV</a:t>
            </a:r>
            <a:r>
              <a:rPr kumimoji="0"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５割</a:t>
            </a:r>
          </a:p>
        </p:txBody>
      </p:sp>
      <p:sp>
        <p:nvSpPr>
          <p:cNvPr id="51" name="ホームベース 50"/>
          <p:cNvSpPr/>
          <p:nvPr/>
        </p:nvSpPr>
        <p:spPr>
          <a:xfrm>
            <a:off x="6059488" y="5409828"/>
            <a:ext cx="2865438" cy="360362"/>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新車販売</a:t>
            </a:r>
            <a:r>
              <a:rPr kumimoji="0"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台数</a:t>
            </a:r>
            <a:r>
              <a:rPr kumimoji="0" lang="zh-TW"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割合</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乗用車</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zh-TW"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電動車</a:t>
            </a:r>
            <a:r>
              <a:rPr kumimoji="0" lang="en-US" altLang="zh-TW"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a:t>
            </a:r>
            <a:r>
              <a:rPr kumimoji="0" lang="ja-JP" altLang="en-US" sz="11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zh-TW"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ZEV4</a:t>
            </a:r>
            <a:r>
              <a:rPr kumimoji="0" lang="zh-TW"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割 </a:t>
            </a:r>
            <a:endParaRPr kumimoji="0"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75427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3036168" y="4009271"/>
          <a:ext cx="5784304" cy="2710076"/>
        </p:xfrm>
        <a:graphic>
          <a:graphicData uri="http://schemas.openxmlformats.org/drawingml/2006/table">
            <a:tbl>
              <a:tblPr firstRow="1" bandRow="1">
                <a:tableStyleId>{22838BEF-8BB2-4498-84A7-C5851F593DF1}</a:tableStyleId>
              </a:tblPr>
              <a:tblGrid>
                <a:gridCol w="5784304">
                  <a:extLst>
                    <a:ext uri="{9D8B030D-6E8A-4147-A177-3AD203B41FA5}">
                      <a16:colId xmlns:a16="http://schemas.microsoft.com/office/drawing/2014/main" val="20000"/>
                    </a:ext>
                  </a:extLst>
                </a:gridCol>
              </a:tblGrid>
              <a:tr h="677519">
                <a:tc>
                  <a:txBody>
                    <a:bodyPr/>
                    <a:lstStyle/>
                    <a:p>
                      <a:endParaRPr kumimoji="1" lang="ja-JP" altLang="en-US" dirty="0">
                        <a:ln>
                          <a:solidFill>
                            <a:schemeClr val="bg1"/>
                          </a:solidFill>
                        </a:ln>
                      </a:endParaRPr>
                    </a:p>
                  </a:txBody>
                  <a:tcPr/>
                </a:tc>
                <a:extLst>
                  <a:ext uri="{0D108BD9-81ED-4DB2-BD59-A6C34878D82A}">
                    <a16:rowId xmlns:a16="http://schemas.microsoft.com/office/drawing/2014/main" val="10000"/>
                  </a:ext>
                </a:extLst>
              </a:tr>
              <a:tr h="677519">
                <a:tc>
                  <a:txBody>
                    <a:bodyPr/>
                    <a:lstStyle/>
                    <a:p>
                      <a:endParaRPr kumimoji="1" lang="ja-JP" altLang="en-US" dirty="0">
                        <a:ln>
                          <a:solidFill>
                            <a:schemeClr val="bg1"/>
                          </a:solidFill>
                        </a:ln>
                      </a:endParaRPr>
                    </a:p>
                  </a:txBody>
                  <a:tcPr/>
                </a:tc>
                <a:extLst>
                  <a:ext uri="{0D108BD9-81ED-4DB2-BD59-A6C34878D82A}">
                    <a16:rowId xmlns:a16="http://schemas.microsoft.com/office/drawing/2014/main" val="10001"/>
                  </a:ext>
                </a:extLst>
              </a:tr>
              <a:tr h="677519">
                <a:tc>
                  <a:txBody>
                    <a:bodyPr/>
                    <a:lstStyle/>
                    <a:p>
                      <a:endParaRPr kumimoji="1" lang="ja-JP" altLang="en-US" dirty="0">
                        <a:ln>
                          <a:solidFill>
                            <a:schemeClr val="bg1"/>
                          </a:solidFill>
                        </a:ln>
                      </a:endParaRPr>
                    </a:p>
                  </a:txBody>
                  <a:tcPr/>
                </a:tc>
                <a:extLst>
                  <a:ext uri="{0D108BD9-81ED-4DB2-BD59-A6C34878D82A}">
                    <a16:rowId xmlns:a16="http://schemas.microsoft.com/office/drawing/2014/main" val="10002"/>
                  </a:ext>
                </a:extLst>
              </a:tr>
              <a:tr h="677519">
                <a:tc>
                  <a:txBody>
                    <a:bodyPr/>
                    <a:lstStyle/>
                    <a:p>
                      <a:endParaRPr kumimoji="1" lang="en-US" altLang="ja-JP" dirty="0" smtClean="0">
                        <a:ln>
                          <a:solidFill>
                            <a:schemeClr val="bg1"/>
                          </a:solidFill>
                        </a:ln>
                      </a:endParaRPr>
                    </a:p>
                    <a:p>
                      <a:endParaRPr kumimoji="1" lang="en-US" altLang="ja-JP" dirty="0" smtClean="0">
                        <a:ln>
                          <a:solidFill>
                            <a:schemeClr val="bg1"/>
                          </a:solidFill>
                        </a:ln>
                      </a:endParaRPr>
                    </a:p>
                  </a:txBody>
                  <a:tcPr/>
                </a:tc>
                <a:extLst>
                  <a:ext uri="{0D108BD9-81ED-4DB2-BD59-A6C34878D82A}">
                    <a16:rowId xmlns:a16="http://schemas.microsoft.com/office/drawing/2014/main" val="10003"/>
                  </a:ext>
                </a:extLst>
              </a:tr>
            </a:tbl>
          </a:graphicData>
        </a:graphic>
      </p:graphicFrame>
      <p:sp>
        <p:nvSpPr>
          <p:cNvPr id="2" name="テキスト ボックス 1"/>
          <p:cNvSpPr txBox="1"/>
          <p:nvPr/>
        </p:nvSpPr>
        <p:spPr>
          <a:xfrm>
            <a:off x="178880" y="712656"/>
            <a:ext cx="7704856" cy="338554"/>
          </a:xfrm>
          <a:prstGeom prst="rect">
            <a:avLst/>
          </a:prstGeom>
          <a:noFill/>
        </p:spPr>
        <p:txBody>
          <a:bodyPr wrap="square" rtlCol="0">
            <a:spAutoFit/>
          </a:bodyPr>
          <a:lstStyle/>
          <a:p>
            <a:r>
              <a:rPr lang="ja-JP" altLang="en-US" sz="1600" dirty="0" smtClean="0"/>
              <a:t>■改革の取組み：ストックの組換えの実現</a:t>
            </a:r>
            <a:endParaRPr kumimoji="1" lang="ja-JP" altLang="en-US" sz="1600" dirty="0"/>
          </a:p>
        </p:txBody>
      </p:sp>
      <p:sp>
        <p:nvSpPr>
          <p:cNvPr id="20" name="テキスト ボックス 19"/>
          <p:cNvSpPr txBox="1"/>
          <p:nvPr/>
        </p:nvSpPr>
        <p:spPr>
          <a:xfrm>
            <a:off x="178880" y="370471"/>
            <a:ext cx="7704856" cy="338554"/>
          </a:xfrm>
          <a:prstGeom prst="rect">
            <a:avLst/>
          </a:prstGeom>
          <a:noFill/>
        </p:spPr>
        <p:txBody>
          <a:bodyPr wrap="square" rtlCol="0">
            <a:spAutoFit/>
          </a:bodyPr>
          <a:lstStyle/>
          <a:p>
            <a:r>
              <a:rPr lang="ja-JP" altLang="en-US" sz="1600" dirty="0" smtClean="0"/>
              <a:t>②鉄道</a:t>
            </a:r>
            <a:endParaRPr kumimoji="1" lang="ja-JP" altLang="en-US" sz="1600" dirty="0"/>
          </a:p>
        </p:txBody>
      </p:sp>
      <p:sp>
        <p:nvSpPr>
          <p:cNvPr id="22" name="テキスト ボックス 21"/>
          <p:cNvSpPr txBox="1"/>
          <p:nvPr/>
        </p:nvSpPr>
        <p:spPr>
          <a:xfrm>
            <a:off x="287793" y="980728"/>
            <a:ext cx="8604687" cy="1600438"/>
          </a:xfrm>
          <a:prstGeom prst="rect">
            <a:avLst/>
          </a:prstGeom>
          <a:noFill/>
        </p:spPr>
        <p:txBody>
          <a:bodyPr wrap="square" rtlCol="0">
            <a:spAutoFit/>
          </a:bodyPr>
          <a:lstStyle/>
          <a:p>
            <a:pPr marL="88900" indent="3175"/>
            <a:r>
              <a:rPr lang="ja-JP" altLang="en-US" sz="1400" dirty="0"/>
              <a:t>　</a:t>
            </a:r>
            <a:r>
              <a:rPr lang="ja-JP" altLang="en-US" sz="1400" dirty="0" smtClean="0"/>
              <a:t>鉄道については、関空のアクセス強化が課題であるが、整備には莫大な費用が必要。そのためその財源を捻出するための手法として、「ストック（資産）の組換え」を実施。第三セクターの大阪府都市開発（株）の株式を売却し、その売却益を、戦略路線などの公共施設の整備を目的とする基金に積み立て、戦略路線整備具体化に向けた検討をスタート。</a:t>
            </a:r>
            <a:endParaRPr lang="en-US" altLang="ja-JP" sz="1400" dirty="0" smtClean="0"/>
          </a:p>
          <a:p>
            <a:pPr marL="88900" indent="3175"/>
            <a:r>
              <a:rPr lang="ja-JP" altLang="en-US" sz="1400" dirty="0"/>
              <a:t>　</a:t>
            </a:r>
            <a:r>
              <a:rPr lang="ja-JP" altLang="en-US" sz="1400" dirty="0" smtClean="0"/>
              <a:t>北大阪急行の延伸については、事業化が決定し、</a:t>
            </a:r>
            <a:r>
              <a:rPr lang="en-US" altLang="ja-JP" sz="1400" dirty="0" smtClean="0"/>
              <a:t>2016</a:t>
            </a:r>
            <a:r>
              <a:rPr lang="ja-JP" altLang="en-US" sz="1400" dirty="0" smtClean="0"/>
              <a:t>年度に工事着手。大阪モノレールの延伸については、</a:t>
            </a:r>
            <a:r>
              <a:rPr lang="en-US" altLang="ja-JP" sz="1400" dirty="0"/>
              <a:t>2020</a:t>
            </a:r>
            <a:r>
              <a:rPr lang="ja-JP" altLang="en-US" sz="1400" dirty="0"/>
              <a:t>年度に工事着手し、支柱建設工事や車両基地整備工事等を実施中。</a:t>
            </a:r>
            <a:endParaRPr lang="ja-JP" altLang="en-US" sz="1400" b="1" dirty="0"/>
          </a:p>
          <a:p>
            <a:pPr marL="88900" indent="3175"/>
            <a:r>
              <a:rPr lang="ja-JP" altLang="en-US" sz="1400" dirty="0" smtClean="0"/>
              <a:t>また、関空アクセス強化等に資する「なにわ筋線」については、</a:t>
            </a:r>
            <a:r>
              <a:rPr lang="en-US" altLang="ja-JP" sz="1400" dirty="0" smtClean="0"/>
              <a:t>2021</a:t>
            </a:r>
            <a:r>
              <a:rPr lang="ja-JP" altLang="en-US" sz="1400" dirty="0" smtClean="0"/>
              <a:t>年度に工事着手。</a:t>
            </a:r>
            <a:endParaRPr lang="en-US" altLang="ja-JP" sz="1400" dirty="0" smtClean="0"/>
          </a:p>
        </p:txBody>
      </p:sp>
      <p:sp>
        <p:nvSpPr>
          <p:cNvPr id="26" name="正方形/長方形 25"/>
          <p:cNvSpPr/>
          <p:nvPr/>
        </p:nvSpPr>
        <p:spPr>
          <a:xfrm>
            <a:off x="390009" y="3933675"/>
            <a:ext cx="656316" cy="26642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04</a:t>
            </a:r>
            <a:r>
              <a:rPr kumimoji="1" lang="ja-JP" altLang="en-US" sz="1200" dirty="0" smtClean="0">
                <a:solidFill>
                  <a:schemeClr val="tx1"/>
                </a:solidFill>
              </a:rPr>
              <a:t>年</a:t>
            </a:r>
            <a:r>
              <a:rPr kumimoji="1" lang="en-US" altLang="ja-JP" sz="1200" dirty="0" smtClean="0">
                <a:solidFill>
                  <a:schemeClr val="tx1"/>
                </a:solidFill>
              </a:rPr>
              <a:t>10</a:t>
            </a:r>
            <a:r>
              <a:rPr kumimoji="1" lang="ja-JP" altLang="en-US" sz="1200" dirty="0" smtClean="0">
                <a:solidFill>
                  <a:schemeClr val="tx1"/>
                </a:solidFill>
              </a:rPr>
              <a:t>月</a:t>
            </a:r>
            <a:endParaRPr kumimoji="1" lang="en-US" altLang="ja-JP" sz="1200" dirty="0" smtClean="0">
              <a:solidFill>
                <a:schemeClr val="tx1"/>
              </a:solidFill>
            </a:endParaRPr>
          </a:p>
          <a:p>
            <a:pPr marL="182563"/>
            <a:r>
              <a:rPr kumimoji="1" lang="ja-JP" altLang="en-US" sz="1200" dirty="0" smtClean="0">
                <a:solidFill>
                  <a:schemeClr val="tx1"/>
                </a:solidFill>
              </a:rPr>
              <a:t>近畿地方交通審議会答申「近畿圏における望ましい交通のあり方」</a:t>
            </a:r>
            <a:endParaRPr kumimoji="1" lang="en-US" altLang="ja-JP" sz="1200" dirty="0" smtClean="0">
              <a:solidFill>
                <a:schemeClr val="tx1"/>
              </a:solidFill>
            </a:endParaRPr>
          </a:p>
        </p:txBody>
      </p:sp>
      <p:sp>
        <p:nvSpPr>
          <p:cNvPr id="27" name="正方形/長方形 26"/>
          <p:cNvSpPr/>
          <p:nvPr/>
        </p:nvSpPr>
        <p:spPr>
          <a:xfrm>
            <a:off x="1231332" y="3954031"/>
            <a:ext cx="504056" cy="26642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14</a:t>
            </a:r>
            <a:r>
              <a:rPr kumimoji="1" lang="ja-JP" altLang="en-US" sz="1200" dirty="0" smtClean="0">
                <a:solidFill>
                  <a:schemeClr val="tx1"/>
                </a:solidFill>
              </a:rPr>
              <a:t>年１月</a:t>
            </a:r>
            <a:endParaRPr kumimoji="1" lang="en-US" altLang="ja-JP" sz="1200" dirty="0" smtClean="0">
              <a:solidFill>
                <a:schemeClr val="tx1"/>
              </a:solidFill>
            </a:endParaRPr>
          </a:p>
          <a:p>
            <a:pPr marL="182563"/>
            <a:r>
              <a:rPr kumimoji="1" lang="ja-JP" altLang="en-US" sz="1200" dirty="0" smtClean="0">
                <a:solidFill>
                  <a:schemeClr val="tx1"/>
                </a:solidFill>
              </a:rPr>
              <a:t>公共交通戦略策定</a:t>
            </a:r>
            <a:endParaRPr kumimoji="1" lang="en-US" altLang="ja-JP" sz="1200" dirty="0" smtClean="0">
              <a:solidFill>
                <a:schemeClr val="tx1"/>
              </a:solidFill>
            </a:endParaRPr>
          </a:p>
        </p:txBody>
      </p:sp>
      <p:sp>
        <p:nvSpPr>
          <p:cNvPr id="28" name="正方形/長方形 27"/>
          <p:cNvSpPr/>
          <p:nvPr/>
        </p:nvSpPr>
        <p:spPr>
          <a:xfrm>
            <a:off x="1835696" y="3969679"/>
            <a:ext cx="648072" cy="26642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14</a:t>
            </a:r>
            <a:r>
              <a:rPr kumimoji="1" lang="ja-JP" altLang="en-US" sz="1200" dirty="0" smtClean="0">
                <a:solidFill>
                  <a:schemeClr val="tx1"/>
                </a:solidFill>
              </a:rPr>
              <a:t>年３月</a:t>
            </a:r>
            <a:endParaRPr kumimoji="1" lang="en-US" altLang="ja-JP" sz="1200" dirty="0" smtClean="0">
              <a:solidFill>
                <a:schemeClr val="tx1"/>
              </a:solidFill>
            </a:endParaRPr>
          </a:p>
          <a:p>
            <a:pPr marL="182563"/>
            <a:r>
              <a:rPr kumimoji="1" lang="ja-JP" altLang="en-US" sz="1200" dirty="0" smtClean="0">
                <a:solidFill>
                  <a:schemeClr val="tx1"/>
                </a:solidFill>
              </a:rPr>
              <a:t>北大阪急行延伸基本合意（府・箕面市・北急㈱、阪急㈱）</a:t>
            </a:r>
            <a:endParaRPr kumimoji="1" lang="en-US" altLang="ja-JP" sz="1200" dirty="0" smtClean="0">
              <a:solidFill>
                <a:schemeClr val="tx1"/>
              </a:solidFill>
            </a:endParaRPr>
          </a:p>
        </p:txBody>
      </p:sp>
      <p:sp>
        <p:nvSpPr>
          <p:cNvPr id="29" name="正方形/長方形 28"/>
          <p:cNvSpPr/>
          <p:nvPr/>
        </p:nvSpPr>
        <p:spPr>
          <a:xfrm>
            <a:off x="2555776" y="3969679"/>
            <a:ext cx="411742" cy="26642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14</a:t>
            </a:r>
            <a:r>
              <a:rPr kumimoji="1" lang="ja-JP" altLang="en-US" sz="1200" dirty="0" smtClean="0">
                <a:solidFill>
                  <a:schemeClr val="tx1"/>
                </a:solidFill>
              </a:rPr>
              <a:t>年７月</a:t>
            </a:r>
            <a:endParaRPr kumimoji="1" lang="en-US" altLang="ja-JP" sz="1200" dirty="0" smtClean="0">
              <a:solidFill>
                <a:schemeClr val="tx1"/>
              </a:solidFill>
            </a:endParaRPr>
          </a:p>
          <a:p>
            <a:pPr marL="182563"/>
            <a:r>
              <a:rPr kumimoji="1" lang="ja-JP" altLang="en-US" sz="1200" dirty="0" smtClean="0">
                <a:solidFill>
                  <a:schemeClr val="tx1"/>
                </a:solidFill>
              </a:rPr>
              <a:t>大阪府都市開発（ＯＴＫ）株売却</a:t>
            </a:r>
            <a:endParaRPr kumimoji="1" lang="en-US" altLang="ja-JP" sz="1200" dirty="0" smtClean="0">
              <a:solidFill>
                <a:schemeClr val="tx1"/>
              </a:solidFill>
            </a:endParaRPr>
          </a:p>
        </p:txBody>
      </p:sp>
      <p:sp>
        <p:nvSpPr>
          <p:cNvPr id="34" name="テキスト ボックス 33"/>
          <p:cNvSpPr txBox="1"/>
          <p:nvPr/>
        </p:nvSpPr>
        <p:spPr>
          <a:xfrm>
            <a:off x="300229" y="3212976"/>
            <a:ext cx="1002836" cy="338554"/>
          </a:xfrm>
          <a:prstGeom prst="rect">
            <a:avLst/>
          </a:prstGeom>
          <a:noFill/>
        </p:spPr>
        <p:txBody>
          <a:bodyPr wrap="square" rtlCol="0">
            <a:spAutoFit/>
          </a:bodyPr>
          <a:lstStyle/>
          <a:p>
            <a:r>
              <a:rPr lang="ja-JP" altLang="en-US" sz="1600" dirty="0" smtClean="0"/>
              <a:t>■経緯</a:t>
            </a:r>
            <a:endParaRPr lang="en-US" altLang="ja-JP" sz="1600" dirty="0" smtClean="0"/>
          </a:p>
        </p:txBody>
      </p:sp>
      <p:graphicFrame>
        <p:nvGraphicFramePr>
          <p:cNvPr id="35" name="表 34"/>
          <p:cNvGraphicFramePr>
            <a:graphicFrameLocks noGrp="1"/>
          </p:cNvGraphicFramePr>
          <p:nvPr>
            <p:extLst/>
          </p:nvPr>
        </p:nvGraphicFramePr>
        <p:xfrm>
          <a:off x="318351" y="3516145"/>
          <a:ext cx="8604686" cy="254614"/>
        </p:xfrm>
        <a:graphic>
          <a:graphicData uri="http://schemas.openxmlformats.org/drawingml/2006/table">
            <a:tbl>
              <a:tblPr firstRow="1" bandRow="1">
                <a:tableStyleId>{7DF18680-E054-41AD-8BC1-D1AEF772440D}</a:tableStyleId>
              </a:tblPr>
              <a:tblGrid>
                <a:gridCol w="918662">
                  <a:extLst>
                    <a:ext uri="{9D8B030D-6E8A-4147-A177-3AD203B41FA5}">
                      <a16:colId xmlns:a16="http://schemas.microsoft.com/office/drawing/2014/main" val="20000"/>
                    </a:ext>
                  </a:extLst>
                </a:gridCol>
                <a:gridCol w="2130779">
                  <a:extLst>
                    <a:ext uri="{9D8B030D-6E8A-4147-A177-3AD203B41FA5}">
                      <a16:colId xmlns:a16="http://schemas.microsoft.com/office/drawing/2014/main" val="20001"/>
                    </a:ext>
                  </a:extLst>
                </a:gridCol>
                <a:gridCol w="1065390">
                  <a:extLst>
                    <a:ext uri="{9D8B030D-6E8A-4147-A177-3AD203B41FA5}">
                      <a16:colId xmlns:a16="http://schemas.microsoft.com/office/drawing/2014/main" val="20002"/>
                    </a:ext>
                  </a:extLst>
                </a:gridCol>
                <a:gridCol w="760992">
                  <a:extLst>
                    <a:ext uri="{9D8B030D-6E8A-4147-A177-3AD203B41FA5}">
                      <a16:colId xmlns:a16="http://schemas.microsoft.com/office/drawing/2014/main" val="20003"/>
                    </a:ext>
                  </a:extLst>
                </a:gridCol>
                <a:gridCol w="760992">
                  <a:extLst>
                    <a:ext uri="{9D8B030D-6E8A-4147-A177-3AD203B41FA5}">
                      <a16:colId xmlns:a16="http://schemas.microsoft.com/office/drawing/2014/main" val="20004"/>
                    </a:ext>
                  </a:extLst>
                </a:gridCol>
                <a:gridCol w="2967871">
                  <a:extLst>
                    <a:ext uri="{9D8B030D-6E8A-4147-A177-3AD203B41FA5}">
                      <a16:colId xmlns:a16="http://schemas.microsoft.com/office/drawing/2014/main" val="20005"/>
                    </a:ext>
                  </a:extLst>
                </a:gridCol>
              </a:tblGrid>
              <a:tr h="254614">
                <a:tc>
                  <a:txBody>
                    <a:bodyPr/>
                    <a:lstStyle/>
                    <a:p>
                      <a:pPr algn="ctr"/>
                      <a:r>
                        <a:rPr kumimoji="1" lang="ja-JP" altLang="en-US" sz="1050" dirty="0" smtClean="0"/>
                        <a:t>～</a:t>
                      </a:r>
                      <a:r>
                        <a:rPr kumimoji="1" lang="en-US" altLang="ja-JP" sz="1050" dirty="0" smtClean="0"/>
                        <a:t>2007</a:t>
                      </a:r>
                      <a:r>
                        <a:rPr kumimoji="1" lang="ja-JP" altLang="en-US" sz="1050" dirty="0" smtClean="0"/>
                        <a:t>年</a:t>
                      </a:r>
                      <a:endParaRPr kumimoji="1" lang="ja-JP" altLang="en-US" sz="1050" dirty="0"/>
                    </a:p>
                  </a:txBody>
                  <a:tcPr/>
                </a:tc>
                <a:tc>
                  <a:txBody>
                    <a:bodyPr/>
                    <a:lstStyle/>
                    <a:p>
                      <a:r>
                        <a:rPr kumimoji="1" lang="ja-JP" altLang="en-US" sz="1050" dirty="0" smtClean="0"/>
                        <a:t>～</a:t>
                      </a:r>
                      <a:r>
                        <a:rPr kumimoji="1" lang="en-US" altLang="ja-JP" sz="1050" dirty="0" smtClean="0"/>
                        <a:t>2014</a:t>
                      </a:r>
                      <a:r>
                        <a:rPr kumimoji="1" lang="ja-JP" altLang="en-US" sz="1050" dirty="0" smtClean="0"/>
                        <a:t>年</a:t>
                      </a:r>
                      <a:endParaRPr kumimoji="1" lang="ja-JP" altLang="en-US" sz="1050" dirty="0"/>
                    </a:p>
                  </a:txBody>
                  <a:tcPr/>
                </a:tc>
                <a:tc>
                  <a:txBody>
                    <a:bodyPr/>
                    <a:lstStyle/>
                    <a:p>
                      <a:r>
                        <a:rPr kumimoji="1" lang="en-US" altLang="ja-JP" sz="1050" dirty="0" smtClean="0"/>
                        <a:t>2015</a:t>
                      </a:r>
                      <a:r>
                        <a:rPr kumimoji="1" lang="ja-JP" altLang="en-US" sz="1050" dirty="0" smtClean="0"/>
                        <a:t>年</a:t>
                      </a:r>
                      <a:endParaRPr kumimoji="1" lang="ja-JP" altLang="en-US" sz="1050" dirty="0"/>
                    </a:p>
                  </a:txBody>
                  <a:tcPr/>
                </a:tc>
                <a:tc>
                  <a:txBody>
                    <a:bodyPr/>
                    <a:lstStyle/>
                    <a:p>
                      <a:r>
                        <a:rPr kumimoji="1" lang="en-US" altLang="ja-JP" sz="1050" dirty="0" smtClean="0"/>
                        <a:t>2016</a:t>
                      </a:r>
                      <a:r>
                        <a:rPr kumimoji="1" lang="ja-JP" altLang="en-US" sz="1050" dirty="0" smtClean="0"/>
                        <a:t>年</a:t>
                      </a:r>
                      <a:endParaRPr kumimoji="1" lang="ja-JP" altLang="en-US" sz="1050" dirty="0"/>
                    </a:p>
                  </a:txBody>
                  <a:tcPr/>
                </a:tc>
                <a:tc>
                  <a:txBody>
                    <a:bodyPr/>
                    <a:lstStyle/>
                    <a:p>
                      <a:r>
                        <a:rPr kumimoji="1" lang="en-US" altLang="ja-JP" sz="1050" dirty="0" smtClean="0"/>
                        <a:t>2017</a:t>
                      </a:r>
                      <a:r>
                        <a:rPr kumimoji="1" lang="ja-JP" altLang="en-US" sz="1050" dirty="0" smtClean="0"/>
                        <a:t>年</a:t>
                      </a:r>
                      <a:endParaRPr kumimoji="1" lang="ja-JP" altLang="en-US" sz="1050" dirty="0"/>
                    </a:p>
                  </a:txBody>
                  <a:tcPr/>
                </a:tc>
                <a:tc>
                  <a:txBody>
                    <a:bodyPr/>
                    <a:lstStyle/>
                    <a:p>
                      <a:r>
                        <a:rPr kumimoji="1" lang="en-US" altLang="ja-JP" sz="1050" dirty="0" smtClean="0"/>
                        <a:t>2018</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3" name="角丸四角形 2"/>
          <p:cNvSpPr/>
          <p:nvPr/>
        </p:nvSpPr>
        <p:spPr>
          <a:xfrm>
            <a:off x="3059832" y="4041687"/>
            <a:ext cx="1296144" cy="57606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北大阪急行</a:t>
            </a:r>
            <a:endParaRPr kumimoji="1" lang="en-US" altLang="ja-JP" sz="1200" dirty="0" smtClean="0">
              <a:solidFill>
                <a:schemeClr val="tx1"/>
              </a:solidFill>
            </a:endParaRPr>
          </a:p>
          <a:p>
            <a:pPr algn="ctr"/>
            <a:r>
              <a:rPr kumimoji="1" lang="ja-JP" altLang="en-US" sz="1200" dirty="0" smtClean="0">
                <a:solidFill>
                  <a:schemeClr val="tx1"/>
                </a:solidFill>
              </a:rPr>
              <a:t>延伸</a:t>
            </a:r>
            <a:endParaRPr kumimoji="1" lang="ja-JP" altLang="en-US" sz="1200" dirty="0">
              <a:solidFill>
                <a:schemeClr val="tx1"/>
              </a:solidFill>
            </a:endParaRPr>
          </a:p>
        </p:txBody>
      </p:sp>
      <p:sp>
        <p:nvSpPr>
          <p:cNvPr id="14" name="角丸四角形 13"/>
          <p:cNvSpPr/>
          <p:nvPr/>
        </p:nvSpPr>
        <p:spPr>
          <a:xfrm>
            <a:off x="3059832" y="4737587"/>
            <a:ext cx="1296144" cy="56424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大阪モノレール</a:t>
            </a:r>
            <a:endParaRPr lang="en-US" altLang="ja-JP" sz="1200" dirty="0" smtClean="0">
              <a:solidFill>
                <a:schemeClr val="tx1"/>
              </a:solidFill>
            </a:endParaRPr>
          </a:p>
          <a:p>
            <a:pPr algn="ctr"/>
            <a:r>
              <a:rPr lang="ja-JP" altLang="en-US" sz="1200" dirty="0" smtClean="0">
                <a:solidFill>
                  <a:schemeClr val="tx1"/>
                </a:solidFill>
              </a:rPr>
              <a:t>延伸</a:t>
            </a:r>
            <a:endParaRPr kumimoji="1" lang="ja-JP" altLang="en-US" sz="1200" dirty="0">
              <a:solidFill>
                <a:schemeClr val="tx1"/>
              </a:solidFill>
            </a:endParaRPr>
          </a:p>
        </p:txBody>
      </p:sp>
      <p:sp>
        <p:nvSpPr>
          <p:cNvPr id="15" name="角丸四角形 14"/>
          <p:cNvSpPr/>
          <p:nvPr/>
        </p:nvSpPr>
        <p:spPr>
          <a:xfrm>
            <a:off x="3059832" y="5409839"/>
            <a:ext cx="1317096" cy="50405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なにわ筋線</a:t>
            </a:r>
            <a:endParaRPr kumimoji="1" lang="ja-JP" altLang="en-US" sz="1200" dirty="0">
              <a:solidFill>
                <a:schemeClr val="tx1"/>
              </a:solidFill>
            </a:endParaRPr>
          </a:p>
        </p:txBody>
      </p:sp>
      <p:sp>
        <p:nvSpPr>
          <p:cNvPr id="17" name="角丸四角形 16"/>
          <p:cNvSpPr/>
          <p:nvPr/>
        </p:nvSpPr>
        <p:spPr>
          <a:xfrm>
            <a:off x="6063216" y="6093296"/>
            <a:ext cx="1317096" cy="57606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なにわ筋連絡線新大阪連絡線</a:t>
            </a:r>
            <a:endParaRPr kumimoji="1" lang="en-US" altLang="ja-JP" sz="1200" dirty="0" smtClean="0">
              <a:solidFill>
                <a:schemeClr val="tx1"/>
              </a:solidFill>
            </a:endParaRPr>
          </a:p>
          <a:p>
            <a:pPr algn="ctr"/>
            <a:r>
              <a:rPr kumimoji="1" lang="ja-JP" altLang="en-US" sz="1200" dirty="0" smtClean="0">
                <a:solidFill>
                  <a:schemeClr val="tx1"/>
                </a:solidFill>
              </a:rPr>
              <a:t>中之島線延伸</a:t>
            </a:r>
            <a:endParaRPr kumimoji="1" lang="ja-JP" altLang="en-US" sz="1200" dirty="0">
              <a:solidFill>
                <a:schemeClr val="tx1"/>
              </a:solidFill>
            </a:endParaRPr>
          </a:p>
        </p:txBody>
      </p:sp>
      <p:sp>
        <p:nvSpPr>
          <p:cNvPr id="18" name="正方形/長方形 17"/>
          <p:cNvSpPr/>
          <p:nvPr/>
        </p:nvSpPr>
        <p:spPr>
          <a:xfrm>
            <a:off x="4499992" y="4005064"/>
            <a:ext cx="3024336" cy="33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15</a:t>
            </a:r>
            <a:r>
              <a:rPr kumimoji="1" lang="ja-JP" altLang="en-US" sz="1200" dirty="0" smtClean="0">
                <a:solidFill>
                  <a:schemeClr val="tx1"/>
                </a:solidFill>
              </a:rPr>
              <a:t>年</a:t>
            </a:r>
            <a:r>
              <a:rPr lang="en-US" altLang="ja-JP" sz="1200" dirty="0" smtClean="0">
                <a:solidFill>
                  <a:schemeClr val="tx1"/>
                </a:solidFill>
              </a:rPr>
              <a:t>12</a:t>
            </a:r>
            <a:r>
              <a:rPr kumimoji="1" lang="ja-JP" altLang="en-US" sz="1200" dirty="0" smtClean="0">
                <a:solidFill>
                  <a:schemeClr val="tx1"/>
                </a:solidFill>
              </a:rPr>
              <a:t>月：都市計画決定</a:t>
            </a:r>
            <a:endParaRPr kumimoji="1" lang="en-US" altLang="ja-JP" sz="1200" dirty="0" smtClean="0">
              <a:solidFill>
                <a:schemeClr val="tx1"/>
              </a:solidFill>
            </a:endParaRPr>
          </a:p>
          <a:p>
            <a:r>
              <a:rPr lang="ja-JP" altLang="en-US" sz="1200" dirty="0" smtClean="0">
                <a:solidFill>
                  <a:schemeClr val="tx1"/>
                </a:solidFill>
              </a:rPr>
              <a:t>▲</a:t>
            </a:r>
            <a:r>
              <a:rPr lang="en-US" altLang="ja-JP" sz="1200" dirty="0" smtClean="0">
                <a:solidFill>
                  <a:schemeClr val="tx1"/>
                </a:solidFill>
              </a:rPr>
              <a:t>16</a:t>
            </a:r>
            <a:r>
              <a:rPr lang="ja-JP" altLang="en-US" sz="1200" dirty="0" smtClean="0">
                <a:solidFill>
                  <a:schemeClr val="tx1"/>
                </a:solidFill>
              </a:rPr>
              <a:t>年</a:t>
            </a:r>
            <a:r>
              <a:rPr lang="en-US" altLang="ja-JP" sz="1200" dirty="0" smtClean="0">
                <a:solidFill>
                  <a:schemeClr val="tx1"/>
                </a:solidFill>
              </a:rPr>
              <a:t>8</a:t>
            </a:r>
            <a:r>
              <a:rPr lang="ja-JP" altLang="en-US" sz="1200" dirty="0" smtClean="0">
                <a:solidFill>
                  <a:schemeClr val="tx1"/>
                </a:solidFill>
              </a:rPr>
              <a:t>月：都市計画事業認可取得</a:t>
            </a:r>
            <a:endParaRPr kumimoji="1" lang="en-US" altLang="ja-JP" sz="1200" dirty="0" smtClean="0">
              <a:solidFill>
                <a:schemeClr val="tx1"/>
              </a:solidFill>
            </a:endParaRPr>
          </a:p>
        </p:txBody>
      </p:sp>
      <p:sp>
        <p:nvSpPr>
          <p:cNvPr id="19" name="角丸四角形 18"/>
          <p:cNvSpPr/>
          <p:nvPr/>
        </p:nvSpPr>
        <p:spPr>
          <a:xfrm>
            <a:off x="7524328" y="4030639"/>
            <a:ext cx="904880" cy="57606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2023</a:t>
            </a:r>
            <a:r>
              <a:rPr lang="ja-JP" altLang="en-US" sz="1200" dirty="0">
                <a:solidFill>
                  <a:schemeClr val="tx1"/>
                </a:solidFill>
              </a:rPr>
              <a:t>年度末</a:t>
            </a:r>
            <a:endParaRPr lang="en-US" altLang="ja-JP" sz="1200" dirty="0">
              <a:solidFill>
                <a:schemeClr val="tx1"/>
              </a:solidFill>
            </a:endParaRPr>
          </a:p>
          <a:p>
            <a:pPr algn="ctr"/>
            <a:r>
              <a:rPr lang="ja-JP" altLang="en-US" sz="1200" dirty="0" smtClean="0">
                <a:solidFill>
                  <a:schemeClr val="tx1"/>
                </a:solidFill>
              </a:rPr>
              <a:t>開業目標</a:t>
            </a:r>
            <a:endParaRPr kumimoji="1" lang="ja-JP" altLang="en-US" sz="1200" dirty="0">
              <a:solidFill>
                <a:schemeClr val="tx1"/>
              </a:solidFill>
            </a:endParaRPr>
          </a:p>
        </p:txBody>
      </p:sp>
      <p:sp>
        <p:nvSpPr>
          <p:cNvPr id="21" name="角丸四角形 20"/>
          <p:cNvSpPr/>
          <p:nvPr/>
        </p:nvSpPr>
        <p:spPr>
          <a:xfrm>
            <a:off x="7716688" y="4726335"/>
            <a:ext cx="974840" cy="57606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2029</a:t>
            </a:r>
            <a:r>
              <a:rPr lang="ja-JP" altLang="en-US" sz="1200" dirty="0" smtClean="0">
                <a:solidFill>
                  <a:schemeClr val="tx1"/>
                </a:solidFill>
              </a:rPr>
              <a:t>年</a:t>
            </a:r>
            <a:endParaRPr kumimoji="1" lang="en-US" altLang="ja-JP" sz="1200" dirty="0" smtClean="0">
              <a:solidFill>
                <a:schemeClr val="tx1"/>
              </a:solidFill>
            </a:endParaRPr>
          </a:p>
          <a:p>
            <a:pPr algn="ctr"/>
            <a:r>
              <a:rPr lang="ja-JP" altLang="en-US" sz="1200" dirty="0" smtClean="0">
                <a:solidFill>
                  <a:schemeClr val="tx1"/>
                </a:solidFill>
              </a:rPr>
              <a:t>開業目標</a:t>
            </a:r>
            <a:endParaRPr kumimoji="1" lang="ja-JP" altLang="en-US" sz="1200" dirty="0">
              <a:solidFill>
                <a:schemeClr val="tx1"/>
              </a:solidFill>
            </a:endParaRPr>
          </a:p>
        </p:txBody>
      </p:sp>
      <p:sp>
        <p:nvSpPr>
          <p:cNvPr id="23" name="角丸四角形 22"/>
          <p:cNvSpPr/>
          <p:nvPr/>
        </p:nvSpPr>
        <p:spPr>
          <a:xfrm>
            <a:off x="8028384" y="5409839"/>
            <a:ext cx="735152" cy="57606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2030</a:t>
            </a:r>
            <a:r>
              <a:rPr kumimoji="1" lang="ja-JP" altLang="en-US" sz="1200" dirty="0" smtClean="0">
                <a:solidFill>
                  <a:schemeClr val="tx1"/>
                </a:solidFill>
              </a:rPr>
              <a:t>年度末</a:t>
            </a:r>
            <a:r>
              <a:rPr lang="ja-JP" altLang="en-US" sz="1200" dirty="0" smtClean="0">
                <a:solidFill>
                  <a:schemeClr val="tx1"/>
                </a:solidFill>
              </a:rPr>
              <a:t>開業目標</a:t>
            </a:r>
            <a:endParaRPr kumimoji="1" lang="ja-JP" altLang="en-US" sz="1200" dirty="0">
              <a:solidFill>
                <a:schemeClr val="tx1"/>
              </a:solidFill>
            </a:endParaRPr>
          </a:p>
        </p:txBody>
      </p:sp>
      <p:sp>
        <p:nvSpPr>
          <p:cNvPr id="4" name="ストライプ矢印 3"/>
          <p:cNvSpPr/>
          <p:nvPr/>
        </p:nvSpPr>
        <p:spPr>
          <a:xfrm>
            <a:off x="4620694" y="4257711"/>
            <a:ext cx="2692962" cy="432048"/>
          </a:xfrm>
          <a:prstGeom prst="stripedRightArrow">
            <a:avLst>
              <a:gd name="adj1" fmla="val 50000"/>
              <a:gd name="adj2" fmla="val 64110"/>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a:t>
            </a:r>
            <a:r>
              <a:rPr lang="en-US" altLang="ja-JP" sz="1200" dirty="0" smtClean="0">
                <a:solidFill>
                  <a:schemeClr val="tx1"/>
                </a:solidFill>
              </a:rPr>
              <a:t>16</a:t>
            </a:r>
            <a:r>
              <a:rPr lang="ja-JP" altLang="en-US" sz="1200" dirty="0" smtClean="0">
                <a:solidFill>
                  <a:schemeClr val="tx1"/>
                </a:solidFill>
              </a:rPr>
              <a:t>年度：工事着手</a:t>
            </a:r>
            <a:endParaRPr kumimoji="1" lang="ja-JP" altLang="en-US" sz="1200" dirty="0">
              <a:solidFill>
                <a:schemeClr val="tx1"/>
              </a:solidFill>
            </a:endParaRPr>
          </a:p>
        </p:txBody>
      </p:sp>
      <p:sp>
        <p:nvSpPr>
          <p:cNvPr id="25" name="正方形/長方形 24"/>
          <p:cNvSpPr/>
          <p:nvPr/>
        </p:nvSpPr>
        <p:spPr>
          <a:xfrm>
            <a:off x="4427984" y="4717535"/>
            <a:ext cx="2736304" cy="43679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lang="ja-JP" altLang="en-US" sz="1200" dirty="0">
                <a:solidFill>
                  <a:schemeClr val="tx1"/>
                </a:solidFill>
              </a:rPr>
              <a:t>▲</a:t>
            </a:r>
            <a:r>
              <a:rPr lang="en-US" altLang="ja-JP" sz="1200" dirty="0">
                <a:solidFill>
                  <a:schemeClr val="tx1"/>
                </a:solidFill>
              </a:rPr>
              <a:t>20</a:t>
            </a:r>
            <a:r>
              <a:rPr lang="ja-JP" altLang="en-US" sz="1200" dirty="0">
                <a:solidFill>
                  <a:schemeClr val="tx1"/>
                </a:solidFill>
              </a:rPr>
              <a:t>年</a:t>
            </a:r>
            <a:r>
              <a:rPr lang="en-US" altLang="ja-JP" sz="1200" dirty="0">
                <a:solidFill>
                  <a:schemeClr val="tx1"/>
                </a:solidFill>
              </a:rPr>
              <a:t>3</a:t>
            </a:r>
            <a:r>
              <a:rPr lang="ja-JP" altLang="en-US" sz="1200" dirty="0">
                <a:solidFill>
                  <a:schemeClr val="tx1"/>
                </a:solidFill>
              </a:rPr>
              <a:t>月：都市計画事業認可取得</a:t>
            </a:r>
            <a:endParaRPr lang="en-US" altLang="ja-JP" sz="1200" dirty="0">
              <a:solidFill>
                <a:schemeClr val="tx1"/>
              </a:solidFill>
            </a:endParaRPr>
          </a:p>
          <a:p>
            <a:r>
              <a:rPr lang="ja-JP" altLang="en-US" sz="1200" dirty="0">
                <a:solidFill>
                  <a:schemeClr val="tx1"/>
                </a:solidFill>
              </a:rPr>
              <a:t>▲</a:t>
            </a:r>
            <a:r>
              <a:rPr lang="en-US" altLang="ja-JP" sz="1200" dirty="0">
                <a:solidFill>
                  <a:schemeClr val="tx1"/>
                </a:solidFill>
              </a:rPr>
              <a:t>20</a:t>
            </a:r>
            <a:r>
              <a:rPr lang="ja-JP" altLang="en-US" sz="1200" dirty="0">
                <a:solidFill>
                  <a:schemeClr val="tx1"/>
                </a:solidFill>
              </a:rPr>
              <a:t>年</a:t>
            </a:r>
            <a:r>
              <a:rPr lang="en-US" altLang="ja-JP" sz="1200" dirty="0">
                <a:solidFill>
                  <a:schemeClr val="tx1"/>
                </a:solidFill>
              </a:rPr>
              <a:t>4</a:t>
            </a:r>
            <a:r>
              <a:rPr lang="ja-JP" altLang="en-US" sz="1200" dirty="0">
                <a:solidFill>
                  <a:schemeClr val="tx1"/>
                </a:solidFill>
              </a:rPr>
              <a:t>月：工事施行認可取得</a:t>
            </a:r>
            <a:endParaRPr lang="en-US" altLang="ja-JP" sz="1200" dirty="0">
              <a:solidFill>
                <a:schemeClr val="tx1"/>
              </a:solidFill>
            </a:endParaRPr>
          </a:p>
        </p:txBody>
      </p:sp>
      <p:sp>
        <p:nvSpPr>
          <p:cNvPr id="31" name="正方形/長方形 30"/>
          <p:cNvSpPr/>
          <p:nvPr/>
        </p:nvSpPr>
        <p:spPr>
          <a:xfrm>
            <a:off x="5432444" y="5292980"/>
            <a:ext cx="2163892" cy="44027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kumimoji="1"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9</a:t>
            </a:r>
            <a:r>
              <a:rPr lang="ja-JP" altLang="en-US" sz="1200" dirty="0" smtClean="0">
                <a:solidFill>
                  <a:schemeClr val="tx1"/>
                </a:solidFill>
              </a:rPr>
              <a:t>月：府市で意思決定</a:t>
            </a:r>
            <a:endParaRPr kumimoji="1" lang="en-US" altLang="ja-JP" sz="1200" dirty="0" smtClean="0">
              <a:solidFill>
                <a:schemeClr val="tx1"/>
              </a:solidFill>
            </a:endParaRPr>
          </a:p>
        </p:txBody>
      </p:sp>
      <p:sp>
        <p:nvSpPr>
          <p:cNvPr id="32" name="正方形/長方形 31"/>
          <p:cNvSpPr/>
          <p:nvPr/>
        </p:nvSpPr>
        <p:spPr>
          <a:xfrm>
            <a:off x="7380312" y="6093296"/>
            <a:ext cx="1440160" cy="5400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lang="ja-JP" altLang="en-US" sz="1200" dirty="0">
                <a:solidFill>
                  <a:schemeClr val="tx1"/>
                </a:solidFill>
              </a:rPr>
              <a:t>今後、事業実施の可否に</a:t>
            </a:r>
            <a:r>
              <a:rPr lang="ja-JP" altLang="en-US" sz="1200" dirty="0" smtClean="0">
                <a:solidFill>
                  <a:schemeClr val="tx1"/>
                </a:solidFill>
              </a:rPr>
              <a:t>ついて検討</a:t>
            </a:r>
            <a:endParaRPr kumimoji="1" lang="en-US" altLang="ja-JP" sz="1200" dirty="0" smtClean="0">
              <a:solidFill>
                <a:schemeClr val="tx1"/>
              </a:solidFill>
            </a:endParaRPr>
          </a:p>
        </p:txBody>
      </p:sp>
      <p:sp>
        <p:nvSpPr>
          <p:cNvPr id="33" name="正方形/長方形 32"/>
          <p:cNvSpPr/>
          <p:nvPr/>
        </p:nvSpPr>
        <p:spPr>
          <a:xfrm>
            <a:off x="6440556" y="3642064"/>
            <a:ext cx="2163892" cy="44027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kumimoji="1" lang="ja-JP" altLang="en-US" sz="1200" dirty="0" smtClean="0">
                <a:solidFill>
                  <a:schemeClr val="tx1"/>
                </a:solidFill>
              </a:rPr>
              <a:t>▲</a:t>
            </a:r>
            <a:r>
              <a:rPr lang="en-US" altLang="ja-JP" sz="1200" dirty="0" smtClean="0">
                <a:solidFill>
                  <a:schemeClr val="tx1"/>
                </a:solidFill>
              </a:rPr>
              <a:t>19</a:t>
            </a:r>
            <a:r>
              <a:rPr lang="ja-JP" altLang="en-US" sz="1200" dirty="0" smtClean="0">
                <a:solidFill>
                  <a:schemeClr val="tx1"/>
                </a:solidFill>
              </a:rPr>
              <a:t>年</a:t>
            </a:r>
            <a:r>
              <a:rPr lang="en-US" altLang="ja-JP" sz="1200" dirty="0">
                <a:solidFill>
                  <a:schemeClr val="tx1"/>
                </a:solidFill>
              </a:rPr>
              <a:t>11</a:t>
            </a:r>
            <a:r>
              <a:rPr lang="ja-JP" altLang="en-US" sz="1200" dirty="0" smtClean="0">
                <a:solidFill>
                  <a:schemeClr val="tx1"/>
                </a:solidFill>
              </a:rPr>
              <a:t>月：公共交通戦略改訂</a:t>
            </a:r>
            <a:endParaRPr kumimoji="1" lang="en-US" altLang="ja-JP" sz="1200" dirty="0" smtClean="0">
              <a:solidFill>
                <a:schemeClr val="tx1"/>
              </a:solidFill>
            </a:endParaRPr>
          </a:p>
        </p:txBody>
      </p:sp>
      <p:sp>
        <p:nvSpPr>
          <p:cNvPr id="37" name="正方形/長方形 36"/>
          <p:cNvSpPr/>
          <p:nvPr/>
        </p:nvSpPr>
        <p:spPr>
          <a:xfrm>
            <a:off x="7059174" y="5589240"/>
            <a:ext cx="1113226" cy="44027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21</a:t>
            </a:r>
            <a:r>
              <a:rPr lang="ja-JP" altLang="en-US" sz="1200" dirty="0" smtClean="0">
                <a:solidFill>
                  <a:schemeClr val="tx1"/>
                </a:solidFill>
              </a:rPr>
              <a:t>年</a:t>
            </a:r>
            <a:r>
              <a:rPr lang="en-US" altLang="ja-JP" sz="1200" dirty="0">
                <a:solidFill>
                  <a:schemeClr val="tx1"/>
                </a:solidFill>
              </a:rPr>
              <a:t>10</a:t>
            </a:r>
            <a:r>
              <a:rPr lang="ja-JP" altLang="en-US" sz="1200" dirty="0" smtClean="0">
                <a:solidFill>
                  <a:schemeClr val="tx1"/>
                </a:solidFill>
              </a:rPr>
              <a:t>月：</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　工事着手</a:t>
            </a:r>
            <a:endParaRPr kumimoji="1" lang="en-US" altLang="ja-JP" sz="1200" dirty="0" smtClean="0">
              <a:solidFill>
                <a:schemeClr val="tx1"/>
              </a:solidFill>
            </a:endParaRPr>
          </a:p>
        </p:txBody>
      </p:sp>
      <p:sp>
        <p:nvSpPr>
          <p:cNvPr id="38" name="ストライプ矢印 37"/>
          <p:cNvSpPr/>
          <p:nvPr/>
        </p:nvSpPr>
        <p:spPr>
          <a:xfrm>
            <a:off x="4379640" y="5040221"/>
            <a:ext cx="2630760" cy="369618"/>
          </a:xfrm>
          <a:prstGeom prst="stripedRightArrow">
            <a:avLst>
              <a:gd name="adj1" fmla="val 50000"/>
              <a:gd name="adj2" fmla="val 64110"/>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a:t>
            </a:r>
            <a:r>
              <a:rPr lang="en-US" altLang="ja-JP" sz="1200" dirty="0" smtClean="0">
                <a:solidFill>
                  <a:schemeClr val="tx1"/>
                </a:solidFill>
              </a:rPr>
              <a:t>20</a:t>
            </a:r>
            <a:r>
              <a:rPr lang="ja-JP" altLang="en-US" sz="1200" dirty="0" smtClean="0">
                <a:solidFill>
                  <a:schemeClr val="tx1"/>
                </a:solidFill>
              </a:rPr>
              <a:t>年度：工事着手</a:t>
            </a:r>
            <a:endParaRPr kumimoji="1" lang="ja-JP" altLang="en-US" sz="1200" dirty="0">
              <a:solidFill>
                <a:schemeClr val="tx1"/>
              </a:solidFill>
            </a:endParaRPr>
          </a:p>
        </p:txBody>
      </p:sp>
      <p:sp>
        <p:nvSpPr>
          <p:cNvPr id="6" name="スライド番号プレースホルダー 5"/>
          <p:cNvSpPr>
            <a:spLocks noGrp="1"/>
          </p:cNvSpPr>
          <p:nvPr>
            <p:ph type="sldNum" sz="quarter" idx="12"/>
          </p:nvPr>
        </p:nvSpPr>
        <p:spPr/>
        <p:txBody>
          <a:bodyPr/>
          <a:lstStyle/>
          <a:p>
            <a:fld id="{63BC356D-1576-478B-8647-1361C6E9DFF7}" type="slidenum">
              <a:rPr lang="ja-JP" altLang="en-US" smtClean="0"/>
              <a:pPr/>
              <a:t>138</a:t>
            </a:fld>
            <a:endParaRPr lang="ja-JP" altLang="en-US"/>
          </a:p>
        </p:txBody>
      </p:sp>
    </p:spTree>
    <p:extLst>
      <p:ext uri="{BB962C8B-B14F-4D97-AF65-F5344CB8AC3E}">
        <p14:creationId xmlns:p14="http://schemas.microsoft.com/office/powerpoint/2010/main" val="2787507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12"/>
          <p:cNvSpPr txBox="1">
            <a:spLocks noChangeArrowheads="1"/>
          </p:cNvSpPr>
          <p:nvPr/>
        </p:nvSpPr>
        <p:spPr bwMode="auto">
          <a:xfrm>
            <a:off x="446120" y="1142367"/>
            <a:ext cx="2159566" cy="310341"/>
          </a:xfrm>
          <a:prstGeom prst="rect">
            <a:avLst/>
          </a:prstGeom>
          <a:noFill/>
          <a:ln w="9525">
            <a:noFill/>
            <a:miter lim="800000"/>
            <a:headEnd/>
            <a:tailEnd/>
          </a:ln>
        </p:spPr>
        <p:txBody>
          <a:bodyPr wrap="none">
            <a:spAutoFit/>
          </a:bodyPr>
          <a:lstStyle/>
          <a:p>
            <a:pPr>
              <a:lnSpc>
                <a:spcPts val="1700"/>
              </a:lnSpc>
            </a:pPr>
            <a:r>
              <a:rPr lang="ja-JP" altLang="en-US" sz="1400" u="sng" dirty="0" smtClean="0">
                <a:latin typeface="+mn-ea"/>
                <a:cs typeface="Meiryo UI" panose="020B0604030504040204" pitchFamily="50" charset="-128"/>
              </a:rPr>
              <a:t>大阪</a:t>
            </a:r>
            <a:r>
              <a:rPr lang="ja-JP" altLang="en-US" sz="1400" u="sng" dirty="0">
                <a:latin typeface="+mn-ea"/>
                <a:cs typeface="Meiryo UI" panose="020B0604030504040204" pitchFamily="50" charset="-128"/>
              </a:rPr>
              <a:t>中心部の鉄道</a:t>
            </a:r>
            <a:r>
              <a:rPr lang="ja-JP" altLang="en-US" sz="1400" u="sng" dirty="0" smtClean="0">
                <a:latin typeface="+mn-ea"/>
                <a:cs typeface="Meiryo UI" panose="020B0604030504040204" pitchFamily="50" charset="-128"/>
              </a:rPr>
              <a:t>模式図</a:t>
            </a:r>
            <a:endParaRPr lang="ja-JP" altLang="en-US" sz="1400" u="sng" dirty="0">
              <a:latin typeface="+mn-ea"/>
              <a:cs typeface="Meiryo UI" panose="020B0604030504040204" pitchFamily="50" charset="-128"/>
            </a:endParaRPr>
          </a:p>
        </p:txBody>
      </p:sp>
      <p:sp>
        <p:nvSpPr>
          <p:cNvPr id="29" name="テキスト ボックス 12"/>
          <p:cNvSpPr txBox="1">
            <a:spLocks noChangeArrowheads="1"/>
          </p:cNvSpPr>
          <p:nvPr/>
        </p:nvSpPr>
        <p:spPr bwMode="auto">
          <a:xfrm>
            <a:off x="4048579" y="1169682"/>
            <a:ext cx="4641014" cy="310341"/>
          </a:xfrm>
          <a:prstGeom prst="rect">
            <a:avLst/>
          </a:prstGeom>
          <a:noFill/>
          <a:ln w="9525">
            <a:noFill/>
            <a:miter lim="800000"/>
            <a:headEnd/>
            <a:tailEnd/>
          </a:ln>
        </p:spPr>
        <p:txBody>
          <a:bodyPr wrap="none">
            <a:spAutoFit/>
          </a:bodyPr>
          <a:lstStyle/>
          <a:p>
            <a:pPr>
              <a:lnSpc>
                <a:spcPts val="1700"/>
              </a:lnSpc>
            </a:pPr>
            <a:r>
              <a:rPr lang="ja-JP" altLang="en-US" sz="1400" u="sng" dirty="0" smtClean="0">
                <a:latin typeface="+mn-ea"/>
                <a:cs typeface="Meiryo UI" panose="020B0604030504040204" pitchFamily="50" charset="-128"/>
              </a:rPr>
              <a:t>関西空港、成田空港、羽田</a:t>
            </a:r>
            <a:r>
              <a:rPr lang="ja-JP" altLang="en-US" sz="1400" u="sng" dirty="0">
                <a:latin typeface="+mn-ea"/>
                <a:cs typeface="Meiryo UI" panose="020B0604030504040204" pitchFamily="50" charset="-128"/>
              </a:rPr>
              <a:t>空港</a:t>
            </a:r>
            <a:r>
              <a:rPr lang="ja-JP" altLang="en-US" sz="1400" u="sng" dirty="0" smtClean="0">
                <a:latin typeface="+mn-ea"/>
                <a:cs typeface="Meiryo UI" panose="020B0604030504040204" pitchFamily="50" charset="-128"/>
              </a:rPr>
              <a:t>、中部空港　　アクセス比較</a:t>
            </a:r>
            <a:endParaRPr lang="ja-JP" altLang="en-US" sz="1400" u="sng" dirty="0">
              <a:latin typeface="+mn-ea"/>
              <a:cs typeface="Meiryo UI" panose="020B0604030504040204" pitchFamily="50" charset="-128"/>
            </a:endParaRPr>
          </a:p>
        </p:txBody>
      </p:sp>
      <p:sp>
        <p:nvSpPr>
          <p:cNvPr id="58" name="テキスト ボックス 57"/>
          <p:cNvSpPr txBox="1"/>
          <p:nvPr/>
        </p:nvSpPr>
        <p:spPr>
          <a:xfrm>
            <a:off x="242268" y="151239"/>
            <a:ext cx="7704856" cy="338554"/>
          </a:xfrm>
          <a:prstGeom prst="rect">
            <a:avLst/>
          </a:prstGeom>
          <a:noFill/>
        </p:spPr>
        <p:txBody>
          <a:bodyPr wrap="square" rtlCol="0">
            <a:spAutoFit/>
          </a:bodyPr>
          <a:lstStyle/>
          <a:p>
            <a:r>
              <a:rPr lang="en-US" altLang="ja-JP" sz="1600" dirty="0" smtClean="0"/>
              <a:t>【</a:t>
            </a:r>
            <a:r>
              <a:rPr lang="ja-JP" altLang="en-US" sz="1600" dirty="0" smtClean="0"/>
              <a:t>参考その２</a:t>
            </a:r>
            <a:r>
              <a:rPr lang="en-US" altLang="ja-JP" sz="1600" dirty="0" smtClean="0"/>
              <a:t>】</a:t>
            </a:r>
            <a:r>
              <a:rPr lang="ja-JP" altLang="en-US" sz="1600" dirty="0" smtClean="0"/>
              <a:t>　鉄道ネットワークの現状</a:t>
            </a:r>
            <a:endParaRPr lang="en-US" altLang="ja-JP" sz="16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805" y="1844824"/>
            <a:ext cx="3669319" cy="220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805" y="4432345"/>
            <a:ext cx="3669319" cy="220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277805" y="1556792"/>
            <a:ext cx="723161" cy="288032"/>
          </a:xfrm>
          <a:prstGeom prst="rect">
            <a:avLst/>
          </a:prstGeom>
          <a:noFill/>
        </p:spPr>
        <p:txBody>
          <a:bodyPr wrap="square" rtlCol="0">
            <a:spAutoFit/>
          </a:bodyPr>
          <a:lstStyle/>
          <a:p>
            <a:r>
              <a:rPr kumimoji="1" lang="en-US" altLang="ja-JP" sz="1200" dirty="0" smtClean="0">
                <a:latin typeface="+mn-ea"/>
                <a:cs typeface="Meiryo UI" panose="020B0604030504040204" pitchFamily="50" charset="-128"/>
              </a:rPr>
              <a:t>【</a:t>
            </a:r>
            <a:r>
              <a:rPr kumimoji="1" lang="ja-JP" altLang="en-US" sz="1200" dirty="0" smtClean="0">
                <a:latin typeface="+mn-ea"/>
                <a:cs typeface="Meiryo UI" panose="020B0604030504040204" pitchFamily="50" charset="-128"/>
              </a:rPr>
              <a:t>距離</a:t>
            </a:r>
            <a:r>
              <a:rPr kumimoji="1" lang="en-US" altLang="ja-JP" sz="1200" dirty="0" smtClean="0">
                <a:latin typeface="+mn-ea"/>
                <a:cs typeface="Meiryo UI" panose="020B0604030504040204" pitchFamily="50" charset="-128"/>
              </a:rPr>
              <a:t>】</a:t>
            </a:r>
            <a:endParaRPr kumimoji="1" lang="ja-JP" altLang="en-US" sz="1200" dirty="0">
              <a:latin typeface="+mn-ea"/>
              <a:cs typeface="Meiryo UI" panose="020B0604030504040204" pitchFamily="50" charset="-128"/>
            </a:endParaRPr>
          </a:p>
        </p:txBody>
      </p:sp>
      <p:sp>
        <p:nvSpPr>
          <p:cNvPr id="47" name="テキスト ボックス 46"/>
          <p:cNvSpPr txBox="1"/>
          <p:nvPr/>
        </p:nvSpPr>
        <p:spPr>
          <a:xfrm>
            <a:off x="4289605" y="4120784"/>
            <a:ext cx="1938579" cy="276999"/>
          </a:xfrm>
          <a:prstGeom prst="rect">
            <a:avLst/>
          </a:prstGeom>
          <a:noFill/>
        </p:spPr>
        <p:txBody>
          <a:bodyPr wrap="square" rtlCol="0">
            <a:spAutoFit/>
          </a:bodyPr>
          <a:lstStyle/>
          <a:p>
            <a:r>
              <a:rPr kumimoji="1" lang="en-US" altLang="ja-JP" sz="1200" dirty="0" smtClean="0">
                <a:latin typeface="+mn-ea"/>
                <a:cs typeface="Meiryo UI" panose="020B0604030504040204" pitchFamily="50" charset="-128"/>
              </a:rPr>
              <a:t>【</a:t>
            </a:r>
            <a:r>
              <a:rPr kumimoji="1" lang="ja-JP" altLang="en-US" sz="1200" dirty="0" smtClean="0">
                <a:latin typeface="+mn-ea"/>
                <a:cs typeface="Meiryo UI" panose="020B0604030504040204" pitchFamily="50" charset="-128"/>
              </a:rPr>
              <a:t>都心からの所要時間</a:t>
            </a:r>
            <a:r>
              <a:rPr kumimoji="1" lang="en-US" altLang="ja-JP" sz="1200" dirty="0" smtClean="0">
                <a:latin typeface="+mn-ea"/>
                <a:cs typeface="Meiryo UI" panose="020B0604030504040204" pitchFamily="50" charset="-128"/>
              </a:rPr>
              <a:t>】</a:t>
            </a:r>
            <a:endParaRPr kumimoji="1" lang="ja-JP" altLang="en-US" sz="1200" dirty="0">
              <a:latin typeface="+mn-ea"/>
              <a:cs typeface="Meiryo UI" panose="020B0604030504040204" pitchFamily="50" charset="-128"/>
            </a:endParaRPr>
          </a:p>
        </p:txBody>
      </p:sp>
      <p:sp>
        <p:nvSpPr>
          <p:cNvPr id="49" name="テキスト ボックス 48"/>
          <p:cNvSpPr txBox="1"/>
          <p:nvPr/>
        </p:nvSpPr>
        <p:spPr>
          <a:xfrm>
            <a:off x="4521211" y="2337965"/>
            <a:ext cx="723161" cy="261610"/>
          </a:xfrm>
          <a:prstGeom prst="rect">
            <a:avLst/>
          </a:prstGeom>
          <a:noFill/>
        </p:spPr>
        <p:txBody>
          <a:bodyPr wrap="square" rtlCol="0">
            <a:spAutoFit/>
          </a:bodyPr>
          <a:lstStyle/>
          <a:p>
            <a:r>
              <a:rPr kumimoji="1" lang="ja-JP" altLang="en-US" sz="1100" dirty="0" smtClean="0">
                <a:latin typeface="+mn-ea"/>
                <a:cs typeface="Meiryo UI" panose="020B0604030504040204" pitchFamily="50" charset="-128"/>
              </a:rPr>
              <a:t>約</a:t>
            </a:r>
            <a:r>
              <a:rPr kumimoji="1" lang="en-US" altLang="ja-JP" sz="1100" dirty="0" smtClean="0">
                <a:latin typeface="+mn-ea"/>
                <a:cs typeface="Meiryo UI" panose="020B0604030504040204" pitchFamily="50" charset="-128"/>
              </a:rPr>
              <a:t>50km</a:t>
            </a:r>
            <a:endParaRPr kumimoji="1" lang="ja-JP" altLang="en-US" sz="1100" dirty="0">
              <a:latin typeface="+mn-ea"/>
              <a:cs typeface="Meiryo UI" panose="020B0604030504040204" pitchFamily="50" charset="-128"/>
            </a:endParaRPr>
          </a:p>
        </p:txBody>
      </p:sp>
      <p:sp>
        <p:nvSpPr>
          <p:cNvPr id="50" name="テキスト ボックス 49"/>
          <p:cNvSpPr txBox="1"/>
          <p:nvPr/>
        </p:nvSpPr>
        <p:spPr>
          <a:xfrm>
            <a:off x="5354973" y="1926253"/>
            <a:ext cx="723161" cy="261610"/>
          </a:xfrm>
          <a:prstGeom prst="rect">
            <a:avLst/>
          </a:prstGeom>
          <a:noFill/>
        </p:spPr>
        <p:txBody>
          <a:bodyPr wrap="square" rtlCol="0">
            <a:spAutoFit/>
          </a:bodyPr>
          <a:lstStyle/>
          <a:p>
            <a:r>
              <a:rPr kumimoji="1" lang="ja-JP" altLang="en-US" sz="1100" dirty="0" smtClean="0">
                <a:latin typeface="+mn-ea"/>
                <a:cs typeface="Meiryo UI" panose="020B0604030504040204" pitchFamily="50" charset="-128"/>
              </a:rPr>
              <a:t>約</a:t>
            </a:r>
            <a:r>
              <a:rPr kumimoji="1" lang="en-US" altLang="ja-JP" sz="1100" dirty="0" smtClean="0">
                <a:latin typeface="+mn-ea"/>
                <a:cs typeface="Meiryo UI" panose="020B0604030504040204" pitchFamily="50" charset="-128"/>
              </a:rPr>
              <a:t>70km</a:t>
            </a:r>
            <a:endParaRPr kumimoji="1" lang="ja-JP" altLang="en-US" sz="1100" dirty="0">
              <a:latin typeface="+mn-ea"/>
              <a:cs typeface="Meiryo UI" panose="020B0604030504040204" pitchFamily="50" charset="-128"/>
            </a:endParaRPr>
          </a:p>
        </p:txBody>
      </p:sp>
      <p:sp>
        <p:nvSpPr>
          <p:cNvPr id="51" name="テキスト ボックス 50"/>
          <p:cNvSpPr txBox="1"/>
          <p:nvPr/>
        </p:nvSpPr>
        <p:spPr>
          <a:xfrm>
            <a:off x="6228184" y="2953147"/>
            <a:ext cx="723161" cy="261610"/>
          </a:xfrm>
          <a:prstGeom prst="rect">
            <a:avLst/>
          </a:prstGeom>
          <a:noFill/>
        </p:spPr>
        <p:txBody>
          <a:bodyPr wrap="square" rtlCol="0">
            <a:spAutoFit/>
          </a:bodyPr>
          <a:lstStyle/>
          <a:p>
            <a:r>
              <a:rPr kumimoji="1" lang="ja-JP" altLang="en-US" sz="1100" dirty="0" smtClean="0">
                <a:latin typeface="+mn-ea"/>
                <a:cs typeface="Meiryo UI" panose="020B0604030504040204" pitchFamily="50" charset="-128"/>
              </a:rPr>
              <a:t>約</a:t>
            </a:r>
            <a:r>
              <a:rPr kumimoji="1" lang="en-US" altLang="ja-JP" sz="1100" dirty="0" smtClean="0">
                <a:latin typeface="+mn-ea"/>
                <a:cs typeface="Meiryo UI" panose="020B0604030504040204" pitchFamily="50" charset="-128"/>
              </a:rPr>
              <a:t>20km</a:t>
            </a:r>
            <a:endParaRPr kumimoji="1" lang="ja-JP" altLang="en-US" sz="1100" dirty="0">
              <a:latin typeface="+mn-ea"/>
              <a:cs typeface="Meiryo UI" panose="020B0604030504040204" pitchFamily="50" charset="-128"/>
            </a:endParaRPr>
          </a:p>
        </p:txBody>
      </p:sp>
      <p:sp>
        <p:nvSpPr>
          <p:cNvPr id="52" name="テキスト ボックス 51"/>
          <p:cNvSpPr txBox="1"/>
          <p:nvPr/>
        </p:nvSpPr>
        <p:spPr>
          <a:xfrm>
            <a:off x="7092280" y="2599575"/>
            <a:ext cx="723161" cy="261610"/>
          </a:xfrm>
          <a:prstGeom prst="rect">
            <a:avLst/>
          </a:prstGeom>
          <a:noFill/>
        </p:spPr>
        <p:txBody>
          <a:bodyPr wrap="square" rtlCol="0">
            <a:spAutoFit/>
          </a:bodyPr>
          <a:lstStyle/>
          <a:p>
            <a:r>
              <a:rPr kumimoji="1" lang="ja-JP" altLang="en-US" sz="1100" dirty="0" smtClean="0">
                <a:latin typeface="+mn-ea"/>
                <a:cs typeface="Meiryo UI" panose="020B0604030504040204" pitchFamily="50" charset="-128"/>
              </a:rPr>
              <a:t>約</a:t>
            </a:r>
            <a:r>
              <a:rPr kumimoji="1" lang="en-US" altLang="ja-JP" sz="1100" dirty="0" smtClean="0">
                <a:latin typeface="+mn-ea"/>
                <a:cs typeface="Meiryo UI" panose="020B0604030504040204" pitchFamily="50" charset="-128"/>
              </a:rPr>
              <a:t>40km</a:t>
            </a:r>
            <a:endParaRPr kumimoji="1" lang="ja-JP" altLang="en-US" sz="1100" dirty="0">
              <a:latin typeface="+mn-ea"/>
              <a:cs typeface="Meiryo UI" panose="020B0604030504040204" pitchFamily="50" charset="-128"/>
            </a:endParaRPr>
          </a:p>
        </p:txBody>
      </p:sp>
      <p:sp>
        <p:nvSpPr>
          <p:cNvPr id="53" name="テキスト ボックス 52"/>
          <p:cNvSpPr txBox="1"/>
          <p:nvPr/>
        </p:nvSpPr>
        <p:spPr>
          <a:xfrm>
            <a:off x="4462497" y="4412654"/>
            <a:ext cx="723161" cy="261610"/>
          </a:xfrm>
          <a:prstGeom prst="rect">
            <a:avLst/>
          </a:prstGeom>
          <a:noFill/>
        </p:spPr>
        <p:txBody>
          <a:bodyPr wrap="square" rtlCol="0">
            <a:spAutoFit/>
          </a:bodyPr>
          <a:lstStyle/>
          <a:p>
            <a:pPr algn="ctr"/>
            <a:r>
              <a:rPr kumimoji="1" lang="en-US" altLang="ja-JP" sz="1100" dirty="0" smtClean="0">
                <a:latin typeface="+mn-ea"/>
                <a:cs typeface="Meiryo UI" panose="020B0604030504040204" pitchFamily="50" charset="-128"/>
              </a:rPr>
              <a:t>56</a:t>
            </a:r>
            <a:r>
              <a:rPr kumimoji="1" lang="ja-JP" altLang="en-US" sz="1100" dirty="0" smtClean="0">
                <a:latin typeface="+mn-ea"/>
                <a:cs typeface="Meiryo UI" panose="020B0604030504040204" pitchFamily="50" charset="-128"/>
              </a:rPr>
              <a:t>分</a:t>
            </a:r>
            <a:endParaRPr kumimoji="1" lang="ja-JP" altLang="en-US" sz="1100" dirty="0">
              <a:latin typeface="+mn-ea"/>
              <a:cs typeface="Meiryo UI" panose="020B0604030504040204" pitchFamily="50" charset="-128"/>
            </a:endParaRPr>
          </a:p>
        </p:txBody>
      </p:sp>
      <p:sp>
        <p:nvSpPr>
          <p:cNvPr id="54" name="テキスト ボックス 53"/>
          <p:cNvSpPr txBox="1"/>
          <p:nvPr/>
        </p:nvSpPr>
        <p:spPr>
          <a:xfrm>
            <a:off x="5334773" y="4543459"/>
            <a:ext cx="723161" cy="261610"/>
          </a:xfrm>
          <a:prstGeom prst="rect">
            <a:avLst/>
          </a:prstGeom>
          <a:noFill/>
        </p:spPr>
        <p:txBody>
          <a:bodyPr wrap="square" rtlCol="0">
            <a:spAutoFit/>
          </a:bodyPr>
          <a:lstStyle/>
          <a:p>
            <a:pPr algn="ctr"/>
            <a:r>
              <a:rPr kumimoji="1" lang="en-US" altLang="ja-JP" sz="1100" dirty="0" smtClean="0">
                <a:latin typeface="+mn-ea"/>
                <a:cs typeface="Meiryo UI" panose="020B0604030504040204" pitchFamily="50" charset="-128"/>
              </a:rPr>
              <a:t>53</a:t>
            </a:r>
            <a:r>
              <a:rPr kumimoji="1" lang="ja-JP" altLang="en-US" sz="1100" dirty="0" smtClean="0">
                <a:latin typeface="+mn-ea"/>
                <a:cs typeface="Meiryo UI" panose="020B0604030504040204" pitchFamily="50" charset="-128"/>
              </a:rPr>
              <a:t>分</a:t>
            </a:r>
            <a:endParaRPr kumimoji="1" lang="ja-JP" altLang="en-US" sz="1100" dirty="0">
              <a:latin typeface="+mn-ea"/>
              <a:cs typeface="Meiryo UI" panose="020B0604030504040204" pitchFamily="50" charset="-128"/>
            </a:endParaRPr>
          </a:p>
        </p:txBody>
      </p:sp>
      <p:sp>
        <p:nvSpPr>
          <p:cNvPr id="55" name="テキスト ボックス 54"/>
          <p:cNvSpPr txBox="1"/>
          <p:nvPr/>
        </p:nvSpPr>
        <p:spPr>
          <a:xfrm>
            <a:off x="6228183" y="5273563"/>
            <a:ext cx="723161" cy="261610"/>
          </a:xfrm>
          <a:prstGeom prst="rect">
            <a:avLst/>
          </a:prstGeom>
          <a:noFill/>
        </p:spPr>
        <p:txBody>
          <a:bodyPr wrap="square" rtlCol="0">
            <a:spAutoFit/>
          </a:bodyPr>
          <a:lstStyle/>
          <a:p>
            <a:pPr algn="ctr"/>
            <a:r>
              <a:rPr lang="en-US" altLang="ja-JP" sz="1100" dirty="0">
                <a:latin typeface="+mn-ea"/>
                <a:cs typeface="Meiryo UI" panose="020B0604030504040204" pitchFamily="50" charset="-128"/>
              </a:rPr>
              <a:t>27</a:t>
            </a:r>
            <a:r>
              <a:rPr kumimoji="1" lang="ja-JP" altLang="en-US" sz="1100" dirty="0" smtClean="0">
                <a:latin typeface="+mn-ea"/>
                <a:cs typeface="Meiryo UI" panose="020B0604030504040204" pitchFamily="50" charset="-128"/>
              </a:rPr>
              <a:t>分</a:t>
            </a:r>
            <a:endParaRPr kumimoji="1" lang="ja-JP" altLang="en-US" sz="1100" dirty="0">
              <a:latin typeface="+mn-ea"/>
              <a:cs typeface="Meiryo UI" panose="020B0604030504040204" pitchFamily="50" charset="-128"/>
            </a:endParaRPr>
          </a:p>
        </p:txBody>
      </p:sp>
      <p:sp>
        <p:nvSpPr>
          <p:cNvPr id="56" name="テキスト ボックス 55"/>
          <p:cNvSpPr txBox="1"/>
          <p:nvPr/>
        </p:nvSpPr>
        <p:spPr>
          <a:xfrm>
            <a:off x="7045768" y="5255798"/>
            <a:ext cx="723161" cy="261610"/>
          </a:xfrm>
          <a:prstGeom prst="rect">
            <a:avLst/>
          </a:prstGeom>
          <a:noFill/>
        </p:spPr>
        <p:txBody>
          <a:bodyPr wrap="square" rtlCol="0">
            <a:spAutoFit/>
          </a:bodyPr>
          <a:lstStyle/>
          <a:p>
            <a:pPr algn="ctr"/>
            <a:r>
              <a:rPr lang="en-US" altLang="ja-JP" sz="1100" dirty="0" smtClean="0">
                <a:latin typeface="+mn-ea"/>
                <a:cs typeface="Meiryo UI" panose="020B0604030504040204" pitchFamily="50" charset="-128"/>
              </a:rPr>
              <a:t>29</a:t>
            </a:r>
            <a:r>
              <a:rPr kumimoji="1" lang="ja-JP" altLang="en-US" sz="1100" dirty="0" smtClean="0">
                <a:latin typeface="+mn-ea"/>
                <a:cs typeface="Meiryo UI" panose="020B0604030504040204" pitchFamily="50" charset="-128"/>
              </a:rPr>
              <a:t>分</a:t>
            </a:r>
            <a:endParaRPr kumimoji="1" lang="ja-JP" altLang="en-US" sz="1100" dirty="0">
              <a:latin typeface="+mn-ea"/>
              <a:cs typeface="Meiryo UI" panose="020B0604030504040204" pitchFamily="50" charset="-128"/>
            </a:endParaRPr>
          </a:p>
        </p:txBody>
      </p:sp>
      <p:sp>
        <p:nvSpPr>
          <p:cNvPr id="57" name="テキスト ボックス 56"/>
          <p:cNvSpPr txBox="1"/>
          <p:nvPr/>
        </p:nvSpPr>
        <p:spPr>
          <a:xfrm>
            <a:off x="5185658" y="6604425"/>
            <a:ext cx="3274774" cy="261610"/>
          </a:xfrm>
          <a:prstGeom prst="rect">
            <a:avLst/>
          </a:prstGeom>
          <a:noFill/>
        </p:spPr>
        <p:txBody>
          <a:bodyPr wrap="square" rtlCol="0">
            <a:spAutoFit/>
          </a:bodyPr>
          <a:lstStyle/>
          <a:p>
            <a:pPr algn="ctr"/>
            <a:r>
              <a:rPr kumimoji="1" lang="ja-JP" altLang="en-US" sz="1100" dirty="0" smtClean="0">
                <a:latin typeface="+mn-ea"/>
                <a:cs typeface="Meiryo UI" panose="020B0604030504040204" pitchFamily="50" charset="-128"/>
              </a:rPr>
              <a:t>国土交通省　交通政策審議会資料より企画室作成</a:t>
            </a:r>
            <a:endParaRPr kumimoji="1" lang="ja-JP" altLang="en-US" sz="1100" dirty="0">
              <a:latin typeface="+mn-ea"/>
              <a:cs typeface="Meiryo UI" panose="020B0604030504040204" pitchFamily="50" charset="-128"/>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11" y="1878588"/>
            <a:ext cx="3822700"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139</a:t>
            </a:fld>
            <a:endParaRPr lang="ja-JP" altLang="en-US"/>
          </a:p>
        </p:txBody>
      </p:sp>
    </p:spTree>
    <p:extLst>
      <p:ext uri="{BB962C8B-B14F-4D97-AF65-F5344CB8AC3E}">
        <p14:creationId xmlns:p14="http://schemas.microsoft.com/office/powerpoint/2010/main" val="2038062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07504" y="789856"/>
            <a:ext cx="8918930" cy="5769178"/>
            <a:chOff x="107504" y="904156"/>
            <a:chExt cx="8918930" cy="5769178"/>
          </a:xfrm>
          <a:solidFill>
            <a:schemeClr val="bg2"/>
          </a:solidFill>
        </p:grpSpPr>
        <p:sp>
          <p:nvSpPr>
            <p:cNvPr id="4" name="正方形/長方形 3"/>
            <p:cNvSpPr/>
            <p:nvPr/>
          </p:nvSpPr>
          <p:spPr>
            <a:xfrm>
              <a:off x="107504" y="904156"/>
              <a:ext cx="8918930" cy="5769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7504" y="3986653"/>
              <a:ext cx="4863725" cy="2686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コンテンツ プレースホルダー 2"/>
          <p:cNvSpPr txBox="1">
            <a:spLocks/>
          </p:cNvSpPr>
          <p:nvPr/>
        </p:nvSpPr>
        <p:spPr>
          <a:xfrm>
            <a:off x="251520" y="959676"/>
            <a:ext cx="2855230" cy="2109284"/>
          </a:xfrm>
          <a:prstGeom prst="rect">
            <a:avLst/>
          </a:prstGeom>
          <a:solidFill>
            <a:schemeClr val="bg1"/>
          </a:solidFill>
          <a:ln w="22225">
            <a:solidFill>
              <a:srgbClr val="0070C0"/>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182563" indent="-182563" algn="l"/>
            <a:r>
              <a:rPr lang="ja-JP" altLang="en-US" sz="2000" dirty="0" smtClean="0">
                <a:solidFill>
                  <a:schemeClr val="tx1"/>
                </a:solidFill>
              </a:rPr>
              <a:t>＜鉄道＞</a:t>
            </a:r>
            <a:endParaRPr lang="en-US" altLang="ja-JP" sz="2000" dirty="0" smtClean="0">
              <a:solidFill>
                <a:schemeClr val="tx1"/>
              </a:solidFill>
            </a:endParaRPr>
          </a:p>
          <a:p>
            <a:pPr marL="182563" indent="-182563" algn="l">
              <a:spcBef>
                <a:spcPts val="600"/>
              </a:spcBef>
            </a:pPr>
            <a:r>
              <a:rPr lang="ja-JP" altLang="en-US" sz="2000" dirty="0" smtClean="0">
                <a:solidFill>
                  <a:schemeClr val="tx1"/>
                </a:solidFill>
              </a:rPr>
              <a:t>○大阪府都市</a:t>
            </a:r>
            <a:r>
              <a:rPr lang="ja-JP" altLang="en-US" sz="2000" dirty="0" smtClean="0">
                <a:solidFill>
                  <a:schemeClr val="tx1"/>
                </a:solidFill>
                <a:latin typeface="+mn-ea"/>
              </a:rPr>
              <a:t>開発（</a:t>
            </a:r>
            <a:r>
              <a:rPr lang="en-US" altLang="ja-JP" sz="2000" dirty="0" smtClean="0">
                <a:solidFill>
                  <a:schemeClr val="tx1"/>
                </a:solidFill>
                <a:latin typeface="+mn-ea"/>
              </a:rPr>
              <a:t>OTK</a:t>
            </a:r>
            <a:r>
              <a:rPr lang="ja-JP" altLang="en-US" sz="2000" dirty="0" smtClean="0">
                <a:solidFill>
                  <a:schemeClr val="tx1"/>
                </a:solidFill>
                <a:latin typeface="+mn-ea"/>
              </a:rPr>
              <a:t>）</a:t>
            </a:r>
            <a:endParaRPr lang="en-US" altLang="ja-JP" sz="2000" dirty="0" smtClean="0">
              <a:solidFill>
                <a:schemeClr val="tx1"/>
              </a:solidFill>
              <a:latin typeface="+mn-ea"/>
            </a:endParaRPr>
          </a:p>
          <a:p>
            <a:pPr marL="182563" indent="-4763" algn="l">
              <a:spcBef>
                <a:spcPts val="600"/>
              </a:spcBef>
            </a:pPr>
            <a:r>
              <a:rPr lang="ja-JP" altLang="en-US" sz="2000" dirty="0" smtClean="0">
                <a:solidFill>
                  <a:schemeClr val="tx1"/>
                </a:solidFill>
              </a:rPr>
              <a:t>黒字の第三セクターの株を売却　</a:t>
            </a:r>
            <a:r>
              <a:rPr lang="en-US" altLang="ja-JP" sz="2000" dirty="0" smtClean="0">
                <a:solidFill>
                  <a:schemeClr val="tx1"/>
                </a:solidFill>
              </a:rPr>
              <a:t/>
            </a:r>
            <a:br>
              <a:rPr lang="en-US" altLang="ja-JP" sz="2000" dirty="0" smtClean="0">
                <a:solidFill>
                  <a:schemeClr val="tx1"/>
                </a:solidFill>
              </a:rPr>
            </a:br>
            <a:r>
              <a:rPr lang="ja-JP" altLang="en-US" sz="2000" dirty="0" smtClean="0">
                <a:solidFill>
                  <a:schemeClr val="tx1"/>
                </a:solidFill>
              </a:rPr>
              <a:t>（約３６７．５億円）</a:t>
            </a:r>
            <a:endParaRPr lang="en-US" altLang="ja-JP" sz="2000" dirty="0" smtClean="0">
              <a:solidFill>
                <a:schemeClr val="tx1"/>
              </a:solidFill>
            </a:endParaRPr>
          </a:p>
        </p:txBody>
      </p:sp>
      <p:sp>
        <p:nvSpPr>
          <p:cNvPr id="7" name="コンテンツ プレースホルダー 2"/>
          <p:cNvSpPr txBox="1">
            <a:spLocks/>
          </p:cNvSpPr>
          <p:nvPr/>
        </p:nvSpPr>
        <p:spPr>
          <a:xfrm>
            <a:off x="5580112" y="959676"/>
            <a:ext cx="3312368" cy="4485548"/>
          </a:xfrm>
          <a:prstGeom prst="rect">
            <a:avLst/>
          </a:prstGeom>
          <a:solidFill>
            <a:schemeClr val="bg1"/>
          </a:solidFill>
          <a:ln w="22225">
            <a:solidFill>
              <a:srgbClr val="0070C0"/>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t>＜鉄道＞</a:t>
            </a:r>
            <a:endParaRPr lang="en-US" altLang="ja-JP" sz="2000" dirty="0" smtClean="0"/>
          </a:p>
          <a:p>
            <a:pPr marL="0" indent="0">
              <a:buNone/>
            </a:pPr>
            <a:r>
              <a:rPr lang="ja-JP" altLang="en-US" sz="2000" dirty="0" smtClean="0"/>
              <a:t>◆</a:t>
            </a:r>
            <a:r>
              <a:rPr lang="ja-JP" altLang="en-US" sz="2000" u="sng" dirty="0" smtClean="0"/>
              <a:t>戦略路線</a:t>
            </a:r>
            <a:r>
              <a:rPr lang="ja-JP" altLang="en-US" sz="2000" u="sng" dirty="0"/>
              <a:t>の整備着手</a:t>
            </a:r>
            <a:r>
              <a:rPr lang="ja-JP" altLang="en-US" sz="2000" u="sng" dirty="0" smtClean="0"/>
              <a:t>へ</a:t>
            </a:r>
            <a:endParaRPr lang="en-US" altLang="ja-JP" sz="2000" u="sng" dirty="0" smtClean="0"/>
          </a:p>
          <a:p>
            <a:pPr marL="0" indent="0">
              <a:buNone/>
            </a:pPr>
            <a:r>
              <a:rPr lang="ja-JP" altLang="en-US" sz="2000" dirty="0" smtClean="0"/>
              <a:t>・</a:t>
            </a:r>
            <a:r>
              <a:rPr lang="ja-JP" altLang="en-US" sz="2000" dirty="0"/>
              <a:t>北大阪急行</a:t>
            </a:r>
            <a:r>
              <a:rPr lang="ja-JP" altLang="en-US" sz="2000" dirty="0" smtClean="0"/>
              <a:t>延伸基本合意</a:t>
            </a:r>
            <a:endParaRPr lang="ja-JP" altLang="en-US" sz="2000" dirty="0"/>
          </a:p>
          <a:p>
            <a:pPr marL="177800" indent="-177800">
              <a:buNone/>
            </a:pPr>
            <a:r>
              <a:rPr lang="ja-JP" altLang="en-US" sz="2000" dirty="0"/>
              <a:t>　整備費</a:t>
            </a:r>
            <a:r>
              <a:rPr lang="en-US" altLang="ja-JP" sz="2000" dirty="0"/>
              <a:t>600</a:t>
            </a:r>
            <a:r>
              <a:rPr lang="ja-JP" altLang="en-US" sz="2000" dirty="0"/>
              <a:t>億</a:t>
            </a:r>
            <a:r>
              <a:rPr lang="ja-JP" altLang="en-US" sz="2000" dirty="0" smtClean="0"/>
              <a:t>円（うち府負担上限</a:t>
            </a:r>
            <a:r>
              <a:rPr lang="en-US" altLang="ja-JP" sz="2000" dirty="0" smtClean="0"/>
              <a:t>100</a:t>
            </a:r>
            <a:r>
              <a:rPr lang="ja-JP" altLang="en-US" sz="2000" dirty="0"/>
              <a:t>億</a:t>
            </a:r>
            <a:r>
              <a:rPr lang="ja-JP" altLang="en-US" sz="2000" dirty="0" smtClean="0"/>
              <a:t>円）</a:t>
            </a:r>
            <a:endParaRPr lang="en-US" altLang="ja-JP" sz="2000" dirty="0" smtClean="0"/>
          </a:p>
          <a:p>
            <a:pPr marL="177800" indent="-177800">
              <a:buNone/>
            </a:pPr>
            <a:r>
              <a:rPr lang="ja-JP" altLang="en-US" sz="2000" dirty="0" smtClean="0"/>
              <a:t>・</a:t>
            </a:r>
            <a:r>
              <a:rPr lang="ja-JP" altLang="en-US" sz="2000" dirty="0"/>
              <a:t>大阪モノレール延伸を検討</a:t>
            </a:r>
          </a:p>
          <a:p>
            <a:pPr marL="182563" indent="-182563">
              <a:buNone/>
            </a:pPr>
            <a:r>
              <a:rPr lang="ja-JP" altLang="en-US" sz="2000" dirty="0"/>
              <a:t>　</a:t>
            </a:r>
            <a:r>
              <a:rPr lang="ja-JP" altLang="en-US" sz="2000" dirty="0" smtClean="0"/>
              <a:t>インフラ整備費約</a:t>
            </a:r>
            <a:r>
              <a:rPr lang="en-US" altLang="ja-JP" sz="2000" dirty="0"/>
              <a:t>740</a:t>
            </a:r>
            <a:r>
              <a:rPr lang="ja-JP" altLang="en-US" sz="2000" dirty="0"/>
              <a:t>億円（うち府費（約</a:t>
            </a:r>
            <a:r>
              <a:rPr lang="en-US" altLang="ja-JP" sz="2000" dirty="0"/>
              <a:t>300</a:t>
            </a:r>
            <a:r>
              <a:rPr lang="ja-JP" altLang="en-US" sz="2000" dirty="0"/>
              <a:t>億円</a:t>
            </a:r>
            <a:r>
              <a:rPr lang="ja-JP" altLang="en-US" sz="2000" dirty="0" smtClean="0"/>
              <a:t>）　</a:t>
            </a:r>
            <a:endParaRPr lang="en-US" altLang="ja-JP" sz="2000" dirty="0"/>
          </a:p>
          <a:p>
            <a:pPr marL="182563" indent="-182563">
              <a:buNone/>
            </a:pPr>
            <a:r>
              <a:rPr lang="ja-JP" altLang="en-US" sz="2000" dirty="0" smtClean="0"/>
              <a:t>　　　　　　　　　　　　　　　など</a:t>
            </a:r>
            <a:endParaRPr lang="en-US" altLang="ja-JP" sz="2000" dirty="0"/>
          </a:p>
          <a:p>
            <a:pPr marL="182563" indent="-182563">
              <a:buNone/>
            </a:pPr>
            <a:endParaRPr lang="en-US" altLang="ja-JP" sz="2000" dirty="0"/>
          </a:p>
          <a:p>
            <a:pPr marL="182563" indent="-182563">
              <a:buNone/>
            </a:pPr>
            <a:r>
              <a:rPr lang="ja-JP" altLang="en-US" sz="2000" dirty="0"/>
              <a:t>⇒公共施設等整備基金活用を</a:t>
            </a:r>
            <a:r>
              <a:rPr lang="ja-JP" altLang="en-US" sz="2000" dirty="0" smtClean="0"/>
              <a:t>検討</a:t>
            </a:r>
            <a:endParaRPr lang="ja-JP" altLang="en-US" sz="2000" dirty="0"/>
          </a:p>
        </p:txBody>
      </p:sp>
      <p:sp>
        <p:nvSpPr>
          <p:cNvPr id="8" name="右矢印 7"/>
          <p:cNvSpPr/>
          <p:nvPr/>
        </p:nvSpPr>
        <p:spPr>
          <a:xfrm>
            <a:off x="3200401" y="1484783"/>
            <a:ext cx="1229864" cy="3730909"/>
          </a:xfrm>
          <a:prstGeom prst="rightArrow">
            <a:avLst>
              <a:gd name="adj1" fmla="val 65406"/>
              <a:gd name="adj2" fmla="val 37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187337" y="2854731"/>
            <a:ext cx="1136469" cy="1054642"/>
          </a:xfrm>
          <a:prstGeom prst="rect">
            <a:avLst/>
          </a:prstGeom>
          <a:noFill/>
        </p:spPr>
        <p:txBody>
          <a:bodyPr wrap="square" rtlCol="0">
            <a:noAutofit/>
          </a:bodyPr>
          <a:lstStyle/>
          <a:p>
            <a:r>
              <a:rPr lang="ja-JP" altLang="en-US" sz="1400" dirty="0" smtClean="0">
                <a:solidFill>
                  <a:schemeClr val="bg1"/>
                </a:solidFill>
              </a:rPr>
              <a:t>府保有分株売却額</a:t>
            </a:r>
            <a:r>
              <a:rPr kumimoji="1" lang="ja-JP" altLang="en-US" sz="1400" dirty="0" smtClean="0">
                <a:solidFill>
                  <a:schemeClr val="bg1"/>
                </a:solidFill>
              </a:rPr>
              <a:t>合計</a:t>
            </a:r>
            <a:r>
              <a:rPr lang="ja-JP" altLang="en-US" sz="1400" dirty="0" smtClean="0">
                <a:solidFill>
                  <a:schemeClr val="bg1"/>
                </a:solidFill>
              </a:rPr>
              <a:t>　</a:t>
            </a:r>
            <a:r>
              <a:rPr kumimoji="1" lang="ja-JP" altLang="en-US" sz="1400" dirty="0" smtClean="0">
                <a:solidFill>
                  <a:schemeClr val="bg1"/>
                </a:solidFill>
              </a:rPr>
              <a:t>　　　</a:t>
            </a:r>
            <a:r>
              <a:rPr lang="ja-JP" altLang="en-US" sz="1400" dirty="0" smtClean="0">
                <a:solidFill>
                  <a:schemeClr val="bg1"/>
                </a:solidFill>
              </a:rPr>
              <a:t>４２３．１</a:t>
            </a:r>
            <a:endParaRPr lang="en-US" altLang="ja-JP" sz="1400" dirty="0" smtClean="0">
              <a:solidFill>
                <a:schemeClr val="bg1"/>
              </a:solidFill>
            </a:endParaRPr>
          </a:p>
          <a:p>
            <a:r>
              <a:rPr lang="ja-JP" altLang="en-US" sz="1400" dirty="0" smtClean="0">
                <a:solidFill>
                  <a:schemeClr val="bg1"/>
                </a:solidFill>
              </a:rPr>
              <a:t>億</a:t>
            </a:r>
            <a:r>
              <a:rPr kumimoji="1" lang="ja-JP" altLang="en-US" sz="1400" dirty="0" smtClean="0">
                <a:solidFill>
                  <a:schemeClr val="bg1"/>
                </a:solidFill>
              </a:rPr>
              <a:t>円</a:t>
            </a:r>
            <a:endParaRPr kumimoji="1" lang="ja-JP" altLang="en-US" sz="1400" dirty="0">
              <a:solidFill>
                <a:schemeClr val="bg1"/>
              </a:solidFill>
            </a:endParaRPr>
          </a:p>
        </p:txBody>
      </p:sp>
      <p:sp>
        <p:nvSpPr>
          <p:cNvPr id="12" name="コンテンツ プレースホルダー 2"/>
          <p:cNvSpPr txBox="1">
            <a:spLocks/>
          </p:cNvSpPr>
          <p:nvPr/>
        </p:nvSpPr>
        <p:spPr>
          <a:xfrm>
            <a:off x="251520" y="3487299"/>
            <a:ext cx="2855230" cy="2592288"/>
          </a:xfrm>
          <a:prstGeom prst="rect">
            <a:avLst/>
          </a:prstGeom>
          <a:solidFill>
            <a:schemeClr val="bg1"/>
          </a:solidFill>
          <a:ln w="22225">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0" indent="0">
              <a:buNone/>
            </a:pPr>
            <a:r>
              <a:rPr lang="ja-JP" altLang="en-US" sz="2000" dirty="0" smtClean="0">
                <a:latin typeface="+mn-ea"/>
                <a:cs typeface="Meiryo UI" panose="020B0604030504040204" pitchFamily="50" charset="-128"/>
              </a:rPr>
              <a:t>＜空港＞</a:t>
            </a:r>
            <a:endParaRPr lang="en-US" altLang="ja-JP" sz="2000" dirty="0" smtClean="0">
              <a:latin typeface="+mn-ea"/>
              <a:cs typeface="Meiryo UI" panose="020B0604030504040204" pitchFamily="50" charset="-128"/>
            </a:endParaRPr>
          </a:p>
          <a:p>
            <a:pPr marL="177800" lvl="0" indent="-177800">
              <a:buNone/>
            </a:pPr>
            <a:r>
              <a:rPr lang="ja-JP" altLang="en-US" sz="2000" dirty="0" smtClean="0">
                <a:latin typeface="+mn-ea"/>
                <a:cs typeface="Meiryo UI" panose="020B0604030504040204" pitchFamily="50" charset="-128"/>
              </a:rPr>
              <a:t>○大阪空港ターミナル</a:t>
            </a:r>
            <a:r>
              <a:rPr lang="en-US" altLang="ja-JP" sz="2000" dirty="0" smtClean="0">
                <a:latin typeface="+mn-ea"/>
                <a:cs typeface="Meiryo UI" panose="020B0604030504040204" pitchFamily="50" charset="-128"/>
              </a:rPr>
              <a:t/>
            </a:r>
            <a:br>
              <a:rPr lang="en-US" altLang="ja-JP" sz="2000" dirty="0" smtClean="0">
                <a:latin typeface="+mn-ea"/>
                <a:cs typeface="Meiryo UI" panose="020B0604030504040204" pitchFamily="50" charset="-128"/>
              </a:rPr>
            </a:br>
            <a:r>
              <a:rPr lang="ja-JP" altLang="en-US" sz="2000" dirty="0" smtClean="0">
                <a:latin typeface="+mn-ea"/>
                <a:cs typeface="Meiryo UI" panose="020B0604030504040204" pitchFamily="50" charset="-128"/>
              </a:rPr>
              <a:t>ビル（</a:t>
            </a:r>
            <a:r>
              <a:rPr lang="en-US" altLang="ja-JP" sz="2000" dirty="0" smtClean="0">
                <a:latin typeface="+mn-ea"/>
                <a:cs typeface="Meiryo UI" panose="020B0604030504040204" pitchFamily="50" charset="-128"/>
              </a:rPr>
              <a:t>OAT</a:t>
            </a:r>
            <a:r>
              <a:rPr lang="ja-JP" altLang="en-US" sz="2000" dirty="0" smtClean="0">
                <a:latin typeface="+mn-ea"/>
                <a:cs typeface="Meiryo UI" panose="020B0604030504040204" pitchFamily="50" charset="-128"/>
              </a:rPr>
              <a:t>）</a:t>
            </a:r>
            <a:endParaRPr lang="en-US" altLang="ja-JP" sz="2000" dirty="0" smtClean="0">
              <a:latin typeface="+mn-ea"/>
              <a:cs typeface="Meiryo UI" panose="020B0604030504040204" pitchFamily="50" charset="-128"/>
            </a:endParaRPr>
          </a:p>
          <a:p>
            <a:pPr marL="180000" lvl="0" indent="-457200">
              <a:buNone/>
            </a:pPr>
            <a:r>
              <a:rPr lang="ja-JP" altLang="en-US" sz="2000" dirty="0" smtClean="0">
                <a:latin typeface="+mn-ea"/>
                <a:cs typeface="Meiryo UI" panose="020B0604030504040204" pitchFamily="50" charset="-128"/>
              </a:rPr>
              <a:t>　黒字の第</a:t>
            </a:r>
            <a:r>
              <a:rPr lang="en-US" altLang="ja-JP" sz="2000" dirty="0" smtClean="0">
                <a:latin typeface="+mn-ea"/>
                <a:cs typeface="Meiryo UI" panose="020B0604030504040204" pitchFamily="50" charset="-128"/>
              </a:rPr>
              <a:t>3</a:t>
            </a:r>
            <a:r>
              <a:rPr lang="ja-JP" altLang="en-US" sz="2000" dirty="0" smtClean="0">
                <a:latin typeface="+mn-ea"/>
                <a:cs typeface="Meiryo UI" panose="020B0604030504040204" pitchFamily="50" charset="-128"/>
              </a:rPr>
              <a:t>セクターの株を売却</a:t>
            </a:r>
            <a:endParaRPr lang="en-US" altLang="ja-JP" sz="2000" dirty="0" smtClean="0">
              <a:latin typeface="+mn-ea"/>
              <a:cs typeface="Meiryo UI" panose="020B0604030504040204" pitchFamily="50" charset="-128"/>
            </a:endParaRPr>
          </a:p>
          <a:p>
            <a:pPr marL="180000" lvl="0" indent="-457200">
              <a:spcBef>
                <a:spcPts val="0"/>
              </a:spcBef>
              <a:buNone/>
            </a:pPr>
            <a:r>
              <a:rPr lang="ja-JP" altLang="en-US" sz="2000" dirty="0" smtClean="0">
                <a:latin typeface="+mn-ea"/>
                <a:cs typeface="Meiryo UI" panose="020B0604030504040204" pitchFamily="50" charset="-128"/>
              </a:rPr>
              <a:t>　</a:t>
            </a:r>
            <a:r>
              <a:rPr lang="ja-JP" altLang="en-US" sz="1600" dirty="0" smtClean="0">
                <a:latin typeface="+mn-ea"/>
                <a:cs typeface="Meiryo UI" panose="020B0604030504040204" pitchFamily="50" charset="-128"/>
              </a:rPr>
              <a:t>（売却額総額</a:t>
            </a:r>
            <a:r>
              <a:rPr lang="en-US" altLang="ja-JP" sz="1600" dirty="0" smtClean="0">
                <a:latin typeface="+mn-ea"/>
                <a:cs typeface="Meiryo UI" panose="020B0604030504040204" pitchFamily="50" charset="-128"/>
              </a:rPr>
              <a:t>278</a:t>
            </a:r>
            <a:r>
              <a:rPr lang="ja-JP" altLang="en-US" sz="1600" dirty="0" smtClean="0">
                <a:latin typeface="+mn-ea"/>
                <a:cs typeface="Meiryo UI" panose="020B0604030504040204" pitchFamily="50" charset="-128"/>
              </a:rPr>
              <a:t>億円。うち、府保有分は約５５．６億円（市保有分も府と同額））</a:t>
            </a:r>
            <a:endParaRPr lang="ja-JP" altLang="en-US" sz="1600" dirty="0">
              <a:latin typeface="+mn-ea"/>
            </a:endParaRPr>
          </a:p>
        </p:txBody>
      </p:sp>
      <p:sp>
        <p:nvSpPr>
          <p:cNvPr id="13" name="右矢印 12"/>
          <p:cNvSpPr/>
          <p:nvPr/>
        </p:nvSpPr>
        <p:spPr>
          <a:xfrm>
            <a:off x="5074079" y="2320292"/>
            <a:ext cx="432048" cy="2123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482517" y="959676"/>
            <a:ext cx="530669" cy="511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公共施設等整備基金に積立て</a:t>
            </a:r>
            <a:endParaRPr kumimoji="1" lang="ja-JP" altLang="en-US" b="1" dirty="0"/>
          </a:p>
        </p:txBody>
      </p:sp>
      <p:sp>
        <p:nvSpPr>
          <p:cNvPr id="17" name="テキスト ボックス 16"/>
          <p:cNvSpPr txBox="1"/>
          <p:nvPr/>
        </p:nvSpPr>
        <p:spPr>
          <a:xfrm>
            <a:off x="156919" y="323871"/>
            <a:ext cx="7704856" cy="338554"/>
          </a:xfrm>
          <a:prstGeom prst="rect">
            <a:avLst/>
          </a:prstGeom>
          <a:noFill/>
        </p:spPr>
        <p:txBody>
          <a:bodyPr wrap="square" rtlCol="0">
            <a:spAutoFit/>
          </a:bodyPr>
          <a:lstStyle/>
          <a:p>
            <a:r>
              <a:rPr kumimoji="1" lang="ja-JP" altLang="en-US" sz="1600" dirty="0" smtClean="0"/>
              <a:t>■ストック組換えによるインフラ整備の具体化のまとめ</a:t>
            </a:r>
            <a:endParaRPr kumimoji="1" lang="ja-JP" altLang="en-US" sz="1600" dirty="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140</a:t>
            </a:fld>
            <a:endParaRPr lang="ja-JP" altLang="en-US"/>
          </a:p>
        </p:txBody>
      </p:sp>
    </p:spTree>
    <p:extLst>
      <p:ext uri="{BB962C8B-B14F-4D97-AF65-F5344CB8AC3E}">
        <p14:creationId xmlns:p14="http://schemas.microsoft.com/office/powerpoint/2010/main" val="2189053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35496" y="-27384"/>
            <a:ext cx="9144000" cy="338554"/>
          </a:xfrm>
          <a:prstGeom prst="rect">
            <a:avLst/>
          </a:prstGeom>
          <a:noFill/>
        </p:spPr>
        <p:txBody>
          <a:bodyPr wrap="square" rtlCol="0">
            <a:spAutoFit/>
          </a:bodyPr>
          <a:lstStyle>
            <a:defPPr>
              <a:defRPr lang="en-US"/>
            </a:defPPr>
            <a:lvl1pPr>
              <a:defRPr kumimoji="1" sz="16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■脱炭素ビジネス①</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スライド番号プレースホルダー 1"/>
          <p:cNvSpPr>
            <a:spLocks noGrp="1"/>
          </p:cNvSpPr>
          <p:nvPr>
            <p:ph type="sldNum" sz="quarter" idx="12"/>
          </p:nvPr>
        </p:nvSpPr>
        <p:spPr>
          <a:xfrm>
            <a:off x="8739364" y="6543400"/>
            <a:ext cx="486000" cy="48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50" name="角丸四角形 49"/>
          <p:cNvSpPr/>
          <p:nvPr/>
        </p:nvSpPr>
        <p:spPr>
          <a:xfrm>
            <a:off x="116200" y="332656"/>
            <a:ext cx="3097517"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カーボンニュートラル</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技術開発・実証</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事業</a:t>
            </a:r>
            <a:endParaRPr kumimoji="1" lang="zh-TW"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15021" y="670068"/>
            <a:ext cx="43253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年大阪・関西万博の機会を活かして、</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カーボンニュートラル</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に資する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最先端技術</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の開発</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・実証にチャレンジする企業の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を支援。令和４年度は８件を選定。</a:t>
            </a:r>
            <a:r>
              <a:rPr kumimoji="1" lang="en-US" altLang="zh-TW"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500,000</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7800" marR="0" lvl="0" indent="-17780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p:cNvSpPr/>
          <p:nvPr/>
        </p:nvSpPr>
        <p:spPr>
          <a:xfrm>
            <a:off x="128460" y="1383533"/>
            <a:ext cx="4351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補助額</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１件</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あたり上限１億円　</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補助率</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２／３</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以内　</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53" name="表 52"/>
          <p:cNvGraphicFramePr>
            <a:graphicFrameLocks noGrp="1"/>
          </p:cNvGraphicFramePr>
          <p:nvPr>
            <p:extLst>
              <p:ext uri="{D42A27DB-BD31-4B8C-83A1-F6EECF244321}">
                <p14:modId xmlns:p14="http://schemas.microsoft.com/office/powerpoint/2010/main" val="3122070739"/>
              </p:ext>
            </p:extLst>
          </p:nvPr>
        </p:nvGraphicFramePr>
        <p:xfrm>
          <a:off x="4251715" y="676091"/>
          <a:ext cx="4836943" cy="3079914"/>
        </p:xfrm>
        <a:graphic>
          <a:graphicData uri="http://schemas.openxmlformats.org/drawingml/2006/table">
            <a:tbl>
              <a:tblPr firstRow="1" bandRow="1">
                <a:tableStyleId>{5940675A-B579-460E-94D1-54222C63F5DA}</a:tableStyleId>
              </a:tblPr>
              <a:tblGrid>
                <a:gridCol w="3981023">
                  <a:extLst>
                    <a:ext uri="{9D8B030D-6E8A-4147-A177-3AD203B41FA5}">
                      <a16:colId xmlns:a16="http://schemas.microsoft.com/office/drawing/2014/main" val="2352329353"/>
                    </a:ext>
                  </a:extLst>
                </a:gridCol>
                <a:gridCol w="855920">
                  <a:extLst>
                    <a:ext uri="{9D8B030D-6E8A-4147-A177-3AD203B41FA5}">
                      <a16:colId xmlns:a16="http://schemas.microsoft.com/office/drawing/2014/main" val="1164856099"/>
                    </a:ext>
                  </a:extLst>
                </a:gridCol>
              </a:tblGrid>
              <a:tr h="275571">
                <a:tc>
                  <a:txBody>
                    <a:bodyPr/>
                    <a:lstStyle/>
                    <a:p>
                      <a:pPr algn="ctr"/>
                      <a:r>
                        <a:rPr kumimoji="1" lang="ja-JP" altLang="en-US" sz="1000" b="0" dirty="0" smtClean="0">
                          <a:latin typeface="Meiryo UI" panose="020B0604030504040204" pitchFamily="50" charset="-128"/>
                          <a:ea typeface="Meiryo UI" panose="020B0604030504040204" pitchFamily="50" charset="-128"/>
                        </a:rPr>
                        <a:t>令和４年度選定事業名</a:t>
                      </a:r>
                      <a:endParaRPr kumimoji="1" lang="ja-JP" altLang="en-US" sz="1000" b="0"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ja-JP" altLang="en-US" sz="1000" b="0" dirty="0">
                          <a:latin typeface="Meiryo UI" panose="020B0604030504040204" pitchFamily="50" charset="-128"/>
                          <a:ea typeface="Meiryo UI" panose="020B0604030504040204" pitchFamily="50" charset="-128"/>
                        </a:rPr>
                        <a:t>技術</a:t>
                      </a:r>
                      <a:r>
                        <a:rPr kumimoji="1" lang="ja-JP" altLang="en-US" sz="1000" b="0" dirty="0" smtClean="0">
                          <a:latin typeface="Meiryo UI" panose="020B0604030504040204" pitchFamily="50" charset="-128"/>
                          <a:ea typeface="Meiryo UI" panose="020B0604030504040204" pitchFamily="50" charset="-128"/>
                        </a:rPr>
                        <a:t>分野</a:t>
                      </a:r>
                      <a:endParaRPr kumimoji="1" lang="ja-JP" altLang="en-US" sz="1000" b="0" baseline="30000" dirty="0">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3822795455"/>
                  </a:ext>
                </a:extLst>
              </a:tr>
              <a:tr h="620032">
                <a:tc>
                  <a:txBody>
                    <a:bodyPr/>
                    <a:lstStyle/>
                    <a:p>
                      <a:r>
                        <a:rPr kumimoji="1" lang="ja-JP" altLang="en-US" sz="1000" b="0" u="none" dirty="0" smtClean="0">
                          <a:latin typeface="Meiryo UI" panose="020B0604030504040204" pitchFamily="50" charset="-128"/>
                          <a:ea typeface="Meiryo UI" panose="020B0604030504040204" pitchFamily="50" charset="-128"/>
                        </a:rPr>
                        <a:t>①　</a:t>
                      </a:r>
                      <a:r>
                        <a:rPr kumimoji="1" lang="en-US" altLang="ja-JP" sz="1000" b="0" u="none" dirty="0" smtClean="0">
                          <a:latin typeface="Meiryo UI" panose="020B0604030504040204" pitchFamily="50" charset="-128"/>
                          <a:ea typeface="Meiryo UI" panose="020B0604030504040204" pitchFamily="50" charset="-128"/>
                        </a:rPr>
                        <a:t>SOEC</a:t>
                      </a:r>
                      <a:r>
                        <a:rPr kumimoji="1" lang="ja-JP" altLang="en-US" sz="1000" b="0" u="none" dirty="0" smtClean="0">
                          <a:latin typeface="Meiryo UI" panose="020B0604030504040204" pitchFamily="50" charset="-128"/>
                          <a:ea typeface="Meiryo UI" panose="020B0604030504040204" pitchFamily="50" charset="-128"/>
                        </a:rPr>
                        <a:t>（固体酸化物形電解セル）水素製造装置の開発・実証</a:t>
                      </a:r>
                      <a:endParaRPr kumimoji="1" lang="en-US" altLang="ja-JP" sz="1000" b="0" u="none" baseline="30000" dirty="0" smtClean="0">
                        <a:latin typeface="Meiryo UI" panose="020B0604030504040204" pitchFamily="50" charset="-128"/>
                        <a:ea typeface="Meiryo UI" panose="020B0604030504040204" pitchFamily="50" charset="-128"/>
                      </a:endParaRPr>
                    </a:p>
                    <a:p>
                      <a:r>
                        <a:rPr kumimoji="1" lang="ja-JP" altLang="en-US" sz="1000" b="0" u="none" dirty="0" smtClean="0">
                          <a:latin typeface="Meiryo UI" panose="020B0604030504040204" pitchFamily="50" charset="-128"/>
                          <a:ea typeface="Meiryo UI" panose="020B0604030504040204" pitchFamily="50" charset="-128"/>
                        </a:rPr>
                        <a:t>②　小型水素容器の充填温度制御式多連型充填システムの開発・実証</a:t>
                      </a:r>
                      <a:endParaRPr kumimoji="1" lang="en-US" altLang="ja-JP" sz="1000" b="0" u="none" dirty="0" smtClean="0">
                        <a:latin typeface="Meiryo UI" panose="020B0604030504040204" pitchFamily="50" charset="-128"/>
                        <a:ea typeface="Meiryo UI" panose="020B0604030504040204" pitchFamily="50" charset="-128"/>
                      </a:endParaRPr>
                    </a:p>
                    <a:p>
                      <a:r>
                        <a:rPr kumimoji="1" lang="en-US" altLang="ja-JP" sz="1000" b="0" u="none" dirty="0" smtClean="0">
                          <a:latin typeface="Meiryo UI" panose="020B0604030504040204" pitchFamily="50" charset="-128"/>
                          <a:ea typeface="Meiryo UI" panose="020B0604030504040204" pitchFamily="50" charset="-128"/>
                        </a:rPr>
                        <a:t>     </a:t>
                      </a:r>
                      <a:r>
                        <a:rPr kumimoji="1" lang="ja-JP" altLang="en-US" sz="1000" b="0" u="none" dirty="0" smtClean="0">
                          <a:latin typeface="Meiryo UI" panose="020B0604030504040204" pitchFamily="50" charset="-128"/>
                          <a:ea typeface="Meiryo UI" panose="020B0604030504040204" pitchFamily="50" charset="-128"/>
                        </a:rPr>
                        <a:t>及び水素マイクロモビリティの利用実証</a:t>
                      </a:r>
                      <a:endParaRPr kumimoji="1" lang="en-US" altLang="ja-JP" sz="1000" b="0" u="none" dirty="0">
                        <a:latin typeface="Meiryo UI" panose="020B0604030504040204" pitchFamily="50" charset="-128"/>
                        <a:ea typeface="Meiryo UI" panose="020B0604030504040204" pitchFamily="50" charset="-128"/>
                      </a:endParaRPr>
                    </a:p>
                  </a:txBody>
                  <a:tcPr/>
                </a:tc>
                <a:tc>
                  <a:txBody>
                    <a:bodyPr/>
                    <a:lstStyle/>
                    <a:p>
                      <a:r>
                        <a:rPr kumimoji="1" lang="ja-JP" altLang="en-US" sz="1000" b="0" dirty="0">
                          <a:latin typeface="Meiryo UI" panose="020B0604030504040204" pitchFamily="50" charset="-128"/>
                          <a:ea typeface="Meiryo UI" panose="020B0604030504040204" pitchFamily="50" charset="-128"/>
                        </a:rPr>
                        <a:t>水素</a:t>
                      </a:r>
                    </a:p>
                  </a:txBody>
                  <a:tcPr anchor="ctr"/>
                </a:tc>
                <a:extLst>
                  <a:ext uri="{0D108BD9-81ED-4DB2-BD59-A6C34878D82A}">
                    <a16:rowId xmlns:a16="http://schemas.microsoft.com/office/drawing/2014/main" val="1148511334"/>
                  </a:ext>
                </a:extLst>
              </a:tr>
              <a:tr h="447801">
                <a:tc>
                  <a:txBody>
                    <a:bodyPr/>
                    <a:lstStyle/>
                    <a:p>
                      <a:r>
                        <a:rPr kumimoji="1" lang="ja-JP" altLang="en-US" sz="1000" b="0" u="none" dirty="0" smtClean="0">
                          <a:latin typeface="Meiryo UI" panose="020B0604030504040204" pitchFamily="50" charset="-128"/>
                          <a:ea typeface="Meiryo UI" panose="020B0604030504040204" pitchFamily="50" charset="-128"/>
                        </a:rPr>
                        <a:t>③　移動時ゼロカーボン（ゼロカーボンムーブ）を実現する次世代水上バス</a:t>
                      </a:r>
                      <a:endParaRPr kumimoji="1" lang="en-US" altLang="ja-JP" sz="1000" b="0" u="none" dirty="0" smtClean="0">
                        <a:latin typeface="Meiryo UI" panose="020B0604030504040204" pitchFamily="50" charset="-128"/>
                        <a:ea typeface="Meiryo UI" panose="020B0604030504040204" pitchFamily="50" charset="-128"/>
                      </a:endParaRPr>
                    </a:p>
                    <a:p>
                      <a:r>
                        <a:rPr kumimoji="1" lang="en-US" altLang="ja-JP" sz="1000" b="0" u="none" dirty="0" smtClean="0">
                          <a:latin typeface="Meiryo UI" panose="020B0604030504040204" pitchFamily="50" charset="-128"/>
                          <a:ea typeface="Meiryo UI" panose="020B0604030504040204" pitchFamily="50" charset="-128"/>
                        </a:rPr>
                        <a:t>     </a:t>
                      </a:r>
                      <a:r>
                        <a:rPr kumimoji="1" lang="ja-JP" altLang="en-US" sz="1000" b="0" u="none" dirty="0" smtClean="0">
                          <a:latin typeface="Meiryo UI" panose="020B0604030504040204" pitchFamily="50" charset="-128"/>
                          <a:ea typeface="Meiryo UI" panose="020B0604030504040204" pitchFamily="50" charset="-128"/>
                        </a:rPr>
                        <a:t>向け大容量ワイヤレス充電システムの開発・実証</a:t>
                      </a:r>
                      <a:endParaRPr kumimoji="1" lang="en-US" altLang="ja-JP" sz="1000" b="0" u="none" dirty="0" smtClean="0">
                        <a:latin typeface="Meiryo UI" panose="020B0604030504040204" pitchFamily="50" charset="-128"/>
                        <a:ea typeface="Meiryo UI" panose="020B0604030504040204" pitchFamily="50" charset="-128"/>
                      </a:endParaRPr>
                    </a:p>
                  </a:txBody>
                  <a:tcPr/>
                </a:tc>
                <a:tc>
                  <a:txBody>
                    <a:bodyPr/>
                    <a:lstStyle/>
                    <a:p>
                      <a:r>
                        <a:rPr kumimoji="1" lang="ja-JP" altLang="en-US" sz="1000" b="0" dirty="0" smtClean="0">
                          <a:latin typeface="Meiryo UI" panose="020B0604030504040204" pitchFamily="50" charset="-128"/>
                          <a:ea typeface="Meiryo UI" panose="020B0604030504040204" pitchFamily="50" charset="-128"/>
                        </a:rPr>
                        <a:t>次世代モビリティ</a:t>
                      </a:r>
                      <a:endParaRPr kumimoji="1" lang="en-US" altLang="ja-JP" sz="1000" b="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25731185"/>
                  </a:ext>
                </a:extLst>
              </a:tr>
              <a:tr h="275571">
                <a:tc>
                  <a:txBody>
                    <a:bodyPr/>
                    <a:lstStyle/>
                    <a:p>
                      <a:r>
                        <a:rPr kumimoji="1" lang="ja-JP" altLang="en-US" sz="1000" b="0" u="none" dirty="0" smtClean="0">
                          <a:latin typeface="Meiryo UI" panose="020B0604030504040204" pitchFamily="50" charset="-128"/>
                          <a:ea typeface="Meiryo UI" panose="020B0604030504040204" pitchFamily="50" charset="-128"/>
                        </a:rPr>
                        <a:t>④　リニューアブルディーゼルを用いた建設・輸送分野における脱炭素化実証</a:t>
                      </a:r>
                    </a:p>
                  </a:txBody>
                  <a:tcPr/>
                </a:tc>
                <a:tc>
                  <a:txBody>
                    <a:bodyPr/>
                    <a:lstStyle/>
                    <a:p>
                      <a:r>
                        <a:rPr kumimoji="1" lang="ja-JP" altLang="en-US" sz="1000" b="0" dirty="0" smtClean="0">
                          <a:latin typeface="Meiryo UI" panose="020B0604030504040204" pitchFamily="50" charset="-128"/>
                          <a:ea typeface="Meiryo UI" panose="020B0604030504040204" pitchFamily="50" charset="-128"/>
                        </a:rPr>
                        <a:t>次世代燃料</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8718666"/>
                  </a:ext>
                </a:extLst>
              </a:tr>
              <a:tr h="275571">
                <a:tc>
                  <a:txBody>
                    <a:bodyPr/>
                    <a:lstStyle/>
                    <a:p>
                      <a:r>
                        <a:rPr kumimoji="1" lang="ja-JP" altLang="en-US" sz="1000" b="0" u="none" dirty="0" smtClean="0">
                          <a:latin typeface="Meiryo UI" panose="020B0604030504040204" pitchFamily="50" charset="-128"/>
                          <a:ea typeface="Meiryo UI" panose="020B0604030504040204" pitchFamily="50" charset="-128"/>
                        </a:rPr>
                        <a:t>⑤　大気中</a:t>
                      </a:r>
                      <a:r>
                        <a:rPr kumimoji="1" lang="en-US" altLang="ja-JP" sz="1000" b="0" u="none" dirty="0" smtClean="0">
                          <a:latin typeface="Meiryo UI" panose="020B0604030504040204" pitchFamily="50" charset="-128"/>
                          <a:ea typeface="Meiryo UI" panose="020B0604030504040204" pitchFamily="50" charset="-128"/>
                        </a:rPr>
                        <a:t>CO2</a:t>
                      </a:r>
                      <a:r>
                        <a:rPr kumimoji="1" lang="ja-JP" altLang="en-US" sz="1000" b="0" u="none" dirty="0" smtClean="0">
                          <a:latin typeface="Meiryo UI" panose="020B0604030504040204" pitchFamily="50" charset="-128"/>
                          <a:ea typeface="Meiryo UI" panose="020B0604030504040204" pitchFamily="50" charset="-128"/>
                        </a:rPr>
                        <a:t>の鉱物固定化と肥料化の技術開発・実証</a:t>
                      </a:r>
                      <a:endParaRPr kumimoji="1" lang="ja-JP" altLang="en-US" sz="1000" b="0" u="none" dirty="0">
                        <a:latin typeface="Meiryo UI" panose="020B0604030504040204" pitchFamily="50" charset="-128"/>
                        <a:ea typeface="Meiryo UI" panose="020B0604030504040204" pitchFamily="50" charset="-128"/>
                      </a:endParaRPr>
                    </a:p>
                  </a:txBody>
                  <a:tcPr/>
                </a:tc>
                <a:tc>
                  <a:txBody>
                    <a:bodyPr/>
                    <a:lstStyle/>
                    <a:p>
                      <a:r>
                        <a:rPr kumimoji="1" lang="en-US" altLang="ja-JP" sz="1000" b="0" dirty="0" smtClean="0">
                          <a:latin typeface="Meiryo UI" panose="020B0604030504040204" pitchFamily="50" charset="-128"/>
                          <a:ea typeface="Meiryo UI" panose="020B0604030504040204" pitchFamily="50" charset="-128"/>
                        </a:rPr>
                        <a:t>CO2</a:t>
                      </a:r>
                      <a:r>
                        <a:rPr kumimoji="1" lang="ja-JP" altLang="en-US" sz="1000" b="0" dirty="0" smtClean="0">
                          <a:latin typeface="Meiryo UI" panose="020B0604030504040204" pitchFamily="50" charset="-128"/>
                          <a:ea typeface="Meiryo UI" panose="020B0604030504040204" pitchFamily="50" charset="-128"/>
                        </a:rPr>
                        <a:t>回収</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50003298"/>
                  </a:ext>
                </a:extLst>
              </a:tr>
              <a:tr h="447801">
                <a:tc>
                  <a:txBody>
                    <a:bodyPr/>
                    <a:lstStyle/>
                    <a:p>
                      <a:r>
                        <a:rPr kumimoji="1" lang="ja-JP" altLang="en-US" sz="1000" b="0" u="none" dirty="0" smtClean="0">
                          <a:latin typeface="Meiryo UI" panose="020B0604030504040204" pitchFamily="50" charset="-128"/>
                          <a:ea typeface="Meiryo UI" panose="020B0604030504040204" pitchFamily="50" charset="-128"/>
                        </a:rPr>
                        <a:t>⑥　未利用バイオマス資源の前処理技術による高効率メタン化システムの開</a:t>
                      </a:r>
                      <a:endParaRPr kumimoji="1" lang="en-US" altLang="ja-JP" sz="1000" b="0" u="none" dirty="0" smtClean="0">
                        <a:latin typeface="Meiryo UI" panose="020B0604030504040204" pitchFamily="50" charset="-128"/>
                        <a:ea typeface="Meiryo UI" panose="020B0604030504040204" pitchFamily="50" charset="-128"/>
                      </a:endParaRPr>
                    </a:p>
                    <a:p>
                      <a:r>
                        <a:rPr kumimoji="1" lang="en-US" altLang="ja-JP" sz="1000" b="0" u="none" dirty="0" smtClean="0">
                          <a:latin typeface="Meiryo UI" panose="020B0604030504040204" pitchFamily="50" charset="-128"/>
                          <a:ea typeface="Meiryo UI" panose="020B0604030504040204" pitchFamily="50" charset="-128"/>
                        </a:rPr>
                        <a:t>     </a:t>
                      </a:r>
                      <a:r>
                        <a:rPr kumimoji="1" lang="ja-JP" altLang="en-US" sz="1000" b="0" u="none" dirty="0" smtClean="0">
                          <a:latin typeface="Meiryo UI" panose="020B0604030504040204" pitchFamily="50" charset="-128"/>
                          <a:ea typeface="Meiryo UI" panose="020B0604030504040204" pitchFamily="50" charset="-128"/>
                        </a:rPr>
                        <a:t>発・実証</a:t>
                      </a:r>
                      <a:endParaRPr kumimoji="1" lang="ja-JP" altLang="en-US" sz="1000" b="0" u="none" dirty="0">
                        <a:latin typeface="Meiryo UI" panose="020B0604030504040204" pitchFamily="50" charset="-128"/>
                        <a:ea typeface="Meiryo UI" panose="020B0604030504040204" pitchFamily="50" charset="-128"/>
                      </a:endParaRPr>
                    </a:p>
                  </a:txBody>
                  <a:tcPr/>
                </a:tc>
                <a:tc>
                  <a:txBody>
                    <a:bodyPr/>
                    <a:lstStyle/>
                    <a:p>
                      <a:r>
                        <a:rPr kumimoji="1" lang="ja-JP" altLang="en-US" sz="1000" b="0" dirty="0" smtClean="0">
                          <a:latin typeface="Meiryo UI" panose="020B0604030504040204" pitchFamily="50" charset="-128"/>
                          <a:ea typeface="Meiryo UI" panose="020B0604030504040204" pitchFamily="50" charset="-128"/>
                        </a:rPr>
                        <a:t>再生可能</a:t>
                      </a:r>
                      <a:endParaRPr kumimoji="1" lang="en-US" altLang="ja-JP" sz="1000" b="0" dirty="0" smtClean="0">
                        <a:latin typeface="Meiryo UI" panose="020B0604030504040204" pitchFamily="50" charset="-128"/>
                        <a:ea typeface="Meiryo UI" panose="020B0604030504040204" pitchFamily="50" charset="-128"/>
                      </a:endParaRPr>
                    </a:p>
                    <a:p>
                      <a:r>
                        <a:rPr kumimoji="1" lang="ja-JP" altLang="en-US" sz="1000" b="0" dirty="0" smtClean="0">
                          <a:latin typeface="Meiryo UI" panose="020B0604030504040204" pitchFamily="50" charset="-128"/>
                          <a:ea typeface="Meiryo UI" panose="020B0604030504040204" pitchFamily="50" charset="-128"/>
                        </a:rPr>
                        <a:t>エネルギー</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75437568"/>
                  </a:ext>
                </a:extLst>
              </a:tr>
              <a:tr h="447801">
                <a:tc>
                  <a:txBody>
                    <a:bodyPr/>
                    <a:lstStyle/>
                    <a:p>
                      <a:r>
                        <a:rPr kumimoji="1" lang="ja-JP" altLang="en-US" sz="1000" b="0" u="none" dirty="0" smtClean="0">
                          <a:latin typeface="Meiryo UI" panose="020B0604030504040204" pitchFamily="50" charset="-128"/>
                          <a:ea typeface="Meiryo UI" panose="020B0604030504040204" pitchFamily="50" charset="-128"/>
                        </a:rPr>
                        <a:t>⑦　マイクロ波加熱技術を適用した小型分散型ケミカルリサイクルシステム構</a:t>
                      </a:r>
                      <a:endParaRPr kumimoji="1" lang="en-US" altLang="ja-JP" sz="1000" b="0" u="none" dirty="0" smtClean="0">
                        <a:latin typeface="Meiryo UI" panose="020B0604030504040204" pitchFamily="50" charset="-128"/>
                        <a:ea typeface="Meiryo UI" panose="020B0604030504040204" pitchFamily="50" charset="-128"/>
                      </a:endParaRPr>
                    </a:p>
                    <a:p>
                      <a:r>
                        <a:rPr kumimoji="1" lang="en-US" altLang="ja-JP" sz="1000" b="0" u="none" dirty="0" smtClean="0">
                          <a:latin typeface="Meiryo UI" panose="020B0604030504040204" pitchFamily="50" charset="-128"/>
                          <a:ea typeface="Meiryo UI" panose="020B0604030504040204" pitchFamily="50" charset="-128"/>
                        </a:rPr>
                        <a:t>     </a:t>
                      </a:r>
                      <a:r>
                        <a:rPr kumimoji="1" lang="ja-JP" altLang="en-US" sz="1000" b="0" u="none" dirty="0" smtClean="0">
                          <a:latin typeface="Meiryo UI" panose="020B0604030504040204" pitchFamily="50" charset="-128"/>
                          <a:ea typeface="Meiryo UI" panose="020B0604030504040204" pitchFamily="50" charset="-128"/>
                        </a:rPr>
                        <a:t>築の開発・実証</a:t>
                      </a:r>
                      <a:endParaRPr kumimoji="1" lang="ja-JP" altLang="en-US" sz="1000" b="0" u="none" dirty="0">
                        <a:latin typeface="Meiryo UI" panose="020B0604030504040204" pitchFamily="50" charset="-128"/>
                        <a:ea typeface="Meiryo UI" panose="020B0604030504040204" pitchFamily="50" charset="-128"/>
                      </a:endParaRPr>
                    </a:p>
                  </a:txBody>
                  <a:tcPr/>
                </a:tc>
                <a:tc>
                  <a:txBody>
                    <a:bodyPr/>
                    <a:lstStyle/>
                    <a:p>
                      <a:r>
                        <a:rPr kumimoji="1" lang="ja-JP" altLang="en-US" sz="1000" b="0" dirty="0" smtClean="0">
                          <a:latin typeface="Meiryo UI" panose="020B0604030504040204" pitchFamily="50" charset="-128"/>
                          <a:ea typeface="Meiryo UI" panose="020B0604030504040204" pitchFamily="50" charset="-128"/>
                        </a:rPr>
                        <a:t>リサイクル</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14776356"/>
                  </a:ext>
                </a:extLst>
              </a:tr>
              <a:tr h="289766">
                <a:tc>
                  <a:txBody>
                    <a:bodyPr/>
                    <a:lstStyle/>
                    <a:p>
                      <a:r>
                        <a:rPr kumimoji="1" lang="ja-JP" altLang="en-US" sz="1000" b="0" u="none" dirty="0" smtClean="0">
                          <a:latin typeface="Meiryo UI" panose="020B0604030504040204" pitchFamily="50" charset="-128"/>
                          <a:ea typeface="Meiryo UI" panose="020B0604030504040204" pitchFamily="50" charset="-128"/>
                        </a:rPr>
                        <a:t>⑧　ステンレス密封長寿命不燃真空断熱パネル技術開発・実証</a:t>
                      </a:r>
                      <a:endParaRPr kumimoji="1" lang="ja-JP" altLang="en-US" sz="1000" b="0" u="none" dirty="0">
                        <a:latin typeface="Meiryo UI" panose="020B0604030504040204" pitchFamily="50" charset="-128"/>
                        <a:ea typeface="Meiryo UI" panose="020B0604030504040204" pitchFamily="50" charset="-128"/>
                      </a:endParaRPr>
                    </a:p>
                  </a:txBody>
                  <a:tcPr/>
                </a:tc>
                <a:tc>
                  <a:txBody>
                    <a:bodyPr/>
                    <a:lstStyle/>
                    <a:p>
                      <a:r>
                        <a:rPr kumimoji="1" lang="ja-JP" altLang="en-US" sz="1000" b="0" dirty="0" smtClean="0">
                          <a:latin typeface="Meiryo UI" panose="020B0604030504040204" pitchFamily="50" charset="-128"/>
                          <a:ea typeface="Meiryo UI" panose="020B0604030504040204" pitchFamily="50" charset="-128"/>
                        </a:rPr>
                        <a:t>省エネルギー</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64352211"/>
                  </a:ext>
                </a:extLst>
              </a:tr>
            </a:tbl>
          </a:graphicData>
        </a:graphic>
      </p:graphicFrame>
      <p:sp>
        <p:nvSpPr>
          <p:cNvPr id="4" name="正方形/長方形 3"/>
          <p:cNvSpPr/>
          <p:nvPr/>
        </p:nvSpPr>
        <p:spPr>
          <a:xfrm>
            <a:off x="35496" y="1865644"/>
            <a:ext cx="2558714" cy="2539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（例）①の事業が万博</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時点でめざす</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披露</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p:cNvSpPr/>
          <p:nvPr/>
        </p:nvSpPr>
        <p:spPr>
          <a:xfrm>
            <a:off x="0" y="2147466"/>
            <a:ext cx="4216219" cy="2539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府域で電力から製造した水素を、燃料電池車（</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FCV</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）への充填に</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活用</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p:cNvSpPr txBox="1"/>
          <p:nvPr/>
        </p:nvSpPr>
        <p:spPr>
          <a:xfrm>
            <a:off x="2005320" y="3262244"/>
            <a:ext cx="23235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周辺機器　　　　　</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（蒸気発生機器など）</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F77F5B8F-8480-D985-9C3B-0F2ED5132BB1}"/>
              </a:ext>
            </a:extLst>
          </p:cNvPr>
          <p:cNvSpPr txBox="1"/>
          <p:nvPr/>
        </p:nvSpPr>
        <p:spPr>
          <a:xfrm>
            <a:off x="1205993" y="3270681"/>
            <a:ext cx="1325373"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SOEC</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7" name="図 16">
            <a:extLst>
              <a:ext uri="{FF2B5EF4-FFF2-40B4-BE49-F238E27FC236}">
                <a16:creationId xmlns:a16="http://schemas.microsoft.com/office/drawing/2014/main" id="{A0CD4ACC-EAAF-3F9F-2126-999914F5CBAD}"/>
              </a:ext>
            </a:extLst>
          </p:cNvPr>
          <p:cNvPicPr>
            <a:picLocks noChangeAspect="1"/>
          </p:cNvPicPr>
          <p:nvPr/>
        </p:nvPicPr>
        <p:blipFill rotWithShape="1">
          <a:blip r:embed="rId3"/>
          <a:srcRect l="9842" r="19748" b="10304"/>
          <a:stretch/>
        </p:blipFill>
        <p:spPr>
          <a:xfrm>
            <a:off x="923640" y="3135483"/>
            <a:ext cx="446609" cy="592616"/>
          </a:xfrm>
          <a:prstGeom prst="rect">
            <a:avLst/>
          </a:prstGeom>
        </p:spPr>
      </p:pic>
      <p:pic>
        <p:nvPicPr>
          <p:cNvPr id="18" name="図 17">
            <a:extLst>
              <a:ext uri="{FF2B5EF4-FFF2-40B4-BE49-F238E27FC236}">
                <a16:creationId xmlns:a16="http://schemas.microsoft.com/office/drawing/2014/main" id="{C578AC61-5DC8-C6F0-2CA2-3B171A7C472B}"/>
              </a:ext>
            </a:extLst>
          </p:cNvPr>
          <p:cNvPicPr>
            <a:picLocks noChangeAspect="1"/>
          </p:cNvPicPr>
          <p:nvPr/>
        </p:nvPicPr>
        <p:blipFill rotWithShape="1">
          <a:blip r:embed="rId4"/>
          <a:srcRect t="9660" b="13115"/>
          <a:stretch/>
        </p:blipFill>
        <p:spPr>
          <a:xfrm>
            <a:off x="1746479" y="2583104"/>
            <a:ext cx="740072" cy="410623"/>
          </a:xfrm>
          <a:prstGeom prst="rect">
            <a:avLst/>
          </a:prstGeom>
        </p:spPr>
      </p:pic>
      <p:sp>
        <p:nvSpPr>
          <p:cNvPr id="20" name="矢印: 右 9">
            <a:extLst>
              <a:ext uri="{FF2B5EF4-FFF2-40B4-BE49-F238E27FC236}">
                <a16:creationId xmlns:a16="http://schemas.microsoft.com/office/drawing/2014/main" id="{2BB10C86-C510-95F1-3837-7FE9FD3D31AF}"/>
              </a:ext>
            </a:extLst>
          </p:cNvPr>
          <p:cNvSpPr/>
          <p:nvPr/>
        </p:nvSpPr>
        <p:spPr>
          <a:xfrm>
            <a:off x="923640" y="2554895"/>
            <a:ext cx="512339" cy="33493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 name="サブタイトル 2">
            <a:extLst>
              <a:ext uri="{FF2B5EF4-FFF2-40B4-BE49-F238E27FC236}">
                <a16:creationId xmlns:a16="http://schemas.microsoft.com/office/drawing/2014/main" id="{0EEDAA1F-2879-875F-1FB2-DFFA8A8EC406}"/>
              </a:ext>
            </a:extLst>
          </p:cNvPr>
          <p:cNvSpPr txBox="1">
            <a:spLocks/>
          </p:cNvSpPr>
          <p:nvPr/>
        </p:nvSpPr>
        <p:spPr>
          <a:xfrm>
            <a:off x="-147085" y="2489701"/>
            <a:ext cx="1223090" cy="50477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ts val="0"/>
              </a:spcAft>
              <a:buClr>
                <a:srgbClr val="5B9BD5"/>
              </a:buClr>
              <a:buSzPct val="85000"/>
              <a:buFont typeface="Arial" pitchFamily="34" charset="0"/>
              <a:buNone/>
              <a:tabLst/>
              <a:defRPr/>
            </a:pPr>
            <a:r>
              <a:rPr kumimoji="1" lang="ja-JP" altLang="en-US" sz="9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rPr>
              <a:t>グリーン電力</a:t>
            </a:r>
            <a:endParaRPr kumimoji="1" lang="en-US" altLang="ja-JP" sz="9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1" hangingPunct="1">
              <a:lnSpc>
                <a:spcPct val="100000"/>
              </a:lnSpc>
              <a:spcBef>
                <a:spcPct val="20000"/>
              </a:spcBef>
              <a:spcAft>
                <a:spcPts val="0"/>
              </a:spcAft>
              <a:buClr>
                <a:srgbClr val="5B9BD5"/>
              </a:buClr>
              <a:buSzPct val="85000"/>
              <a:buFont typeface="Arial" pitchFamily="34" charset="0"/>
              <a:buNone/>
              <a:tabLst/>
              <a:defRPr/>
            </a:pPr>
            <a:r>
              <a:rPr kumimoji="1" lang="ja-JP" altLang="en-US" sz="9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rPr>
              <a:t>高温水蒸気</a:t>
            </a:r>
          </a:p>
        </p:txBody>
      </p:sp>
      <p:sp>
        <p:nvSpPr>
          <p:cNvPr id="22" name="上矢印吹き出し 21"/>
          <p:cNvSpPr/>
          <p:nvPr/>
        </p:nvSpPr>
        <p:spPr>
          <a:xfrm>
            <a:off x="760058" y="3011339"/>
            <a:ext cx="2684478" cy="744666"/>
          </a:xfrm>
          <a:prstGeom prst="upArrowCallout">
            <a:avLst>
              <a:gd name="adj1" fmla="val 25000"/>
              <a:gd name="adj2" fmla="val 25000"/>
              <a:gd name="adj3" fmla="val 8760"/>
              <a:gd name="adj4" fmla="val 84022"/>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F77F5B8F-8480-D985-9C3B-0F2ED5132BB1}"/>
              </a:ext>
            </a:extLst>
          </p:cNvPr>
          <p:cNvSpPr txBox="1"/>
          <p:nvPr/>
        </p:nvSpPr>
        <p:spPr>
          <a:xfrm>
            <a:off x="1359748" y="2351474"/>
            <a:ext cx="1608490"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水素製造装置（ｲﾒｰｼﾞ）</a:t>
            </a:r>
          </a:p>
        </p:txBody>
      </p:sp>
      <p:sp>
        <p:nvSpPr>
          <p:cNvPr id="24" name="サブタイトル 2">
            <a:extLst>
              <a:ext uri="{FF2B5EF4-FFF2-40B4-BE49-F238E27FC236}">
                <a16:creationId xmlns:a16="http://schemas.microsoft.com/office/drawing/2014/main" id="{0EEDAA1F-2879-875F-1FB2-DFFA8A8EC406}"/>
              </a:ext>
            </a:extLst>
          </p:cNvPr>
          <p:cNvSpPr txBox="1">
            <a:spLocks/>
          </p:cNvSpPr>
          <p:nvPr/>
        </p:nvSpPr>
        <p:spPr>
          <a:xfrm>
            <a:off x="3105802" y="2595432"/>
            <a:ext cx="1223090" cy="50477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ts val="0"/>
              </a:spcAft>
              <a:buClr>
                <a:srgbClr val="5B9BD5"/>
              </a:buClr>
              <a:buSzPct val="85000"/>
              <a:buFont typeface="Arial" pitchFamily="34" charset="0"/>
              <a:buNone/>
              <a:tabLst/>
              <a:defRPr/>
            </a:pPr>
            <a:r>
              <a:rPr kumimoji="1" lang="ja-JP" altLang="en-US" sz="900" b="1" i="0" u="none" strike="noStrike" kern="1200" cap="none" spc="0" normalizeH="0" baseline="0" noProof="0" dirty="0" smtClean="0">
                <a:ln>
                  <a:noFill/>
                </a:ln>
                <a:solidFill>
                  <a:srgbClr val="00B050"/>
                </a:solidFill>
                <a:effectLst/>
                <a:uLnTx/>
                <a:uFillTx/>
                <a:latin typeface="Meiryo UI" panose="020B0604030504040204" pitchFamily="50" charset="-128"/>
                <a:ea typeface="Meiryo UI" panose="020B0604030504040204" pitchFamily="50" charset="-128"/>
                <a:cs typeface="+mn-cs"/>
              </a:rPr>
              <a:t>グリーン水素</a:t>
            </a:r>
            <a:endParaRPr kumimoji="1" lang="en-US" altLang="ja-JP" sz="9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25" name="矢印: 右 9">
            <a:extLst>
              <a:ext uri="{FF2B5EF4-FFF2-40B4-BE49-F238E27FC236}">
                <a16:creationId xmlns:a16="http://schemas.microsoft.com/office/drawing/2014/main" id="{2BB10C86-C510-95F1-3837-7FE9FD3D31AF}"/>
              </a:ext>
            </a:extLst>
          </p:cNvPr>
          <p:cNvSpPr/>
          <p:nvPr/>
        </p:nvSpPr>
        <p:spPr>
          <a:xfrm>
            <a:off x="2766399" y="2554895"/>
            <a:ext cx="512339" cy="33493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3213717" y="3958245"/>
            <a:ext cx="287258"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zh-TW"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8" name="図 2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9075" y="5281669"/>
            <a:ext cx="1867439" cy="1400580"/>
          </a:xfrm>
          <a:prstGeom prst="rect">
            <a:avLst/>
          </a:prstGeom>
        </p:spPr>
      </p:pic>
      <p:sp>
        <p:nvSpPr>
          <p:cNvPr id="29" name="テキスト ボックス 28"/>
          <p:cNvSpPr txBox="1"/>
          <p:nvPr/>
        </p:nvSpPr>
        <p:spPr>
          <a:xfrm>
            <a:off x="2163993" y="6312917"/>
            <a:ext cx="176881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7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万博記念公園における</a:t>
            </a:r>
            <a:r>
              <a:rPr kumimoji="0" lang="en-US" altLang="ja-JP" sz="900" b="0" i="0" u="none" strike="noStrike" kern="1200" cap="none" spc="-7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EV</a:t>
            </a:r>
            <a:r>
              <a:rPr kumimoji="0" lang="ja-JP" altLang="en-US" sz="900" b="0" i="0" u="none" strike="noStrike" kern="1200" cap="none" spc="-7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のワイヤレス給電</a:t>
            </a:r>
            <a:r>
              <a:rPr kumimoji="0" lang="ja-JP" altLang="en-US" sz="900" b="0" i="0" u="none" strike="noStrike" kern="1200" cap="none" spc="-7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a:t>
            </a:r>
            <a:r>
              <a:rPr kumimoji="0" lang="ja-JP" altLang="en-US" sz="900" b="0" i="0" u="none" strike="noStrike" kern="1200" cap="none" spc="-7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実証実験</a:t>
            </a:r>
            <a:endParaRPr kumimoji="0" lang="en-US" altLang="ja-JP" sz="900" b="0" i="0" u="none" strike="noStrike" kern="1200" cap="none" spc="-7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399668" y="4221088"/>
            <a:ext cx="4637800" cy="16706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559116" y="4534270"/>
            <a:ext cx="2128786" cy="1259319"/>
          </a:xfrm>
          <a:prstGeom prst="rect">
            <a:avLst/>
          </a:prstGeom>
          <a:ln/>
        </p:spPr>
        <p:style>
          <a:lnRef idx="2">
            <a:schemeClr val="accent3"/>
          </a:lnRef>
          <a:fillRef idx="1">
            <a:schemeClr val="lt1"/>
          </a:fillRef>
          <a:effectRef idx="0">
            <a:schemeClr val="accent3"/>
          </a:effectRef>
          <a:fontRef idx="minor">
            <a:schemeClr val="dk1"/>
          </a:fontRef>
        </p:style>
        <p:txBody>
          <a:bodyPr anchor="t">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府内企業の研究開発促進</a:t>
            </a:r>
            <a:endParaRPr kumimoji="1" lang="en-US" altLang="ja-JP"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開発支援補助</a:t>
            </a:r>
            <a:r>
              <a:rPr kumimoji="1" lang="en-US" altLang="ja-JP"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府内企業が取り組む蓄電池、水素・燃料電池、再生可能エネルギー等に関する</a:t>
            </a: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製品</a:t>
            </a: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やその材料・部材などの開発・実証実験等の取組みに要する経費を一部補助</a:t>
            </a:r>
          </a:p>
        </p:txBody>
      </p:sp>
      <p:sp>
        <p:nvSpPr>
          <p:cNvPr id="32" name="正方形/長方形 31"/>
          <p:cNvSpPr/>
          <p:nvPr/>
        </p:nvSpPr>
        <p:spPr>
          <a:xfrm>
            <a:off x="6746195" y="4534270"/>
            <a:ext cx="2128786" cy="1259319"/>
          </a:xfrm>
          <a:prstGeom prst="rect">
            <a:avLst/>
          </a:prstGeom>
          <a:ln/>
        </p:spPr>
        <p:style>
          <a:lnRef idx="2">
            <a:schemeClr val="accent3"/>
          </a:lnRef>
          <a:fillRef idx="1">
            <a:schemeClr val="lt1"/>
          </a:fillRef>
          <a:effectRef idx="0">
            <a:schemeClr val="accent3"/>
          </a:effectRef>
          <a:fontRef idx="minor">
            <a:schemeClr val="dk1"/>
          </a:fontRef>
        </p:style>
        <p:txBody>
          <a:bodyPr anchor="t">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府内での実証事業の活性化</a:t>
            </a:r>
            <a:endParaRPr kumimoji="1" lang="en-US" altLang="ja-JP"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実証実験補助</a:t>
            </a:r>
            <a:r>
              <a:rPr kumimoji="1" lang="en-US" altLang="ja-JP"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5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府内外</a:t>
            </a:r>
            <a:r>
              <a:rPr kumimoji="1" lang="ja-JP" altLang="en-US" sz="1050" b="0" i="0" u="none" strike="noStrike" kern="1200" cap="none" spc="50" normalizeH="0" baseline="0" noProof="0" dirty="0">
                <a:ln>
                  <a:noFill/>
                </a:ln>
                <a:solidFill>
                  <a:prstClr val="black"/>
                </a:solidFill>
                <a:effectLst/>
                <a:uLnTx/>
                <a:uFillTx/>
                <a:latin typeface="Meiryo UI" pitchFamily="50" charset="-128"/>
                <a:ea typeface="Meiryo UI" pitchFamily="50" charset="-128"/>
                <a:cs typeface="Meiryo UI" pitchFamily="50" charset="-128"/>
              </a:rPr>
              <a:t>の企業が取り組む</a:t>
            </a:r>
            <a:r>
              <a:rPr kumimoji="1" lang="en-US" altLang="ja-JP" sz="1050" b="0" i="0" u="none" strike="noStrike" kern="1200" cap="none" spc="50" normalizeH="0" baseline="0" noProof="0" dirty="0">
                <a:ln>
                  <a:noFill/>
                </a:ln>
                <a:solidFill>
                  <a:prstClr val="black"/>
                </a:solidFill>
                <a:effectLst/>
                <a:uLnTx/>
                <a:uFillTx/>
                <a:latin typeface="Meiryo UI" pitchFamily="50" charset="-128"/>
                <a:ea typeface="Meiryo UI" pitchFamily="50" charset="-128"/>
                <a:cs typeface="Meiryo UI" pitchFamily="50" charset="-128"/>
              </a:rPr>
              <a:t>AI</a:t>
            </a:r>
            <a:r>
              <a:rPr kumimoji="1" lang="ja-JP" altLang="en-US" sz="1050" b="0" i="0" u="none" strike="noStrike" kern="1200" cap="none" spc="50" normalizeH="0" baseline="0" noProof="0" dirty="0" err="1">
                <a:ln>
                  <a:noFill/>
                </a:ln>
                <a:solidFill>
                  <a:prstClr val="black"/>
                </a:solidFill>
                <a:effectLst/>
                <a:uLnTx/>
                <a:uFillTx/>
                <a:latin typeface="Meiryo UI" pitchFamily="50" charset="-128"/>
                <a:ea typeface="Meiryo UI" pitchFamily="50" charset="-128"/>
                <a:cs typeface="Meiryo UI" pitchFamily="50" charset="-128"/>
              </a:rPr>
              <a:t>、</a:t>
            </a:r>
            <a:r>
              <a:rPr kumimoji="1" lang="en-US" altLang="ja-JP" sz="1050" b="0" i="0" u="none" strike="noStrike" kern="1200" cap="none" spc="50" normalizeH="0" baseline="0" noProof="0" dirty="0" err="1" smtClean="0">
                <a:ln>
                  <a:noFill/>
                </a:ln>
                <a:solidFill>
                  <a:prstClr val="black"/>
                </a:solidFill>
                <a:effectLst/>
                <a:uLnTx/>
                <a:uFillTx/>
                <a:latin typeface="Meiryo UI" pitchFamily="50" charset="-128"/>
                <a:ea typeface="Meiryo UI" pitchFamily="50" charset="-128"/>
                <a:cs typeface="Meiryo UI" pitchFamily="50" charset="-128"/>
              </a:rPr>
              <a:t>IoT</a:t>
            </a:r>
            <a:r>
              <a:rPr kumimoji="1" lang="ja-JP" altLang="en-US" sz="1050" b="0" i="0" u="none" strike="noStrike" kern="1200" cap="none" spc="5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などの</a:t>
            </a:r>
            <a:r>
              <a:rPr kumimoji="1" lang="ja-JP" altLang="en-US" sz="1050" b="0" i="0" u="none" strike="noStrike" kern="1200" cap="none" spc="50" normalizeH="0" baseline="0" noProof="0" dirty="0">
                <a:ln>
                  <a:noFill/>
                </a:ln>
                <a:solidFill>
                  <a:prstClr val="black"/>
                </a:solidFill>
                <a:effectLst/>
                <a:uLnTx/>
                <a:uFillTx/>
                <a:latin typeface="Meiryo UI" pitchFamily="50" charset="-128"/>
                <a:ea typeface="Meiryo UI" pitchFamily="50" charset="-128"/>
                <a:cs typeface="Meiryo UI" pitchFamily="50" charset="-128"/>
              </a:rPr>
              <a:t>技術革新に関連する先端技術等の実証実験を府内で実施する場合において、運搬費、仮設費、保険料等の経費を一部補助</a:t>
            </a:r>
          </a:p>
        </p:txBody>
      </p:sp>
      <p:sp>
        <p:nvSpPr>
          <p:cNvPr id="33" name="テキスト ボックス 32"/>
          <p:cNvSpPr txBox="1"/>
          <p:nvPr/>
        </p:nvSpPr>
        <p:spPr bwMode="black">
          <a:xfrm>
            <a:off x="5371680" y="4261116"/>
            <a:ext cx="2634445"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研究開発や実証実験等を支援</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6" name="表 35">
            <a:extLst>
              <a:ext uri="{FF2B5EF4-FFF2-40B4-BE49-F238E27FC236}">
                <a16:creationId xmlns:a16="http://schemas.microsoft.com/office/drawing/2014/main" id="{91A6F6E2-2569-4A17-9619-D06C0142E8EB}"/>
              </a:ext>
            </a:extLst>
          </p:cNvPr>
          <p:cNvGraphicFramePr>
            <a:graphicFrameLocks noGrp="1"/>
          </p:cNvGraphicFramePr>
          <p:nvPr>
            <p:extLst>
              <p:ext uri="{D42A27DB-BD31-4B8C-83A1-F6EECF244321}">
                <p14:modId xmlns:p14="http://schemas.microsoft.com/office/powerpoint/2010/main" val="2444561678"/>
              </p:ext>
            </p:extLst>
          </p:nvPr>
        </p:nvGraphicFramePr>
        <p:xfrm>
          <a:off x="3932806" y="6053329"/>
          <a:ext cx="5104662" cy="685800"/>
        </p:xfrm>
        <a:graphic>
          <a:graphicData uri="http://schemas.openxmlformats.org/drawingml/2006/table">
            <a:tbl>
              <a:tblPr>
                <a:tableStyleId>{5940675A-B579-460E-94D1-54222C63F5DA}</a:tableStyleId>
              </a:tblPr>
              <a:tblGrid>
                <a:gridCol w="1009366">
                  <a:extLst>
                    <a:ext uri="{9D8B030D-6E8A-4147-A177-3AD203B41FA5}">
                      <a16:colId xmlns:a16="http://schemas.microsoft.com/office/drawing/2014/main" val="3757262113"/>
                    </a:ext>
                  </a:extLst>
                </a:gridCol>
                <a:gridCol w="511912">
                  <a:extLst>
                    <a:ext uri="{9D8B030D-6E8A-4147-A177-3AD203B41FA5}">
                      <a16:colId xmlns:a16="http://schemas.microsoft.com/office/drawing/2014/main" val="571156813"/>
                    </a:ext>
                  </a:extLst>
                </a:gridCol>
                <a:gridCol w="511912">
                  <a:extLst>
                    <a:ext uri="{9D8B030D-6E8A-4147-A177-3AD203B41FA5}">
                      <a16:colId xmlns:a16="http://schemas.microsoft.com/office/drawing/2014/main" val="3454114473"/>
                    </a:ext>
                  </a:extLst>
                </a:gridCol>
                <a:gridCol w="511912">
                  <a:extLst>
                    <a:ext uri="{9D8B030D-6E8A-4147-A177-3AD203B41FA5}">
                      <a16:colId xmlns:a16="http://schemas.microsoft.com/office/drawing/2014/main" val="2027108342"/>
                    </a:ext>
                  </a:extLst>
                </a:gridCol>
                <a:gridCol w="511912">
                  <a:extLst>
                    <a:ext uri="{9D8B030D-6E8A-4147-A177-3AD203B41FA5}">
                      <a16:colId xmlns:a16="http://schemas.microsoft.com/office/drawing/2014/main" val="346158796"/>
                    </a:ext>
                  </a:extLst>
                </a:gridCol>
                <a:gridCol w="511912">
                  <a:extLst>
                    <a:ext uri="{9D8B030D-6E8A-4147-A177-3AD203B41FA5}">
                      <a16:colId xmlns:a16="http://schemas.microsoft.com/office/drawing/2014/main" val="1555019360"/>
                    </a:ext>
                  </a:extLst>
                </a:gridCol>
                <a:gridCol w="511912">
                  <a:extLst>
                    <a:ext uri="{9D8B030D-6E8A-4147-A177-3AD203B41FA5}">
                      <a16:colId xmlns:a16="http://schemas.microsoft.com/office/drawing/2014/main" val="2622963625"/>
                    </a:ext>
                  </a:extLst>
                </a:gridCol>
                <a:gridCol w="511912">
                  <a:extLst>
                    <a:ext uri="{9D8B030D-6E8A-4147-A177-3AD203B41FA5}">
                      <a16:colId xmlns:a16="http://schemas.microsoft.com/office/drawing/2014/main" val="2166130311"/>
                    </a:ext>
                  </a:extLst>
                </a:gridCol>
                <a:gridCol w="511912">
                  <a:extLst>
                    <a:ext uri="{9D8B030D-6E8A-4147-A177-3AD203B41FA5}">
                      <a16:colId xmlns:a16="http://schemas.microsoft.com/office/drawing/2014/main" val="1570312526"/>
                    </a:ext>
                  </a:extLst>
                </a:gridCol>
              </a:tblGrid>
              <a:tr h="16353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採択件数（社）</a:t>
                      </a:r>
                    </a:p>
                  </a:txBody>
                  <a:tcP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63533">
                <a:tc>
                  <a:txBody>
                    <a:bodyPr/>
                    <a:lstStyle/>
                    <a:p>
                      <a:pPr algn="ctr"/>
                      <a:r>
                        <a:rPr kumimoji="1" lang="zh-TW" altLang="en-US" sz="900" dirty="0">
                          <a:solidFill>
                            <a:schemeClr val="tx1"/>
                          </a:solidFill>
                          <a:latin typeface="Meiryo UI" panose="020B0604030504040204" pitchFamily="50" charset="-128"/>
                          <a:ea typeface="Meiryo UI" panose="020B0604030504040204" pitchFamily="50" charset="-128"/>
                        </a:rPr>
                        <a:t>開発支援補助</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休止</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５</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no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124491204"/>
                  </a:ext>
                </a:extLst>
              </a:tr>
              <a:tr h="163533">
                <a:tc>
                  <a:txBody>
                    <a:bodyPr/>
                    <a:lstStyle/>
                    <a:p>
                      <a:pPr algn="ctr"/>
                      <a:r>
                        <a:rPr kumimoji="1" lang="zh-TW" altLang="en-US" sz="900" dirty="0">
                          <a:solidFill>
                            <a:schemeClr val="tx1"/>
                          </a:solidFill>
                          <a:latin typeface="Meiryo UI" panose="020B0604030504040204" pitchFamily="50" charset="-128"/>
                          <a:ea typeface="Meiryo UI" panose="020B0604030504040204" pitchFamily="50" charset="-128"/>
                        </a:rPr>
                        <a:t>実証実験補助</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ctr"/>
                      <a:endParaRPr kumimoji="1" lang="ja-JP" altLang="en-US" sz="900" baseline="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3371631484"/>
                  </a:ext>
                </a:extLst>
              </a:tr>
            </a:tbl>
          </a:graphicData>
        </a:graphic>
      </p:graphicFrame>
      <p:sp>
        <p:nvSpPr>
          <p:cNvPr id="37" name="テキスト ボックス 36"/>
          <p:cNvSpPr txBox="1"/>
          <p:nvPr/>
        </p:nvSpPr>
        <p:spPr>
          <a:xfrm>
            <a:off x="3769784" y="5822967"/>
            <a:ext cx="1394879" cy="261610"/>
          </a:xfrm>
          <a:prstGeom prst="rect">
            <a:avLst/>
          </a:prstGeom>
          <a:noFill/>
        </p:spPr>
        <p:txBody>
          <a:bodyPr wrap="square" rtlCol="0">
            <a:spAutoFit/>
          </a:bodyP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＜府</a:t>
            </a:r>
            <a:r>
              <a:rPr kumimoji="0"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実績＞</a:t>
            </a:r>
          </a:p>
        </p:txBody>
      </p:sp>
      <p:sp>
        <p:nvSpPr>
          <p:cNvPr id="34" name="角丸四角形 33"/>
          <p:cNvSpPr/>
          <p:nvPr/>
        </p:nvSpPr>
        <p:spPr>
          <a:xfrm>
            <a:off x="190902" y="3892968"/>
            <a:ext cx="3097517"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エネルギー関連ビジネスの創出促進</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28"/>
          <p:cNvSpPr txBox="1">
            <a:spLocks noChangeArrowheads="1"/>
          </p:cNvSpPr>
          <p:nvPr/>
        </p:nvSpPr>
        <p:spPr bwMode="auto">
          <a:xfrm>
            <a:off x="92337" y="4234685"/>
            <a:ext cx="43042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177800" indent="-177800">
              <a:defRPr kumimoji="1" sz="12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蓄電池</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、水素</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・燃料電池、再生可能エネルギー等に関する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研究</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開発など</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の取組みや</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、エネルギー</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産業の進展と密接に関わりを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持つ</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人工</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知能（</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）やモノのインターネット（</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の技術</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革新</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関連</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する先端技術等の実証実験などの取組みを支援することにより</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、エネルギー関連の新たな事業創出を促進。</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24,689</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77674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
          <p:cNvSpPr>
            <a:spLocks noGrp="1"/>
          </p:cNvSpPr>
          <p:nvPr>
            <p:ph type="sldNum" sz="quarter" idx="12"/>
          </p:nvPr>
        </p:nvSpPr>
        <p:spPr>
          <a:xfrm>
            <a:off x="8706323" y="6475003"/>
            <a:ext cx="486000" cy="48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8" name="タイトル 1">
            <a:extLst>
              <a:ext uri="{FF2B5EF4-FFF2-40B4-BE49-F238E27FC236}">
                <a16:creationId xmlns:a16="http://schemas.microsoft.com/office/drawing/2014/main" id="{B1167450-A7EB-4B21-A04B-10C1D1D95C3C}"/>
              </a:ext>
            </a:extLst>
          </p:cNvPr>
          <p:cNvSpPr txBox="1">
            <a:spLocks/>
          </p:cNvSpPr>
          <p:nvPr/>
        </p:nvSpPr>
        <p:spPr>
          <a:xfrm>
            <a:off x="35496" y="21734"/>
            <a:ext cx="9144000" cy="338554"/>
          </a:xfrm>
          <a:prstGeom prst="rect">
            <a:avLst/>
          </a:prstGeom>
          <a:noFill/>
        </p:spPr>
        <p:txBody>
          <a:bodyPr wrap="square" rtlCol="0">
            <a:spAutoFit/>
          </a:bodyPr>
          <a:lstStyle>
            <a:defPPr>
              <a:defRPr lang="en-US"/>
            </a:defPPr>
            <a:lvl1pPr>
              <a:defRPr kumimoji="1" sz="16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■脱炭素ビジネス②</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116201" y="392991"/>
            <a:ext cx="3331850"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環境・エネルギー技術シーズ調査・普及啓発事業</a:t>
            </a:r>
          </a:p>
        </p:txBody>
      </p:sp>
      <p:sp>
        <p:nvSpPr>
          <p:cNvPr id="10" name="正方形/長方形 9"/>
          <p:cNvSpPr/>
          <p:nvPr/>
        </p:nvSpPr>
        <p:spPr>
          <a:xfrm>
            <a:off x="3448051" y="422459"/>
            <a:ext cx="287258"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zh-TW"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35496" y="761629"/>
            <a:ext cx="43351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脱炭素</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・海洋プラスチックごみ分野の</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革新的な</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技術</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について、</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産学官</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タスクフォース</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により、府域での普及シナリオや普及に向けた課題</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解決・</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促進手法</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及び将来事業構想等を検討し、その成果をシンポジウム</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や</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情報集</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を通じて</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業者や府民に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情報発信。</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en-US" altLang="zh-TW"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14,080</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 name="図 10">
            <a:extLst>
              <a:ext uri="{FF2B5EF4-FFF2-40B4-BE49-F238E27FC236}">
                <a16:creationId xmlns:a16="http://schemas.microsoft.com/office/drawing/2014/main" id="{6F81F281-3155-4412-B101-A4C4DDF3B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619" y="761629"/>
            <a:ext cx="4737885" cy="1629146"/>
          </a:xfrm>
          <a:prstGeom prst="rect">
            <a:avLst/>
          </a:prstGeom>
        </p:spPr>
      </p:pic>
      <p:sp>
        <p:nvSpPr>
          <p:cNvPr id="13" name="角丸四角形 12"/>
          <p:cNvSpPr/>
          <p:nvPr/>
        </p:nvSpPr>
        <p:spPr>
          <a:xfrm>
            <a:off x="116201" y="2409137"/>
            <a:ext cx="3331850"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中小企業スマートエネルギービジネス拡大事業</a:t>
            </a:r>
          </a:p>
        </p:txBody>
      </p:sp>
      <p:graphicFrame>
        <p:nvGraphicFramePr>
          <p:cNvPr id="16" name="表 15"/>
          <p:cNvGraphicFramePr>
            <a:graphicFrameLocks noGrp="1"/>
          </p:cNvGraphicFramePr>
          <p:nvPr>
            <p:extLst/>
          </p:nvPr>
        </p:nvGraphicFramePr>
        <p:xfrm>
          <a:off x="4376027" y="4211584"/>
          <a:ext cx="4681220" cy="594360"/>
        </p:xfrm>
        <a:graphic>
          <a:graphicData uri="http://schemas.openxmlformats.org/drawingml/2006/table">
            <a:tbl>
              <a:tblPr firstRow="1" bandRow="1">
                <a:tableStyleId>{5940675A-B579-460E-94D1-54222C63F5DA}</a:tableStyleId>
              </a:tblPr>
              <a:tblGrid>
                <a:gridCol w="670190">
                  <a:extLst>
                    <a:ext uri="{9D8B030D-6E8A-4147-A177-3AD203B41FA5}">
                      <a16:colId xmlns:a16="http://schemas.microsoft.com/office/drawing/2014/main" val="3757262113"/>
                    </a:ext>
                  </a:extLst>
                </a:gridCol>
                <a:gridCol w="494902">
                  <a:extLst>
                    <a:ext uri="{9D8B030D-6E8A-4147-A177-3AD203B41FA5}">
                      <a16:colId xmlns:a16="http://schemas.microsoft.com/office/drawing/2014/main" val="571156813"/>
                    </a:ext>
                  </a:extLst>
                </a:gridCol>
                <a:gridCol w="494902">
                  <a:extLst>
                    <a:ext uri="{9D8B030D-6E8A-4147-A177-3AD203B41FA5}">
                      <a16:colId xmlns:a16="http://schemas.microsoft.com/office/drawing/2014/main" val="3454114473"/>
                    </a:ext>
                  </a:extLst>
                </a:gridCol>
                <a:gridCol w="494902">
                  <a:extLst>
                    <a:ext uri="{9D8B030D-6E8A-4147-A177-3AD203B41FA5}">
                      <a16:colId xmlns:a16="http://schemas.microsoft.com/office/drawing/2014/main" val="2027108342"/>
                    </a:ext>
                  </a:extLst>
                </a:gridCol>
                <a:gridCol w="494902">
                  <a:extLst>
                    <a:ext uri="{9D8B030D-6E8A-4147-A177-3AD203B41FA5}">
                      <a16:colId xmlns:a16="http://schemas.microsoft.com/office/drawing/2014/main" val="346158796"/>
                    </a:ext>
                  </a:extLst>
                </a:gridCol>
                <a:gridCol w="494902">
                  <a:extLst>
                    <a:ext uri="{9D8B030D-6E8A-4147-A177-3AD203B41FA5}">
                      <a16:colId xmlns:a16="http://schemas.microsoft.com/office/drawing/2014/main" val="1555019360"/>
                    </a:ext>
                  </a:extLst>
                </a:gridCol>
                <a:gridCol w="494902">
                  <a:extLst>
                    <a:ext uri="{9D8B030D-6E8A-4147-A177-3AD203B41FA5}">
                      <a16:colId xmlns:a16="http://schemas.microsoft.com/office/drawing/2014/main" val="2622963625"/>
                    </a:ext>
                  </a:extLst>
                </a:gridCol>
                <a:gridCol w="494902">
                  <a:extLst>
                    <a:ext uri="{9D8B030D-6E8A-4147-A177-3AD203B41FA5}">
                      <a16:colId xmlns:a16="http://schemas.microsoft.com/office/drawing/2014/main" val="2830126826"/>
                    </a:ext>
                  </a:extLst>
                </a:gridCol>
                <a:gridCol w="546716">
                  <a:extLst>
                    <a:ext uri="{9D8B030D-6E8A-4147-A177-3AD203B41FA5}">
                      <a16:colId xmlns:a16="http://schemas.microsoft.com/office/drawing/2014/main" val="465563311"/>
                    </a:ext>
                  </a:extLst>
                </a:gridCol>
              </a:tblGrid>
              <a:tr h="156815">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46297">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マッチング</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件数 </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件</a:t>
                      </a:r>
                      <a:r>
                        <a:rPr kumimoji="1" lang="en-US" altLang="ja-JP" sz="900" dirty="0">
                          <a:solidFill>
                            <a:schemeClr val="tx1"/>
                          </a:solidFill>
                          <a:latin typeface="Meiryo UI" panose="020B0604030504040204" pitchFamily="50" charset="-128"/>
                          <a:ea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51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97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307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157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135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4491204"/>
                  </a:ext>
                </a:extLst>
              </a:tr>
            </a:tbl>
          </a:graphicData>
        </a:graphic>
      </p:graphicFrame>
      <p:sp>
        <p:nvSpPr>
          <p:cNvPr id="17" name="テキスト ボックス 16"/>
          <p:cNvSpPr txBox="1"/>
          <p:nvPr/>
        </p:nvSpPr>
        <p:spPr>
          <a:xfrm>
            <a:off x="4319362" y="3970521"/>
            <a:ext cx="2104488" cy="246221"/>
          </a:xfrm>
          <a:prstGeom prst="rect">
            <a:avLst/>
          </a:prstGeom>
          <a:noFill/>
        </p:spPr>
        <p:txBody>
          <a:bodyPr wrap="square" rtlCol="0">
            <a:spAutoFit/>
          </a:bodyP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＜府</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実績＞</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8" name="テキスト ボックス 17"/>
          <p:cNvSpPr txBox="1"/>
          <p:nvPr/>
        </p:nvSpPr>
        <p:spPr>
          <a:xfrm>
            <a:off x="8495507" y="3983673"/>
            <a:ext cx="821444" cy="246222"/>
          </a:xfrm>
          <a:prstGeom prst="rect">
            <a:avLst/>
          </a:prstGeom>
          <a:noFill/>
        </p:spPr>
        <p:txBody>
          <a:bodyPr wrap="square" rtlCol="0">
            <a:spAutoFit/>
          </a:bodyP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4" name="正方形/長方形 63"/>
          <p:cNvSpPr/>
          <p:nvPr/>
        </p:nvSpPr>
        <p:spPr>
          <a:xfrm>
            <a:off x="183061" y="3903008"/>
            <a:ext cx="4995998" cy="10618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＜主な取組内容＞</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・オープンイノベーションなどによるビジネスマッチングの実施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・新たな事業展開に係る相談などへの対応</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・交流会などの開催による企業間の情報交換の場の提供</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・産学</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マッチングセミナーなどのセミナー・講座開催</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・最新情報の発信（メルマガ</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、セミナー・講座案内</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  など</a:t>
            </a:r>
          </a:p>
        </p:txBody>
      </p:sp>
      <p:sp>
        <p:nvSpPr>
          <p:cNvPr id="65" name="角丸四角形 64"/>
          <p:cNvSpPr/>
          <p:nvPr/>
        </p:nvSpPr>
        <p:spPr>
          <a:xfrm>
            <a:off x="116201" y="5045411"/>
            <a:ext cx="3331850"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中小事業者ＬＥＤ導入促進事業費</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7" name="正方形/長方形 66">
            <a:extLst>
              <a:ext uri="{FF2B5EF4-FFF2-40B4-BE49-F238E27FC236}">
                <a16:creationId xmlns:a16="http://schemas.microsoft.com/office/drawing/2014/main" id="{42E4D032-27C2-184A-BC66-04E100EA5E9A}"/>
              </a:ext>
            </a:extLst>
          </p:cNvPr>
          <p:cNvSpPr/>
          <p:nvPr/>
        </p:nvSpPr>
        <p:spPr>
          <a:xfrm>
            <a:off x="183061" y="5431943"/>
            <a:ext cx="41363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中小事業者の脱炭素化と電気料金の削減による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経営力</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強化</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のため、</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LED</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照明の導入を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702,074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p:cNvSpPr/>
          <p:nvPr/>
        </p:nvSpPr>
        <p:spPr>
          <a:xfrm>
            <a:off x="183061" y="5941600"/>
            <a:ext cx="36697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補助額</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円上限</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補助率</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費用の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以内</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69" name="表 68"/>
          <p:cNvGraphicFramePr>
            <a:graphicFrameLocks noGrp="1"/>
          </p:cNvGraphicFramePr>
          <p:nvPr>
            <p:extLst/>
          </p:nvPr>
        </p:nvGraphicFramePr>
        <p:xfrm>
          <a:off x="4370619" y="5802520"/>
          <a:ext cx="2019138" cy="810658"/>
        </p:xfrm>
        <a:graphic>
          <a:graphicData uri="http://schemas.openxmlformats.org/drawingml/2006/table">
            <a:tbl>
              <a:tblPr firstRow="1" bandRow="1">
                <a:tableStyleId>{5940675A-B579-460E-94D1-54222C63F5DA}</a:tableStyleId>
              </a:tblPr>
              <a:tblGrid>
                <a:gridCol w="1007229">
                  <a:extLst>
                    <a:ext uri="{9D8B030D-6E8A-4147-A177-3AD203B41FA5}">
                      <a16:colId xmlns:a16="http://schemas.microsoft.com/office/drawing/2014/main" val="3757262113"/>
                    </a:ext>
                  </a:extLst>
                </a:gridCol>
                <a:gridCol w="1011909">
                  <a:extLst>
                    <a:ext uri="{9D8B030D-6E8A-4147-A177-3AD203B41FA5}">
                      <a16:colId xmlns:a16="http://schemas.microsoft.com/office/drawing/2014/main" val="571156813"/>
                    </a:ext>
                  </a:extLst>
                </a:gridCol>
              </a:tblGrid>
              <a:tr h="256958">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2022※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7685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補助件数</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約</a:t>
                      </a:r>
                      <a:r>
                        <a:rPr kumimoji="1" lang="en-US" altLang="ja-JP" sz="900" dirty="0" smtClean="0">
                          <a:solidFill>
                            <a:schemeClr val="tx1"/>
                          </a:solidFill>
                          <a:latin typeface="Meiryo UI" panose="020B0604030504040204" pitchFamily="50" charset="-128"/>
                          <a:ea typeface="Meiryo UI" panose="020B0604030504040204" pitchFamily="50" charset="-128"/>
                        </a:rPr>
                        <a:t>400</a:t>
                      </a:r>
                      <a:r>
                        <a:rPr kumimoji="1" lang="ja-JP" altLang="en-US" sz="900" dirty="0" smtClean="0">
                          <a:solidFill>
                            <a:schemeClr val="tx1"/>
                          </a:solidFill>
                          <a:latin typeface="Meiryo UI" panose="020B0604030504040204" pitchFamily="50" charset="-128"/>
                          <a:ea typeface="Meiryo UI" panose="020B0604030504040204" pitchFamily="50" charset="-128"/>
                        </a:rPr>
                        <a:t>件</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r h="27685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補助額</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約７億円</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736657"/>
                  </a:ext>
                </a:extLst>
              </a:tr>
            </a:tbl>
          </a:graphicData>
        </a:graphic>
      </p:graphicFrame>
      <p:sp>
        <p:nvSpPr>
          <p:cNvPr id="70" name="テキスト ボックス 69"/>
          <p:cNvSpPr txBox="1"/>
          <p:nvPr/>
        </p:nvSpPr>
        <p:spPr>
          <a:xfrm>
            <a:off x="4285269" y="5550646"/>
            <a:ext cx="2104488" cy="246221"/>
          </a:xfrm>
          <a:prstGeom prst="rect">
            <a:avLst/>
          </a:prstGeom>
          <a:noFill/>
        </p:spPr>
        <p:txBody>
          <a:bodyPr wrap="square" rtlCol="0">
            <a:spAutoFit/>
          </a:bodyP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＜府実績（見込み）＞</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72" name="Picture 2" descr="https://1.bp.blogspot.com/-_lvxGFgwrys/XlygClRV55I/AAAAAAABXsc/O5451AKHlB0NCwycezEIEFtPb7mhVLQUQCNcBGAsYHQ/s1600/syoumei_led_base_ligh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5710" y="5616602"/>
            <a:ext cx="1569797" cy="939421"/>
          </a:xfrm>
          <a:prstGeom prst="rect">
            <a:avLst/>
          </a:prstGeom>
          <a:noFill/>
          <a:extLst>
            <a:ext uri="{909E8E84-426E-40DD-AFC4-6F175D3DCCD1}">
              <a14:hiddenFill xmlns:a14="http://schemas.microsoft.com/office/drawing/2010/main">
                <a:solidFill>
                  <a:srgbClr val="FFFFFF"/>
                </a:solidFill>
              </a14:hiddenFill>
            </a:ext>
          </a:extLst>
        </p:spPr>
      </p:pic>
      <p:sp>
        <p:nvSpPr>
          <p:cNvPr id="73" name="テキスト ボックス 72"/>
          <p:cNvSpPr txBox="1"/>
          <p:nvPr/>
        </p:nvSpPr>
        <p:spPr>
          <a:xfrm>
            <a:off x="5281384" y="6613178"/>
            <a:ext cx="325240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月時点</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57235" y="2735162"/>
            <a:ext cx="44176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177800" indent="-177800">
              <a:defRPr kumimoji="1" sz="12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エネルギービジネス</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分野（蓄電池、水素等</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）の大手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・中堅企業で組織する「大阪スマートエネルギーパートナーズ（</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SEP</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）」と、自社の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強み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や技術の活用をめざす中小企業や大学等で組織する「おおさかスマエネインダストリーネットワーク（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SIN</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）」を運営し</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、オープンイノベーションによる技術コーディネートを行うことで、中小企業等</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の同分野への新規参入やビジネス拡大に繋げる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2,283</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zh-TW"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2" name="図 21">
            <a:extLst>
              <a:ext uri="{FF2B5EF4-FFF2-40B4-BE49-F238E27FC236}">
                <a16:creationId xmlns:a16="http://schemas.microsoft.com/office/drawing/2014/main" id="{27600F0D-85AB-4178-B26A-BF6C0F335A92}"/>
              </a:ext>
            </a:extLst>
          </p:cNvPr>
          <p:cNvPicPr>
            <a:picLocks noChangeAspect="1"/>
          </p:cNvPicPr>
          <p:nvPr/>
        </p:nvPicPr>
        <p:blipFill>
          <a:blip r:embed="rId5"/>
          <a:stretch>
            <a:fillRect/>
          </a:stretch>
        </p:blipFill>
        <p:spPr>
          <a:xfrm>
            <a:off x="4600760" y="2824118"/>
            <a:ext cx="4186560" cy="1076064"/>
          </a:xfrm>
          <a:prstGeom prst="rect">
            <a:avLst/>
          </a:prstGeom>
          <a:ln w="57150">
            <a:noFill/>
          </a:ln>
        </p:spPr>
      </p:pic>
    </p:spTree>
    <p:extLst>
      <p:ext uri="{BB962C8B-B14F-4D97-AF65-F5344CB8AC3E}">
        <p14:creationId xmlns:p14="http://schemas.microsoft.com/office/powerpoint/2010/main" val="2457557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B1167450-A7EB-4B21-A04B-10C1D1D95C3C}"/>
              </a:ext>
            </a:extLst>
          </p:cNvPr>
          <p:cNvSpPr txBox="1">
            <a:spLocks/>
          </p:cNvSpPr>
          <p:nvPr/>
        </p:nvSpPr>
        <p:spPr>
          <a:xfrm>
            <a:off x="35496" y="21734"/>
            <a:ext cx="9144000" cy="338554"/>
          </a:xfrm>
          <a:prstGeom prst="rect">
            <a:avLst/>
          </a:prstGeom>
          <a:noFill/>
        </p:spPr>
        <p:txBody>
          <a:bodyPr wrap="square" rtlCol="0">
            <a:spAutoFit/>
          </a:bodyPr>
          <a:lstStyle>
            <a:defPPr>
              <a:defRPr lang="en-US"/>
            </a:defPPr>
            <a:lvl1pPr>
              <a:defRPr kumimoji="1" sz="16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■脱炭素ビジネス③</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116200" y="392991"/>
            <a:ext cx="3465199"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H2Osaka</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ビジョン</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2022</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」に基づく取組の</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推進</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38202" y="705110"/>
            <a:ext cx="93596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産学官で構成する</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H2Osaka</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ビジョン推進会議を活用し、</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年大阪・関西万博での水素の利活用策や新たなプロジェクトを検討</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しその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実現</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に取組む</a:t>
            </a:r>
            <a:r>
              <a:rPr kumimoji="1" lang="zh-TW"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en-US" altLang="zh-TW"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277</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千円（市事業：</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491</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7800" marR="0" lvl="0" indent="-17780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 name="図 4"/>
          <p:cNvPicPr>
            <a:picLocks noChangeAspect="1"/>
          </p:cNvPicPr>
          <p:nvPr/>
        </p:nvPicPr>
        <p:blipFill>
          <a:blip r:embed="rId3"/>
          <a:stretch>
            <a:fillRect/>
          </a:stretch>
        </p:blipFill>
        <p:spPr>
          <a:xfrm>
            <a:off x="789634" y="1183437"/>
            <a:ext cx="7200900" cy="793648"/>
          </a:xfrm>
          <a:prstGeom prst="rect">
            <a:avLst/>
          </a:prstGeom>
        </p:spPr>
      </p:pic>
      <p:pic>
        <p:nvPicPr>
          <p:cNvPr id="7" name="図 6"/>
          <p:cNvPicPr>
            <a:picLocks noChangeAspect="1"/>
          </p:cNvPicPr>
          <p:nvPr/>
        </p:nvPicPr>
        <p:blipFill>
          <a:blip r:embed="rId4"/>
          <a:stretch>
            <a:fillRect/>
          </a:stretch>
        </p:blipFill>
        <p:spPr>
          <a:xfrm>
            <a:off x="1432357" y="2027049"/>
            <a:ext cx="5687095" cy="1231037"/>
          </a:xfrm>
          <a:prstGeom prst="rect">
            <a:avLst/>
          </a:prstGeom>
        </p:spPr>
      </p:pic>
      <p:sp>
        <p:nvSpPr>
          <p:cNvPr id="20" name="正方形/長方形 19"/>
          <p:cNvSpPr/>
          <p:nvPr/>
        </p:nvSpPr>
        <p:spPr>
          <a:xfrm>
            <a:off x="4735428" y="3351761"/>
            <a:ext cx="4389385" cy="34734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p:cNvSpPr/>
          <p:nvPr/>
        </p:nvSpPr>
        <p:spPr>
          <a:xfrm>
            <a:off x="193874" y="3343367"/>
            <a:ext cx="4447727" cy="34817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正方形/長方形 55"/>
          <p:cNvSpPr/>
          <p:nvPr/>
        </p:nvSpPr>
        <p:spPr>
          <a:xfrm>
            <a:off x="4977129" y="3637027"/>
            <a:ext cx="4166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水素</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エネルギーの需要拡大等につながるプロジェクトが複数展開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さ</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れるよう、課題</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の調査や可能性の検討及び企業群の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コーディネート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より、需要拡大</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につながる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新たなプロジェクトの創出</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をめざす</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角丸四角形 56"/>
          <p:cNvSpPr/>
          <p:nvPr/>
        </p:nvSpPr>
        <p:spPr>
          <a:xfrm>
            <a:off x="5081625" y="3343368"/>
            <a:ext cx="3613582" cy="3096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水素関連プロジェクト創出に向けた取組み</a:t>
            </a:r>
          </a:p>
        </p:txBody>
      </p:sp>
      <p:sp>
        <p:nvSpPr>
          <p:cNvPr id="58" name="角丸四角形 57"/>
          <p:cNvSpPr/>
          <p:nvPr/>
        </p:nvSpPr>
        <p:spPr>
          <a:xfrm>
            <a:off x="799226" y="3343719"/>
            <a:ext cx="3053607" cy="3096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水素に関する正しい知識の普及</a:t>
            </a:r>
          </a:p>
        </p:txBody>
      </p:sp>
      <p:sp>
        <p:nvSpPr>
          <p:cNvPr id="59" name="正方形/長方形 58"/>
          <p:cNvSpPr/>
          <p:nvPr/>
        </p:nvSpPr>
        <p:spPr>
          <a:xfrm>
            <a:off x="116200" y="3677388"/>
            <a:ext cx="45105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環境イベントの場を活用するほか、民間企業等と</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の連携</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普及啓発</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p:cNvSpPr/>
          <p:nvPr/>
        </p:nvSpPr>
        <p:spPr>
          <a:xfrm>
            <a:off x="214294" y="4010946"/>
            <a:ext cx="2258576"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＜これまでの実施内容＞</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578458" y="6570376"/>
            <a:ext cx="1530247"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メーカーによる水素教室</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2876051" y="5251009"/>
            <a:ext cx="1337702"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FC</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バス体験試乗会</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2919509" y="6608092"/>
            <a:ext cx="1337702"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FCV</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体験試乗会</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322988" y="5264587"/>
            <a:ext cx="2296454"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大阪地区トヨタ各社と連携協定を締結</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802420" y="5905952"/>
            <a:ext cx="2376229" cy="507831"/>
          </a:xfrm>
          <a:prstGeom prst="rect">
            <a:avLst/>
          </a:prstGeom>
          <a:noFill/>
        </p:spPr>
        <p:txBody>
          <a:bodyPr wrap="square" rtlCol="0">
            <a:spAutoFit/>
          </a:bodyPr>
          <a:lstStyle/>
          <a:p>
            <a:pPr marL="86400" marR="0" lvl="0" indent="-86400" algn="just"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・実際の</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一般廃棄物を</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用いた水素生成につながる新たな熱分解ガス化改質システムの技術開発実証</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p:cNvSpPr txBox="1"/>
          <p:nvPr/>
        </p:nvSpPr>
        <p:spPr>
          <a:xfrm>
            <a:off x="5023251" y="6476853"/>
            <a:ext cx="35265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実証フィールド：</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大阪広域環境施設組合舞洲工場</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0" name="正方形/長方形 79"/>
          <p:cNvSpPr/>
          <p:nvPr/>
        </p:nvSpPr>
        <p:spPr>
          <a:xfrm>
            <a:off x="4720915" y="4231822"/>
            <a:ext cx="2258576"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＜これまでの実施内容＞</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4863045" y="4512521"/>
            <a:ext cx="2376229" cy="507831"/>
          </a:xfrm>
          <a:prstGeom prst="rect">
            <a:avLst/>
          </a:prstGeom>
          <a:noFill/>
        </p:spPr>
        <p:txBody>
          <a:bodyPr wrap="square" rtlCol="0">
            <a:spAutoFit/>
          </a:bodyPr>
          <a:lstStyle/>
          <a:p>
            <a:pPr marL="86400" marR="0" lvl="0" indent="-86400" algn="just"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H2Osaka</a:t>
            </a:r>
            <a:r>
              <a:rPr kumimoji="0"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ビジョン推進</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会議として</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、水素</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利活用策／プロジェクト</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提案書</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をとりまとめ、公益社団</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法人</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年日本国際博覧会協会に提案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テキスト ボックス 82"/>
          <p:cNvSpPr txBox="1"/>
          <p:nvPr/>
        </p:nvSpPr>
        <p:spPr>
          <a:xfrm>
            <a:off x="7563467" y="5625156"/>
            <a:ext cx="251632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提案書手交の様子</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スライド番号プレースホルダー 1"/>
          <p:cNvSpPr>
            <a:spLocks noGrp="1"/>
          </p:cNvSpPr>
          <p:nvPr>
            <p:ph type="sldNum" sz="quarter" idx="12"/>
          </p:nvPr>
        </p:nvSpPr>
        <p:spPr>
          <a:xfrm>
            <a:off x="7117833"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5"/>
          <a:stretch>
            <a:fillRect/>
          </a:stretch>
        </p:blipFill>
        <p:spPr>
          <a:xfrm>
            <a:off x="418473" y="4277203"/>
            <a:ext cx="1938696" cy="1048603"/>
          </a:xfrm>
          <a:prstGeom prst="rect">
            <a:avLst/>
          </a:prstGeom>
        </p:spPr>
      </p:pic>
      <p:pic>
        <p:nvPicPr>
          <p:cNvPr id="3" name="図 2"/>
          <p:cNvPicPr>
            <a:picLocks noChangeAspect="1"/>
          </p:cNvPicPr>
          <p:nvPr/>
        </p:nvPicPr>
        <p:blipFill>
          <a:blip r:embed="rId6"/>
          <a:stretch>
            <a:fillRect/>
          </a:stretch>
        </p:blipFill>
        <p:spPr>
          <a:xfrm>
            <a:off x="2721962" y="4195843"/>
            <a:ext cx="1572904" cy="1036410"/>
          </a:xfrm>
          <a:prstGeom prst="rect">
            <a:avLst/>
          </a:prstGeom>
        </p:spPr>
      </p:pic>
      <p:pic>
        <p:nvPicPr>
          <p:cNvPr id="6" name="図 5"/>
          <p:cNvPicPr>
            <a:picLocks noChangeAspect="1"/>
          </p:cNvPicPr>
          <p:nvPr/>
        </p:nvPicPr>
        <p:blipFill>
          <a:blip r:embed="rId7"/>
          <a:stretch>
            <a:fillRect/>
          </a:stretch>
        </p:blipFill>
        <p:spPr>
          <a:xfrm>
            <a:off x="2707992" y="5518140"/>
            <a:ext cx="1566808" cy="1121761"/>
          </a:xfrm>
          <a:prstGeom prst="rect">
            <a:avLst/>
          </a:prstGeom>
        </p:spPr>
      </p:pic>
      <p:pic>
        <p:nvPicPr>
          <p:cNvPr id="10" name="図 9"/>
          <p:cNvPicPr>
            <a:picLocks noChangeAspect="1"/>
          </p:cNvPicPr>
          <p:nvPr/>
        </p:nvPicPr>
        <p:blipFill>
          <a:blip r:embed="rId8"/>
          <a:stretch>
            <a:fillRect/>
          </a:stretch>
        </p:blipFill>
        <p:spPr>
          <a:xfrm>
            <a:off x="391003" y="5578975"/>
            <a:ext cx="1932599" cy="1060796"/>
          </a:xfrm>
          <a:prstGeom prst="rect">
            <a:avLst/>
          </a:prstGeom>
        </p:spPr>
      </p:pic>
      <p:pic>
        <p:nvPicPr>
          <p:cNvPr id="11" name="図 10"/>
          <p:cNvPicPr>
            <a:picLocks noChangeAspect="1"/>
          </p:cNvPicPr>
          <p:nvPr/>
        </p:nvPicPr>
        <p:blipFill>
          <a:blip r:embed="rId9"/>
          <a:stretch>
            <a:fillRect/>
          </a:stretch>
        </p:blipFill>
        <p:spPr>
          <a:xfrm>
            <a:off x="7259483" y="4320218"/>
            <a:ext cx="1694835" cy="1268078"/>
          </a:xfrm>
          <a:prstGeom prst="rect">
            <a:avLst/>
          </a:prstGeom>
        </p:spPr>
      </p:pic>
      <p:pic>
        <p:nvPicPr>
          <p:cNvPr id="13" name="図 12"/>
          <p:cNvPicPr>
            <a:picLocks noChangeAspect="1"/>
          </p:cNvPicPr>
          <p:nvPr/>
        </p:nvPicPr>
        <p:blipFill>
          <a:blip r:embed="rId10"/>
          <a:stretch>
            <a:fillRect/>
          </a:stretch>
        </p:blipFill>
        <p:spPr>
          <a:xfrm>
            <a:off x="4928402" y="5154583"/>
            <a:ext cx="1731414" cy="1231499"/>
          </a:xfrm>
          <a:prstGeom prst="rect">
            <a:avLst/>
          </a:prstGeom>
        </p:spPr>
      </p:pic>
    </p:spTree>
    <p:extLst>
      <p:ext uri="{BB962C8B-B14F-4D97-AF65-F5344CB8AC3E}">
        <p14:creationId xmlns:p14="http://schemas.microsoft.com/office/powerpoint/2010/main" val="636496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35496" y="21734"/>
            <a:ext cx="9144000" cy="338554"/>
          </a:xfrm>
          <a:prstGeom prst="rect">
            <a:avLst/>
          </a:prstGeom>
          <a:noFill/>
        </p:spPr>
        <p:txBody>
          <a:bodyPr wrap="square" rtlCol="0">
            <a:spAutoFit/>
          </a:bodyPr>
          <a:lstStyle>
            <a:defPPr>
              <a:defRPr lang="en-US"/>
            </a:defPPr>
            <a:lvl1pPr>
              <a:defRPr kumimoji="1" sz="16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■行動変容①</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角丸四角形 7"/>
          <p:cNvSpPr/>
          <p:nvPr/>
        </p:nvSpPr>
        <p:spPr>
          <a:xfrm>
            <a:off x="112559" y="535180"/>
            <a:ext cx="2316161"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ZEH</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（ゼッチ）普及啓発事業</a:t>
            </a:r>
          </a:p>
        </p:txBody>
      </p:sp>
      <p:sp>
        <p:nvSpPr>
          <p:cNvPr id="27" name="スライド番号プレースホルダー 1"/>
          <p:cNvSpPr>
            <a:spLocks noGrp="1"/>
          </p:cNvSpPr>
          <p:nvPr>
            <p:ph type="sldNum" sz="quarter" idx="12"/>
          </p:nvPr>
        </p:nvSpPr>
        <p:spPr>
          <a:xfrm>
            <a:off x="8681639" y="6475521"/>
            <a:ext cx="486000" cy="48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28" name="正方形/長方形 27"/>
          <p:cNvSpPr/>
          <p:nvPr/>
        </p:nvSpPr>
        <p:spPr>
          <a:xfrm>
            <a:off x="282156" y="4314521"/>
            <a:ext cx="6293210" cy="1015663"/>
          </a:xfrm>
          <a:prstGeom prst="rect">
            <a:avLst/>
          </a:prstGeom>
          <a:ln w="9525">
            <a:no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0"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2019</a:t>
            </a: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年</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11</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　</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協力事業者２者</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ヤマト住建株式会社</a:t>
            </a: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0"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株式会社</a:t>
            </a:r>
            <a:r>
              <a:rPr kumimoji="0"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WELLNEST </a:t>
            </a: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0"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HOME)</a:t>
            </a: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と連携した</a:t>
            </a:r>
            <a:endParaRPr kumimoji="0"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ZEH</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宿泊体験事業」の</a:t>
            </a: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実施</a:t>
            </a:r>
            <a:endParaRPr kumimoji="0"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0"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2022</a:t>
            </a: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年９月に八尾</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トーヨー住器株式</a:t>
            </a: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会社</a:t>
            </a:r>
            <a:endParaRPr kumimoji="0"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が加わり、宿泊体験施設は府内５箇所）</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0" name="正方形/長方形 29"/>
          <p:cNvSpPr/>
          <p:nvPr/>
        </p:nvSpPr>
        <p:spPr>
          <a:xfrm>
            <a:off x="228681" y="2142590"/>
            <a:ext cx="4262149" cy="2092881"/>
          </a:xfrm>
          <a:prstGeom prst="rect">
            <a:avLst/>
          </a:prstGeom>
          <a:ln w="9525">
            <a:no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2017</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年度実績＞</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・住宅展示場における啓発イベント</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日間実施、チラシ配布：約</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300</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部</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・住宅展示場やセミナー等でのチラシ配布：約</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5,500</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部</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2018</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年度実績＞</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・住宅展示場における啓発イベント</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日間実施、チラシ配布：約</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850</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部</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・住宅展示場やセミナー等でのチラシ配布：約</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4,000</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部</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・大阪府地域産材活用フォーラムと連携した「</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ZEH</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宿泊体験事業」を実施</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2019</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年度実績＞</a:t>
            </a:r>
            <a:endParaRPr kumimoji="0"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・住宅展示場における啓発イベント等におけるチラシ配布：約</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6,400</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部</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2020</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年度実績＞</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・住宅展示場における啓発イベント等におけるチラシ配布：約</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4,100</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部 </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2021</a:t>
            </a: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年度実績＞</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・住宅展示場における啓発イベント等におけるチラシ配布：</a:t>
            </a: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約</a:t>
            </a:r>
            <a:r>
              <a:rPr kumimoji="0"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5,600</a:t>
            </a:r>
            <a:r>
              <a:rPr kumimoji="0"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部</a:t>
            </a:r>
            <a:endParaRPr kumimoji="0" lang="en-US" altLang="ja-JP" sz="1000" b="0" i="0" u="none" strike="noStrike" kern="1200" cap="none" spc="0" normalizeH="0" baseline="0" noProof="0" dirty="0">
              <a:ln>
                <a:noFill/>
              </a:ln>
              <a:solidFill>
                <a:prstClr val="black"/>
              </a:solidFill>
              <a:effectLst/>
              <a:highlight>
                <a:srgbClr val="FFFF00"/>
              </a:highlight>
              <a:uLnTx/>
              <a:uFillTx/>
              <a:latin typeface="Meiryo UI" pitchFamily="50" charset="-128"/>
              <a:ea typeface="Meiryo UI" pitchFamily="50" charset="-128"/>
              <a:cs typeface="Meiryo UI" pitchFamily="50" charset="-128"/>
            </a:endParaRPr>
          </a:p>
        </p:txBody>
      </p:sp>
      <p:sp>
        <p:nvSpPr>
          <p:cNvPr id="31" name="テキスト ボックス 30"/>
          <p:cNvSpPr txBox="1"/>
          <p:nvPr/>
        </p:nvSpPr>
        <p:spPr>
          <a:xfrm>
            <a:off x="112559" y="957875"/>
            <a:ext cx="5203483" cy="1015663"/>
          </a:xfrm>
          <a:prstGeom prst="rect">
            <a:avLst/>
          </a:prstGeom>
          <a:noFill/>
        </p:spPr>
        <p:txBody>
          <a:bodyPr wrap="square" lIns="0" tIns="0" rIns="0" bIns="0" rtlCol="0" anchor="ctr" anchorCtr="0">
            <a:spAutoFit/>
          </a:bodyPr>
          <a:lstStyle/>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太陽光</a:t>
            </a:r>
            <a:r>
              <a:rPr kumimoji="0" lang="ja-JP" altLang="en-US"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パネルの設置に寄与する</a:t>
            </a:r>
            <a:r>
              <a:rPr kumimoji="0" lang="en-US" altLang="ja-JP"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ZEH(</a:t>
            </a:r>
            <a:r>
              <a:rPr kumimoji="0" lang="ja-JP" altLang="en-US"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ゼッチ：ネット・ゼロ・エネルギー・</a:t>
            </a: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ハウス</a:t>
            </a:r>
            <a:r>
              <a:rPr kumimoji="0" lang="en-US" altLang="ja-JP"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を、</a:t>
            </a:r>
            <a:endParaRPr kumimoji="0" lang="en-US" altLang="ja-JP"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関連</a:t>
            </a:r>
            <a:r>
              <a:rPr kumimoji="0" lang="ja-JP" altLang="en-US"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業界との連携により府民及び府内の中小工務店等</a:t>
            </a: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に</a:t>
            </a:r>
            <a:r>
              <a:rPr kumimoji="0" lang="en-US" altLang="ja-JP"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PR</a:t>
            </a: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し、太陽光パネル</a:t>
            </a:r>
            <a:endParaRPr kumimoji="0" lang="en-US" altLang="ja-JP"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a:t>
            </a:r>
            <a:r>
              <a:rPr kumimoji="0" lang="ja-JP" altLang="en-US"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設置</a:t>
            </a: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促進を実施。</a:t>
            </a:r>
            <a:r>
              <a:rPr kumimoji="0" lang="zh-TW"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0" lang="en-US" altLang="zh-TW"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【R4</a:t>
            </a:r>
            <a:r>
              <a:rPr kumimoji="0" lang="zh-TW"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予算額：</a:t>
            </a:r>
            <a:r>
              <a:rPr kumimoji="0" lang="en-US" altLang="zh-TW"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207</a:t>
            </a:r>
            <a:r>
              <a:rPr kumimoji="0" lang="zh-TW"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千円</a:t>
            </a:r>
            <a:r>
              <a:rPr kumimoji="0" lang="en-US" altLang="zh-TW"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0"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en-US" altLang="ja-JP"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2018</a:t>
            </a:r>
            <a:r>
              <a:rPr kumimoji="0" lang="ja-JP" altLang="en-US"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年度から</a:t>
            </a: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はハウスメーカー</a:t>
            </a:r>
            <a:r>
              <a:rPr kumimoji="0" lang="ja-JP" altLang="en-US"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等</a:t>
            </a: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のモデルハウス</a:t>
            </a:r>
            <a:r>
              <a:rPr kumimoji="0" lang="ja-JP" altLang="en-US"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において宿泊体験を</a:t>
            </a: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実施。</a:t>
            </a:r>
            <a:endParaRPr kumimoji="0" lang="en-US" altLang="ja-JP"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en-US" altLang="ja-JP"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2020</a:t>
            </a:r>
            <a:r>
              <a:rPr kumimoji="0" lang="ja-JP" altLang="en-US"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年度からは</a:t>
            </a:r>
            <a:r>
              <a:rPr kumimoji="0" lang="en-US" altLang="ja-JP"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ZEH</a:t>
            </a:r>
            <a:r>
              <a:rPr kumimoji="0" lang="ja-JP" altLang="en-US"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の良さをわかりやすく紹介する動画を</a:t>
            </a:r>
            <a:r>
              <a:rPr kumimoji="0" lang="ja-JP" altLang="en-US" sz="13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公開。</a:t>
            </a:r>
            <a:endParaRPr kumimoji="0" lang="en-US" altLang="ja-JP" sz="13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32" name="図 31"/>
          <p:cNvPicPr>
            <a:picLocks noChangeAspect="1"/>
          </p:cNvPicPr>
          <p:nvPr/>
        </p:nvPicPr>
        <p:blipFill>
          <a:blip r:embed="rId3"/>
          <a:stretch>
            <a:fillRect/>
          </a:stretch>
        </p:blipFill>
        <p:spPr>
          <a:xfrm>
            <a:off x="6872734" y="4256855"/>
            <a:ext cx="2095353" cy="2253693"/>
          </a:xfrm>
          <a:prstGeom prst="rect">
            <a:avLst/>
          </a:prstGeom>
          <a:ln>
            <a:solidFill>
              <a:srgbClr val="05BC57"/>
            </a:solidFill>
          </a:ln>
        </p:spPr>
      </p:pic>
      <p:graphicFrame>
        <p:nvGraphicFramePr>
          <p:cNvPr id="33" name="表 32"/>
          <p:cNvGraphicFramePr>
            <a:graphicFrameLocks noGrp="1"/>
          </p:cNvGraphicFramePr>
          <p:nvPr>
            <p:extLst/>
          </p:nvPr>
        </p:nvGraphicFramePr>
        <p:xfrm>
          <a:off x="421006" y="5808469"/>
          <a:ext cx="3118087" cy="685800"/>
        </p:xfrm>
        <a:graphic>
          <a:graphicData uri="http://schemas.openxmlformats.org/drawingml/2006/table">
            <a:tbl>
              <a:tblPr firstRow="1" bandRow="1">
                <a:tableStyleId>{5940675A-B579-460E-94D1-54222C63F5DA}</a:tableStyleId>
              </a:tblPr>
              <a:tblGrid>
                <a:gridCol w="1021241">
                  <a:extLst>
                    <a:ext uri="{9D8B030D-6E8A-4147-A177-3AD203B41FA5}">
                      <a16:colId xmlns:a16="http://schemas.microsoft.com/office/drawing/2014/main" val="3757262113"/>
                    </a:ext>
                  </a:extLst>
                </a:gridCol>
                <a:gridCol w="690426">
                  <a:extLst>
                    <a:ext uri="{9D8B030D-6E8A-4147-A177-3AD203B41FA5}">
                      <a16:colId xmlns:a16="http://schemas.microsoft.com/office/drawing/2014/main" val="1808731930"/>
                    </a:ext>
                  </a:extLst>
                </a:gridCol>
                <a:gridCol w="703210">
                  <a:extLst>
                    <a:ext uri="{9D8B030D-6E8A-4147-A177-3AD203B41FA5}">
                      <a16:colId xmlns:a16="http://schemas.microsoft.com/office/drawing/2014/main" val="96200084"/>
                    </a:ext>
                  </a:extLst>
                </a:gridCol>
                <a:gridCol w="703210">
                  <a:extLst>
                    <a:ext uri="{9D8B030D-6E8A-4147-A177-3AD203B41FA5}">
                      <a16:colId xmlns:a16="http://schemas.microsoft.com/office/drawing/2014/main" val="3771941092"/>
                    </a:ext>
                  </a:extLst>
                </a:gridCol>
              </a:tblGrid>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年度</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17986">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宿泊体験箇所数</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宿泊体験件数</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35270845"/>
                  </a:ext>
                </a:extLst>
              </a:tr>
            </a:tbl>
          </a:graphicData>
        </a:graphic>
      </p:graphicFrame>
      <p:sp>
        <p:nvSpPr>
          <p:cNvPr id="34" name="テキスト ボックス 33"/>
          <p:cNvSpPr txBox="1"/>
          <p:nvPr/>
        </p:nvSpPr>
        <p:spPr>
          <a:xfrm>
            <a:off x="282156" y="5540434"/>
            <a:ext cx="910507" cy="246221"/>
          </a:xfrm>
          <a:prstGeom prst="rect">
            <a:avLst/>
          </a:prstGeom>
          <a:noFill/>
        </p:spPr>
        <p:txBody>
          <a:bodyPr wrap="square" rtlCol="0">
            <a:spAutoFit/>
          </a:bodyP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＜実績＞</a:t>
            </a:r>
            <a:endParaRPr kumimoji="0"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35" name="図 34"/>
          <p:cNvPicPr>
            <a:picLocks noChangeAspect="1"/>
          </p:cNvPicPr>
          <p:nvPr/>
        </p:nvPicPr>
        <p:blipFill>
          <a:blip r:embed="rId4"/>
          <a:stretch>
            <a:fillRect/>
          </a:stretch>
        </p:blipFill>
        <p:spPr>
          <a:xfrm>
            <a:off x="4377098" y="4155025"/>
            <a:ext cx="2363039" cy="1329210"/>
          </a:xfrm>
          <a:prstGeom prst="rect">
            <a:avLst/>
          </a:prstGeom>
        </p:spPr>
      </p:pic>
      <p:grpSp>
        <p:nvGrpSpPr>
          <p:cNvPr id="36" name="グループ化 35">
            <a:extLst>
              <a:ext uri="{FF2B5EF4-FFF2-40B4-BE49-F238E27FC236}">
                <a16:creationId xmlns:a16="http://schemas.microsoft.com/office/drawing/2014/main" id="{08DD9A1A-CC01-4E36-A6A7-205A8AAC2041}"/>
              </a:ext>
            </a:extLst>
          </p:cNvPr>
          <p:cNvGrpSpPr/>
          <p:nvPr/>
        </p:nvGrpSpPr>
        <p:grpSpPr>
          <a:xfrm>
            <a:off x="5220567" y="1017779"/>
            <a:ext cx="3773031" cy="2664039"/>
            <a:chOff x="292120" y="4610595"/>
            <a:chExt cx="3242992" cy="1999364"/>
          </a:xfrm>
        </p:grpSpPr>
        <p:pic>
          <p:nvPicPr>
            <p:cNvPr id="37" name="Picture 2">
              <a:extLst>
                <a:ext uri="{FF2B5EF4-FFF2-40B4-BE49-F238E27FC236}">
                  <a16:creationId xmlns:a16="http://schemas.microsoft.com/office/drawing/2014/main" id="{F6168AF5-5385-4A04-9DB8-2B9D70951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255" y="4642708"/>
              <a:ext cx="2555936" cy="196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太陽 37">
              <a:extLst>
                <a:ext uri="{FF2B5EF4-FFF2-40B4-BE49-F238E27FC236}">
                  <a16:creationId xmlns:a16="http://schemas.microsoft.com/office/drawing/2014/main" id="{DAF72BC7-3947-4DAB-B7C5-682405E028CD}"/>
                </a:ext>
              </a:extLst>
            </p:cNvPr>
            <p:cNvSpPr/>
            <p:nvPr/>
          </p:nvSpPr>
          <p:spPr>
            <a:xfrm>
              <a:off x="450745" y="4791748"/>
              <a:ext cx="534770" cy="561558"/>
            </a:xfrm>
            <a:prstGeom prst="su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669" rIns="0" bIns="36669"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37" b="0" i="0" u="none" strike="noStrike" kern="1200" cap="none" spc="0" normalizeH="0" baseline="0" noProof="0" dirty="0">
                <a:ln w="0">
                  <a:solidFill>
                    <a:prstClr val="white"/>
                  </a:solidFill>
                </a:ln>
                <a:solidFill>
                  <a:prstClr val="white"/>
                </a:solidFill>
                <a:effectLst>
                  <a:outerShdw blurRad="50800" dist="38100" dir="5400000" algn="t" rotWithShape="0">
                    <a:srgbClr val="44546A">
                      <a:lumMod val="50000"/>
                      <a:alpha val="70000"/>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10">
              <a:extLst>
                <a:ext uri="{FF2B5EF4-FFF2-40B4-BE49-F238E27FC236}">
                  <a16:creationId xmlns:a16="http://schemas.microsoft.com/office/drawing/2014/main" id="{B9259986-5729-4D3B-873F-5DDE735EFB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30" y="5452304"/>
              <a:ext cx="381660" cy="126328"/>
            </a:xfrm>
            <a:prstGeom prst="rect">
              <a:avLst/>
            </a:prstGeom>
            <a:solidFill>
              <a:schemeClr val="accent6">
                <a:lumMod val="20000"/>
                <a:lumOff val="80000"/>
              </a:schemeClr>
            </a:solidFill>
            <a:ln>
              <a:noFill/>
            </a:ln>
          </p:spPr>
        </p:pic>
        <p:grpSp>
          <p:nvGrpSpPr>
            <p:cNvPr id="40" name="グループ化 39">
              <a:extLst>
                <a:ext uri="{FF2B5EF4-FFF2-40B4-BE49-F238E27FC236}">
                  <a16:creationId xmlns:a16="http://schemas.microsoft.com/office/drawing/2014/main" id="{6F14A849-5DE6-46F1-B3F2-097E601F1F0B}"/>
                </a:ext>
              </a:extLst>
            </p:cNvPr>
            <p:cNvGrpSpPr>
              <a:grpSpLocks/>
            </p:cNvGrpSpPr>
            <p:nvPr/>
          </p:nvGrpSpPr>
          <p:grpSpPr>
            <a:xfrm rot="20141219">
              <a:off x="3147106" y="5006594"/>
              <a:ext cx="281879" cy="91243"/>
              <a:chOff x="344486" y="-842897"/>
              <a:chExt cx="1440167" cy="2855140"/>
            </a:xfrm>
            <a:solidFill>
              <a:schemeClr val="accent6">
                <a:lumMod val="20000"/>
                <a:lumOff val="80000"/>
              </a:schemeClr>
            </a:solidFill>
            <a:scene3d>
              <a:camera prst="orthographicFront">
                <a:rot lat="0" lon="0" rev="600000"/>
              </a:camera>
              <a:lightRig rig="threePt" dir="t"/>
            </a:scene3d>
          </p:grpSpPr>
          <p:sp>
            <p:nvSpPr>
              <p:cNvPr id="44" name="山形 30">
                <a:extLst>
                  <a:ext uri="{FF2B5EF4-FFF2-40B4-BE49-F238E27FC236}">
                    <a16:creationId xmlns:a16="http://schemas.microsoft.com/office/drawing/2014/main" id="{C4A48B16-E7AC-4209-89EE-BCEF631EF543}"/>
                  </a:ext>
                </a:extLst>
              </p:cNvPr>
              <p:cNvSpPr/>
              <p:nvPr/>
            </p:nvSpPr>
            <p:spPr>
              <a:xfrm>
                <a:off x="992558" y="-842897"/>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37" b="0" i="0" u="none" strike="noStrike" kern="1200" cap="none" spc="0" normalizeH="0" baseline="0" noProof="0" dirty="0">
                  <a:ln w="0">
                    <a:solidFill>
                      <a:prstClr val="white"/>
                    </a:solidFill>
                  </a:ln>
                  <a:solidFill>
                    <a:prstClr val="black"/>
                  </a:solidFill>
                  <a:effectLst>
                    <a:outerShdw blurRad="50800" dist="38100" dir="5400000" algn="t" rotWithShape="0">
                      <a:srgbClr val="44546A">
                        <a:lumMod val="50000"/>
                        <a:alpha val="70000"/>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31">
                <a:extLst>
                  <a:ext uri="{FF2B5EF4-FFF2-40B4-BE49-F238E27FC236}">
                    <a16:creationId xmlns:a16="http://schemas.microsoft.com/office/drawing/2014/main" id="{400AB68E-08B7-4699-B936-E2C26528CBFA}"/>
                  </a:ext>
                </a:extLst>
              </p:cNvPr>
              <p:cNvSpPr/>
              <p:nvPr/>
            </p:nvSpPr>
            <p:spPr>
              <a:xfrm>
                <a:off x="632519" y="-842890"/>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37" b="0" i="0" u="none" strike="noStrike" kern="1200" cap="none" spc="0" normalizeH="0" baseline="0" noProof="0" dirty="0">
                  <a:ln w="0">
                    <a:solidFill>
                      <a:prstClr val="white"/>
                    </a:solidFill>
                  </a:ln>
                  <a:solidFill>
                    <a:prstClr val="black"/>
                  </a:solidFill>
                  <a:effectLst>
                    <a:outerShdw blurRad="50800" dist="38100" dir="5400000" algn="t" rotWithShape="0">
                      <a:srgbClr val="44546A">
                        <a:lumMod val="50000"/>
                        <a:alpha val="70000"/>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32">
                <a:extLst>
                  <a:ext uri="{FF2B5EF4-FFF2-40B4-BE49-F238E27FC236}">
                    <a16:creationId xmlns:a16="http://schemas.microsoft.com/office/drawing/2014/main" id="{9C85B018-670A-4CBB-86CA-E9EAFEC6387D}"/>
                  </a:ext>
                </a:extLst>
              </p:cNvPr>
              <p:cNvSpPr/>
              <p:nvPr/>
            </p:nvSpPr>
            <p:spPr>
              <a:xfrm>
                <a:off x="344486" y="-842894"/>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37" b="0" i="0" u="none" strike="noStrike" kern="1200" cap="none" spc="0" normalizeH="0" baseline="0" noProof="0" dirty="0">
                  <a:ln w="0">
                    <a:solidFill>
                      <a:prstClr val="white"/>
                    </a:solidFill>
                  </a:ln>
                  <a:solidFill>
                    <a:prstClr val="black"/>
                  </a:solidFill>
                  <a:effectLst>
                    <a:outerShdw blurRad="50800" dist="38100" dir="5400000" algn="t" rotWithShape="0">
                      <a:srgbClr val="44546A">
                        <a:lumMod val="50000"/>
                        <a:alpha val="70000"/>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33">
                <a:extLst>
                  <a:ext uri="{FF2B5EF4-FFF2-40B4-BE49-F238E27FC236}">
                    <a16:creationId xmlns:a16="http://schemas.microsoft.com/office/drawing/2014/main" id="{E2FB983B-A277-4CC3-A131-AE6F91B40D2E}"/>
                  </a:ext>
                </a:extLst>
              </p:cNvPr>
              <p:cNvSpPr/>
              <p:nvPr/>
            </p:nvSpPr>
            <p:spPr>
              <a:xfrm>
                <a:off x="1424653" y="-842893"/>
                <a:ext cx="360000"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37" b="0" i="0" u="none" strike="noStrike" kern="1200" cap="none" spc="0" normalizeH="0" baseline="0" noProof="0" dirty="0">
                  <a:ln w="0">
                    <a:solidFill>
                      <a:prstClr val="white"/>
                    </a:solidFill>
                  </a:ln>
                  <a:solidFill>
                    <a:prstClr val="black"/>
                  </a:solidFill>
                  <a:effectLst>
                    <a:outerShdw blurRad="50800" dist="38100" dir="5400000" algn="t" rotWithShape="0">
                      <a:srgbClr val="44546A">
                        <a:lumMod val="50000"/>
                        <a:alpha val="70000"/>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1" name="右矢印 34">
              <a:extLst>
                <a:ext uri="{FF2B5EF4-FFF2-40B4-BE49-F238E27FC236}">
                  <a16:creationId xmlns:a16="http://schemas.microsoft.com/office/drawing/2014/main" id="{3C9911FB-FEBA-4B60-9297-9C2CBCD1B520}"/>
                </a:ext>
              </a:extLst>
            </p:cNvPr>
            <p:cNvSpPr>
              <a:spLocks noChangeAspect="1"/>
            </p:cNvSpPr>
            <p:nvPr/>
          </p:nvSpPr>
          <p:spPr>
            <a:xfrm>
              <a:off x="2358342" y="4718138"/>
              <a:ext cx="328460" cy="251848"/>
            </a:xfrm>
            <a:prstGeom prst="rightArrow">
              <a:avLst>
                <a:gd name="adj1" fmla="val 32827"/>
                <a:gd name="adj2" fmla="val 35454"/>
              </a:avLst>
            </a:prstGeom>
            <a:solidFill>
              <a:srgbClr val="FFFF99"/>
            </a:solidFill>
            <a:ln w="28575">
              <a:solidFill>
                <a:srgbClr val="FFC000"/>
              </a:solidFill>
            </a:ln>
            <a:effectLst/>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37" b="0" i="0" u="none" strike="noStrike" kern="1200" cap="none" spc="0" normalizeH="0" baseline="0" noProof="0" dirty="0">
                <a:ln w="0">
                  <a:solidFill>
                    <a:prstClr val="white"/>
                  </a:solidFill>
                </a:ln>
                <a:solidFill>
                  <a:prstClr val="white"/>
                </a:solidFill>
                <a:effectLst>
                  <a:outerShdw blurRad="50800" dist="38100" dir="5400000" algn="t" rotWithShape="0">
                    <a:srgbClr val="44546A">
                      <a:lumMod val="50000"/>
                      <a:alpha val="70000"/>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Picture 9">
              <a:extLst>
                <a:ext uri="{FF2B5EF4-FFF2-40B4-BE49-F238E27FC236}">
                  <a16:creationId xmlns:a16="http://schemas.microsoft.com/office/drawing/2014/main" id="{B638D918-0868-49BF-AFF3-A9821F91BF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7721" y="5478683"/>
              <a:ext cx="557391" cy="19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正方形/長方形 42">
              <a:extLst>
                <a:ext uri="{FF2B5EF4-FFF2-40B4-BE49-F238E27FC236}">
                  <a16:creationId xmlns:a16="http://schemas.microsoft.com/office/drawing/2014/main" id="{24773601-86C1-473D-A328-6837BCE7E168}"/>
                </a:ext>
              </a:extLst>
            </p:cNvPr>
            <p:cNvSpPr/>
            <p:nvPr/>
          </p:nvSpPr>
          <p:spPr>
            <a:xfrm>
              <a:off x="292120" y="4610595"/>
              <a:ext cx="1310331" cy="144470"/>
            </a:xfrm>
            <a:prstGeom prst="rect">
              <a:avLst/>
            </a:prstGeom>
          </p:spPr>
          <p:txBody>
            <a:bodyPr wrap="square" lIns="0" tIns="0" rIns="0" bIns="0" anchor="ctr" anchorCtr="1">
              <a:spAutoFit/>
            </a:bodyPr>
            <a:lstStyle/>
            <a:p>
              <a:pPr marL="95250" marR="0" lvl="0" indent="-9525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【ZEH</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のイメージ</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8" name="テキスト ボックス 47">
            <a:extLst>
              <a:ext uri="{FF2B5EF4-FFF2-40B4-BE49-F238E27FC236}">
                <a16:creationId xmlns:a16="http://schemas.microsoft.com/office/drawing/2014/main" id="{34163915-621B-42A6-95BA-477A0FEDE4AF}"/>
              </a:ext>
            </a:extLst>
          </p:cNvPr>
          <p:cNvSpPr txBox="1"/>
          <p:nvPr/>
        </p:nvSpPr>
        <p:spPr>
          <a:xfrm>
            <a:off x="6766094" y="3941084"/>
            <a:ext cx="2308631" cy="261610"/>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2018</a:t>
            </a:r>
            <a:r>
              <a:rPr kumimoji="1" lang="ja-JP" altLang="en-US"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年度宿泊体験実施時</a:t>
            </a:r>
            <a:r>
              <a:rPr kumimoji="1" lang="ja-JP" altLang="ja-JP"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の</a:t>
            </a:r>
            <a:r>
              <a:rPr kumimoji="0" lang="ja-JP" altLang="en-US"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記事</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49" name="テキスト ボックス 48">
            <a:extLst>
              <a:ext uri="{FF2B5EF4-FFF2-40B4-BE49-F238E27FC236}">
                <a16:creationId xmlns:a16="http://schemas.microsoft.com/office/drawing/2014/main" id="{C9FE7E93-2188-4012-9DD6-A7BD9875919B}"/>
              </a:ext>
            </a:extLst>
          </p:cNvPr>
          <p:cNvSpPr txBox="1"/>
          <p:nvPr/>
        </p:nvSpPr>
        <p:spPr>
          <a:xfrm>
            <a:off x="4835321" y="3785092"/>
            <a:ext cx="1446592" cy="261610"/>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ZEH</a:t>
            </a:r>
            <a:r>
              <a:rPr kumimoji="1" lang="ja-JP" altLang="en-US" sz="1100" b="1" i="0" u="none" strike="noStrike" kern="100" cap="none" spc="0" normalizeH="0" baseline="0" noProof="0" dirty="0" err="1">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を紹</a:t>
            </a:r>
            <a:r>
              <a:rPr kumimoji="1" lang="ja-JP" altLang="en-US"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介する動画</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50" name="正方形/長方形 49"/>
          <p:cNvSpPr/>
          <p:nvPr/>
        </p:nvSpPr>
        <p:spPr>
          <a:xfrm>
            <a:off x="8007244" y="6507035"/>
            <a:ext cx="1031051"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明朝" panose="02020609040205080304" pitchFamily="17" charset="-128"/>
              </a:rPr>
              <a:t>（産経新聞）</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304748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35496" y="21734"/>
            <a:ext cx="9144000" cy="338554"/>
          </a:xfrm>
          <a:prstGeom prst="rect">
            <a:avLst/>
          </a:prstGeom>
          <a:noFill/>
        </p:spPr>
        <p:txBody>
          <a:bodyPr wrap="square" rtlCol="0">
            <a:spAutoFit/>
          </a:bodyPr>
          <a:lstStyle>
            <a:defPPr>
              <a:defRPr lang="en-US"/>
            </a:defPPr>
            <a:lvl1pPr>
              <a:defRPr kumimoji="1" sz="16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■行動変容②</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角丸四角形 7"/>
          <p:cNvSpPr/>
          <p:nvPr/>
        </p:nvSpPr>
        <p:spPr>
          <a:xfrm>
            <a:off x="150814" y="420162"/>
            <a:ext cx="3525836"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脱炭素化に向けた消費行動促進事業</a:t>
            </a:r>
          </a:p>
        </p:txBody>
      </p:sp>
      <p:sp>
        <p:nvSpPr>
          <p:cNvPr id="3" name="正方形/長方形 2"/>
          <p:cNvSpPr/>
          <p:nvPr/>
        </p:nvSpPr>
        <p:spPr>
          <a:xfrm>
            <a:off x="81305" y="783819"/>
            <a:ext cx="53384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①大阪版</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カーボンフットプリント（</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CFP</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）等を活用した普及啓発手法の確立</a:t>
            </a:r>
          </a:p>
        </p:txBody>
      </p:sp>
      <p:sp>
        <p:nvSpPr>
          <p:cNvPr id="4" name="正方形/長方形 3"/>
          <p:cNvSpPr/>
          <p:nvPr/>
        </p:nvSpPr>
        <p:spPr>
          <a:xfrm>
            <a:off x="223838" y="991952"/>
            <a:ext cx="6372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簡易版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CFP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を活用して、大阪で生産された食品の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CFP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算定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する手法を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構築</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5,698</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7800" marR="0" lvl="0" indent="-17780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4" name="図 13"/>
          <p:cNvPicPr>
            <a:picLocks noChangeAspect="1"/>
          </p:cNvPicPr>
          <p:nvPr/>
        </p:nvPicPr>
        <p:blipFill>
          <a:blip r:embed="rId3"/>
          <a:stretch>
            <a:fillRect/>
          </a:stretch>
        </p:blipFill>
        <p:spPr>
          <a:xfrm>
            <a:off x="5594801" y="820182"/>
            <a:ext cx="3402021" cy="1144316"/>
          </a:xfrm>
          <a:prstGeom prst="rect">
            <a:avLst/>
          </a:prstGeom>
        </p:spPr>
      </p:pic>
      <p:pic>
        <p:nvPicPr>
          <p:cNvPr id="15" name="図 14"/>
          <p:cNvPicPr>
            <a:picLocks noChangeAspect="1"/>
          </p:cNvPicPr>
          <p:nvPr/>
        </p:nvPicPr>
        <p:blipFill>
          <a:blip r:embed="rId4"/>
          <a:stretch>
            <a:fillRect/>
          </a:stretch>
        </p:blipFill>
        <p:spPr>
          <a:xfrm>
            <a:off x="6587997" y="2096217"/>
            <a:ext cx="1357214" cy="1462350"/>
          </a:xfrm>
          <a:prstGeom prst="rect">
            <a:avLst/>
          </a:prstGeom>
        </p:spPr>
      </p:pic>
      <p:sp>
        <p:nvSpPr>
          <p:cNvPr id="16" name="正方形/長方形 15"/>
          <p:cNvSpPr/>
          <p:nvPr/>
        </p:nvSpPr>
        <p:spPr>
          <a:xfrm>
            <a:off x="223838" y="1392340"/>
            <a:ext cx="51958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（具体的な取組み）</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大阪産</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（もん）や大阪エコ農産物をモデルに、流通段階での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輸送距離の</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削減分</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や農薬</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化学</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肥料</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の使用削減分を簡単に反映する方法など</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について検討。</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また</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算定結果</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をもとに、わかりやすくラベリングする</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手法について検討。</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107158" y="2118102"/>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大阪版</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CFP</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に配慮した消費行動の促進 </a:t>
            </a:r>
          </a:p>
        </p:txBody>
      </p:sp>
      <p:sp>
        <p:nvSpPr>
          <p:cNvPr id="18" name="正方形/長方形 17"/>
          <p:cNvSpPr/>
          <p:nvPr/>
        </p:nvSpPr>
        <p:spPr>
          <a:xfrm>
            <a:off x="223838" y="2378273"/>
            <a:ext cx="5738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食品関連事業者と連携</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した</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CFP</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の活用事例の共有及び</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その活用に向けた</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啓発</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を実施。 </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また</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、試行的に、大阪産</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もん</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や大阪エコ農産物</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CO2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排出の少ない食品等</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CFP</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ラベリ</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ング</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行い</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、店頭や広報</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媒体で</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消費者向けに周知し、効果検証</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を実施。結果</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を活かし、</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内で</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CFP</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を活用</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した取組みを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展開。 </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角丸四角形 19"/>
          <p:cNvSpPr/>
          <p:nvPr/>
        </p:nvSpPr>
        <p:spPr>
          <a:xfrm>
            <a:off x="150814" y="3269515"/>
            <a:ext cx="3525836" cy="306467"/>
          </a:xfrm>
          <a:prstGeom prst="roundRect">
            <a:avLst/>
          </a:prstGeom>
          <a:solidFill>
            <a:srgbClr val="00B050"/>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環境配慮消費行動促進インセンティブ調査検討事業</a:t>
            </a:r>
          </a:p>
        </p:txBody>
      </p:sp>
      <p:sp>
        <p:nvSpPr>
          <p:cNvPr id="19" name="正方形/長方形 18"/>
          <p:cNvSpPr/>
          <p:nvPr/>
        </p:nvSpPr>
        <p:spPr>
          <a:xfrm>
            <a:off x="150814" y="3606759"/>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府民の日常生活における環境に配慮した消費行動促進のためポイント</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付与</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する制度の実施に向けて、</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関係事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業者等を交えた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検討、効果検証</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14,000</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zh-TW"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2" name="図 21"/>
          <p:cNvPicPr>
            <a:picLocks noChangeAspect="1"/>
          </p:cNvPicPr>
          <p:nvPr/>
        </p:nvPicPr>
        <p:blipFill>
          <a:blip r:embed="rId5"/>
          <a:stretch>
            <a:fillRect/>
          </a:stretch>
        </p:blipFill>
        <p:spPr>
          <a:xfrm>
            <a:off x="4067490" y="4136025"/>
            <a:ext cx="5041014" cy="2624317"/>
          </a:xfrm>
          <a:prstGeom prst="rect">
            <a:avLst/>
          </a:prstGeom>
        </p:spPr>
      </p:pic>
      <p:sp>
        <p:nvSpPr>
          <p:cNvPr id="23" name="正方形/長方形 22"/>
          <p:cNvSpPr/>
          <p:nvPr/>
        </p:nvSpPr>
        <p:spPr>
          <a:xfrm>
            <a:off x="81305" y="4263901"/>
            <a:ext cx="2937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ポイント</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付与の試行による効果検証 </a:t>
            </a:r>
          </a:p>
        </p:txBody>
      </p:sp>
      <p:sp>
        <p:nvSpPr>
          <p:cNvPr id="24" name="正方形/長方形 23"/>
          <p:cNvSpPr/>
          <p:nvPr/>
        </p:nvSpPr>
        <p:spPr>
          <a:xfrm>
            <a:off x="81305" y="5509977"/>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②ポイント</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制度推進プラットフォームの創設・運営 </a:t>
            </a:r>
          </a:p>
        </p:txBody>
      </p:sp>
      <p:sp>
        <p:nvSpPr>
          <p:cNvPr id="25" name="正方形/長方形 24"/>
          <p:cNvSpPr/>
          <p:nvPr/>
        </p:nvSpPr>
        <p:spPr>
          <a:xfrm>
            <a:off x="150814" y="4553518"/>
            <a:ext cx="37853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生産</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・流通過程での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排出が</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少ない商品</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を購入</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した</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場合</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にポイント</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を付与</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し、脱炭素に寄与する商品選択</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促進</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CO2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削減効果等</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に関する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評価・検証</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を実施。</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事業者程度、実施期間：３か月程度</a:t>
            </a:r>
          </a:p>
        </p:txBody>
      </p:sp>
      <p:sp>
        <p:nvSpPr>
          <p:cNvPr id="27" name="スライド番号プレースホルダー 1"/>
          <p:cNvSpPr>
            <a:spLocks noGrp="1"/>
          </p:cNvSpPr>
          <p:nvPr>
            <p:ph type="sldNum" sz="quarter" idx="12"/>
          </p:nvPr>
        </p:nvSpPr>
        <p:spPr>
          <a:xfrm>
            <a:off x="8684863" y="6517342"/>
            <a:ext cx="486000" cy="48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26" name="正方形/長方形 25"/>
          <p:cNvSpPr/>
          <p:nvPr/>
        </p:nvSpPr>
        <p:spPr>
          <a:xfrm>
            <a:off x="150814" y="5832597"/>
            <a:ext cx="39166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小売事業者等が参画するプラットフォームを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創設し、事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業者</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連携</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して、府民への周知</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方法や</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効果的かつ持続的な</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仕組み</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について協議。</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9393452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17811</Words>
  <Application>Microsoft Office PowerPoint</Application>
  <PresentationFormat>画面に合わせる (4:3)</PresentationFormat>
  <Paragraphs>1851</Paragraphs>
  <Slides>42</Slides>
  <Notes>12</Notes>
  <HiddenSlides>0</HiddenSlides>
  <MMClips>0</MMClips>
  <ScaleCrop>false</ScaleCrop>
  <HeadingPairs>
    <vt:vector size="8" baseType="variant">
      <vt:variant>
        <vt:lpstr>使用されているフォント</vt:lpstr>
      </vt:variant>
      <vt:variant>
        <vt:i4>17</vt:i4>
      </vt:variant>
      <vt:variant>
        <vt:lpstr>テーマ</vt:lpstr>
      </vt:variant>
      <vt:variant>
        <vt:i4>3</vt:i4>
      </vt:variant>
      <vt:variant>
        <vt:lpstr>埋め込まれた OLE サーバー</vt:lpstr>
      </vt:variant>
      <vt:variant>
        <vt:i4>1</vt:i4>
      </vt:variant>
      <vt:variant>
        <vt:lpstr>スライド タイトル</vt:lpstr>
      </vt:variant>
      <vt:variant>
        <vt:i4>42</vt:i4>
      </vt:variant>
    </vt:vector>
  </HeadingPairs>
  <TitlesOfParts>
    <vt:vector size="63" baseType="lpstr">
      <vt:lpstr>BIZ UDPゴシック</vt:lpstr>
      <vt:lpstr>BIZ UDゴシック</vt:lpstr>
      <vt:lpstr>HG丸ｺﾞｼｯｸM-PRO</vt:lpstr>
      <vt:lpstr>Meiryo UI</vt:lpstr>
      <vt:lpstr>ＭＳ Ｐゴシック</vt:lpstr>
      <vt:lpstr>ＭＳ ゴシック</vt:lpstr>
      <vt:lpstr>ＭＳ 明朝</vt:lpstr>
      <vt:lpstr>メイリオ</vt:lpstr>
      <vt:lpstr>メイリオ</vt:lpstr>
      <vt:lpstr>游ゴシック</vt:lpstr>
      <vt:lpstr>游ゴシック Light</vt:lpstr>
      <vt:lpstr>Arial</vt:lpstr>
      <vt:lpstr>Calibri</vt:lpstr>
      <vt:lpstr>Calibri Light</vt:lpstr>
      <vt:lpstr>Century</vt:lpstr>
      <vt:lpstr>Times New Roman</vt:lpstr>
      <vt:lpstr>Wingdings</vt:lpstr>
      <vt:lpstr>Office ​​テーマ</vt:lpstr>
      <vt:lpstr>Office テーマ</vt:lpstr>
      <vt:lpstr>4_Office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2023-06-16T07:12:54Z</dcterms:created>
  <dcterms:modified xsi:type="dcterms:W3CDTF">2023-06-16T07:12:58Z</dcterms:modified>
</cp:coreProperties>
</file>