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41" showSpecialPlsOnTitleSld="0" removePersonalInfoOnSave="1" saveSubsetFonts="1">
  <p:sldMasterIdLst>
    <p:sldMasterId id="2147483684" r:id="rId1"/>
    <p:sldMasterId id="2147483721" r:id="rId2"/>
  </p:sldMasterIdLst>
  <p:notesMasterIdLst>
    <p:notesMasterId r:id="rId68"/>
  </p:notesMasterIdLst>
  <p:handoutMasterIdLst>
    <p:handoutMasterId r:id="rId69"/>
  </p:handoutMasterIdLst>
  <p:sldIdLst>
    <p:sldId id="2861" r:id="rId3"/>
    <p:sldId id="2862" r:id="rId4"/>
    <p:sldId id="2863" r:id="rId5"/>
    <p:sldId id="2864" r:id="rId6"/>
    <p:sldId id="2865" r:id="rId7"/>
    <p:sldId id="2866" r:id="rId8"/>
    <p:sldId id="2867" r:id="rId9"/>
    <p:sldId id="2868" r:id="rId10"/>
    <p:sldId id="2869" r:id="rId11"/>
    <p:sldId id="2870" r:id="rId12"/>
    <p:sldId id="2871" r:id="rId13"/>
    <p:sldId id="2872" r:id="rId14"/>
    <p:sldId id="2873" r:id="rId15"/>
    <p:sldId id="2874" r:id="rId16"/>
    <p:sldId id="2875" r:id="rId17"/>
    <p:sldId id="2876" r:id="rId18"/>
    <p:sldId id="2877" r:id="rId19"/>
    <p:sldId id="2878" r:id="rId20"/>
    <p:sldId id="2879" r:id="rId21"/>
    <p:sldId id="2880" r:id="rId22"/>
    <p:sldId id="2881" r:id="rId23"/>
    <p:sldId id="2882" r:id="rId24"/>
    <p:sldId id="3091" r:id="rId25"/>
    <p:sldId id="3092" r:id="rId26"/>
    <p:sldId id="3093" r:id="rId27"/>
    <p:sldId id="3094" r:id="rId28"/>
    <p:sldId id="3095" r:id="rId29"/>
    <p:sldId id="3096" r:id="rId30"/>
    <p:sldId id="3097" r:id="rId31"/>
    <p:sldId id="3098" r:id="rId32"/>
    <p:sldId id="3099" r:id="rId33"/>
    <p:sldId id="3100" r:id="rId34"/>
    <p:sldId id="3101" r:id="rId35"/>
    <p:sldId id="3102" r:id="rId36"/>
    <p:sldId id="3103" r:id="rId37"/>
    <p:sldId id="3104" r:id="rId38"/>
    <p:sldId id="3105" r:id="rId39"/>
    <p:sldId id="3106" r:id="rId40"/>
    <p:sldId id="3107" r:id="rId41"/>
    <p:sldId id="3108" r:id="rId42"/>
    <p:sldId id="3109" r:id="rId43"/>
    <p:sldId id="3110" r:id="rId44"/>
    <p:sldId id="3111" r:id="rId45"/>
    <p:sldId id="3143" r:id="rId46"/>
    <p:sldId id="3113" r:id="rId47"/>
    <p:sldId id="3114" r:id="rId48"/>
    <p:sldId id="3115" r:id="rId49"/>
    <p:sldId id="3116" r:id="rId50"/>
    <p:sldId id="3117" r:id="rId51"/>
    <p:sldId id="3118" r:id="rId52"/>
    <p:sldId id="3119" r:id="rId53"/>
    <p:sldId id="3120" r:id="rId54"/>
    <p:sldId id="3121" r:id="rId55"/>
    <p:sldId id="3122" r:id="rId56"/>
    <p:sldId id="3123" r:id="rId57"/>
    <p:sldId id="3124" r:id="rId58"/>
    <p:sldId id="3125" r:id="rId59"/>
    <p:sldId id="3126" r:id="rId60"/>
    <p:sldId id="3127" r:id="rId61"/>
    <p:sldId id="3128" r:id="rId62"/>
    <p:sldId id="3129" r:id="rId63"/>
    <p:sldId id="3130" r:id="rId64"/>
    <p:sldId id="3131" r:id="rId65"/>
    <p:sldId id="3132" r:id="rId66"/>
    <p:sldId id="3133" r:id="rId6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55" autoAdjust="0"/>
  </p:normalViewPr>
  <p:slideViewPr>
    <p:cSldViewPr>
      <p:cViewPr varScale="1">
        <p:scale>
          <a:sx n="69" d="100"/>
          <a:sy n="69" d="100"/>
        </p:scale>
        <p:origin x="1440"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3" rIns="91427" bIns="45713"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27" tIns="45713" rIns="91427"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5" cy="498475"/>
          </a:xfrm>
          <a:prstGeom prst="rect">
            <a:avLst/>
          </a:prstGeom>
        </p:spPr>
        <p:txBody>
          <a:bodyPr vert="horz" lIns="91427" tIns="45713" rIns="91427" bIns="45713"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7" tIns="45713" rIns="91427" bIns="45713"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3" rIns="91427" bIns="45713"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7" tIns="45713" rIns="91427"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7" tIns="45713" rIns="91427"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5" cy="496887"/>
          </a:xfrm>
          <a:prstGeom prst="rect">
            <a:avLst/>
          </a:prstGeom>
        </p:spPr>
        <p:txBody>
          <a:bodyPr vert="horz" lIns="91427" tIns="45713" rIns="91427" bIns="45713"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pPr defTabSz="957628">
              <a:defRPr/>
            </a:pPr>
            <a:endParaRPr lang="en-US" altLang="ja-JP" sz="1400" b="1" dirty="0">
              <a:latin typeface="Meiryo UI" panose="020B0604030504040204" pitchFamily="50" charset="-128"/>
              <a:ea typeface="Meiryo UI" panose="020B0604030504040204" pitchFamily="50" charset="-128"/>
            </a:endParaRPr>
          </a:p>
        </p:txBody>
      </p:sp>
      <p:sp>
        <p:nvSpPr>
          <p:cNvPr id="16388" name="スライド番号プレースホルダ 3"/>
          <p:cNvSpPr>
            <a:spLocks noGrp="1"/>
          </p:cNvSpPr>
          <p:nvPr>
            <p:ph type="sldNum" sz="quarter" idx="5"/>
          </p:nvPr>
        </p:nvSpPr>
        <p:spPr>
          <a:noFill/>
        </p:spPr>
        <p:txBody>
          <a:bodyPr/>
          <a:lstStyle/>
          <a:p>
            <a:pPr defTabSz="957628">
              <a:defRPr/>
            </a:pPr>
            <a:fld id="{F4B57A7A-B1EC-4053-A1F3-DAB13443A32D}" type="slidenum">
              <a:rPr lang="en-US" altLang="ja-JP">
                <a:solidFill>
                  <a:prstClr val="black"/>
                </a:solidFill>
                <a:latin typeface="Calibri"/>
                <a:ea typeface="ＭＳ Ｐゴシック" panose="020B0600070205080204" pitchFamily="50" charset="-128"/>
              </a:rPr>
              <a:pPr defTabSz="957628">
                <a:defRPr/>
              </a:pPr>
              <a:t>146</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1786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164</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5343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331">
              <a:defRPr/>
            </a:pPr>
            <a:fld id="{6DE47704-DA29-41EA-9615-E30FD9C8010D}" type="slidenum">
              <a:rPr lang="ja-JP" altLang="en-US">
                <a:solidFill>
                  <a:prstClr val="black"/>
                </a:solidFill>
                <a:latin typeface="Calibri"/>
                <a:ea typeface="ＭＳ Ｐゴシック" panose="020B0600070205080204" pitchFamily="50" charset="-128"/>
              </a:rPr>
              <a:pPr defTabSz="914331">
                <a:defRPr/>
              </a:pPr>
              <a:t>197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0143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331">
              <a:defRPr/>
            </a:pPr>
            <a:fld id="{6DE47704-DA29-41EA-9615-E30FD9C8010D}" type="slidenum">
              <a:rPr lang="ja-JP" altLang="en-US">
                <a:solidFill>
                  <a:prstClr val="black"/>
                </a:solidFill>
                <a:latin typeface="Calibri"/>
                <a:ea typeface="ＭＳ Ｐゴシック" panose="020B0600070205080204" pitchFamily="50" charset="-128"/>
              </a:rPr>
              <a:pPr defTabSz="914331">
                <a:defRPr/>
              </a:pPr>
              <a:t>198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1485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pPr defTabSz="957628">
              <a:defRPr/>
            </a:pPr>
            <a:fld id="{F4B57A7A-B1EC-4053-A1F3-DAB13443A32D}" type="slidenum">
              <a:rPr lang="en-US" altLang="ja-JP">
                <a:solidFill>
                  <a:prstClr val="black"/>
                </a:solidFill>
                <a:latin typeface="Calibri"/>
                <a:ea typeface="ＭＳ Ｐゴシック" panose="020B0600070205080204" pitchFamily="50" charset="-128"/>
              </a:rPr>
              <a:pPr defTabSz="957628">
                <a:defRPr/>
              </a:pPr>
              <a:t>147</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8117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defTabSz="957628">
              <a:defRPr/>
            </a:pPr>
            <a:fld id="{5BA2E95C-A3BD-4D9C-BF79-AFA07D554CFA}" type="slidenum">
              <a:rPr lang="ja-JP" altLang="en-US">
                <a:solidFill>
                  <a:prstClr val="black"/>
                </a:solidFill>
                <a:latin typeface="Calibri"/>
                <a:ea typeface="ＭＳ Ｐゴシック" panose="020B0600070205080204" pitchFamily="50" charset="-128"/>
              </a:rPr>
              <a:pPr defTabSz="957628">
                <a:defRPr/>
              </a:pPr>
              <a:t>148</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1782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defTabSz="957628">
              <a:defRPr/>
            </a:pPr>
            <a:fld id="{5BA2E95C-A3BD-4D9C-BF79-AFA07D554CFA}" type="slidenum">
              <a:rPr lang="ja-JP" altLang="en-US">
                <a:solidFill>
                  <a:prstClr val="black"/>
                </a:solidFill>
                <a:latin typeface="Calibri"/>
                <a:ea typeface="ＭＳ Ｐゴシック" panose="020B0600070205080204" pitchFamily="50" charset="-128"/>
              </a:rPr>
              <a:pPr defTabSz="957628">
                <a:defRPr/>
              </a:pPr>
              <a:t>149</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8684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defTabSz="957628">
              <a:defRPr/>
            </a:pPr>
            <a:fld id="{5BA2E95C-A3BD-4D9C-BF79-AFA07D554CFA}" type="slidenum">
              <a:rPr lang="ja-JP" altLang="en-US">
                <a:solidFill>
                  <a:prstClr val="black"/>
                </a:solidFill>
                <a:latin typeface="Calibri"/>
                <a:ea typeface="ＭＳ Ｐゴシック" panose="020B0600070205080204" pitchFamily="50" charset="-128"/>
              </a:rPr>
              <a:pPr defTabSz="957628">
                <a:defRPr/>
              </a:pPr>
              <a:t>150</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1417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defTabSz="957628">
              <a:defRPr/>
            </a:pPr>
            <a:fld id="{5BA2E95C-A3BD-4D9C-BF79-AFA07D554CFA}" type="slidenum">
              <a:rPr lang="ja-JP" altLang="en-US">
                <a:solidFill>
                  <a:prstClr val="black"/>
                </a:solidFill>
                <a:latin typeface="Calibri"/>
                <a:ea typeface="ＭＳ Ｐゴシック" panose="020B0600070205080204" pitchFamily="50" charset="-128"/>
              </a:rPr>
              <a:pPr defTabSz="957628">
                <a:defRPr/>
              </a:pPr>
              <a:t>151</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8804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defTabSz="957628">
              <a:defRPr/>
            </a:pPr>
            <a:fld id="{5BA2E95C-A3BD-4D9C-BF79-AFA07D554CFA}" type="slidenum">
              <a:rPr lang="ja-JP" altLang="en-US">
                <a:solidFill>
                  <a:prstClr val="black"/>
                </a:solidFill>
                <a:latin typeface="Calibri"/>
                <a:ea typeface="ＭＳ Ｐゴシック" panose="020B0600070205080204" pitchFamily="50" charset="-128"/>
              </a:rPr>
              <a:pPr defTabSz="957628">
                <a:defRPr/>
              </a:pPr>
              <a:t>152</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03931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460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1462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84685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6124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20339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E55298C-DF66-4417-9185-B72FC8CAB54C}"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742784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12E476-CA19-421C-8629-AEDF9C409691}"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88894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F4E36D0-6B86-4635-B3E5-97E30A7DD98E}"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177940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FCBC22A-7C4A-4F96-BCA2-B3A82E585E51}"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798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FCC7BB-4C9F-4D97-A0F5-A62105516CD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20807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B15A8CA-56CA-40C7-B43D-B22E7CF06772}"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117797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03ADFA9-843C-4FA0-9FE8-B514C32BCEA9}" type="datetime1">
              <a:rPr kumimoji="1" lang="ja-JP" altLang="en-US" smtClean="0"/>
              <a:t>2023/6/16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56453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86AC1AF-2E4B-4106-A631-3F108997D73F}"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7446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6664838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D0EC07-589B-4734-81B9-C515CF7CE996}"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029196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325E01-818F-48CD-89A6-27F551D83D35}"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430438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BBE384-3FA2-42E3-B62B-0ADFA7CEDA55}"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26012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1185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65401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27280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3384618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2761005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0230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6643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7128897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BB288-4278-47B1-8A30-57BA4AB1BF3E}"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1958789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10" Type="http://schemas.openxmlformats.org/officeDocument/2006/relationships/image" Target="../media/image23.jpeg"/><Relationship Id="rId4" Type="http://schemas.openxmlformats.org/officeDocument/2006/relationships/image" Target="../media/image19.pn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image" Target="../media/image51.tmp"/><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684" y="0"/>
            <a:ext cx="8979172"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４</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）危機管理対策（地震</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・津波対策（津波対策・南海トラフ等巨大地震対策</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）（その１））</a:t>
            </a:r>
            <a:endPar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8" name="表 7"/>
          <p:cNvGraphicFramePr>
            <a:graphicFrameLocks noGrp="1"/>
          </p:cNvGraphicFramePr>
          <p:nvPr>
            <p:extLst/>
          </p:nvPr>
        </p:nvGraphicFramePr>
        <p:xfrm>
          <a:off x="251520" y="476672"/>
          <a:ext cx="8712968" cy="6072357"/>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3366374">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09606">
                <a:tc>
                  <a:txBody>
                    <a:bodyPr/>
                    <a:lstStyle/>
                    <a:p>
                      <a:pPr algn="ctr"/>
                      <a:r>
                        <a:rPr kumimoji="1" lang="ja-JP" altLang="en-US" dirty="0"/>
                        <a:t>＜</a:t>
                      </a:r>
                      <a:r>
                        <a:rPr kumimoji="1" lang="en-US" altLang="ja-JP" dirty="0"/>
                        <a:t>Why</a:t>
                      </a:r>
                      <a:r>
                        <a:rPr kumimoji="1" lang="ja-JP" altLang="en-US" dirty="0"/>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706597">
                <a:tc>
                  <a:txBody>
                    <a:bodyPr/>
                    <a:lstStyle/>
                    <a:p>
                      <a:pPr marL="0" indent="0"/>
                      <a:r>
                        <a:rPr kumimoji="1" lang="ja-JP" altLang="en-US" sz="1050" dirty="0"/>
                        <a:t>・従来の「大阪府地震防災アクションプラン」は、東日本大震災の発生により津波対策が不十分であることが判明</a:t>
                      </a:r>
                    </a:p>
                    <a:p>
                      <a:pPr marL="0" indent="0"/>
                      <a:endParaRPr kumimoji="1" lang="ja-JP" altLang="en-US" sz="1050" dirty="0"/>
                    </a:p>
                    <a:p>
                      <a:pPr marL="0" indent="0"/>
                      <a:r>
                        <a:rPr kumimoji="1" lang="en-US" altLang="ja-JP" sz="1050" dirty="0"/>
                        <a:t>-</a:t>
                      </a:r>
                      <a:r>
                        <a:rPr kumimoji="1" lang="ja-JP" altLang="en-US" sz="1050" dirty="0"/>
                        <a:t>上町断層帯地震では想定しなかった甚大な被害をもたらす南海トラフ巨大地震への対策の必要性</a:t>
                      </a:r>
                    </a:p>
                    <a:p>
                      <a:pPr marL="0" indent="0"/>
                      <a:endParaRPr kumimoji="1" lang="ja-JP" altLang="en-US" sz="1050" dirty="0"/>
                    </a:p>
                    <a:p>
                      <a:pPr marL="0" indent="0"/>
                      <a:r>
                        <a:rPr kumimoji="1" lang="en-US" altLang="ja-JP" sz="1050" dirty="0"/>
                        <a:t>-</a:t>
                      </a:r>
                      <a:r>
                        <a:rPr kumimoji="1" lang="ja-JP" altLang="en-US" sz="1050" dirty="0"/>
                        <a:t>南海トラフ巨大地震による被害想定の結果、地盤の液状化により防潮堤が沈下し</a:t>
                      </a:r>
                      <a:r>
                        <a:rPr kumimoji="1" lang="ja-JP" altLang="en-US" sz="1050" dirty="0" smtClean="0"/>
                        <a:t>、</a:t>
                      </a:r>
                      <a:r>
                        <a:rPr kumimoji="1" lang="en-US" altLang="ja-JP" sz="1050" dirty="0" smtClean="0"/>
                        <a:t>11,000</a:t>
                      </a:r>
                    </a:p>
                    <a:p>
                      <a:pPr marL="0" indent="0"/>
                      <a:r>
                        <a:rPr kumimoji="1" lang="en-US" altLang="ja-JP" sz="1050" dirty="0" smtClean="0"/>
                        <a:t>ha</a:t>
                      </a:r>
                      <a:r>
                        <a:rPr kumimoji="1" lang="ja-JP" altLang="en-US" sz="1050" dirty="0"/>
                        <a:t>が浸水</a:t>
                      </a:r>
                    </a:p>
                    <a:p>
                      <a:pPr marL="0" indent="0"/>
                      <a:endParaRPr kumimoji="1" lang="ja-JP" altLang="en-US" sz="1050" dirty="0"/>
                    </a:p>
                    <a:p>
                      <a:pPr marL="0" indent="0"/>
                      <a:r>
                        <a:rPr kumimoji="1" lang="en-US" altLang="ja-JP" sz="1050" dirty="0"/>
                        <a:t>-</a:t>
                      </a:r>
                      <a:r>
                        <a:rPr kumimoji="1" lang="ja-JP" altLang="en-US" sz="1050" dirty="0"/>
                        <a:t>密集市街地対策の必要性（別掲）</a:t>
                      </a:r>
                    </a:p>
                    <a:p>
                      <a:pPr marL="0" indent="0"/>
                      <a:endParaRPr kumimoji="1" lang="ja-JP" altLang="en-US" sz="1050" dirty="0"/>
                    </a:p>
                    <a:p>
                      <a:pPr marL="0" indent="0"/>
                      <a:r>
                        <a:rPr kumimoji="1" lang="en-US" altLang="ja-JP" sz="1050" dirty="0"/>
                        <a:t>-</a:t>
                      </a:r>
                      <a:r>
                        <a:rPr kumimoji="1" lang="ja-JP" altLang="en-US" sz="1050" dirty="0"/>
                        <a:t>住宅・建築物の耐震化の必要性（別掲）</a:t>
                      </a:r>
                    </a:p>
                    <a:p>
                      <a:pPr marL="0" indent="0"/>
                      <a:endParaRPr kumimoji="1" lang="ja-JP" altLang="en-US" sz="1050" dirty="0"/>
                    </a:p>
                    <a:p>
                      <a:pPr marL="0" indent="0"/>
                      <a:endParaRPr kumimoji="1" lang="ja-JP" altLang="en-US" sz="1050" dirty="0"/>
                    </a:p>
                  </a:txBody>
                  <a:tcPr marR="90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050" dirty="0">
                          <a:solidFill>
                            <a:schemeClr val="tx1"/>
                          </a:solidFill>
                        </a:rPr>
                        <a:t>・</a:t>
                      </a:r>
                      <a:r>
                        <a:rPr kumimoji="1" lang="en-US" altLang="ja-JP" sz="1050" dirty="0">
                          <a:solidFill>
                            <a:schemeClr val="tx1"/>
                          </a:solidFill>
                        </a:rPr>
                        <a:t>『</a:t>
                      </a:r>
                      <a:r>
                        <a:rPr kumimoji="1" lang="ja-JP" altLang="en-US" sz="1050" dirty="0">
                          <a:solidFill>
                            <a:schemeClr val="tx1"/>
                          </a:solidFill>
                        </a:rPr>
                        <a:t>減災</a:t>
                      </a:r>
                      <a:r>
                        <a:rPr kumimoji="1" lang="en-US" altLang="ja-JP" sz="1050" dirty="0">
                          <a:solidFill>
                            <a:schemeClr val="tx1"/>
                          </a:solidFill>
                        </a:rPr>
                        <a:t>』</a:t>
                      </a:r>
                      <a:r>
                        <a:rPr kumimoji="1" lang="ja-JP" altLang="en-US" sz="1050" dirty="0">
                          <a:solidFill>
                            <a:schemeClr val="tx1"/>
                          </a:solidFill>
                        </a:rPr>
                        <a:t>を基本理念に、たとえ被災したとしても人命が失われないことを最重視し、また経済的被害ができるだけ小さくなるようにする</a:t>
                      </a:r>
                    </a:p>
                    <a:p>
                      <a:pPr marL="0" indent="0"/>
                      <a:r>
                        <a:rPr kumimoji="1" lang="ja-JP" altLang="en-US" sz="1050" dirty="0">
                          <a:solidFill>
                            <a:schemeClr val="tx1"/>
                          </a:solidFill>
                        </a:rPr>
                        <a:t>・「</a:t>
                      </a:r>
                      <a:r>
                        <a:rPr kumimoji="1" lang="en-US" altLang="ja-JP" sz="1050" dirty="0">
                          <a:solidFill>
                            <a:schemeClr val="tx1"/>
                          </a:solidFill>
                        </a:rPr>
                        <a:t>Ⅰ</a:t>
                      </a:r>
                      <a:r>
                        <a:rPr kumimoji="1" lang="ja-JP" altLang="en-US" sz="1050" dirty="0">
                          <a:solidFill>
                            <a:schemeClr val="tx1"/>
                          </a:solidFill>
                        </a:rPr>
                        <a:t>命を守る」、「</a:t>
                      </a:r>
                      <a:r>
                        <a:rPr kumimoji="1" lang="en-US" altLang="ja-JP" sz="1050" dirty="0">
                          <a:solidFill>
                            <a:schemeClr val="tx1"/>
                          </a:solidFill>
                        </a:rPr>
                        <a:t>Ⅱ</a:t>
                      </a:r>
                      <a:r>
                        <a:rPr kumimoji="1" lang="ja-JP" altLang="en-US" sz="1050" dirty="0">
                          <a:solidFill>
                            <a:schemeClr val="tx1"/>
                          </a:solidFill>
                        </a:rPr>
                        <a:t>命をつなぐ」、「</a:t>
                      </a:r>
                      <a:r>
                        <a:rPr kumimoji="1" lang="en-US" altLang="ja-JP" sz="1050" dirty="0">
                          <a:solidFill>
                            <a:schemeClr val="tx1"/>
                          </a:solidFill>
                        </a:rPr>
                        <a:t>Ⅲ</a:t>
                      </a:r>
                      <a:r>
                        <a:rPr kumimoji="1" lang="ja-JP" altLang="en-US" sz="1050" dirty="0">
                          <a:solidFill>
                            <a:schemeClr val="tx1"/>
                          </a:solidFill>
                        </a:rPr>
                        <a:t>必要不可欠な行政機能の維持」、</a:t>
                      </a:r>
                      <a:r>
                        <a:rPr kumimoji="1" lang="ja-JP" altLang="en-US" sz="1050" dirty="0" smtClean="0">
                          <a:solidFill>
                            <a:schemeClr val="tx1"/>
                          </a:solidFill>
                        </a:rPr>
                        <a:t>「</a:t>
                      </a:r>
                      <a:r>
                        <a:rPr kumimoji="1" lang="en-US" altLang="ja-JP" sz="1050" dirty="0" smtClean="0">
                          <a:solidFill>
                            <a:schemeClr val="tx1"/>
                          </a:solidFill>
                        </a:rPr>
                        <a:t>Ⅳ</a:t>
                      </a:r>
                      <a:r>
                        <a:rPr kumimoji="1" lang="ja-JP" altLang="en-US" sz="1050" dirty="0" smtClean="0">
                          <a:solidFill>
                            <a:schemeClr val="tx1"/>
                          </a:solidFill>
                        </a:rPr>
                        <a:t>経済</a:t>
                      </a:r>
                      <a:r>
                        <a:rPr kumimoji="1" lang="ja-JP" altLang="en-US" sz="1050" dirty="0">
                          <a:solidFill>
                            <a:schemeClr val="tx1"/>
                          </a:solidFill>
                        </a:rPr>
                        <a:t>活動の機能維持」、「</a:t>
                      </a:r>
                      <a:r>
                        <a:rPr kumimoji="1" lang="en-US" altLang="ja-JP" sz="1050" dirty="0">
                          <a:solidFill>
                            <a:schemeClr val="tx1"/>
                          </a:solidFill>
                        </a:rPr>
                        <a:t>Ⅴ</a:t>
                      </a:r>
                      <a:r>
                        <a:rPr kumimoji="1" lang="ja-JP" altLang="en-US" sz="1050" dirty="0">
                          <a:solidFill>
                            <a:schemeClr val="tx1"/>
                          </a:solidFill>
                        </a:rPr>
                        <a:t>迅速な復旧・復興」の５つの基本方針として対策</a:t>
                      </a:r>
                    </a:p>
                    <a:p>
                      <a:pPr marL="0" indent="0"/>
                      <a:endParaRPr kumimoji="1" lang="ja-JP" altLang="en-US" sz="1050" dirty="0">
                        <a:solidFill>
                          <a:schemeClr val="tx1"/>
                        </a:solidFill>
                      </a:endParaRPr>
                    </a:p>
                    <a:p>
                      <a:pPr marL="0" indent="0"/>
                      <a:r>
                        <a:rPr kumimoji="1" lang="ja-JP" altLang="en-US" sz="1050" dirty="0">
                          <a:solidFill>
                            <a:schemeClr val="tx1"/>
                          </a:solidFill>
                        </a:rPr>
                        <a:t>・被害を最小に食い止めるための施策を着実に実施する</a:t>
                      </a:r>
                    </a:p>
                    <a:p>
                      <a:pPr marL="0" indent="0"/>
                      <a:r>
                        <a:rPr kumimoji="1" lang="en-US" altLang="ja-JP" sz="1050" dirty="0">
                          <a:solidFill>
                            <a:schemeClr val="tx1"/>
                          </a:solidFill>
                        </a:rPr>
                        <a:t>-</a:t>
                      </a:r>
                      <a:r>
                        <a:rPr kumimoji="1" lang="ja-JP" altLang="en-US" sz="1050" dirty="0">
                          <a:solidFill>
                            <a:schemeClr val="tx1"/>
                          </a:solidFill>
                        </a:rPr>
                        <a:t>高潮対策として整備してきた防潮堤等が津波来襲時にも機能</a:t>
                      </a:r>
                    </a:p>
                    <a:p>
                      <a:pPr marL="0" indent="0"/>
                      <a:r>
                        <a:rPr kumimoji="1" lang="en-US" altLang="ja-JP" sz="1050" dirty="0">
                          <a:solidFill>
                            <a:schemeClr val="tx1"/>
                          </a:solidFill>
                        </a:rPr>
                        <a:t>-</a:t>
                      </a:r>
                      <a:r>
                        <a:rPr kumimoji="1" lang="ja-JP" altLang="en-US" sz="1050" dirty="0">
                          <a:solidFill>
                            <a:schemeClr val="tx1"/>
                          </a:solidFill>
                        </a:rPr>
                        <a:t>密集市街地対策（別掲）</a:t>
                      </a:r>
                    </a:p>
                    <a:p>
                      <a:pPr marL="0" indent="0"/>
                      <a:r>
                        <a:rPr kumimoji="1" lang="en-US" altLang="ja-JP" sz="1050" dirty="0">
                          <a:solidFill>
                            <a:schemeClr val="tx1"/>
                          </a:solidFill>
                        </a:rPr>
                        <a:t>-</a:t>
                      </a:r>
                      <a:r>
                        <a:rPr kumimoji="1" lang="ja-JP" altLang="en-US" sz="1050" dirty="0">
                          <a:solidFill>
                            <a:schemeClr val="tx1"/>
                          </a:solidFill>
                        </a:rPr>
                        <a:t>住宅・建築物の耐震化（別掲）</a:t>
                      </a:r>
                    </a:p>
                    <a:p>
                      <a:pPr marL="0" indent="0"/>
                      <a:endParaRPr kumimoji="1" lang="ja-JP" altLang="en-US" sz="105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88900" indent="-88900" algn="l"/>
                      <a:r>
                        <a:rPr kumimoji="1" lang="ja-JP" altLang="en-US" sz="1050" u="none" dirty="0">
                          <a:solidFill>
                            <a:schemeClr val="tx1"/>
                          </a:solidFill>
                        </a:rPr>
                        <a:t>・災害対策の基本的考え方の整理</a:t>
                      </a:r>
                      <a:endParaRPr kumimoji="1" lang="en-US" altLang="ja-JP" sz="1050" u="none" dirty="0">
                        <a:solidFill>
                          <a:schemeClr val="tx1"/>
                        </a:solidFill>
                      </a:endParaRPr>
                    </a:p>
                    <a:p>
                      <a:pPr marL="88900" indent="-88900" algn="l"/>
                      <a:r>
                        <a:rPr kumimoji="1" lang="ja-JP" altLang="en-US" sz="1050" u="none" dirty="0">
                          <a:solidFill>
                            <a:schemeClr val="tx1"/>
                          </a:solidFill>
                        </a:rPr>
                        <a:t>■大阪府地域防災計画の改訂</a:t>
                      </a:r>
                      <a:endParaRPr kumimoji="1" lang="en-US" altLang="ja-JP" sz="1050" u="none" dirty="0">
                        <a:solidFill>
                          <a:schemeClr val="tx1"/>
                        </a:solidFill>
                      </a:endParaRPr>
                    </a:p>
                    <a:p>
                      <a:pPr marL="88900" indent="-88900" algn="l"/>
                      <a:r>
                        <a:rPr kumimoji="1" lang="ja-JP" altLang="en-US" sz="1050" u="none" dirty="0">
                          <a:solidFill>
                            <a:schemeClr val="tx1"/>
                          </a:solidFill>
                        </a:rPr>
                        <a:t>　</a:t>
                      </a:r>
                      <a:r>
                        <a:rPr kumimoji="1" lang="en-US" altLang="ja-JP" sz="1050" u="none" dirty="0">
                          <a:solidFill>
                            <a:schemeClr val="tx1"/>
                          </a:solidFill>
                        </a:rPr>
                        <a:t>‐</a:t>
                      </a:r>
                      <a:r>
                        <a:rPr kumimoji="1" lang="ja-JP" altLang="en-US" sz="1050" u="none" dirty="0">
                          <a:solidFill>
                            <a:schemeClr val="tx1"/>
                          </a:solidFill>
                        </a:rPr>
                        <a:t>南海トラフ巨大地震による被害への対応（</a:t>
                      </a:r>
                      <a:r>
                        <a:rPr kumimoji="1" lang="en-US" altLang="ja-JP" sz="1050" u="none" dirty="0">
                          <a:solidFill>
                            <a:schemeClr val="tx1"/>
                          </a:solidFill>
                        </a:rPr>
                        <a:t>2014.3</a:t>
                      </a:r>
                      <a:r>
                        <a:rPr kumimoji="1" lang="ja-JP" altLang="en-US" sz="1050" u="none" dirty="0">
                          <a:solidFill>
                            <a:schemeClr val="tx1"/>
                          </a:solidFill>
                        </a:rPr>
                        <a:t>改訂）</a:t>
                      </a:r>
                      <a:endParaRPr kumimoji="1" lang="en-US" altLang="ja-JP" sz="1050" u="none" dirty="0">
                        <a:solidFill>
                          <a:schemeClr val="tx1"/>
                        </a:solidFill>
                      </a:endParaRPr>
                    </a:p>
                    <a:p>
                      <a:pPr marL="88900" indent="-88900" algn="l"/>
                      <a:r>
                        <a:rPr kumimoji="1" lang="ja-JP" altLang="en-US" sz="1050" u="none" dirty="0">
                          <a:solidFill>
                            <a:schemeClr val="tx1"/>
                          </a:solidFill>
                        </a:rPr>
                        <a:t>　</a:t>
                      </a:r>
                      <a:r>
                        <a:rPr kumimoji="1" lang="en-US" altLang="ja-JP" sz="1050" u="none" dirty="0">
                          <a:solidFill>
                            <a:schemeClr val="tx1"/>
                          </a:solidFill>
                        </a:rPr>
                        <a:t>‐</a:t>
                      </a:r>
                      <a:r>
                        <a:rPr kumimoji="1" lang="ja-JP" altLang="en-US" sz="1050" u="none" dirty="0">
                          <a:solidFill>
                            <a:schemeClr val="tx1"/>
                          </a:solidFill>
                        </a:rPr>
                        <a:t>熊本地震の教訓等を踏まえ、応援・受援体制の強化等（</a:t>
                      </a:r>
                      <a:r>
                        <a:rPr kumimoji="1" lang="en-US" altLang="ja-JP" sz="1050" u="none" dirty="0">
                          <a:solidFill>
                            <a:schemeClr val="tx1"/>
                          </a:solidFill>
                        </a:rPr>
                        <a:t>2017.3</a:t>
                      </a:r>
                      <a:r>
                        <a:rPr kumimoji="1" lang="ja-JP" altLang="en-US" sz="1050" u="none" dirty="0">
                          <a:solidFill>
                            <a:schemeClr val="tx1"/>
                          </a:solidFill>
                        </a:rPr>
                        <a:t>改訂）</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　</a:t>
                      </a:r>
                      <a:r>
                        <a:rPr kumimoji="1" lang="en-US" altLang="ja-JP" sz="1050" u="none" dirty="0">
                          <a:solidFill>
                            <a:schemeClr val="tx1"/>
                          </a:solidFill>
                        </a:rPr>
                        <a:t>‐</a:t>
                      </a:r>
                      <a:r>
                        <a:rPr kumimoji="1" lang="ja-JP" altLang="en-US" sz="1050" u="none" dirty="0">
                          <a:solidFill>
                            <a:schemeClr val="tx1"/>
                          </a:solidFill>
                        </a:rPr>
                        <a:t>国の防災基本計画の修正を踏まえた修正（</a:t>
                      </a:r>
                      <a:r>
                        <a:rPr kumimoji="1" lang="en-US" altLang="ja-JP" sz="1050" u="none" dirty="0">
                          <a:solidFill>
                            <a:schemeClr val="tx1"/>
                          </a:solidFill>
                        </a:rPr>
                        <a:t>2017.11</a:t>
                      </a:r>
                      <a:r>
                        <a:rPr kumimoji="1" lang="ja-JP" altLang="en-US" sz="1050" u="none" dirty="0">
                          <a:solidFill>
                            <a:schemeClr val="tx1"/>
                          </a:solidFill>
                        </a:rPr>
                        <a:t>改訂）</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　</a:t>
                      </a:r>
                      <a:r>
                        <a:rPr kumimoji="1" lang="en-US" altLang="ja-JP" sz="1050" u="none" dirty="0">
                          <a:solidFill>
                            <a:schemeClr val="tx1"/>
                          </a:solidFill>
                        </a:rPr>
                        <a:t>-</a:t>
                      </a:r>
                      <a:r>
                        <a:rPr kumimoji="1" lang="ja-JP" altLang="en-US" sz="1050" u="none" dirty="0">
                          <a:solidFill>
                            <a:schemeClr val="tx1"/>
                          </a:solidFill>
                        </a:rPr>
                        <a:t>大阪府北部地震</a:t>
                      </a:r>
                      <a:r>
                        <a:rPr kumimoji="1" lang="ja-JP" altLang="en-US" sz="1050" u="none" dirty="0" smtClean="0">
                          <a:solidFill>
                            <a:schemeClr val="tx1"/>
                          </a:solidFill>
                        </a:rPr>
                        <a:t>、平成</a:t>
                      </a:r>
                      <a:r>
                        <a:rPr kumimoji="1" lang="en-US" altLang="ja-JP" sz="1050" u="none" dirty="0" smtClean="0">
                          <a:solidFill>
                            <a:schemeClr val="tx1"/>
                          </a:solidFill>
                        </a:rPr>
                        <a:t>30</a:t>
                      </a:r>
                      <a:r>
                        <a:rPr kumimoji="1" lang="ja-JP" altLang="en-US" sz="1050" u="none" dirty="0" smtClean="0">
                          <a:solidFill>
                            <a:schemeClr val="tx1"/>
                          </a:solidFill>
                        </a:rPr>
                        <a:t>年台風第</a:t>
                      </a:r>
                      <a:r>
                        <a:rPr kumimoji="1" lang="en-US" altLang="ja-JP" sz="1050" u="none" dirty="0" smtClean="0">
                          <a:solidFill>
                            <a:schemeClr val="tx1"/>
                          </a:solidFill>
                        </a:rPr>
                        <a:t>21</a:t>
                      </a:r>
                      <a:r>
                        <a:rPr kumimoji="1" lang="ja-JP" altLang="en-US" sz="1050" u="none" dirty="0">
                          <a:solidFill>
                            <a:schemeClr val="tx1"/>
                          </a:solidFill>
                        </a:rPr>
                        <a:t>号等の教訓を踏まえた災害対応力の強化等（</a:t>
                      </a:r>
                      <a:r>
                        <a:rPr kumimoji="1" lang="en-US" altLang="ja-JP" sz="1050" u="none" dirty="0">
                          <a:solidFill>
                            <a:schemeClr val="tx1"/>
                          </a:solidFill>
                        </a:rPr>
                        <a:t>2019.1</a:t>
                      </a:r>
                      <a:r>
                        <a:rPr kumimoji="1" lang="ja-JP" altLang="en-US" sz="1050" u="none" dirty="0">
                          <a:solidFill>
                            <a:schemeClr val="tx1"/>
                          </a:solidFill>
                        </a:rPr>
                        <a:t>改訂）</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　</a:t>
                      </a:r>
                      <a:r>
                        <a:rPr kumimoji="1" lang="en-US" altLang="ja-JP" sz="1050" u="none" dirty="0" smtClean="0">
                          <a:solidFill>
                            <a:schemeClr val="tx1"/>
                          </a:solidFill>
                        </a:rPr>
                        <a:t>-</a:t>
                      </a:r>
                      <a:r>
                        <a:rPr kumimoji="1" lang="ja-JP" altLang="en-US" sz="1050" u="none" dirty="0" smtClean="0">
                          <a:solidFill>
                            <a:schemeClr val="tx1"/>
                          </a:solidFill>
                        </a:rPr>
                        <a:t>平成</a:t>
                      </a:r>
                      <a:r>
                        <a:rPr kumimoji="1" lang="en-US" altLang="ja-JP" sz="1050" u="none" dirty="0" smtClean="0">
                          <a:solidFill>
                            <a:schemeClr val="tx1"/>
                          </a:solidFill>
                        </a:rPr>
                        <a:t>30</a:t>
                      </a:r>
                      <a:r>
                        <a:rPr kumimoji="1" lang="ja-JP" altLang="en-US" sz="1050" u="none" dirty="0" smtClean="0">
                          <a:solidFill>
                            <a:schemeClr val="tx1"/>
                          </a:solidFill>
                        </a:rPr>
                        <a:t>年</a:t>
                      </a:r>
                      <a:r>
                        <a:rPr kumimoji="1" lang="en-US" altLang="ja-JP" sz="1050" u="none" dirty="0" smtClean="0">
                          <a:solidFill>
                            <a:schemeClr val="tx1"/>
                          </a:solidFill>
                        </a:rPr>
                        <a:t>7</a:t>
                      </a:r>
                      <a:r>
                        <a:rPr kumimoji="1" lang="ja-JP" altLang="en-US" sz="1050" u="none" dirty="0">
                          <a:solidFill>
                            <a:schemeClr val="tx1"/>
                          </a:solidFill>
                        </a:rPr>
                        <a:t>月豪雨の教訓、災害モード宣言等を踏まえた修正（</a:t>
                      </a:r>
                      <a:r>
                        <a:rPr kumimoji="1" lang="en-US" altLang="ja-JP" sz="1050" u="none" dirty="0">
                          <a:solidFill>
                            <a:schemeClr val="tx1"/>
                          </a:solidFill>
                        </a:rPr>
                        <a:t>2019.11</a:t>
                      </a:r>
                      <a:r>
                        <a:rPr kumimoji="1" lang="ja-JP" altLang="en-US" sz="1050" u="none" dirty="0">
                          <a:solidFill>
                            <a:schemeClr val="tx1"/>
                          </a:solidFill>
                        </a:rPr>
                        <a:t>改訂）</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　</a:t>
                      </a:r>
                      <a:r>
                        <a:rPr kumimoji="1" lang="en-US" altLang="ja-JP" sz="1050" u="none" dirty="0">
                          <a:solidFill>
                            <a:schemeClr val="tx1"/>
                          </a:solidFill>
                        </a:rPr>
                        <a:t>-</a:t>
                      </a:r>
                      <a:r>
                        <a:rPr kumimoji="1" lang="ja-JP" altLang="en-US" sz="1050" u="none" dirty="0">
                          <a:solidFill>
                            <a:schemeClr val="tx1"/>
                          </a:solidFill>
                        </a:rPr>
                        <a:t>東日本台風、房総半島台風の検証、新型コロナウイルス感染症対策等を踏まえた修正（</a:t>
                      </a:r>
                      <a:r>
                        <a:rPr kumimoji="1" lang="en-US" altLang="ja-JP" sz="1050" u="none" dirty="0">
                          <a:solidFill>
                            <a:schemeClr val="tx1"/>
                          </a:solidFill>
                        </a:rPr>
                        <a:t>2021.1</a:t>
                      </a:r>
                      <a:r>
                        <a:rPr kumimoji="1" lang="ja-JP" altLang="en-US" sz="1050" u="none" dirty="0">
                          <a:solidFill>
                            <a:schemeClr val="tx1"/>
                          </a:solidFill>
                        </a:rPr>
                        <a:t>改訂）</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　</a:t>
                      </a:r>
                      <a:r>
                        <a:rPr kumimoji="1" lang="en-US" altLang="ja-JP" sz="1050" u="none" dirty="0">
                          <a:solidFill>
                            <a:schemeClr val="tx1"/>
                          </a:solidFill>
                        </a:rPr>
                        <a:t>-</a:t>
                      </a:r>
                      <a:r>
                        <a:rPr kumimoji="1" lang="ja-JP" altLang="en-US" sz="1050" u="none" dirty="0">
                          <a:solidFill>
                            <a:schemeClr val="tx1"/>
                          </a:solidFill>
                        </a:rPr>
                        <a:t>災害対策基本法の改正、新型コロナウイルス感染症対策等を踏まえた修正（</a:t>
                      </a:r>
                      <a:r>
                        <a:rPr kumimoji="1" lang="en-US" altLang="ja-JP" sz="1050" u="none" dirty="0">
                          <a:solidFill>
                            <a:schemeClr val="tx1"/>
                          </a:solidFill>
                        </a:rPr>
                        <a:t>2022.1</a:t>
                      </a:r>
                      <a:r>
                        <a:rPr kumimoji="1" lang="ja-JP" altLang="en-US" sz="1050" u="none" dirty="0">
                          <a:solidFill>
                            <a:schemeClr val="tx1"/>
                          </a:solidFill>
                        </a:rPr>
                        <a:t>改訂）</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■地震防災アクションプランの改訂等</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　</a:t>
                      </a:r>
                      <a:r>
                        <a:rPr kumimoji="1" lang="en-US" altLang="ja-JP" sz="1050" u="none" dirty="0">
                          <a:solidFill>
                            <a:schemeClr val="tx1"/>
                          </a:solidFill>
                        </a:rPr>
                        <a:t>‐</a:t>
                      </a:r>
                      <a:r>
                        <a:rPr kumimoji="1" lang="ja-JP" altLang="en-US" sz="1050" u="none" dirty="0">
                          <a:solidFill>
                            <a:schemeClr val="tx1"/>
                          </a:solidFill>
                        </a:rPr>
                        <a:t>南海トラフ巨大地震の被害想定を踏まえて改訂した「大阪府地域防災計画」の方向性を踏まえ、「新・地震防災アクションプラン」を策定（</a:t>
                      </a:r>
                      <a:r>
                        <a:rPr kumimoji="1" lang="en-US" altLang="ja-JP" sz="1050" u="none" dirty="0">
                          <a:solidFill>
                            <a:schemeClr val="tx1"/>
                          </a:solidFill>
                        </a:rPr>
                        <a:t>2015.3</a:t>
                      </a:r>
                      <a:r>
                        <a:rPr kumimoji="1" lang="ja-JP" altLang="en-US" sz="1050" u="none" dirty="0">
                          <a:solidFill>
                            <a:schemeClr val="tx1"/>
                          </a:solidFill>
                        </a:rPr>
                        <a:t>）</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　</a:t>
                      </a:r>
                      <a:r>
                        <a:rPr kumimoji="1" lang="en-US" altLang="ja-JP" sz="1050" u="none" dirty="0">
                          <a:solidFill>
                            <a:schemeClr val="tx1"/>
                          </a:solidFill>
                        </a:rPr>
                        <a:t>-</a:t>
                      </a:r>
                      <a:r>
                        <a:rPr kumimoji="1" lang="ja-JP" altLang="en-US" sz="1050" u="none" dirty="0">
                          <a:solidFill>
                            <a:schemeClr val="tx1"/>
                          </a:solidFill>
                        </a:rPr>
                        <a:t>大阪府北部地震</a:t>
                      </a:r>
                      <a:r>
                        <a:rPr kumimoji="1" lang="ja-JP" altLang="en-US" sz="1050" u="none" dirty="0" smtClean="0">
                          <a:solidFill>
                            <a:schemeClr val="tx1"/>
                          </a:solidFill>
                        </a:rPr>
                        <a:t>、平成</a:t>
                      </a:r>
                      <a:r>
                        <a:rPr kumimoji="1" lang="en-US" altLang="ja-JP" sz="1050" u="none" dirty="0" smtClean="0">
                          <a:solidFill>
                            <a:schemeClr val="tx1"/>
                          </a:solidFill>
                        </a:rPr>
                        <a:t>30</a:t>
                      </a:r>
                      <a:r>
                        <a:rPr kumimoji="1" lang="ja-JP" altLang="en-US" sz="1050" u="none" dirty="0" smtClean="0">
                          <a:solidFill>
                            <a:schemeClr val="tx1"/>
                          </a:solidFill>
                        </a:rPr>
                        <a:t>年台風第</a:t>
                      </a:r>
                      <a:r>
                        <a:rPr kumimoji="1" lang="en-US" altLang="ja-JP" sz="1050" u="none" dirty="0" smtClean="0">
                          <a:solidFill>
                            <a:schemeClr val="tx1"/>
                          </a:solidFill>
                        </a:rPr>
                        <a:t>21</a:t>
                      </a:r>
                      <a:r>
                        <a:rPr kumimoji="1" lang="ja-JP" altLang="en-US" sz="1050" u="none" dirty="0">
                          <a:solidFill>
                            <a:schemeClr val="tx1"/>
                          </a:solidFill>
                        </a:rPr>
                        <a:t>号等を踏まえて一部改訂（</a:t>
                      </a:r>
                      <a:r>
                        <a:rPr kumimoji="1" lang="en-US" altLang="ja-JP" sz="1050" u="none" dirty="0">
                          <a:solidFill>
                            <a:schemeClr val="tx1"/>
                          </a:solidFill>
                        </a:rPr>
                        <a:t>2019.1</a:t>
                      </a:r>
                      <a:r>
                        <a:rPr kumimoji="1" lang="ja-JP" altLang="en-US" sz="1050" u="none" dirty="0">
                          <a:solidFill>
                            <a:schemeClr val="tx1"/>
                          </a:solidFill>
                        </a:rPr>
                        <a:t>改訂）</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smtClean="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smtClean="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smtClean="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①救援物資の備蓄</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　市町村と大阪府域救援物資対策協議会にて取りまとめた「大規模災害時における救援物資に関する今後の備蓄方針について」に基づき備蓄。</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en-US" altLang="ja-JP" sz="1050" dirty="0">
                        <a:solidFill>
                          <a:schemeClr val="tx1"/>
                        </a:solidFill>
                      </a:endParaRPr>
                    </a:p>
                    <a:p>
                      <a:pPr marL="0" indent="0"/>
                      <a:r>
                        <a:rPr kumimoji="1" lang="ja-JP" altLang="en-US" sz="1050" dirty="0">
                          <a:solidFill>
                            <a:schemeClr val="tx1"/>
                          </a:solidFill>
                        </a:rPr>
                        <a:t>・大規模災害に対する対策・対応の新たな考え方の府民との共有</a:t>
                      </a:r>
                    </a:p>
                    <a:p>
                      <a:pPr marL="0" indent="0"/>
                      <a:r>
                        <a:rPr kumimoji="1" lang="ja-JP" altLang="en-US" sz="1050" dirty="0">
                          <a:solidFill>
                            <a:schemeClr val="tx1"/>
                          </a:solidFill>
                        </a:rPr>
                        <a:t>　</a:t>
                      </a:r>
                      <a:r>
                        <a:rPr kumimoji="1" lang="en-US" altLang="ja-JP" sz="1050" dirty="0">
                          <a:solidFill>
                            <a:schemeClr val="tx1"/>
                          </a:solidFill>
                        </a:rPr>
                        <a:t>-</a:t>
                      </a:r>
                      <a:r>
                        <a:rPr kumimoji="1" lang="ja-JP" altLang="en-US" sz="1050" dirty="0">
                          <a:solidFill>
                            <a:schemeClr val="tx1"/>
                          </a:solidFill>
                        </a:rPr>
                        <a:t>大阪</a:t>
                      </a:r>
                      <a:r>
                        <a:rPr kumimoji="1" lang="en-US" altLang="ja-JP" sz="1050" dirty="0">
                          <a:solidFill>
                            <a:schemeClr val="tx1"/>
                          </a:solidFill>
                        </a:rPr>
                        <a:t>880</a:t>
                      </a:r>
                      <a:r>
                        <a:rPr kumimoji="1" lang="ja-JP" altLang="en-US" sz="1050" dirty="0">
                          <a:solidFill>
                            <a:schemeClr val="tx1"/>
                          </a:solidFill>
                        </a:rPr>
                        <a:t>万人訓練の実施</a:t>
                      </a:r>
                    </a:p>
                    <a:p>
                      <a:pPr marL="0" indent="0"/>
                      <a:r>
                        <a:rPr kumimoji="1" lang="ja-JP" altLang="en-US" sz="1050" dirty="0">
                          <a:solidFill>
                            <a:schemeClr val="tx1"/>
                          </a:solidFill>
                        </a:rPr>
                        <a:t>　</a:t>
                      </a:r>
                      <a:r>
                        <a:rPr kumimoji="1" lang="en-US" altLang="ja-JP" sz="1050" dirty="0">
                          <a:solidFill>
                            <a:schemeClr val="tx1"/>
                          </a:solidFill>
                        </a:rPr>
                        <a:t>-</a:t>
                      </a:r>
                      <a:r>
                        <a:rPr kumimoji="1" lang="ja-JP" altLang="en-US" sz="1050" dirty="0">
                          <a:solidFill>
                            <a:schemeClr val="tx1"/>
                          </a:solidFill>
                        </a:rPr>
                        <a:t>防災･減災ポータルサイト設置</a:t>
                      </a:r>
                    </a:p>
                    <a:p>
                      <a:pPr marL="0" indent="0"/>
                      <a:r>
                        <a:rPr kumimoji="1" lang="ja-JP" altLang="en-US" sz="1050" dirty="0">
                          <a:solidFill>
                            <a:schemeClr val="tx1"/>
                          </a:solidFill>
                        </a:rPr>
                        <a:t>　</a:t>
                      </a:r>
                      <a:r>
                        <a:rPr kumimoji="1" lang="en-US" altLang="ja-JP" sz="1050" dirty="0">
                          <a:solidFill>
                            <a:schemeClr val="tx1"/>
                          </a:solidFill>
                        </a:rPr>
                        <a:t>-</a:t>
                      </a:r>
                      <a:r>
                        <a:rPr kumimoji="1" lang="ja-JP" altLang="en-US" sz="1050" dirty="0">
                          <a:solidFill>
                            <a:schemeClr val="tx1"/>
                          </a:solidFill>
                        </a:rPr>
                        <a:t>防災イベント</a:t>
                      </a:r>
                      <a:endParaRPr kumimoji="1" lang="en-US" altLang="ja-JP" sz="1050" dirty="0">
                        <a:solidFill>
                          <a:schemeClr val="tx1"/>
                        </a:solidFill>
                      </a:endParaRPr>
                    </a:p>
                    <a:p>
                      <a:pPr marL="0" indent="0"/>
                      <a:r>
                        <a:rPr kumimoji="1" lang="ja-JP" altLang="en-US" sz="1050" dirty="0">
                          <a:solidFill>
                            <a:schemeClr val="tx1"/>
                          </a:solidFill>
                        </a:rPr>
                        <a:t>　　参画：延べ</a:t>
                      </a:r>
                      <a:r>
                        <a:rPr kumimoji="1" lang="en-US" altLang="ja-JP" sz="1050" dirty="0">
                          <a:solidFill>
                            <a:schemeClr val="tx1"/>
                          </a:solidFill>
                        </a:rPr>
                        <a:t>30</a:t>
                      </a:r>
                      <a:r>
                        <a:rPr kumimoji="1" lang="ja-JP" altLang="en-US" sz="1050" dirty="0">
                          <a:solidFill>
                            <a:schemeClr val="tx1"/>
                          </a:solidFill>
                        </a:rPr>
                        <a:t>回</a:t>
                      </a:r>
                      <a:endParaRPr kumimoji="1" lang="en-US" altLang="ja-JP" sz="1050" dirty="0">
                        <a:solidFill>
                          <a:schemeClr val="tx1"/>
                        </a:solidFill>
                      </a:endParaRPr>
                    </a:p>
                    <a:p>
                      <a:pPr marL="0" indent="0"/>
                      <a:r>
                        <a:rPr kumimoji="1" lang="ja-JP" altLang="en-US" sz="1050" dirty="0">
                          <a:solidFill>
                            <a:schemeClr val="tx1"/>
                          </a:solidFill>
                        </a:rPr>
                        <a:t>　　参加者数：延べ約</a:t>
                      </a:r>
                      <a:r>
                        <a:rPr kumimoji="1" lang="en-US" altLang="ja-JP" sz="1050" dirty="0">
                          <a:solidFill>
                            <a:schemeClr val="tx1"/>
                          </a:solidFill>
                        </a:rPr>
                        <a:t>10</a:t>
                      </a:r>
                      <a:r>
                        <a:rPr kumimoji="1" lang="ja-JP" altLang="en-US" sz="1050" dirty="0">
                          <a:solidFill>
                            <a:schemeClr val="tx1"/>
                          </a:solidFill>
                        </a:rPr>
                        <a:t>万人</a:t>
                      </a:r>
                    </a:p>
                    <a:p>
                      <a:pPr marL="0" indent="0"/>
                      <a:r>
                        <a:rPr kumimoji="1" lang="ja-JP" altLang="en-US" sz="1050" dirty="0">
                          <a:solidFill>
                            <a:schemeClr val="tx1"/>
                          </a:solidFill>
                        </a:rPr>
                        <a:t>　</a:t>
                      </a:r>
                      <a:r>
                        <a:rPr kumimoji="1" lang="en-US" altLang="ja-JP" sz="1050" dirty="0">
                          <a:solidFill>
                            <a:schemeClr val="tx1"/>
                          </a:solidFill>
                        </a:rPr>
                        <a:t>-</a:t>
                      </a:r>
                      <a:r>
                        <a:rPr kumimoji="1" lang="ja-JP" altLang="en-US" sz="1050" dirty="0">
                          <a:solidFill>
                            <a:schemeClr val="tx1"/>
                          </a:solidFill>
                        </a:rPr>
                        <a:t>防災講演・研修会等</a:t>
                      </a:r>
                      <a:endParaRPr kumimoji="1" lang="en-US" altLang="ja-JP" sz="1050" dirty="0">
                        <a:solidFill>
                          <a:schemeClr val="tx1"/>
                        </a:solidFill>
                      </a:endParaRPr>
                    </a:p>
                    <a:p>
                      <a:pPr marL="0" indent="0"/>
                      <a:r>
                        <a:rPr kumimoji="1" lang="ja-JP" altLang="en-US" sz="1050" dirty="0">
                          <a:solidFill>
                            <a:schemeClr val="tx1"/>
                          </a:solidFill>
                        </a:rPr>
                        <a:t>　　開催：延べ</a:t>
                      </a:r>
                      <a:r>
                        <a:rPr kumimoji="1" lang="en-US" altLang="ja-JP" sz="1050" dirty="0">
                          <a:solidFill>
                            <a:schemeClr val="tx1"/>
                          </a:solidFill>
                        </a:rPr>
                        <a:t>154</a:t>
                      </a:r>
                      <a:r>
                        <a:rPr kumimoji="1" lang="ja-JP" altLang="en-US" sz="1050" dirty="0">
                          <a:solidFill>
                            <a:schemeClr val="tx1"/>
                          </a:solidFill>
                        </a:rPr>
                        <a:t>回</a:t>
                      </a:r>
                      <a:endParaRPr kumimoji="1" lang="en-US" altLang="ja-JP" sz="1050" dirty="0">
                        <a:solidFill>
                          <a:schemeClr val="tx1"/>
                        </a:solidFill>
                      </a:endParaRPr>
                    </a:p>
                    <a:p>
                      <a:pPr marL="0" indent="0"/>
                      <a:r>
                        <a:rPr kumimoji="1" lang="ja-JP" altLang="en-US" sz="1050" dirty="0">
                          <a:solidFill>
                            <a:schemeClr val="tx1"/>
                          </a:solidFill>
                        </a:rPr>
                        <a:t>　　参加者数：延べ約</a:t>
                      </a:r>
                      <a:r>
                        <a:rPr kumimoji="1" lang="en-US" altLang="ja-JP" sz="1050" dirty="0">
                          <a:solidFill>
                            <a:schemeClr val="tx1"/>
                          </a:solidFill>
                        </a:rPr>
                        <a:t>8,400</a:t>
                      </a:r>
                      <a:r>
                        <a:rPr kumimoji="1" lang="ja-JP" altLang="en-US" sz="1050" dirty="0">
                          <a:solidFill>
                            <a:schemeClr val="tx1"/>
                          </a:solidFill>
                        </a:rPr>
                        <a:t>人</a:t>
                      </a:r>
                    </a:p>
                    <a:p>
                      <a:pPr marL="0" indent="0"/>
                      <a:r>
                        <a:rPr kumimoji="1" lang="ja-JP" altLang="en-US" sz="1050" dirty="0">
                          <a:solidFill>
                            <a:schemeClr val="tx1"/>
                          </a:solidFill>
                        </a:rPr>
                        <a:t>　</a:t>
                      </a:r>
                      <a:r>
                        <a:rPr kumimoji="1" lang="ja-JP" altLang="en-US" sz="1050" dirty="0" smtClean="0">
                          <a:solidFill>
                            <a:schemeClr val="tx1"/>
                          </a:solidFill>
                        </a:rPr>
                        <a:t>   （</a:t>
                      </a:r>
                      <a:r>
                        <a:rPr kumimoji="1" lang="en-US" altLang="ja-JP" sz="1050" dirty="0">
                          <a:solidFill>
                            <a:schemeClr val="tx1"/>
                          </a:solidFill>
                        </a:rPr>
                        <a:t>2018</a:t>
                      </a:r>
                      <a:r>
                        <a:rPr kumimoji="1" lang="ja-JP" altLang="en-US" sz="1050" dirty="0">
                          <a:solidFill>
                            <a:schemeClr val="tx1"/>
                          </a:solidFill>
                        </a:rPr>
                        <a:t>～</a:t>
                      </a:r>
                      <a:r>
                        <a:rPr kumimoji="1" lang="en-US" altLang="ja-JP" sz="1050" dirty="0">
                          <a:solidFill>
                            <a:schemeClr val="tx1"/>
                          </a:solidFill>
                        </a:rPr>
                        <a:t>2022</a:t>
                      </a:r>
                      <a:r>
                        <a:rPr kumimoji="1" lang="ja-JP" altLang="en-US" sz="1050" dirty="0">
                          <a:solidFill>
                            <a:schemeClr val="tx1"/>
                          </a:solidFill>
                        </a:rPr>
                        <a:t>年）</a:t>
                      </a:r>
                    </a:p>
                    <a:p>
                      <a:pPr marL="0" indent="0"/>
                      <a:endParaRPr kumimoji="1" lang="en-US" altLang="ja-JP" sz="1050" dirty="0">
                        <a:solidFill>
                          <a:schemeClr val="tx1"/>
                        </a:solidFill>
                      </a:endParaRPr>
                    </a:p>
                    <a:p>
                      <a:pPr marL="0" indent="0"/>
                      <a:endParaRPr kumimoji="1" lang="en-US" altLang="ja-JP" sz="1050" dirty="0">
                        <a:solidFill>
                          <a:schemeClr val="tx1"/>
                        </a:solidFill>
                      </a:endParaRPr>
                    </a:p>
                    <a:p>
                      <a:pPr marL="0" indent="0"/>
                      <a:endParaRPr kumimoji="1" lang="en-US" altLang="ja-JP" sz="1050" dirty="0">
                        <a:solidFill>
                          <a:schemeClr val="tx1"/>
                        </a:solidFill>
                      </a:endParaRPr>
                    </a:p>
                    <a:p>
                      <a:pPr marL="0" indent="0"/>
                      <a:endParaRPr kumimoji="1" lang="en-US" altLang="ja-JP" sz="1050" dirty="0">
                        <a:solidFill>
                          <a:schemeClr val="tx1"/>
                        </a:solidFill>
                      </a:endParaRPr>
                    </a:p>
                    <a:p>
                      <a:pPr marL="0" indent="0"/>
                      <a:r>
                        <a:rPr kumimoji="1" lang="ja-JP" altLang="en-US" sz="1050" dirty="0">
                          <a:solidFill>
                            <a:schemeClr val="tx1"/>
                          </a:solidFill>
                        </a:rPr>
                        <a:t>・ハード対策とソフト対策を組み合わせることで「死者数を限りなくゼロに近づけ、経済的被害を最小限に」</a:t>
                      </a:r>
                    </a:p>
                    <a:p>
                      <a:pPr marL="0" indent="0"/>
                      <a:r>
                        <a:rPr kumimoji="1" lang="ja-JP" altLang="en-US" sz="1050" dirty="0">
                          <a:solidFill>
                            <a:schemeClr val="tx1"/>
                          </a:solidFill>
                        </a:rPr>
                        <a:t>（参考：人的被害</a:t>
                      </a:r>
                      <a:r>
                        <a:rPr kumimoji="1" lang="en-US" altLang="ja-JP" sz="1050" dirty="0">
                          <a:solidFill>
                            <a:schemeClr val="tx1"/>
                          </a:solidFill>
                        </a:rPr>
                        <a:t>(</a:t>
                      </a:r>
                      <a:r>
                        <a:rPr kumimoji="1" lang="ja-JP" altLang="en-US" sz="1050" dirty="0">
                          <a:solidFill>
                            <a:schemeClr val="tx1"/>
                          </a:solidFill>
                        </a:rPr>
                        <a:t>死者</a:t>
                      </a:r>
                      <a:r>
                        <a:rPr kumimoji="1" lang="en-US" altLang="ja-JP" sz="1050" dirty="0">
                          <a:solidFill>
                            <a:schemeClr val="tx1"/>
                          </a:solidFill>
                        </a:rPr>
                        <a:t>)</a:t>
                      </a:r>
                      <a:r>
                        <a:rPr kumimoji="1" lang="ja-JP" altLang="en-US" sz="1050" dirty="0">
                          <a:solidFill>
                            <a:schemeClr val="tx1"/>
                          </a:solidFill>
                        </a:rPr>
                        <a:t>）</a:t>
                      </a:r>
                    </a:p>
                    <a:p>
                      <a:pPr marL="0" indent="0"/>
                      <a:r>
                        <a:rPr kumimoji="1" lang="ja-JP" altLang="en-US" sz="1050" dirty="0">
                          <a:solidFill>
                            <a:schemeClr val="tx1"/>
                          </a:solidFill>
                        </a:rPr>
                        <a:t>　早期避難率が低い場合</a:t>
                      </a:r>
                      <a:endParaRPr kumimoji="1" lang="en-US" altLang="ja-JP" sz="1050" dirty="0">
                        <a:solidFill>
                          <a:schemeClr val="tx1"/>
                        </a:solidFill>
                      </a:endParaRPr>
                    </a:p>
                    <a:p>
                      <a:pPr marL="0" indent="0"/>
                      <a:r>
                        <a:rPr kumimoji="1" lang="ja-JP" altLang="en-US" sz="1050" dirty="0">
                          <a:solidFill>
                            <a:schemeClr val="tx1"/>
                          </a:solidFill>
                        </a:rPr>
                        <a:t>　　約</a:t>
                      </a:r>
                      <a:r>
                        <a:rPr kumimoji="1" lang="en-US" altLang="ja-JP" sz="1050" dirty="0">
                          <a:solidFill>
                            <a:schemeClr val="tx1"/>
                          </a:solidFill>
                        </a:rPr>
                        <a:t>134,000</a:t>
                      </a:r>
                      <a:r>
                        <a:rPr kumimoji="1" lang="ja-JP" altLang="en-US" sz="1050" dirty="0">
                          <a:solidFill>
                            <a:schemeClr val="tx1"/>
                          </a:solidFill>
                        </a:rPr>
                        <a:t>人⇒約</a:t>
                      </a:r>
                      <a:r>
                        <a:rPr kumimoji="1" lang="en-US" altLang="ja-JP" sz="1050" dirty="0">
                          <a:solidFill>
                            <a:schemeClr val="tx1"/>
                          </a:solidFill>
                        </a:rPr>
                        <a:t>7,400</a:t>
                      </a:r>
                      <a:r>
                        <a:rPr kumimoji="1" lang="ja-JP" altLang="en-US" sz="1050" dirty="0">
                          <a:solidFill>
                            <a:schemeClr val="tx1"/>
                          </a:solidFill>
                        </a:rPr>
                        <a:t>人</a:t>
                      </a:r>
                    </a:p>
                    <a:p>
                      <a:pPr marL="0" indent="0"/>
                      <a:r>
                        <a:rPr kumimoji="1" lang="ja-JP" altLang="en-US" sz="1050" dirty="0">
                          <a:solidFill>
                            <a:schemeClr val="tx1"/>
                          </a:solidFill>
                        </a:rPr>
                        <a:t>　避難が迅速な場合</a:t>
                      </a:r>
                      <a:endParaRPr kumimoji="1" lang="en-US" altLang="ja-JP" sz="1050" dirty="0">
                        <a:solidFill>
                          <a:schemeClr val="tx1"/>
                        </a:solidFill>
                      </a:endParaRPr>
                    </a:p>
                    <a:p>
                      <a:pPr marL="0" indent="0"/>
                      <a:r>
                        <a:rPr kumimoji="1" lang="ja-JP" altLang="en-US" sz="1050" dirty="0">
                          <a:solidFill>
                            <a:schemeClr val="tx1"/>
                          </a:solidFill>
                        </a:rPr>
                        <a:t>　　約</a:t>
                      </a:r>
                      <a:r>
                        <a:rPr kumimoji="1" lang="en-US" altLang="ja-JP" sz="1050" dirty="0">
                          <a:solidFill>
                            <a:schemeClr val="tx1"/>
                          </a:solidFill>
                        </a:rPr>
                        <a:t>8,800</a:t>
                      </a:r>
                      <a:r>
                        <a:rPr kumimoji="1" lang="ja-JP" altLang="en-US" sz="1050" dirty="0">
                          <a:solidFill>
                            <a:schemeClr val="tx1"/>
                          </a:solidFill>
                        </a:rPr>
                        <a:t>人⇒約</a:t>
                      </a:r>
                      <a:r>
                        <a:rPr kumimoji="1" lang="en-US" altLang="ja-JP" sz="1050" dirty="0">
                          <a:solidFill>
                            <a:schemeClr val="tx1"/>
                          </a:solidFill>
                        </a:rPr>
                        <a:t>0</a:t>
                      </a:r>
                      <a:r>
                        <a:rPr kumimoji="1" lang="ja-JP" altLang="en-US" sz="1050" dirty="0">
                          <a:solidFill>
                            <a:schemeClr val="tx1"/>
                          </a:solidFill>
                        </a:rPr>
                        <a:t>人</a:t>
                      </a:r>
                    </a:p>
                    <a:p>
                      <a:pPr marL="0" indent="0"/>
                      <a:r>
                        <a:rPr kumimoji="1" lang="ja-JP" altLang="en-US" sz="1050" dirty="0">
                          <a:solidFill>
                            <a:schemeClr val="tx1"/>
                          </a:solidFill>
                        </a:rPr>
                        <a:t>　（被害軽減目標</a:t>
                      </a:r>
                      <a:r>
                        <a:rPr kumimoji="1" lang="en-US" altLang="ja-JP" sz="1050" dirty="0">
                          <a:solidFill>
                            <a:schemeClr val="tx1"/>
                          </a:solidFill>
                        </a:rPr>
                        <a:t>2015⇒2024</a:t>
                      </a:r>
                      <a:r>
                        <a:rPr kumimoji="1" lang="ja-JP" altLang="en-US" sz="1050" dirty="0">
                          <a:solidFill>
                            <a:schemeClr val="tx1"/>
                          </a:solidFill>
                        </a:rPr>
                        <a:t>年度）</a:t>
                      </a:r>
                      <a:endParaRPr kumimoji="1" lang="en-US" altLang="ja-JP" sz="1050" dirty="0">
                        <a:solidFill>
                          <a:schemeClr val="tx1"/>
                        </a:solidFill>
                      </a:endParaRPr>
                    </a:p>
                    <a:p>
                      <a:pPr marL="0" indent="0"/>
                      <a:endParaRPr kumimoji="1" lang="en-US" altLang="ja-JP" sz="1050" dirty="0" smtClean="0">
                        <a:solidFill>
                          <a:schemeClr val="tx1"/>
                        </a:solidFill>
                      </a:endParaRPr>
                    </a:p>
                    <a:p>
                      <a:pPr marL="0" indent="0"/>
                      <a:endParaRPr kumimoji="1" lang="ja-JP" altLang="en-US" sz="1050" dirty="0">
                        <a:solidFill>
                          <a:schemeClr val="tx1"/>
                        </a:solidFill>
                      </a:endParaRPr>
                    </a:p>
                    <a:p>
                      <a:pPr marL="0" indent="0"/>
                      <a:r>
                        <a:rPr kumimoji="1" lang="ja-JP" altLang="en-US" sz="1050" dirty="0">
                          <a:solidFill>
                            <a:schemeClr val="tx1"/>
                          </a:solidFill>
                        </a:rPr>
                        <a:t>・食糧約</a:t>
                      </a:r>
                      <a:r>
                        <a:rPr kumimoji="1" lang="en-US" altLang="ja-JP" sz="1050" dirty="0">
                          <a:solidFill>
                            <a:schemeClr val="tx1"/>
                          </a:solidFill>
                        </a:rPr>
                        <a:t>110</a:t>
                      </a:r>
                      <a:r>
                        <a:rPr kumimoji="1" lang="ja-JP" altLang="en-US" sz="1050" dirty="0">
                          <a:solidFill>
                            <a:schemeClr val="tx1"/>
                          </a:solidFill>
                        </a:rPr>
                        <a:t>万食等を備蓄</a:t>
                      </a:r>
                      <a:endParaRPr kumimoji="1" lang="en-US" altLang="ja-JP" sz="1050" dirty="0">
                        <a:solidFill>
                          <a:schemeClr val="tx1"/>
                        </a:solidFill>
                      </a:endParaRPr>
                    </a:p>
                    <a:p>
                      <a:pPr marL="0" indent="0"/>
                      <a:r>
                        <a:rPr kumimoji="1" lang="ja-JP" altLang="en-US" sz="1050" dirty="0">
                          <a:solidFill>
                            <a:schemeClr val="tx1"/>
                          </a:solidFill>
                        </a:rPr>
                        <a:t>・感染症対策物資の備蓄</a:t>
                      </a:r>
                      <a:endParaRPr kumimoji="1" lang="en-US" altLang="ja-JP" sz="1050" dirty="0">
                        <a:solidFill>
                          <a:schemeClr val="tx1"/>
                        </a:solidFill>
                      </a:endParaRPr>
                    </a:p>
                    <a:p>
                      <a:pPr marL="0" indent="0"/>
                      <a:r>
                        <a:rPr kumimoji="1" lang="ja-JP" altLang="en-US" sz="1050" dirty="0">
                          <a:solidFill>
                            <a:schemeClr val="tx1"/>
                          </a:solidFill>
                        </a:rPr>
                        <a:t>　　パーティション：</a:t>
                      </a:r>
                      <a:r>
                        <a:rPr kumimoji="1" lang="en-US" altLang="ja-JP" sz="1050" dirty="0">
                          <a:solidFill>
                            <a:schemeClr val="tx1"/>
                          </a:solidFill>
                        </a:rPr>
                        <a:t>2,557</a:t>
                      </a:r>
                      <a:r>
                        <a:rPr kumimoji="1" lang="ja-JP" altLang="en-US" sz="1050" dirty="0">
                          <a:solidFill>
                            <a:schemeClr val="tx1"/>
                          </a:solidFill>
                        </a:rPr>
                        <a:t>張</a:t>
                      </a:r>
                      <a:endParaRPr kumimoji="1" lang="en-US" altLang="ja-JP" sz="1050" dirty="0">
                        <a:solidFill>
                          <a:schemeClr val="tx1"/>
                        </a:solidFill>
                      </a:endParaRPr>
                    </a:p>
                    <a:p>
                      <a:pPr marL="0" indent="0"/>
                      <a:r>
                        <a:rPr kumimoji="1" lang="ja-JP" altLang="en-US" sz="1050" dirty="0">
                          <a:solidFill>
                            <a:schemeClr val="tx1"/>
                          </a:solidFill>
                        </a:rPr>
                        <a:t>　　簡易ベッド：</a:t>
                      </a:r>
                      <a:r>
                        <a:rPr kumimoji="1" lang="en-US" altLang="ja-JP" sz="1050" dirty="0">
                          <a:solidFill>
                            <a:schemeClr val="tx1"/>
                          </a:solidFill>
                        </a:rPr>
                        <a:t>2,557</a:t>
                      </a:r>
                      <a:r>
                        <a:rPr kumimoji="1" lang="ja-JP" altLang="en-US" sz="1050" dirty="0">
                          <a:solidFill>
                            <a:schemeClr val="tx1"/>
                          </a:solidFill>
                        </a:rPr>
                        <a:t>台</a:t>
                      </a:r>
                      <a:endParaRPr kumimoji="1" lang="en-US" altLang="ja-JP" sz="1050" dirty="0">
                        <a:solidFill>
                          <a:schemeClr val="tx1"/>
                        </a:solidFill>
                      </a:endParaRPr>
                    </a:p>
                    <a:p>
                      <a:pPr marL="0" indent="0"/>
                      <a:endParaRPr kumimoji="1" lang="ja-JP" altLang="en-US" sz="105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141</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11957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7772" y="836712"/>
            <a:ext cx="4338219" cy="5762796"/>
          </a:xfrm>
          <a:prstGeom prst="rect">
            <a:avLst/>
          </a:prstGeom>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sng"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77" b="1" i="0" u="sng" strike="noStrike" kern="1200" cap="none" spc="0" normalizeH="0" baseline="0" noProof="0" dirty="0">
                <a:ln>
                  <a:noFill/>
                </a:ln>
                <a:solidFill>
                  <a:prstClr val="black"/>
                </a:solidFill>
                <a:effectLst/>
                <a:uLnTx/>
                <a:uFillTx/>
                <a:latin typeface="Meiryo UI"/>
                <a:ea typeface="Meiryo UI"/>
                <a:cs typeface="+mn-cs"/>
              </a:rPr>
              <a:t>建築物の耐震化（学校、病院、民間住宅等</a:t>
            </a:r>
            <a:r>
              <a:rPr kumimoji="1" lang="ja-JP" altLang="en-US" sz="1477" b="1" i="0" u="sng"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477" b="1" i="0" u="sng"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「住宅建築物耐震</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ヵ年戦略・大阪」</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(2021</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月改定</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に基づき</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取り組み</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を実施</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耐震化率目標）</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①住宅</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:2025</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年までに</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95%</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②大規模建築物</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学校・病院・ホテル等</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2025</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年を</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目途に</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耐震性を不足するものをおおむね解消</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③広域緊急交通路沿道建築物：</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年を目途に耐震性の不足するものをおおむね解消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ts val="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主な取組み内容・進捗状況）</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住宅</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の耐震化率</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79.0</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(2010</a:t>
            </a: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9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→83.5</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900" b="0" i="0" u="none" strike="noStrike" kern="1200" cap="none" spc="0" normalizeH="0" baseline="0" noProof="0" dirty="0">
                <a:ln>
                  <a:noFill/>
                </a:ln>
                <a:solidFill>
                  <a:prstClr val="black"/>
                </a:solidFill>
                <a:effectLst/>
                <a:uLnTx/>
                <a:uFillTx/>
                <a:latin typeface="Meiryo UI"/>
                <a:ea typeface="Meiryo UI"/>
                <a:cs typeface="+mn-cs"/>
              </a:rPr>
              <a:t>2015</a:t>
            </a: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9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→88.6</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900" b="0" i="0" u="none" strike="noStrike" kern="1200" cap="none" spc="0" normalizeH="0" baseline="0" noProof="0" dirty="0">
                <a:ln>
                  <a:noFill/>
                </a:ln>
                <a:solidFill>
                  <a:prstClr val="black"/>
                </a:solidFill>
                <a:effectLst/>
                <a:uLnTx/>
                <a:uFillTx/>
                <a:latin typeface="Meiryo UI"/>
                <a:ea typeface="Meiryo UI"/>
                <a:cs typeface="+mn-cs"/>
              </a:rPr>
              <a:t>2020</a:t>
            </a: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ts val="3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2</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zh-TW" altLang="en-US" sz="1200" b="1" i="0" u="none" strike="noStrike" kern="1200" cap="none" spc="0" normalizeH="0" baseline="0" noProof="0" dirty="0">
                <a:ln>
                  <a:noFill/>
                </a:ln>
                <a:solidFill>
                  <a:prstClr val="black"/>
                </a:solidFill>
                <a:effectLst/>
                <a:uLnTx/>
                <a:uFillTx/>
                <a:latin typeface="Meiryo UI"/>
                <a:ea typeface="Meiryo UI"/>
                <a:cs typeface="+mn-cs"/>
              </a:rPr>
              <a:t>大規模</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建築物</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（学校・病院・ホテル等</a:t>
            </a:r>
            <a:r>
              <a:rPr kumimoji="1" lang="ja-JP" altLang="en-US" sz="1050" b="1"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の</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耐震性が不足する棟数</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zh-TW"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139</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棟</a:t>
            </a:r>
            <a:r>
              <a:rPr kumimoji="1" lang="en-US" altLang="zh-TW"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zh-TW"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90</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棟</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57700" rtl="0" eaLnBrk="1" fontAlgn="auto" latinLnBrk="0" hangingPunct="1">
              <a:lnSpc>
                <a:spcPts val="300"/>
              </a:lnSpc>
              <a:spcBef>
                <a:spcPts val="0"/>
              </a:spcBef>
              <a:spcAft>
                <a:spcPts val="0"/>
              </a:spcAft>
              <a:buClrTx/>
              <a:buSzTx/>
              <a:buFontTx/>
              <a:buNone/>
              <a:tabLst/>
              <a:defRPr/>
            </a:pPr>
            <a:endParaRPr kumimoji="1" lang="en-US" altLang="ja-JP" sz="900" b="0" i="0" u="none" strike="sng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3</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zh-TW" altLang="en-US" sz="1200" b="1" i="0" u="none" strike="noStrike" kern="1200" cap="none" spc="0" normalizeH="0" baseline="0" noProof="0" dirty="0">
                <a:ln>
                  <a:noFill/>
                </a:ln>
                <a:solidFill>
                  <a:prstClr val="black"/>
                </a:solidFill>
                <a:effectLst/>
                <a:uLnTx/>
                <a:uFillTx/>
                <a:latin typeface="Meiryo UI"/>
                <a:ea typeface="Meiryo UI"/>
                <a:cs typeface="+mn-cs"/>
              </a:rPr>
              <a:t>広域緊急交通路沿道建築物</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の耐震性が不足する棟数</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zh-TW"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228</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棟</a:t>
            </a:r>
            <a:r>
              <a:rPr kumimoji="1" lang="en-US" altLang="zh-TW"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zh-TW"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197</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棟</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57700" rtl="0" eaLnBrk="1" fontAlgn="base" latinLnBrk="0" hangingPunct="1">
              <a:lnSpc>
                <a:spcPts val="300"/>
              </a:lnSpc>
              <a:spcBef>
                <a:spcPts val="0"/>
              </a:spcBef>
              <a:spcAft>
                <a:spcPts val="0"/>
              </a:spcAft>
              <a:buClrTx/>
              <a:buSzTx/>
              <a:buFontTx/>
              <a:buNone/>
              <a:tabLst/>
              <a:defRPr/>
            </a:pPr>
            <a:endParaRPr kumimoji="1" lang="ja-JP" altLang="en-US" sz="900" b="0" i="0" u="none" strike="sng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府有建築物</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の耐震化</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71.6% </a:t>
            </a: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(2010</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 85.9</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 96.1</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ts val="3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5.</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府立学校</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の耐震化</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a:ea typeface="Meiryo UI"/>
                <a:cs typeface="+mn-cs"/>
              </a:rPr>
              <a:t>2015</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年度に耐震化</a:t>
            </a:r>
            <a:r>
              <a:rPr kumimoji="1" lang="ja-JP" altLang="en-US" sz="1050" b="0" i="0" u="none" strike="noStrike" kern="1200" cap="none" spc="0" normalizeH="0" baseline="0" noProof="0" dirty="0" smtClean="0">
                <a:ln>
                  <a:noFill/>
                </a:ln>
                <a:solidFill>
                  <a:prstClr val="black"/>
                </a:solidFill>
                <a:effectLst/>
                <a:uLnTx/>
                <a:uFillTx/>
                <a:latin typeface="Meiryo UI"/>
                <a:ea typeface="Meiryo UI"/>
                <a:cs typeface="+mn-cs"/>
              </a:rPr>
              <a:t>完了</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19" name="正方形/長方形 18"/>
          <p:cNvSpPr/>
          <p:nvPr/>
        </p:nvSpPr>
        <p:spPr>
          <a:xfrm>
            <a:off x="4697112" y="836712"/>
            <a:ext cx="4270227" cy="5762796"/>
          </a:xfrm>
          <a:prstGeom prst="rect">
            <a:avLst/>
          </a:prstGeom>
          <a:noFill/>
          <a:ln/>
        </p:spPr>
        <p:style>
          <a:lnRef idx="2">
            <a:schemeClr val="accent1"/>
          </a:lnRef>
          <a:fillRef idx="1">
            <a:schemeClr val="lt1"/>
          </a:fillRef>
          <a:effectRef idx="0">
            <a:schemeClr val="accent1"/>
          </a:effectRef>
          <a:fontRef idx="minor">
            <a:schemeClr val="dk1"/>
          </a:fontRef>
        </p:style>
        <p:txBody>
          <a:bodyPr lIns="72000" tIns="72000" rIns="3600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sng"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77" b="1" i="0" u="sng" strike="noStrike" kern="1200" cap="none" spc="0" normalizeH="0" baseline="0" noProof="0" dirty="0" smtClean="0">
                <a:ln>
                  <a:noFill/>
                </a:ln>
                <a:solidFill>
                  <a:prstClr val="black"/>
                </a:solidFill>
                <a:effectLst/>
                <a:uLnTx/>
                <a:uFillTx/>
                <a:latin typeface="Meiryo UI"/>
                <a:ea typeface="Meiryo UI"/>
                <a:cs typeface="+mn-cs"/>
              </a:rPr>
              <a:t>ブロック塀等の安全対策</a:t>
            </a:r>
            <a:endParaRPr kumimoji="1" lang="en-US" altLang="ja-JP" sz="1477" b="1" i="0" u="sng"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大阪北部地震</a:t>
            </a:r>
            <a:r>
              <a:rPr kumimoji="1" lang="ja-JP" altLang="en-US" sz="105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a:ea typeface="Meiryo UI"/>
                <a:cs typeface="+mn-cs"/>
              </a:rPr>
              <a:t>2018</a:t>
            </a:r>
            <a:r>
              <a:rPr kumimoji="1" lang="ja-JP" altLang="en-US" sz="1050" b="0" i="0" u="none" strike="noStrike" kern="1200" cap="none" spc="0" normalizeH="0" baseline="0" noProof="0" dirty="0" smtClean="0">
                <a:ln>
                  <a:noFill/>
                </a:ln>
                <a:solidFill>
                  <a:prstClr val="black"/>
                </a:solidFill>
                <a:effectLst/>
                <a:uLnTx/>
                <a:uFillTx/>
                <a:latin typeface="Meiryo UI"/>
                <a:ea typeface="Meiryo UI"/>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a:ea typeface="Meiryo UI"/>
                <a:cs typeface="+mn-cs"/>
              </a:rPr>
              <a:t>6</a:t>
            </a:r>
            <a:r>
              <a:rPr kumimoji="1" lang="ja-JP" altLang="en-US" sz="1050" b="0" i="0" u="none" strike="noStrike" kern="1200" cap="none" spc="0" normalizeH="0" baseline="0" noProof="0" dirty="0" smtClean="0">
                <a:ln>
                  <a:noFill/>
                </a:ln>
                <a:solidFill>
                  <a:prstClr val="black"/>
                </a:solidFill>
                <a:effectLst/>
                <a:uLnTx/>
                <a:uFillTx/>
                <a:latin typeface="Meiryo UI"/>
                <a:ea typeface="Meiryo UI"/>
                <a:cs typeface="+mn-cs"/>
              </a:rPr>
              <a:t>月）</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では、ブロック塀等の転倒や倒壊に</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よる死傷者がでたため、ブロック塀等の安全対策を推進</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○民間のブロック塀等の危険性や安全対策等について、所有者</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等</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err="1" smtClean="0">
                <a:ln>
                  <a:noFill/>
                </a:ln>
                <a:solidFill>
                  <a:prstClr val="black"/>
                </a:solidFill>
                <a:effectLst/>
                <a:uLnTx/>
                <a:uFillTx/>
                <a:latin typeface="Meiryo UI"/>
                <a:ea typeface="Meiryo UI"/>
                <a:cs typeface="+mn-cs"/>
              </a:rPr>
              <a:t>への</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確実</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な普及啓発の強化や負担軽減等の支援などを実施</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○府立学校のブロック塀では、調査結果を踏まえ、不適合のあった</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ブロック塀について優先順位付けを行い、順次撤去を</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行った</a:t>
            </a:r>
            <a:endParaRPr kumimoji="1" lang="en-US" altLang="ja-JP" sz="1200" b="0" i="0" u="none" strike="sng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a:ea typeface="Meiryo UI"/>
                <a:cs typeface="+mn-cs"/>
              </a:rPr>
              <a:t>主な取組み</a:t>
            </a:r>
            <a:r>
              <a:rPr kumimoji="1" lang="en-US" altLang="ja-JP" sz="1200" b="1"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sng"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200" b="1" i="0" u="sng" strike="noStrike" kern="1200" cap="none" spc="0" normalizeH="0" baseline="0" noProof="0" dirty="0" smtClean="0">
                <a:ln>
                  <a:noFill/>
                </a:ln>
                <a:solidFill>
                  <a:prstClr val="black"/>
                </a:solidFill>
                <a:effectLst/>
                <a:uLnTx/>
                <a:uFillTx/>
                <a:latin typeface="Meiryo UI"/>
                <a:ea typeface="Meiryo UI"/>
                <a:cs typeface="+mn-cs"/>
              </a:rPr>
              <a:t>府立学校のブロック塀について、</a:t>
            </a:r>
            <a:r>
              <a:rPr kumimoji="1" lang="en-US" altLang="ja-JP" sz="1200" b="1" i="0" u="sng"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1" i="0" u="sng" strike="noStrike" kern="1200" cap="none" spc="0" normalizeH="0" baseline="0" noProof="0" dirty="0" smtClean="0">
                <a:ln>
                  <a:noFill/>
                </a:ln>
                <a:solidFill>
                  <a:prstClr val="black"/>
                </a:solidFill>
                <a:effectLst/>
                <a:uLnTx/>
                <a:uFillTx/>
                <a:latin typeface="Meiryo UI"/>
                <a:ea typeface="Meiryo UI"/>
                <a:cs typeface="+mn-cs"/>
              </a:rPr>
              <a:t>2018</a:t>
            </a:r>
            <a:r>
              <a:rPr kumimoji="1" lang="ja-JP" altLang="en-US" sz="1200" b="1" i="0" u="sng" strike="noStrike" kern="1200" cap="none" spc="0" normalizeH="0" baseline="0" noProof="0" dirty="0" smtClean="0">
                <a:ln>
                  <a:noFill/>
                </a:ln>
                <a:solidFill>
                  <a:prstClr val="black"/>
                </a:solidFill>
                <a:effectLst/>
                <a:uLnTx/>
                <a:uFillTx/>
                <a:latin typeface="Meiryo UI"/>
                <a:ea typeface="Meiryo UI"/>
                <a:cs typeface="+mn-cs"/>
              </a:rPr>
              <a:t>年度の調査時に定めた方針に基づき、不適合のあった全ブロック塀</a:t>
            </a:r>
            <a:r>
              <a:rPr kumimoji="1" lang="ja-JP" altLang="en-US" sz="900" b="1" i="0" u="sng"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900" b="1" i="0" u="sng" strike="noStrike" kern="1200" cap="none" spc="0" normalizeH="0" baseline="0" noProof="0" dirty="0" smtClean="0">
                <a:ln>
                  <a:noFill/>
                </a:ln>
                <a:solidFill>
                  <a:prstClr val="black"/>
                </a:solidFill>
                <a:effectLst/>
                <a:uLnTx/>
                <a:uFillTx/>
                <a:latin typeface="Meiryo UI"/>
                <a:ea typeface="Meiryo UI"/>
                <a:cs typeface="+mn-cs"/>
              </a:rPr>
              <a:t>131</a:t>
            </a:r>
            <a:r>
              <a:rPr kumimoji="1" lang="ja-JP" altLang="en-US" sz="900" b="1" i="0" u="sng" strike="noStrike" kern="1200" cap="none" spc="0" normalizeH="0" baseline="0" noProof="0" dirty="0" smtClean="0">
                <a:ln>
                  <a:noFill/>
                </a:ln>
                <a:solidFill>
                  <a:prstClr val="black"/>
                </a:solidFill>
                <a:effectLst/>
                <a:uLnTx/>
                <a:uFillTx/>
                <a:latin typeface="Meiryo UI"/>
                <a:ea typeface="Meiryo UI"/>
                <a:cs typeface="+mn-cs"/>
              </a:rPr>
              <a:t>校）</a:t>
            </a:r>
            <a:r>
              <a:rPr kumimoji="1" lang="ja-JP" altLang="en-US" sz="1200" b="1" i="0" u="sng" strike="noStrike" kern="1200" cap="none" spc="0" normalizeH="0" baseline="0" noProof="0" dirty="0" smtClean="0">
                <a:ln>
                  <a:noFill/>
                </a:ln>
                <a:solidFill>
                  <a:prstClr val="black"/>
                </a:solidFill>
                <a:effectLst/>
                <a:uLnTx/>
                <a:uFillTx/>
                <a:latin typeface="Meiryo UI"/>
                <a:ea typeface="Meiryo UI"/>
                <a:cs typeface="+mn-cs"/>
              </a:rPr>
              <a:t>の撤去が完了</a:t>
            </a:r>
            <a:endParaRPr kumimoji="1" lang="en-US" altLang="ja-JP" sz="1200" b="1" i="0" u="sng"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・市町村と連携し、所有者に対して個別訪問等に</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よる普及</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啓発</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・ブロック塀等の除却補助</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2021</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年度実績 </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580</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件）</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・所有者への改善指導</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2021</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年度実績 </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98</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件）</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（今後の取組み）</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・改善されないブロック塀の危険度の優先順位付けを行い、勧告</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を視野に指導を強化</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・旧市立高校（</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2022.4</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大阪市から府へ移管）について、改めて</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調査を行い、</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2023</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年度以降に必要な対策</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　</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1"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0" name="図 9"/>
          <p:cNvPicPr>
            <a:picLocks noChangeAspect="1"/>
          </p:cNvPicPr>
          <p:nvPr/>
        </p:nvPicPr>
        <p:blipFill>
          <a:blip r:embed="rId3"/>
          <a:stretch>
            <a:fillRect/>
          </a:stretch>
        </p:blipFill>
        <p:spPr>
          <a:xfrm>
            <a:off x="5213455" y="5087304"/>
            <a:ext cx="1312425" cy="1065463"/>
          </a:xfrm>
          <a:prstGeom prst="rect">
            <a:avLst/>
          </a:prstGeom>
        </p:spPr>
      </p:pic>
      <p:pic>
        <p:nvPicPr>
          <p:cNvPr id="11" name="図 10"/>
          <p:cNvPicPr>
            <a:picLocks noChangeAspect="1"/>
          </p:cNvPicPr>
          <p:nvPr/>
        </p:nvPicPr>
        <p:blipFill>
          <a:blip r:embed="rId4"/>
          <a:stretch>
            <a:fillRect/>
          </a:stretch>
        </p:blipFill>
        <p:spPr>
          <a:xfrm>
            <a:off x="7106750" y="5074769"/>
            <a:ext cx="1340004" cy="1090535"/>
          </a:xfrm>
          <a:prstGeom prst="rect">
            <a:avLst/>
          </a:prstGeom>
        </p:spPr>
      </p:pic>
      <p:sp>
        <p:nvSpPr>
          <p:cNvPr id="15" name="テキスト ボックス 14"/>
          <p:cNvSpPr txBox="1"/>
          <p:nvPr/>
        </p:nvSpPr>
        <p:spPr>
          <a:xfrm>
            <a:off x="5131531" y="4841170"/>
            <a:ext cx="1726755" cy="2308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府立</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学校の改修例（改修前）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p:cNvSpPr txBox="1"/>
          <p:nvPr/>
        </p:nvSpPr>
        <p:spPr>
          <a:xfrm>
            <a:off x="6940210" y="4842672"/>
            <a:ext cx="1664238" cy="2308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府立</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学校の改修例（改修後）</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4" name="直線コネクタ 43"/>
          <p:cNvCxnSpPr/>
          <p:nvPr/>
        </p:nvCxnSpPr>
        <p:spPr>
          <a:xfrm>
            <a:off x="270456" y="6926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250219" y="318163"/>
            <a:ext cx="5686172" cy="3693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（４）危機管理対策（地震・津波</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ハード対策</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右矢印 19"/>
          <p:cNvSpPr/>
          <p:nvPr/>
        </p:nvSpPr>
        <p:spPr>
          <a:xfrm>
            <a:off x="6629679" y="5443278"/>
            <a:ext cx="428625" cy="390525"/>
          </a:xfrm>
          <a:prstGeom prst="rightArrow">
            <a:avLst/>
          </a:prstGeom>
          <a:solidFill>
            <a:schemeClr val="accent1">
              <a:lumMod val="75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テキスト ボックス 33"/>
          <p:cNvSpPr txBox="1"/>
          <p:nvPr/>
        </p:nvSpPr>
        <p:spPr>
          <a:xfrm>
            <a:off x="1338346" y="4955782"/>
            <a:ext cx="2565119" cy="23436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民間建築物と府有建築物の耐震化率の推移</a:t>
            </a:r>
          </a:p>
        </p:txBody>
      </p:sp>
      <p:sp>
        <p:nvSpPr>
          <p:cNvPr id="22" name="テキスト ボックス 21"/>
          <p:cNvSpPr txBox="1"/>
          <p:nvPr/>
        </p:nvSpPr>
        <p:spPr>
          <a:xfrm>
            <a:off x="1327825" y="6411681"/>
            <a:ext cx="2816209" cy="215444"/>
          </a:xfrm>
          <a:prstGeom prst="rect">
            <a:avLst/>
          </a:prstGeom>
          <a:noFill/>
          <a:ln>
            <a:noFill/>
          </a:ln>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府有建築物の耐震化率は、各年度の</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5"/>
          <a:stretch>
            <a:fillRect/>
          </a:stretch>
        </p:blipFill>
        <p:spPr>
          <a:xfrm>
            <a:off x="974032" y="4972464"/>
            <a:ext cx="3523793" cy="1591194"/>
          </a:xfrm>
          <a:prstGeom prst="rect">
            <a:avLst/>
          </a:prstGeom>
        </p:spPr>
      </p:pic>
    </p:spTree>
    <p:extLst>
      <p:ext uri="{BB962C8B-B14F-4D97-AF65-F5344CB8AC3E}">
        <p14:creationId xmlns:p14="http://schemas.microsoft.com/office/powerpoint/2010/main" val="4023178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251520" y="1254782"/>
          <a:ext cx="8672065" cy="5270562"/>
        </p:xfrm>
        <a:graphic>
          <a:graphicData uri="http://schemas.openxmlformats.org/drawingml/2006/table">
            <a:tbl>
              <a:tblPr firstRow="1" bandRow="1">
                <a:tableStyleId>{5C22544A-7EE6-4342-B048-85BDC9FD1C3A}</a:tableStyleId>
              </a:tblPr>
              <a:tblGrid>
                <a:gridCol w="440566">
                  <a:extLst>
                    <a:ext uri="{9D8B030D-6E8A-4147-A177-3AD203B41FA5}">
                      <a16:colId xmlns:a16="http://schemas.microsoft.com/office/drawing/2014/main" val="1866091962"/>
                    </a:ext>
                  </a:extLst>
                </a:gridCol>
                <a:gridCol w="8231499">
                  <a:extLst>
                    <a:ext uri="{9D8B030D-6E8A-4147-A177-3AD203B41FA5}">
                      <a16:colId xmlns:a16="http://schemas.microsoft.com/office/drawing/2014/main" val="109332795"/>
                    </a:ext>
                  </a:extLst>
                </a:gridCol>
              </a:tblGrid>
              <a:tr h="281354">
                <a:tc>
                  <a:txBody>
                    <a:bodyPr/>
                    <a:lstStyle/>
                    <a:p>
                      <a:pPr algn="ctr"/>
                      <a:endParaRPr kumimoji="1" lang="ja-JP" altLang="en-US" sz="1300" dirty="0"/>
                    </a:p>
                  </a:txBody>
                  <a:tcPr marL="84406" marR="84406" marT="42203" marB="42203"/>
                </a:tc>
                <a:tc>
                  <a:txBody>
                    <a:bodyPr/>
                    <a:lstStyle/>
                    <a:p>
                      <a:pPr algn="ctr"/>
                      <a:r>
                        <a:rPr kumimoji="1" lang="ja-JP" altLang="en-US" sz="1200" b="0" dirty="0" smtClean="0">
                          <a:latin typeface="Meiryo UI" panose="020B0604030504040204" pitchFamily="50" charset="-128"/>
                          <a:ea typeface="Meiryo UI" panose="020B0604030504040204" pitchFamily="50" charset="-128"/>
                        </a:rPr>
                        <a:t>対策内容</a:t>
                      </a:r>
                      <a:endParaRPr kumimoji="1" lang="ja-JP" altLang="en-US" sz="1200" b="0" dirty="0">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744014692"/>
                  </a:ext>
                </a:extLst>
              </a:tr>
              <a:tr h="4988036">
                <a:tc>
                  <a:txBody>
                    <a:bodyPr/>
                    <a:lstStyle/>
                    <a:p>
                      <a:pPr algn="ctr"/>
                      <a:r>
                        <a:rPr kumimoji="1" lang="ja-JP" altLang="en-US" sz="1500" dirty="0" smtClean="0">
                          <a:latin typeface="Meiryo UI" panose="020B0604030504040204" pitchFamily="50" charset="-128"/>
                          <a:ea typeface="Meiryo UI" panose="020B0604030504040204" pitchFamily="50" charset="-128"/>
                        </a:rPr>
                        <a:t>府</a:t>
                      </a:r>
                      <a:endParaRPr kumimoji="1" lang="en-US" altLang="ja-JP" sz="1500" dirty="0" smtClean="0">
                        <a:latin typeface="Meiryo UI" panose="020B0604030504040204" pitchFamily="50" charset="-128"/>
                        <a:ea typeface="Meiryo UI" panose="020B0604030504040204" pitchFamily="50" charset="-128"/>
                      </a:endParaRPr>
                    </a:p>
                    <a:p>
                      <a:pPr algn="ctr"/>
                      <a:r>
                        <a:rPr kumimoji="1" lang="ja-JP" altLang="en-US" sz="1500" dirty="0" smtClean="0">
                          <a:latin typeface="Meiryo UI" panose="020B0604030504040204" pitchFamily="50" charset="-128"/>
                          <a:ea typeface="Meiryo UI" panose="020B0604030504040204" pitchFamily="50" charset="-128"/>
                        </a:rPr>
                        <a:t>民</a:t>
                      </a:r>
                      <a:endParaRPr kumimoji="1" lang="en-US" altLang="ja-JP" sz="1500" dirty="0" smtClean="0">
                        <a:latin typeface="Meiryo UI" panose="020B0604030504040204" pitchFamily="50" charset="-128"/>
                        <a:ea typeface="Meiryo UI" panose="020B0604030504040204" pitchFamily="50" charset="-128"/>
                      </a:endParaRPr>
                    </a:p>
                    <a:p>
                      <a:pPr algn="ctr"/>
                      <a:r>
                        <a:rPr kumimoji="1" lang="ja-JP" altLang="en-US" sz="1500" dirty="0" smtClean="0">
                          <a:latin typeface="Meiryo UI" panose="020B0604030504040204" pitchFamily="50" charset="-128"/>
                          <a:ea typeface="Meiryo UI" panose="020B0604030504040204" pitchFamily="50" charset="-128"/>
                        </a:rPr>
                        <a:t>へ</a:t>
                      </a:r>
                      <a:endParaRPr kumimoji="1" lang="en-US" altLang="ja-JP" sz="1500" dirty="0" smtClean="0">
                        <a:latin typeface="Meiryo UI" panose="020B0604030504040204" pitchFamily="50" charset="-128"/>
                        <a:ea typeface="Meiryo UI" panose="020B0604030504040204" pitchFamily="50" charset="-128"/>
                      </a:endParaRPr>
                    </a:p>
                    <a:p>
                      <a:pPr algn="ctr"/>
                      <a:r>
                        <a:rPr kumimoji="1" lang="ja-JP" altLang="en-US" sz="1500" dirty="0" smtClean="0">
                          <a:latin typeface="Meiryo UI" panose="020B0604030504040204" pitchFamily="50" charset="-128"/>
                          <a:ea typeface="Meiryo UI" panose="020B0604030504040204" pitchFamily="50" charset="-128"/>
                        </a:rPr>
                        <a:t>の</a:t>
                      </a:r>
                      <a:endParaRPr kumimoji="1" lang="en-US" altLang="ja-JP" sz="1500" dirty="0" smtClean="0">
                        <a:latin typeface="Meiryo UI" panose="020B0604030504040204" pitchFamily="50" charset="-128"/>
                        <a:ea typeface="Meiryo UI" panose="020B0604030504040204" pitchFamily="50" charset="-128"/>
                      </a:endParaRPr>
                    </a:p>
                    <a:p>
                      <a:pPr algn="ctr"/>
                      <a:r>
                        <a:rPr kumimoji="1" lang="ja-JP" altLang="en-US" sz="1500" dirty="0" smtClean="0">
                          <a:latin typeface="Meiryo UI" panose="020B0604030504040204" pitchFamily="50" charset="-128"/>
                          <a:ea typeface="Meiryo UI" panose="020B0604030504040204" pitchFamily="50" charset="-128"/>
                        </a:rPr>
                        <a:t>啓</a:t>
                      </a:r>
                      <a:endParaRPr kumimoji="1" lang="en-US" altLang="ja-JP" sz="1500" dirty="0" smtClean="0">
                        <a:latin typeface="Meiryo UI" panose="020B0604030504040204" pitchFamily="50" charset="-128"/>
                        <a:ea typeface="Meiryo UI" panose="020B0604030504040204" pitchFamily="50" charset="-128"/>
                      </a:endParaRPr>
                    </a:p>
                    <a:p>
                      <a:pPr algn="ctr"/>
                      <a:r>
                        <a:rPr kumimoji="1" lang="ja-JP" altLang="en-US" sz="1500" dirty="0" smtClean="0">
                          <a:latin typeface="Meiryo UI" panose="020B0604030504040204" pitchFamily="50" charset="-128"/>
                          <a:ea typeface="Meiryo UI" panose="020B0604030504040204" pitchFamily="50" charset="-128"/>
                        </a:rPr>
                        <a:t>発</a:t>
                      </a:r>
                      <a:endParaRPr kumimoji="1" lang="ja-JP" altLang="en-US" sz="1500" dirty="0">
                        <a:latin typeface="Meiryo UI" panose="020B0604030504040204" pitchFamily="50" charset="-128"/>
                        <a:ea typeface="Meiryo UI" panose="020B0604030504040204" pitchFamily="50" charset="-128"/>
                      </a:endParaRPr>
                    </a:p>
                  </a:txBody>
                  <a:tcPr marL="84406" marR="84406" marT="42203" marB="42203"/>
                </a:tc>
                <a:tc>
                  <a:txBody>
                    <a:bodyPr/>
                    <a:lstStyle/>
                    <a:p>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200" u="sng" dirty="0" smtClean="0">
                          <a:solidFill>
                            <a:schemeClr val="tx1"/>
                          </a:solidFill>
                          <a:latin typeface="Meiryo UI" panose="020B0604030504040204" pitchFamily="50" charset="-128"/>
                          <a:ea typeface="Meiryo UI" panose="020B0604030504040204" pitchFamily="50" charset="-128"/>
                        </a:rPr>
                        <a:t>・</a:t>
                      </a:r>
                      <a:r>
                        <a:rPr lang="en-US" altLang="ja-JP" sz="1200" b="1" u="sng" dirty="0" smtClean="0">
                          <a:solidFill>
                            <a:schemeClr val="tx1"/>
                          </a:solidFill>
                          <a:latin typeface="Meiryo UI" panose="020B0604030504040204" pitchFamily="50" charset="-128"/>
                          <a:ea typeface="Meiryo UI" panose="020B0604030504040204" pitchFamily="50" charset="-128"/>
                        </a:rPr>
                        <a:t>880</a:t>
                      </a:r>
                      <a:r>
                        <a:rPr lang="ja-JP" altLang="en-US" sz="1200" b="1" u="sng" dirty="0" smtClean="0">
                          <a:solidFill>
                            <a:schemeClr val="tx1"/>
                          </a:solidFill>
                          <a:latin typeface="Meiryo UI" panose="020B0604030504040204" pitchFamily="50" charset="-128"/>
                          <a:ea typeface="Meiryo UI" panose="020B0604030504040204" pitchFamily="50" charset="-128"/>
                        </a:rPr>
                        <a:t>万人訓練</a:t>
                      </a:r>
                      <a:endParaRPr lang="en-US" altLang="ja-JP" sz="1200" b="1" u="sng" dirty="0" smtClean="0">
                        <a:solidFill>
                          <a:schemeClr val="tx1"/>
                        </a:solidFill>
                        <a:latin typeface="Meiryo UI" panose="020B0604030504040204" pitchFamily="50" charset="-128"/>
                        <a:ea typeface="Meiryo UI" panose="020B0604030504040204" pitchFamily="50" charset="-128"/>
                      </a:endParaRPr>
                    </a:p>
                    <a:p>
                      <a:r>
                        <a:rPr lang="en-US" altLang="ja-JP" sz="1000" dirty="0" smtClean="0">
                          <a:solidFill>
                            <a:schemeClr val="tx1"/>
                          </a:solidFill>
                          <a:latin typeface="Meiryo UI" panose="020B0604030504040204" pitchFamily="50" charset="-128"/>
                          <a:ea typeface="Meiryo UI" panose="020B0604030504040204" pitchFamily="50" charset="-128"/>
                        </a:rPr>
                        <a:t>   </a:t>
                      </a:r>
                      <a:r>
                        <a:rPr lang="ja-JP" altLang="ja-JP" sz="1000" dirty="0" smtClean="0">
                          <a:solidFill>
                            <a:schemeClr val="tx1"/>
                          </a:solidFill>
                          <a:latin typeface="Meiryo UI" panose="020B0604030504040204" pitchFamily="50" charset="-128"/>
                          <a:ea typeface="Meiryo UI" panose="020B0604030504040204" pitchFamily="50" charset="-128"/>
                        </a:rPr>
                        <a:t>全国で初めての都道府県単位、府民全員参加を目指した訓練</a:t>
                      </a:r>
                      <a:r>
                        <a:rPr lang="ja-JP" altLang="en-US" sz="1000" dirty="0" smtClean="0">
                          <a:solidFill>
                            <a:schemeClr val="tx1"/>
                          </a:solidFill>
                          <a:latin typeface="Meiryo UI" panose="020B0604030504040204" pitchFamily="50" charset="-128"/>
                          <a:ea typeface="Meiryo UI" panose="020B0604030504040204" pitchFamily="50" charset="-128"/>
                        </a:rPr>
                        <a:t>。</a:t>
                      </a:r>
                      <a:r>
                        <a:rPr lang="ja-JP" altLang="ja-JP" sz="1000" dirty="0" smtClean="0">
                          <a:solidFill>
                            <a:schemeClr val="tx1"/>
                          </a:solidFill>
                          <a:latin typeface="Meiryo UI" panose="020B0604030504040204" pitchFamily="50" charset="-128"/>
                          <a:ea typeface="Meiryo UI" panose="020B0604030504040204" pitchFamily="50" charset="-128"/>
                        </a:rPr>
                        <a:t>携帯電話のエリアメール機能を使い、</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rPr>
                        <a:t>　</a:t>
                      </a:r>
                      <a:r>
                        <a:rPr lang="ja-JP" altLang="en-US" sz="1000" baseline="0" dirty="0" smtClean="0">
                          <a:solidFill>
                            <a:schemeClr val="tx1"/>
                          </a:solidFill>
                          <a:latin typeface="Meiryo UI" panose="020B0604030504040204" pitchFamily="50" charset="-128"/>
                          <a:ea typeface="Meiryo UI" panose="020B0604030504040204" pitchFamily="50" charset="-128"/>
                        </a:rPr>
                        <a:t> </a:t>
                      </a:r>
                      <a:r>
                        <a:rPr lang="ja-JP" altLang="ja-JP" sz="1000" dirty="0" smtClean="0">
                          <a:solidFill>
                            <a:schemeClr val="tx1"/>
                          </a:solidFill>
                          <a:latin typeface="Meiryo UI" panose="020B0604030504040204" pitchFamily="50" charset="-128"/>
                          <a:ea typeface="Meiryo UI" panose="020B0604030504040204" pitchFamily="50" charset="-128"/>
                        </a:rPr>
                        <a:t>府内一斉に緊急速報メールを配信。府民に身を守る行動や避難経路の確認などを促す。</a:t>
                      </a:r>
                      <a:endParaRPr lang="en-US" altLang="ja-JP" sz="1000" dirty="0" smtClean="0">
                        <a:solidFill>
                          <a:schemeClr val="tx1"/>
                        </a:solidFill>
                        <a:latin typeface="Meiryo UI" panose="020B0604030504040204" pitchFamily="50" charset="-128"/>
                        <a:ea typeface="Meiryo UI" panose="020B0604030504040204" pitchFamily="50" charset="-128"/>
                      </a:endParaRPr>
                    </a:p>
                    <a:p>
                      <a:endParaRPr lang="en-US" altLang="ja-JP" sz="1000" u="none" dirty="0" smtClean="0">
                        <a:solidFill>
                          <a:schemeClr val="tx1"/>
                        </a:solidFill>
                        <a:latin typeface="Meiryo UI" panose="020B0604030504040204" pitchFamily="50" charset="-128"/>
                        <a:ea typeface="Meiryo UI" panose="020B0604030504040204" pitchFamily="50" charset="-128"/>
                      </a:endParaRPr>
                    </a:p>
                    <a:p>
                      <a:pPr>
                        <a:lnSpc>
                          <a:spcPts val="500"/>
                        </a:lnSpc>
                      </a:pPr>
                      <a:endParaRPr lang="en-US" altLang="ja-JP" sz="1000" u="none"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Meiryo UI" panose="020B0604030504040204" pitchFamily="50" charset="-128"/>
                          <a:ea typeface="Meiryo UI" panose="020B0604030504040204" pitchFamily="50" charset="-128"/>
                        </a:rPr>
                        <a:t>・自主防災組織の活動支援</a:t>
                      </a:r>
                      <a:endParaRPr lang="en-US" altLang="ja-JP" sz="1200" b="1" u="sng" dirty="0" smtClean="0">
                        <a:solidFill>
                          <a:schemeClr val="tx1"/>
                        </a:solidFill>
                        <a:latin typeface="Meiryo UI" panose="020B0604030504040204" pitchFamily="50" charset="-128"/>
                        <a:ea typeface="Meiryo UI" panose="020B0604030504040204" pitchFamily="50" charset="-128"/>
                      </a:endParaRPr>
                    </a:p>
                    <a:p>
                      <a:r>
                        <a:rPr lang="ja-JP" altLang="en-US" sz="1000" u="none" dirty="0" smtClean="0">
                          <a:solidFill>
                            <a:schemeClr val="tx1"/>
                          </a:solidFill>
                          <a:effectLst/>
                          <a:latin typeface="Meiryo UI" panose="020B0604030504040204" pitchFamily="50" charset="-128"/>
                          <a:ea typeface="Meiryo UI" panose="020B0604030504040204" pitchFamily="50" charset="-128"/>
                        </a:rPr>
                        <a:t>　</a:t>
                      </a:r>
                      <a:r>
                        <a:rPr lang="ja-JP" altLang="en-US" sz="1000" u="none" baseline="0" dirty="0" smtClean="0">
                          <a:solidFill>
                            <a:schemeClr val="tx1"/>
                          </a:solidFill>
                          <a:effectLst/>
                          <a:uFill>
                            <a:solidFill>
                              <a:srgbClr val="FF00FF"/>
                            </a:solidFill>
                          </a:uFill>
                          <a:latin typeface="Meiryo UI" panose="020B0604030504040204" pitchFamily="50" charset="-128"/>
                          <a:ea typeface="Meiryo UI" panose="020B0604030504040204" pitchFamily="50" charset="-128"/>
                        </a:rPr>
                        <a:t>校区や町内会単位などで</a:t>
                      </a:r>
                      <a:r>
                        <a:rPr lang="ja-JP" altLang="en-US" sz="1000" u="none" dirty="0" smtClean="0">
                          <a:solidFill>
                            <a:schemeClr val="tx1"/>
                          </a:solidFill>
                          <a:effectLst/>
                          <a:latin typeface="Meiryo UI" panose="020B0604030504040204" pitchFamily="50" charset="-128"/>
                          <a:ea typeface="Meiryo UI" panose="020B0604030504040204" pitchFamily="50" charset="-128"/>
                        </a:rPr>
                        <a:t>自主的に結成し、災害による被害を予防・軽減するための活動を行う組織。</a:t>
                      </a:r>
                      <a:endParaRPr lang="en-US" altLang="ja-JP" sz="1000" u="none" dirty="0" smtClean="0">
                        <a:solidFill>
                          <a:schemeClr val="tx1"/>
                        </a:solidFill>
                        <a:effectLst/>
                        <a:latin typeface="Meiryo UI" panose="020B0604030504040204" pitchFamily="50" charset="-128"/>
                        <a:ea typeface="Meiryo UI" panose="020B0604030504040204" pitchFamily="50" charset="-128"/>
                      </a:endParaRPr>
                    </a:p>
                    <a:p>
                      <a:r>
                        <a:rPr lang="ja-JP" altLang="en-US" sz="1000" u="none" dirty="0" smtClean="0">
                          <a:solidFill>
                            <a:schemeClr val="tx1"/>
                          </a:solidFill>
                          <a:effectLst/>
                          <a:latin typeface="Meiryo UI" panose="020B0604030504040204" pitchFamily="50" charset="-128"/>
                          <a:ea typeface="Meiryo UI" panose="020B0604030504040204" pitchFamily="50" charset="-128"/>
                        </a:rPr>
                        <a:t>　組織の中核となる人材の育成や避難用資機材の配備支援などを実施。</a:t>
                      </a:r>
                      <a:endParaRPr lang="en-US" altLang="ja-JP" sz="1000" u="none" dirty="0" smtClean="0">
                        <a:solidFill>
                          <a:schemeClr val="tx1"/>
                        </a:solidFill>
                        <a:effectLst/>
                        <a:latin typeface="Meiryo UI" panose="020B0604030504040204" pitchFamily="50" charset="-128"/>
                        <a:ea typeface="Meiryo UI" panose="020B0604030504040204" pitchFamily="50" charset="-128"/>
                      </a:endParaRPr>
                    </a:p>
                    <a:p>
                      <a:r>
                        <a:rPr lang="ja-JP" altLang="en-US" sz="1000" dirty="0" smtClean="0">
                          <a:solidFill>
                            <a:schemeClr val="tx1"/>
                          </a:solidFill>
                          <a:effectLst/>
                          <a:latin typeface="Meiryo UI" panose="020B0604030504040204" pitchFamily="50" charset="-128"/>
                          <a:ea typeface="Meiryo UI" panose="020B0604030504040204" pitchFamily="50" charset="-128"/>
                        </a:rPr>
                        <a:t>（進捗状況）</a:t>
                      </a:r>
                      <a:endParaRPr lang="en-US" altLang="ja-JP" sz="1000"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tx1"/>
                          </a:solidFill>
                          <a:effectLst/>
                          <a:latin typeface="Meiryo UI" panose="020B0604030504040204" pitchFamily="50" charset="-128"/>
                          <a:ea typeface="Meiryo UI" panose="020B0604030504040204" pitchFamily="50" charset="-128"/>
                        </a:rPr>
                        <a:t>　</a:t>
                      </a:r>
                      <a:r>
                        <a:rPr lang="ja-JP" altLang="en-US" sz="1000" b="1"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1" dirty="0" smtClean="0">
                          <a:solidFill>
                            <a:schemeClr val="tx1"/>
                          </a:solidFill>
                          <a:latin typeface="Meiryo UI" panose="020B0604030504040204" pitchFamily="50" charset="-128"/>
                          <a:ea typeface="Meiryo UI" panose="020B0604030504040204" pitchFamily="50" charset="-128"/>
                        </a:rPr>
                        <a:t>自主防災組織活動カバー率</a:t>
                      </a:r>
                      <a:r>
                        <a:rPr lang="en-US" altLang="ja-JP" sz="1000" b="1" dirty="0" smtClean="0">
                          <a:solidFill>
                            <a:schemeClr val="tx1"/>
                          </a:solidFill>
                          <a:latin typeface="Meiryo UI" panose="020B0604030504040204" pitchFamily="50" charset="-128"/>
                          <a:ea typeface="Meiryo UI" panose="020B0604030504040204" pitchFamily="50" charset="-128"/>
                        </a:rPr>
                        <a:t>※</a:t>
                      </a:r>
                      <a:r>
                        <a:rPr lang="ja-JP" altLang="en-US" sz="1000" b="1" dirty="0" smtClean="0">
                          <a:solidFill>
                            <a:schemeClr val="tx1"/>
                          </a:solidFill>
                          <a:latin typeface="Meiryo UI" panose="020B0604030504040204" pitchFamily="50" charset="-128"/>
                          <a:ea typeface="Meiryo UI" panose="020B0604030504040204" pitchFamily="50" charset="-128"/>
                        </a:rPr>
                        <a:t>  </a:t>
                      </a:r>
                      <a:r>
                        <a:rPr lang="en-US" altLang="ja-JP" sz="1000" b="1" dirty="0" smtClean="0">
                          <a:solidFill>
                            <a:schemeClr val="tx1"/>
                          </a:solidFill>
                          <a:latin typeface="Meiryo UI" panose="020B0604030504040204" pitchFamily="50" charset="-128"/>
                          <a:ea typeface="Meiryo UI" panose="020B0604030504040204" pitchFamily="50" charset="-128"/>
                        </a:rPr>
                        <a:t>83.5%(</a:t>
                      </a:r>
                      <a:r>
                        <a:rPr lang="ja-JP" altLang="en-US" sz="1000" b="1" dirty="0" smtClean="0">
                          <a:solidFill>
                            <a:schemeClr val="tx1"/>
                          </a:solidFill>
                          <a:latin typeface="Meiryo UI" panose="020B0604030504040204" pitchFamily="50" charset="-128"/>
                          <a:ea typeface="Meiryo UI" panose="020B0604030504040204" pitchFamily="50" charset="-128"/>
                        </a:rPr>
                        <a:t>全国</a:t>
                      </a:r>
                      <a:r>
                        <a:rPr lang="en-US" altLang="ja-JP" sz="1000" b="1" dirty="0" smtClean="0">
                          <a:solidFill>
                            <a:schemeClr val="tx1"/>
                          </a:solidFill>
                          <a:latin typeface="Meiryo UI" panose="020B0604030504040204" pitchFamily="50" charset="-128"/>
                          <a:ea typeface="Meiryo UI" panose="020B0604030504040204" pitchFamily="50" charset="-128"/>
                        </a:rPr>
                        <a:t>77.4%</a:t>
                      </a:r>
                      <a:r>
                        <a:rPr lang="ja-JP" altLang="en-US" sz="1000" b="1" dirty="0" smtClean="0">
                          <a:solidFill>
                            <a:schemeClr val="tx1"/>
                          </a:solidFill>
                          <a:latin typeface="Meiryo UI" panose="020B0604030504040204" pitchFamily="50" charset="-128"/>
                          <a:ea typeface="Meiryo UI" panose="020B0604030504040204" pitchFamily="50" charset="-128"/>
                        </a:rPr>
                        <a:t>：</a:t>
                      </a:r>
                      <a:r>
                        <a:rPr lang="en-US" altLang="ja-JP" sz="1000" b="1" dirty="0" smtClean="0">
                          <a:solidFill>
                            <a:schemeClr val="tx1"/>
                          </a:solidFill>
                          <a:latin typeface="Meiryo UI" panose="020B0604030504040204" pitchFamily="50" charset="-128"/>
                          <a:ea typeface="Meiryo UI" panose="020B0604030504040204" pitchFamily="50" charset="-128"/>
                        </a:rPr>
                        <a:t>2012</a:t>
                      </a:r>
                      <a:r>
                        <a:rPr lang="ja-JP" altLang="en-US" sz="1000" b="1" dirty="0" smtClean="0">
                          <a:solidFill>
                            <a:schemeClr val="tx1"/>
                          </a:solidFill>
                          <a:latin typeface="Meiryo UI" panose="020B0604030504040204" pitchFamily="50" charset="-128"/>
                          <a:ea typeface="Meiryo UI" panose="020B0604030504040204" pitchFamily="50" charset="-128"/>
                        </a:rPr>
                        <a:t>年</a:t>
                      </a:r>
                      <a:r>
                        <a:rPr lang="en-US" altLang="ja-JP" sz="1000" b="1" dirty="0" smtClean="0">
                          <a:solidFill>
                            <a:schemeClr val="tx1"/>
                          </a:solidFill>
                          <a:latin typeface="Meiryo UI" panose="020B0604030504040204" pitchFamily="50" charset="-128"/>
                          <a:ea typeface="Meiryo UI" panose="020B0604030504040204" pitchFamily="50" charset="-128"/>
                        </a:rPr>
                        <a:t>)</a:t>
                      </a:r>
                      <a:r>
                        <a:rPr lang="en-US" altLang="ja-JP" sz="1000" b="1" baseline="0" dirty="0" smtClean="0">
                          <a:solidFill>
                            <a:schemeClr val="tx1"/>
                          </a:solidFill>
                          <a:latin typeface="Meiryo UI" panose="020B0604030504040204" pitchFamily="50" charset="-128"/>
                          <a:ea typeface="Meiryo UI" panose="020B0604030504040204" pitchFamily="50" charset="-128"/>
                        </a:rPr>
                        <a:t> </a:t>
                      </a:r>
                      <a:r>
                        <a:rPr lang="en-US" altLang="ja-JP" sz="1000" b="1" dirty="0" smtClean="0">
                          <a:solidFill>
                            <a:schemeClr val="tx1"/>
                          </a:solidFill>
                          <a:latin typeface="Meiryo UI" panose="020B0604030504040204" pitchFamily="50" charset="-128"/>
                          <a:ea typeface="Meiryo UI" panose="020B0604030504040204" pitchFamily="50" charset="-128"/>
                        </a:rPr>
                        <a:t>⇒ 90.4</a:t>
                      </a:r>
                      <a:r>
                        <a:rPr lang="ja-JP" altLang="en-US" sz="1000" b="1" dirty="0" smtClean="0">
                          <a:solidFill>
                            <a:schemeClr val="tx1"/>
                          </a:solidFill>
                          <a:latin typeface="Meiryo UI" panose="020B0604030504040204" pitchFamily="50" charset="-128"/>
                          <a:ea typeface="Meiryo UI" panose="020B0604030504040204" pitchFamily="50" charset="-128"/>
                        </a:rPr>
                        <a:t>％</a:t>
                      </a:r>
                      <a:r>
                        <a:rPr lang="en-US" altLang="ja-JP" sz="1000" b="1" dirty="0" smtClean="0">
                          <a:solidFill>
                            <a:schemeClr val="tx1"/>
                          </a:solidFill>
                          <a:latin typeface="Meiryo UI" panose="020B0604030504040204" pitchFamily="50" charset="-128"/>
                          <a:ea typeface="Meiryo UI" panose="020B0604030504040204" pitchFamily="50" charset="-128"/>
                        </a:rPr>
                        <a:t>(</a:t>
                      </a:r>
                      <a:r>
                        <a:rPr lang="ja-JP" altLang="en-US" sz="1000" b="1" dirty="0" smtClean="0">
                          <a:solidFill>
                            <a:schemeClr val="tx1"/>
                          </a:solidFill>
                          <a:latin typeface="Meiryo UI" panose="020B0604030504040204" pitchFamily="50" charset="-128"/>
                          <a:ea typeface="Meiryo UI" panose="020B0604030504040204" pitchFamily="50" charset="-128"/>
                        </a:rPr>
                        <a:t>全国</a:t>
                      </a:r>
                      <a:r>
                        <a:rPr lang="en-US" altLang="ja-JP" sz="1000" b="1" dirty="0" smtClean="0">
                          <a:solidFill>
                            <a:schemeClr val="tx1"/>
                          </a:solidFill>
                          <a:latin typeface="Meiryo UI" panose="020B0604030504040204" pitchFamily="50" charset="-128"/>
                          <a:ea typeface="Meiryo UI" panose="020B0604030504040204" pitchFamily="50" charset="-128"/>
                        </a:rPr>
                        <a:t>82.7</a:t>
                      </a:r>
                      <a:r>
                        <a:rPr lang="ja-JP" altLang="en-US" sz="1000" b="1" dirty="0" smtClean="0">
                          <a:solidFill>
                            <a:schemeClr val="tx1"/>
                          </a:solidFill>
                          <a:latin typeface="Meiryo UI" panose="020B0604030504040204" pitchFamily="50" charset="-128"/>
                          <a:ea typeface="Meiryo UI" panose="020B0604030504040204" pitchFamily="50" charset="-128"/>
                        </a:rPr>
                        <a:t>％：</a:t>
                      </a:r>
                      <a:r>
                        <a:rPr lang="en-US" altLang="ja-JP" sz="1000" b="1" dirty="0" smtClean="0">
                          <a:solidFill>
                            <a:schemeClr val="tx1"/>
                          </a:solidFill>
                          <a:latin typeface="Meiryo UI" panose="020B0604030504040204" pitchFamily="50" charset="-128"/>
                          <a:ea typeface="Meiryo UI" panose="020B0604030504040204" pitchFamily="50" charset="-128"/>
                        </a:rPr>
                        <a:t>2017</a:t>
                      </a:r>
                      <a:r>
                        <a:rPr lang="ja-JP" altLang="en-US" sz="1000" b="1" dirty="0" smtClean="0">
                          <a:solidFill>
                            <a:schemeClr val="tx1"/>
                          </a:solidFill>
                          <a:latin typeface="Meiryo UI" panose="020B0604030504040204" pitchFamily="50" charset="-128"/>
                          <a:ea typeface="Meiryo UI" panose="020B0604030504040204" pitchFamily="50" charset="-128"/>
                        </a:rPr>
                        <a:t>年</a:t>
                      </a:r>
                      <a:r>
                        <a:rPr lang="en-US" altLang="ja-JP" sz="1000" b="1" dirty="0" smtClean="0">
                          <a:solidFill>
                            <a:schemeClr val="tx1"/>
                          </a:solidFill>
                          <a:latin typeface="Meiryo UI" panose="020B0604030504040204" pitchFamily="50" charset="-128"/>
                          <a:ea typeface="Meiryo UI" panose="020B0604030504040204" pitchFamily="50" charset="-128"/>
                        </a:rPr>
                        <a:t>) ⇒ 90.6</a:t>
                      </a:r>
                      <a:r>
                        <a:rPr lang="ja-JP" altLang="en-US" sz="1000" b="1" dirty="0" smtClean="0">
                          <a:solidFill>
                            <a:schemeClr val="tx1"/>
                          </a:solidFill>
                          <a:latin typeface="Meiryo UI" panose="020B0604030504040204" pitchFamily="50" charset="-128"/>
                          <a:ea typeface="Meiryo UI" panose="020B0604030504040204" pitchFamily="50" charset="-128"/>
                        </a:rPr>
                        <a:t>％</a:t>
                      </a:r>
                      <a:r>
                        <a:rPr lang="en-US" altLang="ja-JP" sz="1000" b="1" dirty="0" smtClean="0">
                          <a:solidFill>
                            <a:schemeClr val="tx1"/>
                          </a:solidFill>
                          <a:latin typeface="Meiryo UI" panose="020B0604030504040204" pitchFamily="50" charset="-128"/>
                          <a:ea typeface="Meiryo UI" panose="020B0604030504040204" pitchFamily="50" charset="-128"/>
                        </a:rPr>
                        <a:t>(</a:t>
                      </a:r>
                      <a:r>
                        <a:rPr lang="ja-JP" altLang="en-US" sz="1000" b="1" dirty="0" smtClean="0">
                          <a:solidFill>
                            <a:schemeClr val="tx1"/>
                          </a:solidFill>
                          <a:latin typeface="Meiryo UI" panose="020B0604030504040204" pitchFamily="50" charset="-128"/>
                          <a:ea typeface="Meiryo UI" panose="020B0604030504040204" pitchFamily="50" charset="-128"/>
                        </a:rPr>
                        <a:t>全国</a:t>
                      </a:r>
                      <a:r>
                        <a:rPr lang="en-US" altLang="ja-JP" sz="1000" b="1" dirty="0" smtClean="0">
                          <a:solidFill>
                            <a:schemeClr val="tx1"/>
                          </a:solidFill>
                          <a:latin typeface="Meiryo UI" panose="020B0604030504040204" pitchFamily="50" charset="-128"/>
                          <a:ea typeface="Meiryo UI" panose="020B0604030504040204" pitchFamily="50" charset="-128"/>
                        </a:rPr>
                        <a:t>84.4</a:t>
                      </a:r>
                      <a:r>
                        <a:rPr lang="ja-JP" altLang="en-US" sz="1000" b="1" dirty="0" smtClean="0">
                          <a:solidFill>
                            <a:schemeClr val="tx1"/>
                          </a:solidFill>
                          <a:latin typeface="Meiryo UI" panose="020B0604030504040204" pitchFamily="50" charset="-128"/>
                          <a:ea typeface="Meiryo UI" panose="020B0604030504040204" pitchFamily="50" charset="-128"/>
                        </a:rPr>
                        <a:t>％：</a:t>
                      </a:r>
                      <a:r>
                        <a:rPr lang="en-US" altLang="ja-JP" sz="1000" b="1" dirty="0" smtClean="0">
                          <a:solidFill>
                            <a:schemeClr val="tx1"/>
                          </a:solidFill>
                          <a:latin typeface="Meiryo UI" panose="020B0604030504040204" pitchFamily="50" charset="-128"/>
                          <a:ea typeface="Meiryo UI" panose="020B0604030504040204" pitchFamily="50" charset="-128"/>
                        </a:rPr>
                        <a:t>2021</a:t>
                      </a:r>
                      <a:r>
                        <a:rPr lang="ja-JP" altLang="en-US" sz="1000" b="1" dirty="0" smtClean="0">
                          <a:solidFill>
                            <a:schemeClr val="tx1"/>
                          </a:solidFill>
                          <a:latin typeface="Meiryo UI" panose="020B0604030504040204" pitchFamily="50" charset="-128"/>
                          <a:ea typeface="Meiryo UI" panose="020B0604030504040204" pitchFamily="50" charset="-128"/>
                        </a:rPr>
                        <a:t>年</a:t>
                      </a:r>
                      <a:r>
                        <a:rPr lang="en-US" altLang="ja-JP" sz="1000" b="1" dirty="0" smtClean="0">
                          <a:solidFill>
                            <a:schemeClr val="tx1"/>
                          </a:solidFill>
                          <a:latin typeface="Meiryo UI" panose="020B0604030504040204" pitchFamily="50" charset="-128"/>
                          <a:ea typeface="Meiryo UI" panose="020B0604030504040204" pitchFamily="50" charset="-128"/>
                        </a:rPr>
                        <a:t>)</a:t>
                      </a:r>
                    </a:p>
                    <a:p>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自主防災組織がその活動範囲としている地域の世帯数／管内世帯数   </a:t>
                      </a:r>
                      <a:r>
                        <a:rPr lang="en-US" altLang="ja-JP" sz="1000" baseline="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出典：消防庁「地方防災行政の現況」</a:t>
                      </a:r>
                      <a:r>
                        <a:rPr lang="en-US" altLang="ja-JP" sz="1000" dirty="0" smtClean="0">
                          <a:solidFill>
                            <a:schemeClr val="tx1"/>
                          </a:solidFill>
                          <a:latin typeface="Meiryo UI" panose="020B0604030504040204" pitchFamily="50" charset="-128"/>
                          <a:ea typeface="Meiryo UI" panose="020B0604030504040204" pitchFamily="50" charset="-128"/>
                        </a:rPr>
                        <a:t>)</a:t>
                      </a:r>
                    </a:p>
                    <a:p>
                      <a:endParaRPr lang="en-US" altLang="ja-JP" sz="1000" b="1" u="none"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Meiryo UI" panose="020B0604030504040204" pitchFamily="50" charset="-128"/>
                          <a:ea typeface="Meiryo UI" panose="020B0604030504040204" pitchFamily="50" charset="-128"/>
                        </a:rPr>
                        <a:t>・ハザードマップ作成</a:t>
                      </a:r>
                      <a:endParaRPr lang="en-US" altLang="ja-JP" sz="1200" b="1" u="sng" dirty="0" smtClean="0">
                        <a:solidFill>
                          <a:schemeClr val="tx1"/>
                        </a:solidFill>
                        <a:latin typeface="Meiryo UI" panose="020B0604030504040204" pitchFamily="50" charset="-128"/>
                        <a:ea typeface="Meiryo UI" panose="020B0604030504040204" pitchFamily="50" charset="-128"/>
                      </a:endParaRPr>
                    </a:p>
                    <a:p>
                      <a:r>
                        <a:rPr lang="ja-JP" altLang="en-US" sz="1000" u="none" dirty="0" smtClean="0">
                          <a:solidFill>
                            <a:schemeClr val="tx1"/>
                          </a:solidFill>
                          <a:latin typeface="Meiryo UI" panose="020B0604030504040204" pitchFamily="50" charset="-128"/>
                          <a:ea typeface="Meiryo UI" panose="020B0604030504040204" pitchFamily="50" charset="-128"/>
                        </a:rPr>
                        <a:t>　地震発生時に起こりうる建物倒壊や火災延焼の危険性等について、住民が正確な知識・情報を持ち、</a:t>
                      </a:r>
                      <a:endParaRPr lang="en-US" altLang="ja-JP" sz="1000" u="none"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u="none" dirty="0" smtClean="0">
                          <a:solidFill>
                            <a:schemeClr val="tx1"/>
                          </a:solidFill>
                          <a:latin typeface="Meiryo UI" panose="020B0604030504040204" pitchFamily="50" charset="-128"/>
                          <a:ea typeface="Meiryo UI" panose="020B0604030504040204" pitchFamily="50" charset="-128"/>
                        </a:rPr>
                        <a:t>　的確な避難行動につなげるため、地震や津波ハザードマップの作成・改訂の技術的支援を実施。</a:t>
                      </a:r>
                      <a:endParaRPr lang="en-US" altLang="ja-JP" sz="1000" u="none" dirty="0" smtClean="0">
                        <a:solidFill>
                          <a:schemeClr val="tx1"/>
                        </a:solidFill>
                        <a:latin typeface="Meiryo UI" panose="020B0604030504040204" pitchFamily="50" charset="-128"/>
                        <a:ea typeface="Meiryo UI" panose="020B0604030504040204" pitchFamily="50" charset="-128"/>
                      </a:endParaRPr>
                    </a:p>
                    <a:p>
                      <a:r>
                        <a:rPr lang="ja-JP" altLang="en-US" sz="1000" u="none" dirty="0" smtClean="0">
                          <a:solidFill>
                            <a:schemeClr val="tx1"/>
                          </a:solidFill>
                          <a:latin typeface="Meiryo UI" panose="020B0604030504040204" pitchFamily="50" charset="-128"/>
                          <a:ea typeface="Meiryo UI" panose="020B0604030504040204" pitchFamily="50" charset="-128"/>
                        </a:rPr>
                        <a:t>　（進捗状況） 地震</a:t>
                      </a:r>
                      <a:r>
                        <a:rPr lang="ja-JP" altLang="ja-JP" sz="1000" u="none" dirty="0" smtClean="0">
                          <a:solidFill>
                            <a:schemeClr val="tx1"/>
                          </a:solidFill>
                          <a:latin typeface="Meiryo UI" panose="020B0604030504040204" pitchFamily="50" charset="-128"/>
                          <a:ea typeface="Meiryo UI" panose="020B0604030504040204" pitchFamily="50" charset="-128"/>
                        </a:rPr>
                        <a:t>ハザードマップ作成地区数</a:t>
                      </a:r>
                      <a:r>
                        <a:rPr lang="ja-JP" altLang="en-US" sz="1000" u="none" dirty="0" smtClean="0">
                          <a:solidFill>
                            <a:schemeClr val="tx1"/>
                          </a:solidFill>
                          <a:latin typeface="Meiryo UI" panose="020B0604030504040204" pitchFamily="50" charset="-128"/>
                          <a:ea typeface="Meiryo UI" panose="020B0604030504040204" pitchFamily="50" charset="-128"/>
                        </a:rPr>
                        <a:t>　</a:t>
                      </a:r>
                      <a:r>
                        <a:rPr lang="en-US" altLang="ja-JP" sz="1000" u="none" dirty="0" smtClean="0">
                          <a:solidFill>
                            <a:schemeClr val="tx1"/>
                          </a:solidFill>
                          <a:latin typeface="Meiryo UI" panose="020B0604030504040204" pitchFamily="50" charset="-128"/>
                          <a:ea typeface="Meiryo UI" panose="020B0604030504040204" pitchFamily="50" charset="-128"/>
                        </a:rPr>
                        <a:t>2016</a:t>
                      </a:r>
                      <a:r>
                        <a:rPr lang="ja-JP" altLang="ja-JP" sz="1000" u="none" dirty="0" smtClean="0">
                          <a:solidFill>
                            <a:schemeClr val="tx1"/>
                          </a:solidFill>
                          <a:latin typeface="Meiryo UI" panose="020B0604030504040204" pitchFamily="50" charset="-128"/>
                          <a:ea typeface="Meiryo UI" panose="020B0604030504040204" pitchFamily="50" charset="-128"/>
                        </a:rPr>
                        <a:t>年</a:t>
                      </a:r>
                      <a:r>
                        <a:rPr lang="ja-JP" altLang="en-US" sz="1000" u="none" dirty="0" smtClean="0">
                          <a:solidFill>
                            <a:schemeClr val="tx1"/>
                          </a:solidFill>
                          <a:latin typeface="Meiryo UI" panose="020B0604030504040204" pitchFamily="50" charset="-128"/>
                          <a:ea typeface="Meiryo UI" panose="020B0604030504040204" pitchFamily="50" charset="-128"/>
                        </a:rPr>
                        <a:t>度：全</a:t>
                      </a:r>
                      <a:r>
                        <a:rPr lang="en-US" altLang="ja-JP" sz="1000" u="none" dirty="0" smtClean="0">
                          <a:solidFill>
                            <a:schemeClr val="tx1"/>
                          </a:solidFill>
                          <a:latin typeface="Meiryo UI" panose="020B0604030504040204" pitchFamily="50" charset="-128"/>
                          <a:ea typeface="Meiryo UI" panose="020B0604030504040204" pitchFamily="50" charset="-128"/>
                        </a:rPr>
                        <a:t>43</a:t>
                      </a:r>
                      <a:r>
                        <a:rPr lang="ja-JP" altLang="en-US" sz="1000" u="none" dirty="0" smtClean="0">
                          <a:solidFill>
                            <a:schemeClr val="tx1"/>
                          </a:solidFill>
                          <a:latin typeface="Meiryo UI" panose="020B0604030504040204" pitchFamily="50" charset="-128"/>
                          <a:ea typeface="Meiryo UI" panose="020B0604030504040204" pitchFamily="50" charset="-128"/>
                        </a:rPr>
                        <a:t>地区完了</a:t>
                      </a:r>
                      <a:endParaRPr lang="en-US" altLang="ja-JP" sz="1000" u="none" dirty="0" smtClean="0">
                        <a:solidFill>
                          <a:schemeClr val="tx1"/>
                        </a:solidFill>
                        <a:latin typeface="Meiryo UI" panose="020B0604030504040204" pitchFamily="50" charset="-128"/>
                        <a:ea typeface="Meiryo UI" panose="020B0604030504040204" pitchFamily="50" charset="-128"/>
                      </a:endParaRPr>
                    </a:p>
                    <a:p>
                      <a:r>
                        <a:rPr lang="ja-JP" altLang="en-US" sz="1000" u="none" dirty="0" smtClean="0">
                          <a:solidFill>
                            <a:schemeClr val="tx1"/>
                          </a:solidFill>
                          <a:latin typeface="Meiryo UI" panose="020B0604030504040204" pitchFamily="50" charset="-128"/>
                          <a:ea typeface="Meiryo UI" panose="020B0604030504040204" pitchFamily="50" charset="-128"/>
                        </a:rPr>
                        <a:t>　　　　　　　　</a:t>
                      </a:r>
                      <a:r>
                        <a:rPr lang="ja-JP" altLang="en-US" sz="1000" u="none" baseline="0" dirty="0" smtClean="0">
                          <a:solidFill>
                            <a:schemeClr val="tx1"/>
                          </a:solidFill>
                          <a:latin typeface="Meiryo UI" panose="020B0604030504040204" pitchFamily="50" charset="-128"/>
                          <a:ea typeface="Meiryo UI" panose="020B0604030504040204" pitchFamily="50" charset="-128"/>
                        </a:rPr>
                        <a:t>  </a:t>
                      </a:r>
                      <a:r>
                        <a:rPr lang="ja-JP" altLang="en-US" sz="1000" u="none" dirty="0" smtClean="0">
                          <a:solidFill>
                            <a:schemeClr val="tx1"/>
                          </a:solidFill>
                          <a:latin typeface="Meiryo UI" panose="020B0604030504040204" pitchFamily="50" charset="-128"/>
                          <a:ea typeface="Meiryo UI" panose="020B0604030504040204" pitchFamily="50" charset="-128"/>
                        </a:rPr>
                        <a:t>津波ハザードマップ作成地区数　</a:t>
                      </a:r>
                      <a:r>
                        <a:rPr lang="en-US" altLang="ja-JP" sz="1000" u="none" dirty="0" smtClean="0">
                          <a:solidFill>
                            <a:schemeClr val="tx1"/>
                          </a:solidFill>
                          <a:latin typeface="Meiryo UI" panose="020B0604030504040204" pitchFamily="50" charset="-128"/>
                          <a:ea typeface="Meiryo UI" panose="020B0604030504040204" pitchFamily="50" charset="-128"/>
                        </a:rPr>
                        <a:t>2015</a:t>
                      </a:r>
                      <a:r>
                        <a:rPr lang="ja-JP" altLang="en-US" sz="1000" u="none" dirty="0" smtClean="0">
                          <a:solidFill>
                            <a:schemeClr val="tx1"/>
                          </a:solidFill>
                          <a:latin typeface="Meiryo UI" panose="020B0604030504040204" pitchFamily="50" charset="-128"/>
                          <a:ea typeface="Meiryo UI" panose="020B0604030504040204" pitchFamily="50" charset="-128"/>
                        </a:rPr>
                        <a:t>年度：全</a:t>
                      </a:r>
                      <a:r>
                        <a:rPr lang="en-US" altLang="ja-JP" sz="1000" u="none" dirty="0" smtClean="0">
                          <a:solidFill>
                            <a:schemeClr val="tx1"/>
                          </a:solidFill>
                          <a:latin typeface="Meiryo UI" panose="020B0604030504040204" pitchFamily="50" charset="-128"/>
                          <a:ea typeface="Meiryo UI" panose="020B0604030504040204" pitchFamily="50" charset="-128"/>
                        </a:rPr>
                        <a:t>14</a:t>
                      </a:r>
                      <a:r>
                        <a:rPr lang="ja-JP" altLang="en-US" sz="1000" u="none" dirty="0" smtClean="0">
                          <a:solidFill>
                            <a:schemeClr val="tx1"/>
                          </a:solidFill>
                          <a:latin typeface="Meiryo UI" panose="020B0604030504040204" pitchFamily="50" charset="-128"/>
                          <a:ea typeface="Meiryo UI" panose="020B0604030504040204" pitchFamily="50" charset="-128"/>
                        </a:rPr>
                        <a:t>地区完了</a:t>
                      </a:r>
                      <a:endParaRPr lang="en-US" altLang="ja-JP" sz="1000" u="none" dirty="0" smtClean="0">
                        <a:solidFill>
                          <a:schemeClr val="tx1"/>
                        </a:solidFill>
                        <a:latin typeface="Meiryo UI" panose="020B0604030504040204" pitchFamily="50" charset="-128"/>
                        <a:ea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200" u="sng" dirty="0" smtClean="0">
                          <a:solidFill>
                            <a:schemeClr val="tx1"/>
                          </a:solidFill>
                          <a:latin typeface="Meiryo UI" panose="020B0604030504040204" pitchFamily="50" charset="-128"/>
                          <a:ea typeface="Meiryo UI" panose="020B0604030504040204" pitchFamily="50" charset="-128"/>
                        </a:rPr>
                        <a:t>・</a:t>
                      </a:r>
                      <a:r>
                        <a:rPr lang="ja-JP" altLang="en-US" sz="1200" b="1" u="sng" dirty="0" smtClean="0">
                          <a:solidFill>
                            <a:schemeClr val="tx1"/>
                          </a:solidFill>
                          <a:latin typeface="Meiryo UI" panose="020B0604030504040204" pitchFamily="50" charset="-128"/>
                          <a:ea typeface="Meiryo UI" panose="020B0604030504040204" pitchFamily="50" charset="-128"/>
                        </a:rPr>
                        <a:t>タイムライン作成</a:t>
                      </a:r>
                      <a:endParaRPr lang="en-US" altLang="ja-JP" sz="1200" b="1" u="sng"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　洪水や土砂災害等に対し、行政、関係機関、地域住民、民間団体等の各行動主体が取るべき行動を時系列で整理した防災行動計画	</a:t>
                      </a:r>
                      <a:endParaRPr kumimoji="1" lang="en-US" altLang="ja-JP"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effectLst/>
                          <a:latin typeface="Meiryo UI" panose="020B0604030504040204" pitchFamily="50" charset="-128"/>
                          <a:ea typeface="Meiryo UI" panose="020B0604030504040204" pitchFamily="50" charset="-128"/>
                        </a:rPr>
                        <a:t>　（進捗状況）</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寝屋川流域大規模水害タイムライン　</a:t>
                      </a:r>
                      <a:r>
                        <a:rPr kumimoji="1" lang="en-US" altLang="ja-JP" sz="1000" dirty="0" smtClean="0">
                          <a:solidFill>
                            <a:schemeClr val="tx1"/>
                          </a:solidFill>
                          <a:latin typeface="Meiryo UI" panose="020B0604030504040204" pitchFamily="50" charset="-128"/>
                          <a:ea typeface="Meiryo UI" panose="020B0604030504040204" pitchFamily="50" charset="-128"/>
                        </a:rPr>
                        <a:t>2018.8</a:t>
                      </a:r>
                      <a:r>
                        <a:rPr kumimoji="1" lang="ja-JP" altLang="en-US" sz="1000" dirty="0" smtClean="0">
                          <a:solidFill>
                            <a:schemeClr val="tx1"/>
                          </a:solidFill>
                          <a:latin typeface="Meiryo UI" panose="020B0604030504040204" pitchFamily="50" charset="-128"/>
                          <a:ea typeface="Meiryo UI" panose="020B0604030504040204" pitchFamily="50" charset="-128"/>
                        </a:rPr>
                        <a:t>運用開始　（リーディングプロジェクト）</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安威川流域（安威川）洪水タイムライン　</a:t>
                      </a:r>
                      <a:r>
                        <a:rPr kumimoji="1" lang="en-US" altLang="ja-JP" sz="1000" dirty="0" smtClean="0">
                          <a:solidFill>
                            <a:schemeClr val="tx1"/>
                          </a:solidFill>
                          <a:latin typeface="Meiryo UI" panose="020B0604030504040204" pitchFamily="50" charset="-128"/>
                          <a:ea typeface="Meiryo UI" panose="020B0604030504040204" pitchFamily="50" charset="-128"/>
                        </a:rPr>
                        <a:t>2019.9</a:t>
                      </a:r>
                      <a:r>
                        <a:rPr kumimoji="1" lang="ja-JP" altLang="en-US" sz="1000" dirty="0" smtClean="0">
                          <a:solidFill>
                            <a:schemeClr val="tx1"/>
                          </a:solidFill>
                          <a:latin typeface="Meiryo UI" panose="020B0604030504040204" pitchFamily="50" charset="-128"/>
                          <a:ea typeface="Meiryo UI" panose="020B0604030504040204" pitchFamily="50" charset="-128"/>
                        </a:rPr>
                        <a:t>運用開始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南河内地域広域タイムライン（石川流域・西除川流域・東除川流域）（土砂災害）　</a:t>
                      </a:r>
                      <a:r>
                        <a:rPr kumimoji="1" lang="en-US" altLang="ja-JP" sz="1000" dirty="0" smtClean="0">
                          <a:solidFill>
                            <a:schemeClr val="tx1"/>
                          </a:solidFill>
                          <a:latin typeface="Meiryo UI" panose="020B0604030504040204" pitchFamily="50" charset="-128"/>
                          <a:ea typeface="Meiryo UI" panose="020B0604030504040204" pitchFamily="50" charset="-128"/>
                        </a:rPr>
                        <a:t>2020.3</a:t>
                      </a:r>
                      <a:r>
                        <a:rPr kumimoji="1" lang="ja-JP" altLang="en-US" sz="1000" dirty="0" smtClean="0">
                          <a:solidFill>
                            <a:schemeClr val="tx1"/>
                          </a:solidFill>
                          <a:latin typeface="Meiryo UI" panose="020B0604030504040204" pitchFamily="50" charset="-128"/>
                          <a:ea typeface="Meiryo UI" panose="020B0604030504040204" pitchFamily="50" charset="-128"/>
                        </a:rPr>
                        <a:t>運用開始（試行版運用）</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大阪湾沿岸（泉州）高潮広域タイムライン　</a:t>
                      </a:r>
                      <a:r>
                        <a:rPr kumimoji="1" lang="en-US" altLang="ja-JP" sz="1000" dirty="0" smtClean="0">
                          <a:solidFill>
                            <a:schemeClr val="tx1"/>
                          </a:solidFill>
                          <a:latin typeface="Meiryo UI" panose="020B0604030504040204" pitchFamily="50" charset="-128"/>
                          <a:ea typeface="Meiryo UI" panose="020B0604030504040204" pitchFamily="50" charset="-128"/>
                        </a:rPr>
                        <a:t>2020.8</a:t>
                      </a:r>
                      <a:r>
                        <a:rPr kumimoji="1" lang="ja-JP" altLang="en-US" sz="1000" dirty="0" smtClean="0">
                          <a:solidFill>
                            <a:schemeClr val="tx1"/>
                          </a:solidFill>
                          <a:latin typeface="Meiryo UI" panose="020B0604030504040204" pitchFamily="50" charset="-128"/>
                          <a:ea typeface="Meiryo UI" panose="020B0604030504040204" pitchFamily="50" charset="-128"/>
                        </a:rPr>
                        <a:t>運用開始</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大津川流域広域タイムライン　</a:t>
                      </a:r>
                      <a:r>
                        <a:rPr kumimoji="1" lang="en-US" altLang="ja-JP" sz="1000" dirty="0" smtClean="0">
                          <a:solidFill>
                            <a:schemeClr val="tx1"/>
                          </a:solidFill>
                          <a:latin typeface="Meiryo UI" panose="020B0604030504040204" pitchFamily="50" charset="-128"/>
                          <a:ea typeface="Meiryo UI" panose="020B0604030504040204" pitchFamily="50" charset="-128"/>
                        </a:rPr>
                        <a:t>2021.3</a:t>
                      </a:r>
                      <a:r>
                        <a:rPr kumimoji="1" lang="ja-JP" altLang="en-US" sz="1000" dirty="0" smtClean="0">
                          <a:solidFill>
                            <a:schemeClr val="tx1"/>
                          </a:solidFill>
                          <a:latin typeface="Meiryo UI" panose="020B0604030504040204" pitchFamily="50" charset="-128"/>
                          <a:ea typeface="Meiryo UI" panose="020B0604030504040204" pitchFamily="50" charset="-128"/>
                        </a:rPr>
                        <a:t>運用開始（試行版運用）</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神崎川流域洪水タイムライン　</a:t>
                      </a:r>
                      <a:r>
                        <a:rPr kumimoji="1" lang="en-US" altLang="ja-JP" sz="1000" dirty="0" smtClean="0">
                          <a:solidFill>
                            <a:schemeClr val="tx1"/>
                          </a:solidFill>
                          <a:latin typeface="Meiryo UI" panose="020B0604030504040204" pitchFamily="50" charset="-128"/>
                          <a:ea typeface="Meiryo UI" panose="020B0604030504040204" pitchFamily="50" charset="-128"/>
                        </a:rPr>
                        <a:t>2021.9</a:t>
                      </a:r>
                      <a:r>
                        <a:rPr kumimoji="1" lang="ja-JP" altLang="en-US" sz="1000" dirty="0" smtClean="0">
                          <a:solidFill>
                            <a:schemeClr val="tx1"/>
                          </a:solidFill>
                          <a:latin typeface="Meiryo UI" panose="020B0604030504040204" pitchFamily="50" charset="-128"/>
                          <a:ea typeface="Meiryo UI" panose="020B0604030504040204" pitchFamily="50" charset="-128"/>
                        </a:rPr>
                        <a:t>運用開始</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3534880399"/>
                  </a:ext>
                </a:extLst>
              </a:tr>
            </a:tbl>
          </a:graphicData>
        </a:graphic>
      </p:graphicFrame>
      <p:sp>
        <p:nvSpPr>
          <p:cNvPr id="14" name="角丸四角形 13"/>
          <p:cNvSpPr/>
          <p:nvPr/>
        </p:nvSpPr>
        <p:spPr>
          <a:xfrm>
            <a:off x="368126" y="716937"/>
            <a:ext cx="8505418" cy="45351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〇　</a:t>
            </a:r>
            <a:r>
              <a:rPr kumimoji="1" lang="ja-JP" altLang="en-US" sz="1477" b="1" i="0" u="none" strike="noStrike" kern="1200" cap="none" spc="0" normalizeH="0" baseline="0" noProof="0" dirty="0" smtClean="0">
                <a:ln>
                  <a:noFill/>
                </a:ln>
                <a:solidFill>
                  <a:prstClr val="black"/>
                </a:solidFill>
                <a:effectLst/>
                <a:uLnTx/>
                <a:uFillTx/>
                <a:latin typeface="Meiryo UI"/>
                <a:ea typeface="Meiryo UI"/>
                <a:cs typeface="+mn-cs"/>
              </a:rPr>
              <a:t>府民</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が迅速・安全に避難するために重要となる地域・コミュニティにおける「逃げる」</a:t>
            </a:r>
            <a:r>
              <a:rPr kumimoji="1" lang="ja-JP" altLang="en-US" sz="1477" b="1" i="0" u="none" strike="noStrike" kern="1200" cap="none" spc="0" normalizeH="0" baseline="0" noProof="0" dirty="0" smtClean="0">
                <a:ln>
                  <a:noFill/>
                </a:ln>
                <a:solidFill>
                  <a:prstClr val="black"/>
                </a:solidFill>
                <a:effectLst/>
                <a:uLnTx/>
                <a:uFillTx/>
                <a:latin typeface="Meiryo UI"/>
                <a:ea typeface="Meiryo UI"/>
                <a:cs typeface="+mn-cs"/>
              </a:rPr>
              <a:t>対策や、帰宅困難者対策</a:t>
            </a:r>
            <a:endParaRPr kumimoji="1" lang="en-US" altLang="ja-JP" sz="1477" b="1"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1" i="0" u="none" strike="noStrike" kern="1200" cap="none" spc="0" normalizeH="0" baseline="0" noProof="0" dirty="0" smtClean="0">
                <a:ln>
                  <a:noFill/>
                </a:ln>
                <a:solidFill>
                  <a:prstClr val="black"/>
                </a:solidFill>
                <a:effectLst/>
                <a:uLnTx/>
                <a:uFillTx/>
                <a:latin typeface="Meiryo UI"/>
                <a:ea typeface="Meiryo UI"/>
                <a:cs typeface="+mn-cs"/>
              </a:rPr>
              <a:t>　 などのソフト対策を実施。</a:t>
            </a:r>
            <a:endParaRPr kumimoji="1" lang="ja-JP" altLang="en-US" sz="1477"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403" y="5049942"/>
            <a:ext cx="1225594" cy="1209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descr="Y:\_11主要個別課題(一般)\○改革評価プロジェクト\各担当作業フォルダ\田中作業フォルダ\テーマ編\危機管理★\ネタ\避難訓練等.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2898" y="1556598"/>
            <a:ext cx="2215662" cy="1210441"/>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7272182" y="2766180"/>
            <a:ext cx="1476282" cy="23436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ハザードマップの作成等</a:t>
            </a:r>
            <a:endPar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7423378" y="6259568"/>
            <a:ext cx="1476282" cy="23436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タイムラインの策定</a:t>
            </a:r>
            <a:endPar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cxnSp>
        <p:nvCxnSpPr>
          <p:cNvPr id="11" name="直線コネクタ 10"/>
          <p:cNvCxnSpPr/>
          <p:nvPr/>
        </p:nvCxnSpPr>
        <p:spPr>
          <a:xfrm>
            <a:off x="270456" y="6926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0219" y="318163"/>
            <a:ext cx="5641288" cy="3693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（４）危機管理対策（地震・津波</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ソフト対策</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43457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257692" y="786997"/>
          <a:ext cx="8674985" cy="6048672"/>
        </p:xfrm>
        <a:graphic>
          <a:graphicData uri="http://schemas.openxmlformats.org/drawingml/2006/table">
            <a:tbl>
              <a:tblPr firstRow="1" bandRow="1">
                <a:tableStyleId>{5C22544A-7EE6-4342-B048-85BDC9FD1C3A}</a:tableStyleId>
              </a:tblPr>
              <a:tblGrid>
                <a:gridCol w="443486">
                  <a:extLst>
                    <a:ext uri="{9D8B030D-6E8A-4147-A177-3AD203B41FA5}">
                      <a16:colId xmlns:a16="http://schemas.microsoft.com/office/drawing/2014/main" val="1866091962"/>
                    </a:ext>
                  </a:extLst>
                </a:gridCol>
                <a:gridCol w="8231499">
                  <a:extLst>
                    <a:ext uri="{9D8B030D-6E8A-4147-A177-3AD203B41FA5}">
                      <a16:colId xmlns:a16="http://schemas.microsoft.com/office/drawing/2014/main" val="109332795"/>
                    </a:ext>
                  </a:extLst>
                </a:gridCol>
              </a:tblGrid>
              <a:tr h="144016">
                <a:tc>
                  <a:txBody>
                    <a:bodyPr/>
                    <a:lstStyle/>
                    <a:p>
                      <a:pPr algn="ctr"/>
                      <a:endParaRPr kumimoji="1" lang="ja-JP" altLang="en-US" sz="1300" dirty="0"/>
                    </a:p>
                  </a:txBody>
                  <a:tcPr marL="84406" marR="84406" marT="36000" marB="0"/>
                </a:tc>
                <a:tc>
                  <a:txBody>
                    <a:bodyPr/>
                    <a:lstStyle/>
                    <a:p>
                      <a:pPr algn="ctr"/>
                      <a:r>
                        <a:rPr kumimoji="1" lang="ja-JP" altLang="en-US" sz="1200" b="0" dirty="0" smtClean="0">
                          <a:latin typeface="Meiryo UI" panose="020B0604030504040204" pitchFamily="50" charset="-128"/>
                          <a:ea typeface="Meiryo UI" panose="020B0604030504040204" pitchFamily="50" charset="-128"/>
                        </a:rPr>
                        <a:t>対策内容</a:t>
                      </a:r>
                      <a:endParaRPr kumimoji="1" lang="ja-JP" altLang="en-US" sz="1200" b="0" dirty="0">
                        <a:latin typeface="Meiryo UI" panose="020B0604030504040204" pitchFamily="50" charset="-128"/>
                        <a:ea typeface="Meiryo UI" panose="020B0604030504040204" pitchFamily="50" charset="-128"/>
                      </a:endParaRPr>
                    </a:p>
                  </a:txBody>
                  <a:tcPr marL="84406" marR="84406" marT="36000" marB="0"/>
                </a:tc>
                <a:extLst>
                  <a:ext uri="{0D108BD9-81ED-4DB2-BD59-A6C34878D82A}">
                    <a16:rowId xmlns:a16="http://schemas.microsoft.com/office/drawing/2014/main" val="1744014692"/>
                  </a:ext>
                </a:extLst>
              </a:tr>
              <a:tr h="5814552">
                <a:tc>
                  <a:txBody>
                    <a:bodyPr/>
                    <a:lstStyle/>
                    <a:p>
                      <a:pPr algn="ctr"/>
                      <a:r>
                        <a:rPr kumimoji="1" lang="ja-JP" altLang="en-US" sz="1500" dirty="0" smtClean="0">
                          <a:latin typeface="Meiryo UI" panose="020B0604030504040204" pitchFamily="50" charset="-128"/>
                          <a:ea typeface="Meiryo UI" panose="020B0604030504040204" pitchFamily="50" charset="-128"/>
                        </a:rPr>
                        <a:t>府</a:t>
                      </a:r>
                      <a:endParaRPr kumimoji="1" lang="en-US" altLang="ja-JP" sz="1500" dirty="0" smtClean="0">
                        <a:latin typeface="Meiryo UI" panose="020B0604030504040204" pitchFamily="50" charset="-128"/>
                        <a:ea typeface="Meiryo UI" panose="020B0604030504040204" pitchFamily="50" charset="-128"/>
                      </a:endParaRPr>
                    </a:p>
                    <a:p>
                      <a:pPr algn="ctr"/>
                      <a:r>
                        <a:rPr kumimoji="1" lang="ja-JP" altLang="en-US" sz="1500" dirty="0" smtClean="0">
                          <a:latin typeface="Meiryo UI" panose="020B0604030504040204" pitchFamily="50" charset="-128"/>
                          <a:ea typeface="Meiryo UI" panose="020B0604030504040204" pitchFamily="50" charset="-128"/>
                        </a:rPr>
                        <a:t>民</a:t>
                      </a:r>
                      <a:endParaRPr kumimoji="1" lang="en-US" altLang="ja-JP" sz="1500" dirty="0" smtClean="0">
                        <a:latin typeface="Meiryo UI" panose="020B0604030504040204" pitchFamily="50" charset="-128"/>
                        <a:ea typeface="Meiryo UI" panose="020B0604030504040204" pitchFamily="50" charset="-128"/>
                      </a:endParaRPr>
                    </a:p>
                    <a:p>
                      <a:pPr algn="ctr"/>
                      <a:r>
                        <a:rPr kumimoji="1" lang="ja-JP" altLang="en-US" sz="1500" dirty="0" smtClean="0">
                          <a:latin typeface="Meiryo UI" panose="020B0604030504040204" pitchFamily="50" charset="-128"/>
                          <a:ea typeface="Meiryo UI" panose="020B0604030504040204" pitchFamily="50" charset="-128"/>
                        </a:rPr>
                        <a:t>へ</a:t>
                      </a:r>
                      <a:endParaRPr kumimoji="1" lang="en-US" altLang="ja-JP" sz="1500" dirty="0" smtClean="0">
                        <a:latin typeface="Meiryo UI" panose="020B0604030504040204" pitchFamily="50" charset="-128"/>
                        <a:ea typeface="Meiryo UI" panose="020B0604030504040204" pitchFamily="50" charset="-128"/>
                      </a:endParaRPr>
                    </a:p>
                    <a:p>
                      <a:pPr algn="ctr"/>
                      <a:r>
                        <a:rPr kumimoji="1" lang="ja-JP" altLang="en-US" sz="1500" dirty="0" smtClean="0">
                          <a:latin typeface="Meiryo UI" panose="020B0604030504040204" pitchFamily="50" charset="-128"/>
                          <a:ea typeface="Meiryo UI" panose="020B0604030504040204" pitchFamily="50" charset="-128"/>
                        </a:rPr>
                        <a:t>の</a:t>
                      </a:r>
                      <a:endParaRPr kumimoji="1" lang="en-US" altLang="ja-JP" sz="1500" dirty="0" smtClean="0">
                        <a:latin typeface="Meiryo UI" panose="020B0604030504040204" pitchFamily="50" charset="-128"/>
                        <a:ea typeface="Meiryo UI" panose="020B0604030504040204" pitchFamily="50" charset="-128"/>
                      </a:endParaRPr>
                    </a:p>
                    <a:p>
                      <a:pPr algn="ctr"/>
                      <a:r>
                        <a:rPr kumimoji="1" lang="ja-JP" altLang="en-US" sz="1500" dirty="0" smtClean="0">
                          <a:latin typeface="Meiryo UI" panose="020B0604030504040204" pitchFamily="50" charset="-128"/>
                          <a:ea typeface="Meiryo UI" panose="020B0604030504040204" pitchFamily="50" charset="-128"/>
                        </a:rPr>
                        <a:t>啓</a:t>
                      </a:r>
                      <a:endParaRPr kumimoji="1" lang="en-US" altLang="ja-JP" sz="1500" dirty="0" smtClean="0">
                        <a:latin typeface="Meiryo UI" panose="020B0604030504040204" pitchFamily="50" charset="-128"/>
                        <a:ea typeface="Meiryo UI" panose="020B0604030504040204" pitchFamily="50" charset="-128"/>
                      </a:endParaRPr>
                    </a:p>
                    <a:p>
                      <a:pPr algn="ctr"/>
                      <a:r>
                        <a:rPr kumimoji="1" lang="ja-JP" altLang="en-US" sz="1500" dirty="0" smtClean="0">
                          <a:latin typeface="Meiryo UI" panose="020B0604030504040204" pitchFamily="50" charset="-128"/>
                          <a:ea typeface="Meiryo UI" panose="020B0604030504040204" pitchFamily="50" charset="-128"/>
                        </a:rPr>
                        <a:t>発</a:t>
                      </a:r>
                      <a:endParaRPr kumimoji="1" lang="ja-JP" altLang="en-US" sz="1500" dirty="0">
                        <a:latin typeface="Meiryo UI" panose="020B0604030504040204" pitchFamily="50" charset="-128"/>
                        <a:ea typeface="Meiryo UI" panose="020B0604030504040204" pitchFamily="50" charset="-128"/>
                      </a:endParaRPr>
                    </a:p>
                  </a:txBody>
                  <a:tcPr marL="84406" marR="84406" marT="36000" marB="0"/>
                </a:tc>
                <a:tc>
                  <a:txBody>
                    <a:bodyPr/>
                    <a:lstStyle/>
                    <a:p>
                      <a:r>
                        <a:rPr lang="ja-JP" altLang="en-US" sz="1200" b="1" u="sng" dirty="0" smtClean="0">
                          <a:solidFill>
                            <a:schemeClr val="tx1"/>
                          </a:solidFill>
                          <a:latin typeface="Meiryo UI" panose="020B0604030504040204" pitchFamily="50" charset="-128"/>
                          <a:ea typeface="Meiryo UI" panose="020B0604030504040204" pitchFamily="50" charset="-128"/>
                        </a:rPr>
                        <a:t>・災害モード宣言</a:t>
                      </a:r>
                      <a:endParaRPr lang="en-US" altLang="ja-JP" sz="1200" b="1" u="sng"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　府民や事業者等に大阪府に広域的な大規模災害が発生もしくは迫っていることを知らせ、学校や仕事などの日常生活の状態（モード）から、災害時の状態（モード）への意識の切り替えを呼びかけるため導入（</a:t>
                      </a:r>
                      <a:r>
                        <a:rPr kumimoji="1" lang="en-US" altLang="ja-JP"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2019.8</a:t>
                      </a:r>
                      <a:r>
                        <a:rPr kumimoji="1" lang="ja-JP" altLang="en-US"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a:t>
                      </a:r>
                      <a:endParaRPr kumimoji="1" lang="en-US" altLang="ja-JP"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　（発信の目安）非常に強い台風（府域の陸上で最大風速</a:t>
                      </a:r>
                      <a:r>
                        <a:rPr kumimoji="1" lang="en-US" altLang="ja-JP"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30m</a:t>
                      </a:r>
                      <a:r>
                        <a:rPr kumimoji="1" lang="ja-JP" altLang="en-US"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以上見込まれる場合）の接近や、震度６弱以上の地震が発生した場合など</a:t>
                      </a:r>
                      <a:endParaRPr kumimoji="1" lang="en-US" altLang="ja-JP"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　（発信の内容）自分の身の安全確保、 近所での助け合い（地震の場合）、出勤・通学の抑制促進</a:t>
                      </a:r>
                      <a:endParaRPr kumimoji="1" lang="en-US" altLang="ja-JP"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ts val="800"/>
                        </a:lnSpc>
                        <a:spcBef>
                          <a:spcPts val="0"/>
                        </a:spcBef>
                        <a:spcAft>
                          <a:spcPts val="0"/>
                        </a:spcAft>
                        <a:buClrTx/>
                        <a:buSzTx/>
                        <a:buFontTx/>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1" u="sng" dirty="0" smtClean="0">
                          <a:solidFill>
                            <a:schemeClr val="tx1"/>
                          </a:solidFill>
                          <a:latin typeface="Meiryo UI" panose="020B0604030504040204" pitchFamily="50" charset="-128"/>
                          <a:ea typeface="Meiryo UI" panose="020B0604030504040204" pitchFamily="50" charset="-128"/>
                        </a:rPr>
                        <a:t>・救援物資の備蓄</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府と府内市町村は、大阪府域救援物資対策協議会において、南海トラフ巨大地震をはじめとした大規模災害時に必要な備蓄物資の品目や量を定めた今後の備蓄方針を公表（</a:t>
                      </a:r>
                      <a:r>
                        <a:rPr kumimoji="1" lang="en-US" altLang="ja-JP" sz="1000" dirty="0" smtClean="0">
                          <a:solidFill>
                            <a:schemeClr val="tx1"/>
                          </a:solidFill>
                          <a:latin typeface="Meiryo UI" panose="020B0604030504040204" pitchFamily="50" charset="-128"/>
                          <a:ea typeface="Meiryo UI" panose="020B0604030504040204" pitchFamily="50" charset="-128"/>
                        </a:rPr>
                        <a:t>2015.12</a:t>
                      </a:r>
                      <a:r>
                        <a:rPr kumimoji="1" lang="ja-JP" altLang="en-US" sz="1000" dirty="0" smtClean="0">
                          <a:solidFill>
                            <a:schemeClr val="tx1"/>
                          </a:solidFill>
                          <a:latin typeface="Meiryo UI" panose="020B0604030504040204" pitchFamily="50" charset="-128"/>
                          <a:ea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（方針）府域内で対応する期間</a:t>
                      </a:r>
                      <a:r>
                        <a:rPr kumimoji="1" lang="en-US" altLang="ja-JP" sz="1000" dirty="0" smtClean="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南海トラフ巨大地震 </a:t>
                      </a:r>
                      <a:r>
                        <a:rPr kumimoji="1" lang="en-US" altLang="ja-JP" sz="1000" dirty="0" smtClean="0">
                          <a:solidFill>
                            <a:schemeClr val="tx1"/>
                          </a:solidFill>
                          <a:latin typeface="Meiryo UI" panose="020B0604030504040204" pitchFamily="50" charset="-128"/>
                          <a:ea typeface="Meiryo UI" panose="020B0604030504040204" pitchFamily="50" charset="-128"/>
                        </a:rPr>
                        <a:t>3</a:t>
                      </a:r>
                      <a:r>
                        <a:rPr kumimoji="1" lang="ja-JP" altLang="en-US" sz="1000" dirty="0" smtClean="0">
                          <a:solidFill>
                            <a:schemeClr val="tx1"/>
                          </a:solidFill>
                          <a:latin typeface="Meiryo UI" panose="020B0604030504040204" pitchFamily="50" charset="-128"/>
                          <a:ea typeface="Meiryo UI" panose="020B0604030504040204" pitchFamily="50" charset="-128"/>
                        </a:rPr>
                        <a:t>日間、直下型地震 </a:t>
                      </a:r>
                      <a:r>
                        <a:rPr kumimoji="1" lang="en-US" altLang="ja-JP" sz="1000" dirty="0" smtClean="0">
                          <a:solidFill>
                            <a:schemeClr val="tx1"/>
                          </a:solidFill>
                          <a:latin typeface="Meiryo UI" panose="020B0604030504040204" pitchFamily="50" charset="-128"/>
                          <a:ea typeface="Meiryo UI" panose="020B0604030504040204" pitchFamily="50" charset="-128"/>
                        </a:rPr>
                        <a:t>1</a:t>
                      </a:r>
                      <a:r>
                        <a:rPr kumimoji="1" lang="ja-JP" altLang="en-US" sz="1000" dirty="0" smtClean="0">
                          <a:solidFill>
                            <a:schemeClr val="tx1"/>
                          </a:solidFill>
                          <a:latin typeface="Meiryo UI" panose="020B0604030504040204" pitchFamily="50" charset="-128"/>
                          <a:ea typeface="Meiryo UI" panose="020B0604030504040204" pitchFamily="50" charset="-128"/>
                        </a:rPr>
                        <a:t>日間と設定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a:t>
                      </a:r>
                      <a:r>
                        <a:rPr kumimoji="1" lang="ja-JP" altLang="en-US" sz="1000" baseline="0" dirty="0" smtClean="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必要数量は府１：市町村１を基本に役割分担</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ts val="800"/>
                        </a:lnSpc>
                        <a:spcBef>
                          <a:spcPts val="0"/>
                        </a:spcBef>
                        <a:spcAft>
                          <a:spcPts val="0"/>
                        </a:spcAft>
                        <a:buClrTx/>
                        <a:buSzTx/>
                        <a:buFontTx/>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ts val="8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u="sng" dirty="0" smtClean="0">
                          <a:solidFill>
                            <a:schemeClr val="tx1"/>
                          </a:solidFill>
                          <a:latin typeface="Meiryo UI" panose="020B0604030504040204" pitchFamily="50" charset="-128"/>
                          <a:ea typeface="Meiryo UI" panose="020B0604030504040204" pitchFamily="50" charset="-128"/>
                        </a:rPr>
                        <a:t>・</a:t>
                      </a:r>
                      <a:r>
                        <a:rPr kumimoji="1" lang="ja-JP" altLang="en-US" sz="1200" b="1" u="sng" dirty="0" smtClean="0">
                          <a:solidFill>
                            <a:schemeClr val="tx1"/>
                          </a:solidFill>
                          <a:latin typeface="Meiryo UI" panose="020B0604030504040204" pitchFamily="50" charset="-128"/>
                          <a:ea typeface="Meiryo UI" panose="020B0604030504040204" pitchFamily="50" charset="-128"/>
                        </a:rPr>
                        <a:t>帰宅困難者対策</a:t>
                      </a:r>
                      <a:endParaRPr kumimoji="1" lang="en-US" altLang="ja-JP" sz="1200" b="1" u="sng"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大規模地震等により公共交通機関等が停止した場合、帰宅困難者が一斉に徒歩移動を開始すれば混雑による集団転倒や建物からの落下物等の</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二次災害により死傷する危険性があるとともに、救助・救急活動や緊急輸送活動など応急対策活動の妨げとなるおそれがある。</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このため、府では、市町村や関西広域連合等と連携して、帰宅困難者支援体制の整備に取り組む。</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rPr>
                        <a:t>（主な取組み）</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00" b="1" u="sng"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1" u="sng" dirty="0" smtClean="0">
                          <a:solidFill>
                            <a:schemeClr val="tx1"/>
                          </a:solidFill>
                          <a:latin typeface="Meiryo UI" panose="020B0604030504040204" pitchFamily="50" charset="-128"/>
                          <a:ea typeface="Meiryo UI" panose="020B0604030504040204" pitchFamily="50" charset="-128"/>
                        </a:rPr>
                        <a:t>・「おおさか防災ネット」のリニューアル</a:t>
                      </a:r>
                      <a:endParaRPr kumimoji="1" lang="en-US" altLang="ja-JP" sz="1200" b="1" u="sng"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府民への情報提供を行う「おおさか防災ネット」と、</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府と市町村の職員が情報収集を行う「大阪府防災情報システム」を統合し、新たに運用開始（</a:t>
                      </a:r>
                      <a:r>
                        <a:rPr kumimoji="1" lang="en-US" altLang="ja-JP" sz="1000" dirty="0" smtClean="0">
                          <a:solidFill>
                            <a:schemeClr val="tx1"/>
                          </a:solidFill>
                        </a:rPr>
                        <a:t>2022.3</a:t>
                      </a:r>
                      <a:r>
                        <a:rPr kumimoji="1" lang="ja-JP" altLang="en-US" sz="1000" dirty="0" smtClean="0">
                          <a:solidFill>
                            <a:schemeClr val="tx1"/>
                          </a:solidFill>
                        </a:rPr>
                        <a:t>）</a:t>
                      </a:r>
                      <a:endParaRPr kumimoji="1" lang="en-US" altLang="ja-JP" sz="1000" dirty="0" smtClean="0">
                        <a:solidFill>
                          <a:schemeClr val="tx1"/>
                        </a:solidFill>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　府民向けホームページにおいて、気象・避難情報等を地図でも閲覧できるようビジュアル化、</a:t>
                      </a:r>
                      <a:endParaRPr kumimoji="1" lang="en-US" altLang="ja-JP" sz="1000" dirty="0" smtClean="0">
                        <a:solidFill>
                          <a:schemeClr val="tx1"/>
                        </a:solidFill>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より分かりやすく表示し、府民が迅速に避難行動できるように情報発信を行う。</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　また、</a:t>
                      </a:r>
                      <a:r>
                        <a:rPr kumimoji="1" lang="en-US" altLang="ja-JP" sz="1000" dirty="0" smtClean="0">
                          <a:solidFill>
                            <a:schemeClr val="tx1"/>
                          </a:solidFill>
                        </a:rPr>
                        <a:t>ICT</a:t>
                      </a:r>
                      <a:r>
                        <a:rPr kumimoji="1" lang="ja-JP" altLang="en-US" sz="1000" dirty="0" smtClean="0">
                          <a:solidFill>
                            <a:schemeClr val="tx1"/>
                          </a:solidFill>
                        </a:rPr>
                        <a:t>を活用して業務のデジタル化を進め、府・市町村の災害対応業務の迅速化・効率化を図る。</a:t>
                      </a:r>
                    </a:p>
                  </a:txBody>
                  <a:tcPr marL="84406" marR="84406" marT="36000" marB="0"/>
                </a:tc>
                <a:extLst>
                  <a:ext uri="{0D108BD9-81ED-4DB2-BD59-A6C34878D82A}">
                    <a16:rowId xmlns:a16="http://schemas.microsoft.com/office/drawing/2014/main" val="3534880399"/>
                  </a:ext>
                </a:extLst>
              </a:tr>
            </a:tbl>
          </a:graphicData>
        </a:graphic>
      </p:graphicFrame>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grpSp>
        <p:nvGrpSpPr>
          <p:cNvPr id="2" name="グループ化 1"/>
          <p:cNvGrpSpPr/>
          <p:nvPr/>
        </p:nvGrpSpPr>
        <p:grpSpPr>
          <a:xfrm>
            <a:off x="6442875" y="5079665"/>
            <a:ext cx="2088232" cy="1734589"/>
            <a:chOff x="6445800" y="5022646"/>
            <a:chExt cx="2081032" cy="1734589"/>
          </a:xfrm>
        </p:grpSpPr>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259" y="5139817"/>
              <a:ext cx="1963573" cy="1617418"/>
            </a:xfrm>
            <a:prstGeom prst="rect">
              <a:avLst/>
            </a:prstGeom>
          </p:spPr>
        </p:pic>
        <p:sp>
          <p:nvSpPr>
            <p:cNvPr id="20" name="フリーフォーム 19"/>
            <p:cNvSpPr/>
            <p:nvPr/>
          </p:nvSpPr>
          <p:spPr>
            <a:xfrm>
              <a:off x="7175671" y="5277127"/>
              <a:ext cx="1351161" cy="1340761"/>
            </a:xfrm>
            <a:custGeom>
              <a:avLst/>
              <a:gdLst>
                <a:gd name="connsiteX0" fmla="*/ 3943350 w 5924550"/>
                <a:gd name="connsiteY0" fmla="*/ 1457325 h 3990975"/>
                <a:gd name="connsiteX1" fmla="*/ 4162425 w 5924550"/>
                <a:gd name="connsiteY1" fmla="*/ 1533525 h 3990975"/>
                <a:gd name="connsiteX2" fmla="*/ 4438650 w 5924550"/>
                <a:gd name="connsiteY2" fmla="*/ 1295400 h 3990975"/>
                <a:gd name="connsiteX3" fmla="*/ 4695825 w 5924550"/>
                <a:gd name="connsiteY3" fmla="*/ 1219200 h 3990975"/>
                <a:gd name="connsiteX4" fmla="*/ 4572000 w 5924550"/>
                <a:gd name="connsiteY4" fmla="*/ 781050 h 3990975"/>
                <a:gd name="connsiteX5" fmla="*/ 4267200 w 5924550"/>
                <a:gd name="connsiteY5" fmla="*/ 371475 h 3990975"/>
                <a:gd name="connsiteX6" fmla="*/ 4848225 w 5924550"/>
                <a:gd name="connsiteY6" fmla="*/ 0 h 3990975"/>
                <a:gd name="connsiteX7" fmla="*/ 5915025 w 5924550"/>
                <a:gd name="connsiteY7" fmla="*/ 0 h 3990975"/>
                <a:gd name="connsiteX8" fmla="*/ 5924550 w 5924550"/>
                <a:gd name="connsiteY8" fmla="*/ 733425 h 3990975"/>
                <a:gd name="connsiteX9" fmla="*/ 5429250 w 5924550"/>
                <a:gd name="connsiteY9" fmla="*/ 1047750 h 3990975"/>
                <a:gd name="connsiteX10" fmla="*/ 4867275 w 5924550"/>
                <a:gd name="connsiteY10" fmla="*/ 1990725 h 3990975"/>
                <a:gd name="connsiteX11" fmla="*/ 4391025 w 5924550"/>
                <a:gd name="connsiteY11" fmla="*/ 2647950 h 3990975"/>
                <a:gd name="connsiteX12" fmla="*/ 4476750 w 5924550"/>
                <a:gd name="connsiteY12" fmla="*/ 2943225 h 3990975"/>
                <a:gd name="connsiteX13" fmla="*/ 5591175 w 5924550"/>
                <a:gd name="connsiteY13" fmla="*/ 2657475 h 3990975"/>
                <a:gd name="connsiteX14" fmla="*/ 5715000 w 5924550"/>
                <a:gd name="connsiteY14" fmla="*/ 3381375 h 3990975"/>
                <a:gd name="connsiteX15" fmla="*/ 4886325 w 5924550"/>
                <a:gd name="connsiteY15" fmla="*/ 3990975 h 3990975"/>
                <a:gd name="connsiteX16" fmla="*/ 866775 w 5924550"/>
                <a:gd name="connsiteY16" fmla="*/ 3981450 h 3990975"/>
                <a:gd name="connsiteX17" fmla="*/ 666750 w 5924550"/>
                <a:gd name="connsiteY17" fmla="*/ 3495675 h 3990975"/>
                <a:gd name="connsiteX18" fmla="*/ 0 w 5924550"/>
                <a:gd name="connsiteY18" fmla="*/ 3019425 h 3990975"/>
                <a:gd name="connsiteX19" fmla="*/ 457200 w 5924550"/>
                <a:gd name="connsiteY19" fmla="*/ 2333625 h 3990975"/>
                <a:gd name="connsiteX20" fmla="*/ 1409700 w 5924550"/>
                <a:gd name="connsiteY20" fmla="*/ 2971800 h 3990975"/>
                <a:gd name="connsiteX21" fmla="*/ 2809875 w 5924550"/>
                <a:gd name="connsiteY21" fmla="*/ 2038350 h 3990975"/>
                <a:gd name="connsiteX22" fmla="*/ 2085975 w 5924550"/>
                <a:gd name="connsiteY22" fmla="*/ 1285875 h 3990975"/>
                <a:gd name="connsiteX23" fmla="*/ 2305050 w 5924550"/>
                <a:gd name="connsiteY23" fmla="*/ 952500 h 3990975"/>
                <a:gd name="connsiteX24" fmla="*/ 2876550 w 5924550"/>
                <a:gd name="connsiteY24" fmla="*/ 1000125 h 3990975"/>
                <a:gd name="connsiteX25" fmla="*/ 3486150 w 5924550"/>
                <a:gd name="connsiteY25" fmla="*/ 1352550 h 3990975"/>
                <a:gd name="connsiteX26" fmla="*/ 3552825 w 5924550"/>
                <a:gd name="connsiteY26" fmla="*/ 1647825 h 3990975"/>
                <a:gd name="connsiteX27" fmla="*/ 3943350 w 5924550"/>
                <a:gd name="connsiteY27" fmla="*/ 1457325 h 399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24550" h="3990975">
                  <a:moveTo>
                    <a:pt x="3943350" y="1457325"/>
                  </a:moveTo>
                  <a:lnTo>
                    <a:pt x="4162425" y="1533525"/>
                  </a:lnTo>
                  <a:lnTo>
                    <a:pt x="4438650" y="1295400"/>
                  </a:lnTo>
                  <a:lnTo>
                    <a:pt x="4695825" y="1219200"/>
                  </a:lnTo>
                  <a:lnTo>
                    <a:pt x="4572000" y="781050"/>
                  </a:lnTo>
                  <a:lnTo>
                    <a:pt x="4267200" y="371475"/>
                  </a:lnTo>
                  <a:lnTo>
                    <a:pt x="4848225" y="0"/>
                  </a:lnTo>
                  <a:lnTo>
                    <a:pt x="5915025" y="0"/>
                  </a:lnTo>
                  <a:lnTo>
                    <a:pt x="5924550" y="733425"/>
                  </a:lnTo>
                  <a:lnTo>
                    <a:pt x="5429250" y="1047750"/>
                  </a:lnTo>
                  <a:lnTo>
                    <a:pt x="4867275" y="1990725"/>
                  </a:lnTo>
                  <a:lnTo>
                    <a:pt x="4391025" y="2647950"/>
                  </a:lnTo>
                  <a:lnTo>
                    <a:pt x="4476750" y="2943225"/>
                  </a:lnTo>
                  <a:lnTo>
                    <a:pt x="5591175" y="2657475"/>
                  </a:lnTo>
                  <a:lnTo>
                    <a:pt x="5715000" y="3381375"/>
                  </a:lnTo>
                  <a:lnTo>
                    <a:pt x="4886325" y="3990975"/>
                  </a:lnTo>
                  <a:lnTo>
                    <a:pt x="866775" y="3981450"/>
                  </a:lnTo>
                  <a:lnTo>
                    <a:pt x="666750" y="3495675"/>
                  </a:lnTo>
                  <a:lnTo>
                    <a:pt x="0" y="3019425"/>
                  </a:lnTo>
                  <a:lnTo>
                    <a:pt x="457200" y="2333625"/>
                  </a:lnTo>
                  <a:lnTo>
                    <a:pt x="1409700" y="2971800"/>
                  </a:lnTo>
                  <a:lnTo>
                    <a:pt x="2809875" y="2038350"/>
                  </a:lnTo>
                  <a:lnTo>
                    <a:pt x="2085975" y="1285875"/>
                  </a:lnTo>
                  <a:lnTo>
                    <a:pt x="2305050" y="952500"/>
                  </a:lnTo>
                  <a:lnTo>
                    <a:pt x="2876550" y="1000125"/>
                  </a:lnTo>
                  <a:lnTo>
                    <a:pt x="3486150" y="1352550"/>
                  </a:lnTo>
                  <a:lnTo>
                    <a:pt x="3552825" y="1647825"/>
                  </a:lnTo>
                  <a:lnTo>
                    <a:pt x="3943350" y="1457325"/>
                  </a:lnTo>
                  <a:close/>
                </a:path>
              </a:pathLst>
            </a:custGeom>
            <a:solidFill>
              <a:srgbClr val="CC00FF">
                <a:alpha val="25000"/>
              </a:srgbClr>
            </a:solidFill>
            <a:ln w="635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5"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28" name="図 27">
              <a:extLst>
                <a:ext uri="{FF2B5EF4-FFF2-40B4-BE49-F238E27FC236}">
                  <a16:creationId xmlns:a16="http://schemas.microsoft.com/office/drawing/2014/main" id="{D8E4BE93-60A1-4DD9-B503-8E23C939E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003" y="5403359"/>
              <a:ext cx="636876" cy="627332"/>
            </a:xfrm>
            <a:prstGeom prst="rect">
              <a:avLst/>
            </a:prstGeom>
          </p:spPr>
        </p:pic>
        <p:sp>
          <p:nvSpPr>
            <p:cNvPr id="21" name="テキスト ボックス 20"/>
            <p:cNvSpPr txBox="1"/>
            <p:nvPr/>
          </p:nvSpPr>
          <p:spPr>
            <a:xfrm>
              <a:off x="7380117" y="6173789"/>
              <a:ext cx="936443" cy="215444"/>
            </a:xfrm>
            <a:prstGeom prst="rect">
              <a:avLst/>
            </a:prstGeom>
            <a:solidFill>
              <a:schemeClr val="accent2">
                <a:lumMod val="60000"/>
                <a:lumOff val="40000"/>
              </a:schemeClr>
            </a:solidFill>
            <a:ln w="19050">
              <a:no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避難指示エリア</a:t>
              </a:r>
            </a:p>
          </p:txBody>
        </p:sp>
        <p:pic>
          <p:nvPicPr>
            <p:cNvPr id="29" name="図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800" y="5716812"/>
              <a:ext cx="719313" cy="728985"/>
            </a:xfrm>
            <a:prstGeom prst="rect">
              <a:avLst/>
            </a:prstGeom>
          </p:spPr>
        </p:pic>
        <p:pic>
          <p:nvPicPr>
            <p:cNvPr id="30" name="図 29">
              <a:extLst>
                <a:ext uri="{FF2B5EF4-FFF2-40B4-BE49-F238E27FC236}">
                  <a16:creationId xmlns:a16="http://schemas.microsoft.com/office/drawing/2014/main" id="{CC178A59-D738-4F43-A49F-F0DB6E93C1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3354" y="5022646"/>
              <a:ext cx="644300" cy="634645"/>
            </a:xfrm>
            <a:prstGeom prst="rect">
              <a:avLst/>
            </a:prstGeom>
          </p:spPr>
        </p:pic>
      </p:grpSp>
      <p:sp>
        <p:nvSpPr>
          <p:cNvPr id="32" name="テキスト ボックス 31"/>
          <p:cNvSpPr txBox="1"/>
          <p:nvPr/>
        </p:nvSpPr>
        <p:spPr>
          <a:xfrm>
            <a:off x="6502090" y="6631300"/>
            <a:ext cx="992579" cy="2308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避難所検索画面</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4" name="表 13"/>
          <p:cNvGraphicFramePr>
            <a:graphicFrameLocks noGrp="1"/>
          </p:cNvGraphicFramePr>
          <p:nvPr>
            <p:extLst/>
          </p:nvPr>
        </p:nvGraphicFramePr>
        <p:xfrm>
          <a:off x="1331640" y="4187763"/>
          <a:ext cx="7344817" cy="956148"/>
        </p:xfrm>
        <a:graphic>
          <a:graphicData uri="http://schemas.openxmlformats.org/drawingml/2006/table">
            <a:tbl>
              <a:tblPr firstRow="1" bandRow="1">
                <a:tableStyleId>{5940675A-B579-460E-94D1-54222C63F5DA}</a:tableStyleId>
              </a:tblPr>
              <a:tblGrid>
                <a:gridCol w="2232249">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202548">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①発災直後の「一斉帰宅の抑制」の周知　</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「むやみに移動を開始しない」という基本原則を広報（啓発ポスター・動画等）　　</a:t>
                      </a:r>
                    </a:p>
                  </a:txBody>
                  <a:tcPr marL="72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9989">
                <a:tc>
                  <a:txBody>
                    <a:bodyPr/>
                    <a:lstStyle/>
                    <a:p>
                      <a:pPr marL="0" indent="0" algn="l">
                        <a:buFont typeface="Wingdings" panose="05000000000000000000" pitchFamily="2" charset="2"/>
                        <a:buNone/>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②発災直後の「ターミナルでの混乱防止」策の促進</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事業所に対して、従業員や観光客等の待機や、その際に必要となる備蓄等を促す</a:t>
                      </a:r>
                    </a:p>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公共交通機関が再開するまでの間に帰宅困難者を受入れる「一時滞在施設」を市町村が確保</a:t>
                      </a:r>
                    </a:p>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できるよう、府として、広域団体を通じた呼びかけ、府立施設との調整等を実施</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（確保状況：府内</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(2022.9</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p>
                  </a:txBody>
                  <a:tcPr marL="72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6188">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③災害が落ち着いた段階での「帰宅支援」策の検討 </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「災害時帰宅支援ステーション」（災害時の徒歩帰宅者を支援するため、関西広域連合と協定締結したコンビニ・外食事業者等）において、水道水、トイレ、沿道情報、休憩の場を提供 </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（登録店舗数：</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12,242</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店舗（</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2022.4.4</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2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5" name="テキスト ボックス 14"/>
          <p:cNvSpPr txBox="1"/>
          <p:nvPr/>
        </p:nvSpPr>
        <p:spPr>
          <a:xfrm>
            <a:off x="838746" y="2701677"/>
            <a:ext cx="3304238" cy="230832"/>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大阪府の主な備蓄物資（</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月末現在</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6" name="表 15"/>
          <p:cNvGraphicFramePr>
            <a:graphicFrameLocks noGrp="1"/>
          </p:cNvGraphicFramePr>
          <p:nvPr>
            <p:extLst/>
          </p:nvPr>
        </p:nvGraphicFramePr>
        <p:xfrm>
          <a:off x="1331640" y="2910767"/>
          <a:ext cx="5301136" cy="374217"/>
        </p:xfrm>
        <a:graphic>
          <a:graphicData uri="http://schemas.openxmlformats.org/drawingml/2006/table">
            <a:tbl>
              <a:tblPr/>
              <a:tblGrid>
                <a:gridCol w="500298">
                  <a:extLst>
                    <a:ext uri="{9D8B030D-6E8A-4147-A177-3AD203B41FA5}">
                      <a16:colId xmlns:a16="http://schemas.microsoft.com/office/drawing/2014/main" val="20000"/>
                    </a:ext>
                  </a:extLst>
                </a:gridCol>
                <a:gridCol w="1066295">
                  <a:extLst>
                    <a:ext uri="{9D8B030D-6E8A-4147-A177-3AD203B41FA5}">
                      <a16:colId xmlns:a16="http://schemas.microsoft.com/office/drawing/2014/main" val="20001"/>
                    </a:ext>
                  </a:extLst>
                </a:gridCol>
                <a:gridCol w="792088">
                  <a:extLst>
                    <a:ext uri="{9D8B030D-6E8A-4147-A177-3AD203B41FA5}">
                      <a16:colId xmlns:a16="http://schemas.microsoft.com/office/drawing/2014/main" val="20004"/>
                    </a:ext>
                  </a:extLst>
                </a:gridCol>
                <a:gridCol w="1440160">
                  <a:extLst>
                    <a:ext uri="{9D8B030D-6E8A-4147-A177-3AD203B41FA5}">
                      <a16:colId xmlns:a16="http://schemas.microsoft.com/office/drawing/2014/main" val="722256771"/>
                    </a:ext>
                  </a:extLst>
                </a:gridCol>
                <a:gridCol w="1502295">
                  <a:extLst>
                    <a:ext uri="{9D8B030D-6E8A-4147-A177-3AD203B41FA5}">
                      <a16:colId xmlns:a16="http://schemas.microsoft.com/office/drawing/2014/main" val="2078475981"/>
                    </a:ext>
                  </a:extLst>
                </a:gridCol>
              </a:tblGrid>
              <a:tr h="133998">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品名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煮炊不要食品</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毛布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パーテーション（感染症対策物資）</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簡易ベッド（感染症対策物資）</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40219">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数量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約</a:t>
                      </a: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110</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万食</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約</a:t>
                      </a: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88</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万枚</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2,557</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張</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2,,557</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台</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cxnSp>
        <p:nvCxnSpPr>
          <p:cNvPr id="17" name="直線コネクタ 16"/>
          <p:cNvCxnSpPr/>
          <p:nvPr/>
        </p:nvCxnSpPr>
        <p:spPr>
          <a:xfrm>
            <a:off x="270456" y="6926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50219" y="318163"/>
            <a:ext cx="5641288" cy="3693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（４）危機管理対策（地震・津波</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ソフト対策</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804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251520" y="476672"/>
          <a:ext cx="8712968" cy="472948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dirty="0" smtClean="0"/>
                        <a:t>・従来の治水対策は、「大阪府河川整備長期計画」に基づき、府内すべての河川で“時間雨量</a:t>
                      </a:r>
                      <a:r>
                        <a:rPr kumimoji="1" lang="en-US" altLang="ja-JP" sz="1400" dirty="0" smtClean="0"/>
                        <a:t>80</a:t>
                      </a:r>
                      <a:r>
                        <a:rPr kumimoji="1" lang="ja-JP" altLang="en-US" sz="1400" dirty="0" smtClean="0"/>
                        <a:t>ミリ程度”を目標に治水対策を実施。</a:t>
                      </a:r>
                      <a:endParaRPr kumimoji="1" lang="en-US" altLang="ja-JP" sz="1400" dirty="0" smtClean="0"/>
                    </a:p>
                    <a:p>
                      <a:pPr marL="0" indent="0"/>
                      <a:r>
                        <a:rPr kumimoji="1" lang="ja-JP" altLang="en-US" sz="1400" dirty="0" smtClean="0"/>
                        <a:t>・完成までに、莫大な費用（約１兆</a:t>
                      </a:r>
                      <a:r>
                        <a:rPr kumimoji="1" lang="en-US" altLang="ja-JP" sz="1400" dirty="0" smtClean="0"/>
                        <a:t>400</a:t>
                      </a:r>
                      <a:r>
                        <a:rPr kumimoji="1" lang="ja-JP" altLang="en-US" sz="1400" dirty="0" smtClean="0"/>
                        <a:t>億円）と</a:t>
                      </a:r>
                      <a:r>
                        <a:rPr kumimoji="1" lang="en-US" altLang="ja-JP" sz="1400" dirty="0" smtClean="0"/>
                        <a:t>50</a:t>
                      </a:r>
                      <a:r>
                        <a:rPr kumimoji="1" lang="ja-JP" altLang="en-US" sz="1400" dirty="0" smtClean="0"/>
                        <a:t>年もの年月を要する状態であり府民が対策の効果を実感できない。</a:t>
                      </a:r>
                      <a:endParaRPr kumimoji="1" lang="en-US" altLang="ja-JP" sz="1400" dirty="0" smtClean="0"/>
                    </a:p>
                    <a:p>
                      <a:pPr marL="0" indent="0"/>
                      <a:r>
                        <a:rPr kumimoji="1" lang="ja-JP" altLang="en-US" sz="1400" dirty="0" smtClean="0"/>
                        <a:t>・整備中、整備完了後も、今後の気候変動に伴う更なる災害リスクへの対応が必要。</a:t>
                      </a:r>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・人命を守ることを最優先とすることはもとより、現実的な事業費の負担で、できるだけ早期に府民が効果を実感できる治水対策の実現をめざす。</a:t>
                      </a:r>
                    </a:p>
                    <a:p>
                      <a:pPr marL="0" indent="0"/>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・知事の判断で、着工済みであった槇尾川ダムのダム本体関係工事を休止し、改めて河川整備委員会で専門的見地からの議論を行った。</a:t>
                      </a:r>
                    </a:p>
                    <a:p>
                      <a:pPr marL="0" indent="0"/>
                      <a:r>
                        <a:rPr kumimoji="1" lang="ja-JP" altLang="en-US" sz="1400" dirty="0" smtClean="0">
                          <a:solidFill>
                            <a:schemeClr val="tx1"/>
                          </a:solidFill>
                        </a:rPr>
                        <a:t>・河川整備委員会で、「今後の治水対策の進め方」を策定（</a:t>
                      </a:r>
                      <a:r>
                        <a:rPr kumimoji="1" lang="en-US" altLang="ja-JP" sz="1400" dirty="0" smtClean="0">
                          <a:solidFill>
                            <a:schemeClr val="tx1"/>
                          </a:solidFill>
                        </a:rPr>
                        <a:t>2010.6</a:t>
                      </a:r>
                      <a:r>
                        <a:rPr kumimoji="1" lang="ja-JP" altLang="en-US" sz="1400" dirty="0" smtClean="0">
                          <a:solidFill>
                            <a:schemeClr val="tx1"/>
                          </a:solidFill>
                        </a:rPr>
                        <a:t>）。</a:t>
                      </a:r>
                    </a:p>
                    <a:p>
                      <a:pPr marL="0" indent="0"/>
                      <a:r>
                        <a:rPr kumimoji="1" lang="ja-JP" altLang="en-US" sz="1400" dirty="0" smtClean="0">
                          <a:solidFill>
                            <a:schemeClr val="tx1"/>
                          </a:solidFill>
                        </a:rPr>
                        <a:t>・河川毎（府域</a:t>
                      </a:r>
                      <a:r>
                        <a:rPr kumimoji="1" lang="en-US" altLang="ja-JP" sz="1400" dirty="0" smtClean="0">
                          <a:solidFill>
                            <a:schemeClr val="tx1"/>
                          </a:solidFill>
                        </a:rPr>
                        <a:t>154</a:t>
                      </a:r>
                      <a:r>
                        <a:rPr kumimoji="1" lang="ja-JP" altLang="en-US" sz="1400" dirty="0" smtClean="0">
                          <a:solidFill>
                            <a:schemeClr val="tx1"/>
                          </a:solidFill>
                        </a:rPr>
                        <a:t>河川）に洪水シミュレーションを実施し、現状のリスクを開示するとともに、当面の整備目標を設定。</a:t>
                      </a:r>
                      <a:endParaRPr kumimoji="1" lang="en-US" altLang="ja-JP" sz="1400" dirty="0" smtClean="0">
                        <a:solidFill>
                          <a:schemeClr val="tx1"/>
                        </a:solidFill>
                      </a:endParaRPr>
                    </a:p>
                    <a:p>
                      <a:pPr marL="0" indent="0"/>
                      <a:r>
                        <a:rPr kumimoji="1" lang="ja-JP" altLang="en-US" sz="1400" dirty="0" smtClean="0">
                          <a:solidFill>
                            <a:schemeClr val="tx1"/>
                          </a:solidFill>
                        </a:rPr>
                        <a:t>・</a:t>
                      </a:r>
                      <a:r>
                        <a:rPr kumimoji="1" lang="en-US" altLang="ja-JP" sz="1400" dirty="0" smtClean="0">
                          <a:solidFill>
                            <a:schemeClr val="tx1"/>
                          </a:solidFill>
                        </a:rPr>
                        <a:t>2019</a:t>
                      </a:r>
                      <a:r>
                        <a:rPr kumimoji="1" lang="ja-JP" altLang="en-US" sz="1400" dirty="0" smtClean="0">
                          <a:solidFill>
                            <a:schemeClr val="tx1"/>
                          </a:solidFill>
                        </a:rPr>
                        <a:t>年までに「今後の治水対策の進め方」に基づく、河川整備が必要となる府管理河川全てで河川整備計画を策定（</a:t>
                      </a:r>
                      <a:r>
                        <a:rPr kumimoji="1" lang="en-US" altLang="ja-JP" sz="1400" dirty="0" smtClean="0">
                          <a:solidFill>
                            <a:schemeClr val="tx1"/>
                          </a:solidFill>
                        </a:rPr>
                        <a:t>2019.5</a:t>
                      </a:r>
                      <a:r>
                        <a:rPr kumimoji="1" lang="ja-JP" altLang="en-US" sz="1400" dirty="0" smtClean="0">
                          <a:solidFill>
                            <a:schemeClr val="tx1"/>
                          </a:solidFill>
                        </a:rPr>
                        <a:t>）。</a:t>
                      </a:r>
                    </a:p>
                    <a:p>
                      <a:pPr marL="0" indent="0"/>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・対策完了までの期間を</a:t>
                      </a:r>
                      <a:r>
                        <a:rPr kumimoji="1" lang="en-US" altLang="ja-JP" sz="1400" dirty="0" smtClean="0">
                          <a:solidFill>
                            <a:schemeClr val="tx1"/>
                          </a:solidFill>
                        </a:rPr>
                        <a:t/>
                      </a:r>
                      <a:br>
                        <a:rPr kumimoji="1" lang="en-US" altLang="ja-JP" sz="1400" dirty="0" smtClean="0">
                          <a:solidFill>
                            <a:schemeClr val="tx1"/>
                          </a:solidFill>
                        </a:rPr>
                      </a:br>
                      <a:r>
                        <a:rPr kumimoji="1" lang="en-US" altLang="ja-JP" sz="1400" dirty="0" smtClean="0">
                          <a:solidFill>
                            <a:schemeClr val="tx1"/>
                          </a:solidFill>
                        </a:rPr>
                        <a:t>50</a:t>
                      </a:r>
                      <a:r>
                        <a:rPr kumimoji="1" lang="ja-JP" altLang="en-US" sz="1400" dirty="0" smtClean="0">
                          <a:solidFill>
                            <a:schemeClr val="tx1"/>
                          </a:solidFill>
                        </a:rPr>
                        <a:t>年から</a:t>
                      </a:r>
                      <a:r>
                        <a:rPr kumimoji="1" lang="en-US" altLang="ja-JP" sz="1400" dirty="0" smtClean="0">
                          <a:solidFill>
                            <a:schemeClr val="tx1"/>
                          </a:solidFill>
                        </a:rPr>
                        <a:t>30</a:t>
                      </a:r>
                      <a:r>
                        <a:rPr kumimoji="1" lang="ja-JP" altLang="en-US" sz="1400" dirty="0" smtClean="0">
                          <a:solidFill>
                            <a:schemeClr val="tx1"/>
                          </a:solidFill>
                        </a:rPr>
                        <a:t>年に短縮。早期に治水効果を実感できる計画に変更。</a:t>
                      </a:r>
                    </a:p>
                    <a:p>
                      <a:pPr marL="0" indent="0"/>
                      <a:r>
                        <a:rPr kumimoji="1" lang="ja-JP" altLang="en-US" sz="1400" dirty="0" smtClean="0">
                          <a:solidFill>
                            <a:schemeClr val="tx1"/>
                          </a:solidFill>
                        </a:rPr>
                        <a:t>・事業費も１兆</a:t>
                      </a:r>
                      <a:r>
                        <a:rPr kumimoji="1" lang="en-US" altLang="ja-JP" sz="1400" dirty="0" smtClean="0">
                          <a:solidFill>
                            <a:schemeClr val="tx1"/>
                          </a:solidFill>
                        </a:rPr>
                        <a:t>400</a:t>
                      </a:r>
                      <a:r>
                        <a:rPr kumimoji="1" lang="ja-JP" altLang="en-US" sz="1400" dirty="0" smtClean="0">
                          <a:solidFill>
                            <a:schemeClr val="tx1"/>
                          </a:solidFill>
                        </a:rPr>
                        <a:t>億円（</a:t>
                      </a:r>
                      <a:r>
                        <a:rPr kumimoji="1" lang="en-US" altLang="ja-JP" sz="1400" dirty="0" smtClean="0">
                          <a:solidFill>
                            <a:schemeClr val="tx1"/>
                          </a:solidFill>
                        </a:rPr>
                        <a:t>50</a:t>
                      </a:r>
                      <a:r>
                        <a:rPr kumimoji="1" lang="ja-JP" altLang="en-US" sz="1400" dirty="0" smtClean="0">
                          <a:solidFill>
                            <a:schemeClr val="tx1"/>
                          </a:solidFill>
                        </a:rPr>
                        <a:t>年）から</a:t>
                      </a:r>
                      <a:r>
                        <a:rPr kumimoji="1" lang="en-US" altLang="ja-JP" sz="1400" dirty="0" smtClean="0">
                          <a:solidFill>
                            <a:schemeClr val="tx1"/>
                          </a:solidFill>
                        </a:rPr>
                        <a:t>4,400</a:t>
                      </a:r>
                      <a:r>
                        <a:rPr kumimoji="1" lang="ja-JP" altLang="en-US" sz="1400" dirty="0" smtClean="0">
                          <a:solidFill>
                            <a:schemeClr val="tx1"/>
                          </a:solidFill>
                        </a:rPr>
                        <a:t>億円（</a:t>
                      </a:r>
                      <a:r>
                        <a:rPr kumimoji="1" lang="en-US" altLang="ja-JP" sz="1400" dirty="0" smtClean="0">
                          <a:solidFill>
                            <a:schemeClr val="tx1"/>
                          </a:solidFill>
                        </a:rPr>
                        <a:t>30</a:t>
                      </a:r>
                      <a:r>
                        <a:rPr kumimoji="1" lang="ja-JP" altLang="en-US" sz="1400" dirty="0" smtClean="0">
                          <a:solidFill>
                            <a:schemeClr val="tx1"/>
                          </a:solidFill>
                        </a:rPr>
                        <a:t>年）と現実的な設定に改訂。</a:t>
                      </a:r>
                    </a:p>
                    <a:p>
                      <a:pPr marL="0" indent="0"/>
                      <a:r>
                        <a:rPr kumimoji="1" lang="ja-JP" altLang="en-US" sz="1400" dirty="0" smtClean="0">
                          <a:solidFill>
                            <a:schemeClr val="tx1"/>
                          </a:solidFill>
                        </a:rPr>
                        <a:t>・当面の治水目標に向け、「逃げる」「凌ぐ」「防ぐ」施策を効果的に組み合わせ、着実に推進中。</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14684" y="0"/>
            <a:ext cx="4298652" cy="3231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5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（４）危機管理</a:t>
            </a:r>
            <a:r>
              <a:rPr kumimoji="1" lang="ja-JP" altLang="en-US" sz="15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対策</a:t>
            </a:r>
            <a:r>
              <a:rPr kumimoji="1" lang="ja-JP" altLang="en-US" sz="15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（治水対策）</a:t>
            </a:r>
            <a:endParaRPr kumimoji="1" lang="ja-JP" altLang="en-US" sz="15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153</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143750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1475656" y="3839996"/>
            <a:ext cx="6208334" cy="1128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テキスト ボックス 18"/>
          <p:cNvSpPr txBox="1"/>
          <p:nvPr/>
        </p:nvSpPr>
        <p:spPr>
          <a:xfrm>
            <a:off x="467544" y="845983"/>
            <a:ext cx="8532440" cy="2417379"/>
          </a:xfrm>
          <a:prstGeom prst="rect">
            <a:avLst/>
          </a:prstGeom>
          <a:noFill/>
          <a:ln>
            <a:solidFill>
              <a:schemeClr val="tx1"/>
            </a:solidFill>
            <a:prstDash val="sysDot"/>
          </a:ln>
        </p:spPr>
        <p:txBody>
          <a:bodyPr wrap="square" tIns="108000"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Meiryo UI"/>
                <a:ea typeface="Meiryo UI"/>
                <a:cs typeface="+mn-cs"/>
              </a:rPr>
              <a:t>「今後の治水対策の進め方」策定（</a:t>
            </a:r>
            <a:r>
              <a:rPr kumimoji="1" lang="en-US" altLang="ja-JP" sz="1200" b="1" i="0" u="sng" strike="noStrike" kern="1200" cap="none" spc="0" normalizeH="0" baseline="0" noProof="0" dirty="0" smtClean="0">
                <a:ln>
                  <a:noFill/>
                </a:ln>
                <a:solidFill>
                  <a:prstClr val="black"/>
                </a:solidFill>
                <a:effectLst/>
                <a:uLnTx/>
                <a:uFillTx/>
                <a:latin typeface="Meiryo UI"/>
                <a:ea typeface="Meiryo UI"/>
                <a:cs typeface="+mn-cs"/>
              </a:rPr>
              <a:t>2010.6 </a:t>
            </a:r>
            <a:r>
              <a:rPr kumimoji="1" lang="ja-JP" altLang="en-US" sz="1200" b="1" i="0" u="sng" strike="noStrike" kern="1200" cap="none" spc="0" normalizeH="0" baseline="0" noProof="0" dirty="0" smtClean="0">
                <a:ln>
                  <a:noFill/>
                </a:ln>
                <a:solidFill>
                  <a:prstClr val="black"/>
                </a:solidFill>
                <a:effectLst/>
                <a:uLnTx/>
                <a:uFillTx/>
                <a:latin typeface="Meiryo UI"/>
                <a:ea typeface="Meiryo UI"/>
                <a:cs typeface="+mn-cs"/>
              </a:rPr>
              <a:t>府河川整備委員会）</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「様々な降雨により想定される河川氾濫・浸水の危険性から、</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人命を守ることを最優先とする」という基本理念</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に基づき</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、洪水リスクを開示し、地域住民と共有するとともに、</a:t>
            </a:r>
            <a:r>
              <a:rPr kumimoji="1" lang="ja-JP" altLang="en-US" sz="1200" b="1" i="0" u="none" strike="noStrike" kern="1200" cap="none" spc="0" normalizeH="0" baseline="0" noProof="0" dirty="0" smtClean="0">
                <a:ln>
                  <a:noFill/>
                </a:ln>
                <a:solidFill>
                  <a:prstClr val="black"/>
                </a:solidFill>
                <a:effectLst/>
                <a:uLnTx/>
                <a:uFillTx/>
                <a:latin typeface="Meiryo UI"/>
                <a:ea typeface="Meiryo UI"/>
                <a:cs typeface="+mn-cs"/>
              </a:rPr>
              <a:t>治水施設の保全・整備などの「防ぐ」</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施策</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府民が適切な避難行動をとることができるよう支援する「逃げる」施策</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流出抑制施設の整備</a:t>
            </a:r>
            <a:r>
              <a:rPr kumimoji="1" lang="ja-JP" altLang="en-US" sz="1200" b="1" i="0" u="none" strike="noStrike" kern="1200" cap="none" spc="0" normalizeH="0" baseline="0" noProof="0" dirty="0" smtClean="0">
                <a:ln>
                  <a:noFill/>
                </a:ln>
                <a:solidFill>
                  <a:prstClr val="black"/>
                </a:solidFill>
                <a:effectLst/>
                <a:uLnTx/>
                <a:uFillTx/>
                <a:latin typeface="Meiryo UI"/>
                <a:ea typeface="Meiryo UI"/>
                <a:cs typeface="+mn-cs"/>
              </a:rPr>
              <a:t>や耐水型都市づくりなどの「凌ぐ」施策</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を総合的</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・効果的に組み合わせて</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実施</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当面の治水目標</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・河川毎に今後</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20</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30</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年程度で目指すべき当面の</a:t>
            </a:r>
            <a:endPar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　治水目標の設定・公表</a:t>
            </a:r>
            <a:endPar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・時間</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雨量</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50</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ミリ程度で床下浸水を発生させない</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　かつ</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少なくとも</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65</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ミリ程度</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で床上</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浸水を発生</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させない</a:t>
            </a:r>
            <a:endPar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　対策</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を着実に</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実施</a:t>
            </a:r>
            <a:endPar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28" name="下矢印 27"/>
          <p:cNvSpPr/>
          <p:nvPr/>
        </p:nvSpPr>
        <p:spPr>
          <a:xfrm>
            <a:off x="3807015" y="3319681"/>
            <a:ext cx="1656184" cy="3253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角丸四角形 2"/>
          <p:cNvSpPr/>
          <p:nvPr/>
        </p:nvSpPr>
        <p:spPr>
          <a:xfrm>
            <a:off x="470597" y="4160229"/>
            <a:ext cx="2748745" cy="2616133"/>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lIns="72000" tIns="36000" rIns="36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「逃げる</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3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府民の適切な避難行動に繋げるため、洪水リスクの周知や河川防災情報の提供に加えて、自ら</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が躊躇なく避難行動を起こすことができるように、タイムライン</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の取組みを推進</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（主な取組み）</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・洪水リスク表示図の公表</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管理の全</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河川で高頻度から</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低頻度の　</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多段型</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の洪水リスク</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情報や河川整備後の</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洪水リスク情報を公表</a:t>
            </a:r>
            <a:endParaRPr kumimoji="1" lang="en-US" altLang="ja-JP" sz="1000" b="0"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・おおさかタイムライン防災</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プロジェクト</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実施主体に応じて「広域」「市町村」「地域」</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つの</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タイムラインを関係者と連携して推進</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3306938" y="4160228"/>
            <a:ext cx="2856704" cy="2616133"/>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lIns="72000" tIns="36000" rIns="36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凌ぐ」</a:t>
            </a:r>
          </a:p>
          <a:p>
            <a:pPr marL="0" marR="0" lvl="0" indent="0" algn="l" defTabSz="914400" rtl="0" eaLnBrk="1" fontAlgn="auto" latinLnBrk="0" hangingPunct="1">
              <a:lnSpc>
                <a:spcPts val="3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大雨時に河川への雨水の流出を抑えるため</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ダムの事前放流やため池の治水活用による流出抑制や災害が発生しても被害が最小限となるまちづくりの取組みを推進</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・ため池の治水活用</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市町村等と</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し、ため</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池の余水吐の一部</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切り下げ</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、常時の水位を低くすることで、大雨</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時</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雨水をため池に一時的に貯留し、下流へ</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負担を軽減</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角丸四角形 34"/>
          <p:cNvSpPr/>
          <p:nvPr/>
        </p:nvSpPr>
        <p:spPr>
          <a:xfrm>
            <a:off x="6251239" y="4162451"/>
            <a:ext cx="2748745" cy="2613910"/>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lIns="72000" tIns="3600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「防ぐ</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3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河道改修やダム建設などの河川整備を進めるとともに、治水施設の機能を最大限発揮するため、老朽化対策や堆積土砂撤去など、計画的な維持管理を</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・寝屋川</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流域総合治水</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河道改修に加え、地下河川や貯留施設で</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ある流域調節池、遊水地などの整備を推進</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・中小河川の改修やダム建設</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時間雨量</a:t>
            </a:r>
            <a:r>
              <a:rPr kumimoji="1" lang="en-US" altLang="ja-JP" sz="9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9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ミリ程度で床下浸水を発生させない、</a:t>
            </a:r>
            <a:endParaRPr kumimoji="1" lang="en-US" altLang="ja-JP" sz="9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かつ少なくとも</a:t>
            </a:r>
            <a:r>
              <a:rPr kumimoji="1" lang="en-US" altLang="ja-JP" sz="9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65</a:t>
            </a:r>
            <a:r>
              <a:rPr kumimoji="1" lang="ja-JP" altLang="en-US" sz="9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ミリ程度で床上浸水を発生させ</a:t>
            </a:r>
            <a:endParaRPr kumimoji="1" lang="en-US" altLang="ja-JP" sz="9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ないことを当面の目標として、河川整備を推進</a:t>
            </a:r>
            <a:endParaRPr kumimoji="1" lang="ja-JP" altLang="en-US" sz="9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p:cNvSpPr/>
          <p:nvPr/>
        </p:nvSpPr>
        <p:spPr>
          <a:xfrm>
            <a:off x="1475656" y="3645024"/>
            <a:ext cx="620833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00" b="1" i="0" u="sng"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00" b="1" i="0" u="sng" strike="noStrike" kern="1200" cap="none" spc="0" normalizeH="0" baseline="0" noProof="0" dirty="0">
                <a:ln>
                  <a:noFill/>
                </a:ln>
                <a:solidFill>
                  <a:prstClr val="black"/>
                </a:solidFill>
                <a:effectLst/>
                <a:uLnTx/>
                <a:uFillTx/>
                <a:latin typeface="Meiryo UI"/>
                <a:ea typeface="Meiryo UI"/>
                <a:cs typeface="+mn-cs"/>
              </a:rPr>
              <a:t>逃げる」「凌ぐ」「防ぐ」各施策を総合的・効果的に組み合わせた治水</a:t>
            </a:r>
            <a:r>
              <a:rPr kumimoji="1" lang="ja-JP" altLang="en-US" sz="1400" b="1" i="0" u="sng" strike="noStrike" kern="1200" cap="none" spc="0" normalizeH="0" baseline="0" noProof="0" dirty="0" smtClean="0">
                <a:ln>
                  <a:noFill/>
                </a:ln>
                <a:solidFill>
                  <a:prstClr val="black"/>
                </a:solidFill>
                <a:effectLst/>
                <a:uLnTx/>
                <a:uFillTx/>
                <a:latin typeface="Meiryo UI"/>
                <a:ea typeface="Meiryo UI"/>
                <a:cs typeface="+mn-cs"/>
              </a:rPr>
              <a:t>対策の推進</a:t>
            </a:r>
            <a:endParaRPr kumimoji="1" lang="en-US" altLang="ja-JP" sz="1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107" y="1707322"/>
            <a:ext cx="4140000" cy="153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線コネクタ 11"/>
          <p:cNvCxnSpPr/>
          <p:nvPr/>
        </p:nvCxnSpPr>
        <p:spPr>
          <a:xfrm>
            <a:off x="270456" y="6926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50219" y="318163"/>
            <a:ext cx="3877985" cy="3693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zh-TW"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（４）危機管理対策（治水対策</a:t>
            </a:r>
            <a:r>
              <a:rPr kumimoji="1" lang="zh-TW"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154</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569725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9228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5" name="正方形/長方形 4"/>
          <p:cNvSpPr/>
          <p:nvPr/>
        </p:nvSpPr>
        <p:spPr>
          <a:xfrm>
            <a:off x="270457" y="836711"/>
            <a:ext cx="4445558" cy="5937067"/>
          </a:xfrm>
          <a:prstGeom prst="rect">
            <a:avLst/>
          </a:prstGeom>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sng"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77" b="1" i="0" u="sng" strike="noStrike" kern="1200" cap="none" spc="0" normalizeH="0" baseline="0" noProof="0" dirty="0">
                <a:ln>
                  <a:noFill/>
                </a:ln>
                <a:solidFill>
                  <a:prstClr val="black"/>
                </a:solidFill>
                <a:effectLst/>
                <a:uLnTx/>
                <a:uFillTx/>
                <a:latin typeface="Meiryo UI"/>
                <a:ea typeface="Meiryo UI"/>
                <a:cs typeface="+mn-cs"/>
              </a:rPr>
              <a:t>寝屋川流域の総合治水対策</a:t>
            </a:r>
            <a:r>
              <a:rPr kumimoji="1" lang="ja-JP" altLang="en-US" sz="1477" b="0" i="0" u="sng"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108" b="0"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人口</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・資産が集中する寝屋川流域を水害から守るため、河川改修</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に</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加え</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、放流施設である地下河川、分水路、貯留施設である流域</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調節</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池、遊</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水地</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など</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整備</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en-US" altLang="ja-JP" sz="1292" b="1"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smtClean="0">
                <a:ln>
                  <a:noFill/>
                </a:ln>
                <a:solidFill>
                  <a:prstClr val="black"/>
                </a:solidFill>
                <a:effectLst/>
                <a:uLnTx/>
                <a:uFillTx/>
                <a:latin typeface="Meiryo UI"/>
                <a:ea typeface="Meiryo UI"/>
                <a:cs typeface="+mn-cs"/>
              </a:rPr>
              <a:t>主な取組み</a:t>
            </a:r>
            <a:r>
              <a:rPr kumimoji="1" lang="en-US" altLang="ja-JP" sz="1292" b="1" i="0" u="none" strike="noStrike" kern="1200" cap="none" spc="0" normalizeH="0" baseline="0" noProof="0" dirty="0" smtClean="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寝屋川北部</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地下河川の整備</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　〇</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恩智川（法善寺）多目的遊水地</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や布施</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公園調節池の整備</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108"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1"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正方形/長方形 5"/>
          <p:cNvSpPr/>
          <p:nvPr/>
        </p:nvSpPr>
        <p:spPr>
          <a:xfrm>
            <a:off x="4724818" y="836711"/>
            <a:ext cx="4148726" cy="5937067"/>
          </a:xfrm>
          <a:prstGeom prst="rect">
            <a:avLst/>
          </a:prstGeom>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sng"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77" b="1" i="0" u="sng" strike="noStrike" kern="1200" cap="none" spc="0" normalizeH="0" baseline="0" noProof="0" dirty="0" smtClean="0">
                <a:ln>
                  <a:noFill/>
                </a:ln>
                <a:solidFill>
                  <a:prstClr val="black"/>
                </a:solidFill>
                <a:effectLst/>
                <a:uLnTx/>
                <a:uFillTx/>
                <a:latin typeface="Meiryo UI"/>
                <a:ea typeface="Meiryo UI"/>
                <a:cs typeface="+mn-cs"/>
              </a:rPr>
              <a:t>中小河川の改修やダム建設</a:t>
            </a:r>
            <a:endParaRPr kumimoji="1" lang="en-US" altLang="ja-JP" sz="1477" b="1"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河川</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整備計画に基づき</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、時間</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雨量</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50</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ミリ程度で床下浸水を</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発生</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させない</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、かつ少なくとも</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65</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ミリ程度で床上浸水を発生させない</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こと</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を当面</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の目標として、河川整備を</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推進</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a:ea typeface="Meiryo UI"/>
                <a:cs typeface="+mn-cs"/>
              </a:rPr>
              <a:t>主な取組み</a:t>
            </a:r>
            <a:r>
              <a:rPr kumimoji="1" lang="en-US" altLang="ja-JP" sz="1200" b="1" i="0" u="none" strike="noStrike" kern="1200" cap="none" spc="0" normalizeH="0" baseline="0" noProof="0" dirty="0" smtClean="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〇安威川ダム建設事業</a:t>
            </a:r>
            <a:endParaRPr kumimoji="1" lang="en-US" altLang="ja-JP" sz="1100" b="0" i="0" u="none" strike="noStrike" kern="1200" cap="none" spc="0" normalizeH="0" baseline="0" noProof="0" dirty="0" smtClean="0">
              <a:ln>
                <a:noFill/>
              </a:ln>
              <a:solidFill>
                <a:srgbClr val="00B0F0"/>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○時間</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雨量</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50mm</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で建物の</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階相当が水没するリスクの高い河川</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や</a:t>
            </a:r>
            <a:endPar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　 近年</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浸水被害が発生している河川</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等の改修</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を</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推進</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　</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1"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0" name="正方形/長方形 29"/>
          <p:cNvSpPr/>
          <p:nvPr/>
        </p:nvSpPr>
        <p:spPr>
          <a:xfrm>
            <a:off x="414064" y="4084479"/>
            <a:ext cx="4157690" cy="2665721"/>
          </a:xfrm>
          <a:prstGeom prst="rect">
            <a:avLst/>
          </a:prstGeom>
          <a:solidFill>
            <a:schemeClr val="accent5">
              <a:lumMod val="20000"/>
              <a:lumOff val="80000"/>
            </a:schemeClr>
          </a:solidFill>
        </p:spPr>
        <p:txBody>
          <a:bodyPr wrap="square" tIns="7200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効果</a:t>
            </a:r>
            <a:r>
              <a:rPr kumimoji="1" lang="en-US" altLang="ja-JP" sz="12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豪雨</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において</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寝屋川</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流域では</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枚方</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地点で時間雨量</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32mm</a:t>
            </a:r>
            <a:r>
              <a:rPr kumimoji="1" lang="ja-JP" altLang="en-US"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日雨量</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171mm</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観測するも、</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貯留</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施設（地下河川、調節池、遊水地）で約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148.3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貯留</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するなど、</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これまでの施設整備により浸水被害を大幅に</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軽減</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1413114" y="6576546"/>
            <a:ext cx="2966729" cy="12311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寝屋川流域内での降雨と被害（</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R3.5.24</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時点）</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Text Box 630"/>
          <p:cNvSpPr txBox="1">
            <a:spLocks noChangeArrowheads="1"/>
          </p:cNvSpPr>
          <p:nvPr/>
        </p:nvSpPr>
        <p:spPr bwMode="auto">
          <a:xfrm>
            <a:off x="2626436" y="3807041"/>
            <a:ext cx="1983876" cy="153696"/>
          </a:xfrm>
          <a:prstGeom prst="rect">
            <a:avLst/>
          </a:prstGeom>
          <a:noFill/>
          <a:ln w="9525">
            <a:noFill/>
            <a:miter lim="800000"/>
            <a:headEnd/>
            <a:tailEnd/>
          </a:ln>
        </p:spPr>
        <p:txBody>
          <a:bodyPr rot="0" vert="horz" wrap="none" lIns="74295" tIns="8890" rIns="74295" bIns="8890" anchor="ctr" anchorCtr="1" upright="1">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恩智</a:t>
            </a:r>
            <a:r>
              <a:rPr kumimoji="1" lang="ja-JP" altLang="en-US" sz="8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川</a:t>
            </a:r>
            <a:r>
              <a:rPr kumimoji="1" lang="en-US" altLang="ja-JP" sz="8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法善寺</a:t>
            </a:r>
            <a:r>
              <a:rPr kumimoji="1" lang="en-US" altLang="ja-JP" sz="8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多目的遊水地（柏原市）</a:t>
            </a:r>
            <a:endPar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2" name="図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841" y="2520623"/>
            <a:ext cx="1763501" cy="1233184"/>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pic>
      <p:sp>
        <p:nvSpPr>
          <p:cNvPr id="44" name="Text Box 630"/>
          <p:cNvSpPr txBox="1">
            <a:spLocks noChangeArrowheads="1"/>
          </p:cNvSpPr>
          <p:nvPr/>
        </p:nvSpPr>
        <p:spPr bwMode="auto">
          <a:xfrm>
            <a:off x="445483" y="3806003"/>
            <a:ext cx="2086469" cy="153696"/>
          </a:xfrm>
          <a:prstGeom prst="rect">
            <a:avLst/>
          </a:prstGeom>
          <a:noFill/>
          <a:ln w="9525">
            <a:noFill/>
            <a:miter lim="800000"/>
            <a:headEnd/>
            <a:tailEnd/>
          </a:ln>
        </p:spPr>
        <p:txBody>
          <a:bodyPr rot="0" vert="horz" wrap="none" lIns="74295" tIns="8890" rIns="74295" bIns="8890" anchor="ctr" anchorCtr="1" upright="1">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寝屋川北部地下</a:t>
            </a:r>
            <a:r>
              <a:rPr kumimoji="1" lang="ja-JP" altLang="en-US" sz="8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河川</a:t>
            </a:r>
            <a:r>
              <a:rPr kumimoji="1" lang="en-US" altLang="ja-JP" sz="8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城北立坑</a:t>
            </a:r>
            <a:r>
              <a:rPr kumimoji="1" lang="en-US" altLang="ja-JP" sz="8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図 58"/>
          <p:cNvPicPr>
            <a:picLocks noChangeAspect="1"/>
          </p:cNvPicPr>
          <p:nvPr/>
        </p:nvPicPr>
        <p:blipFill rotWithShape="1">
          <a:blip r:embed="rId3"/>
          <a:srcRect l="9978"/>
          <a:stretch/>
        </p:blipFill>
        <p:spPr>
          <a:xfrm>
            <a:off x="2570345" y="5150529"/>
            <a:ext cx="1977831" cy="1370744"/>
          </a:xfrm>
          <a:prstGeom prst="rect">
            <a:avLst/>
          </a:prstGeom>
          <a:solidFill>
            <a:srgbClr val="FFFFFF"/>
          </a:solidFill>
        </p:spPr>
      </p:pic>
      <p:pic>
        <p:nvPicPr>
          <p:cNvPr id="60" name="図 59"/>
          <p:cNvPicPr>
            <a:picLocks noChangeAspect="1"/>
          </p:cNvPicPr>
          <p:nvPr/>
        </p:nvPicPr>
        <p:blipFill rotWithShape="1">
          <a:blip r:embed="rId4"/>
          <a:srcRect l="2154" r="3470"/>
          <a:stretch/>
        </p:blipFill>
        <p:spPr>
          <a:xfrm>
            <a:off x="460233" y="5150529"/>
            <a:ext cx="2052000" cy="1374815"/>
          </a:xfrm>
          <a:prstGeom prst="rect">
            <a:avLst/>
          </a:prstGeom>
          <a:solidFill>
            <a:srgbClr val="FFFFFF"/>
          </a:solidFill>
        </p:spPr>
      </p:pic>
      <p:pic>
        <p:nvPicPr>
          <p:cNvPr id="61" name="図 60"/>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8011" r="3919" b="17491"/>
          <a:stretch/>
        </p:blipFill>
        <p:spPr>
          <a:xfrm>
            <a:off x="7110663" y="5137086"/>
            <a:ext cx="1682686" cy="1182322"/>
          </a:xfrm>
          <a:prstGeom prst="rect">
            <a:avLst/>
          </a:prstGeom>
          <a:ln>
            <a:noFill/>
          </a:ln>
        </p:spPr>
      </p:pic>
      <p:sp>
        <p:nvSpPr>
          <p:cNvPr id="62" name="テキスト ボックス 61"/>
          <p:cNvSpPr txBox="1"/>
          <p:nvPr/>
        </p:nvSpPr>
        <p:spPr>
          <a:xfrm>
            <a:off x="5618879" y="6334704"/>
            <a:ext cx="2440757" cy="215444"/>
          </a:xfrm>
          <a:prstGeom prst="rect">
            <a:avLst/>
          </a:prstGeom>
          <a:noFill/>
          <a:ln>
            <a:noFill/>
          </a:ln>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梅川の改修（河南町）</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7069733" y="5180843"/>
            <a:ext cx="5400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改修後</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5" name="図 64"/>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1370" r="1862" b="16234"/>
          <a:stretch/>
        </p:blipFill>
        <p:spPr>
          <a:xfrm>
            <a:off x="4884446" y="5159301"/>
            <a:ext cx="1750449" cy="1136455"/>
          </a:xfrm>
          <a:prstGeom prst="rect">
            <a:avLst/>
          </a:prstGeom>
          <a:ln>
            <a:noFill/>
          </a:ln>
        </p:spPr>
      </p:pic>
      <p:sp>
        <p:nvSpPr>
          <p:cNvPr id="66" name="テキスト ボックス 65"/>
          <p:cNvSpPr txBox="1"/>
          <p:nvPr/>
        </p:nvSpPr>
        <p:spPr>
          <a:xfrm>
            <a:off x="4837501" y="5150529"/>
            <a:ext cx="5400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改修前</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p:cNvSpPr txBox="1"/>
          <p:nvPr/>
        </p:nvSpPr>
        <p:spPr>
          <a:xfrm>
            <a:off x="5636443" y="4836678"/>
            <a:ext cx="2440757" cy="215444"/>
          </a:xfrm>
          <a:prstGeom prst="rect">
            <a:avLst/>
          </a:prstGeom>
          <a:noFill/>
          <a:ln>
            <a:noFill/>
          </a:ln>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安威川</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ダム建設事業（茨木市）</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右矢印 44"/>
          <p:cNvSpPr/>
          <p:nvPr/>
        </p:nvSpPr>
        <p:spPr>
          <a:xfrm>
            <a:off x="6679641" y="5597065"/>
            <a:ext cx="428625" cy="390525"/>
          </a:xfrm>
          <a:prstGeom prst="rightArrow">
            <a:avLst/>
          </a:prstGeom>
          <a:solidFill>
            <a:schemeClr val="accent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46" name="直線コネクタ 45"/>
          <p:cNvCxnSpPr/>
          <p:nvPr/>
        </p:nvCxnSpPr>
        <p:spPr>
          <a:xfrm>
            <a:off x="270456" y="6926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50219" y="318163"/>
            <a:ext cx="3877985" cy="3693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zh-TW"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（４）危機管理対策（治水対策</a:t>
            </a:r>
            <a:r>
              <a:rPr kumimoji="1" lang="zh-TW"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4" name="図 53"/>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702517" y="2520623"/>
            <a:ext cx="1699113" cy="1264362"/>
          </a:xfrm>
          <a:prstGeom prst="rect">
            <a:avLst/>
          </a:prstGeom>
          <a:ln w="6350">
            <a:noFill/>
          </a:ln>
        </p:spPr>
      </p:pic>
      <p:cxnSp>
        <p:nvCxnSpPr>
          <p:cNvPr id="55" name="直線矢印コネクタ 54"/>
          <p:cNvCxnSpPr/>
          <p:nvPr/>
        </p:nvCxnSpPr>
        <p:spPr>
          <a:xfrm>
            <a:off x="3903273" y="3521941"/>
            <a:ext cx="0" cy="19489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2929369" y="2760205"/>
            <a:ext cx="346249" cy="138499"/>
          </a:xfrm>
          <a:prstGeom prst="rect">
            <a:avLst/>
          </a:prstGeom>
          <a:solidFill>
            <a:srgbClr val="FFFFFF">
              <a:alpha val="69804"/>
            </a:srgbClr>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遊水地</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p:cNvSpPr txBox="1"/>
          <p:nvPr/>
        </p:nvSpPr>
        <p:spPr>
          <a:xfrm>
            <a:off x="3583558" y="2522636"/>
            <a:ext cx="346249" cy="138499"/>
          </a:xfrm>
          <a:prstGeom prst="rect">
            <a:avLst/>
          </a:prstGeom>
          <a:solidFill>
            <a:srgbClr val="FFFFFF">
              <a:alpha val="69804"/>
            </a:srgbClr>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越流堤</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テキスト ボックス 57"/>
          <p:cNvSpPr txBox="1"/>
          <p:nvPr/>
        </p:nvSpPr>
        <p:spPr>
          <a:xfrm>
            <a:off x="3813550" y="3211012"/>
            <a:ext cx="138499" cy="346249"/>
          </a:xfrm>
          <a:prstGeom prst="rect">
            <a:avLst/>
          </a:prstGeom>
          <a:solidFill>
            <a:srgbClr val="FFFFFF">
              <a:alpha val="69804"/>
            </a:srgbClr>
          </a:solidFill>
        </p:spPr>
        <p:txBody>
          <a:bodyPr vert="eaVert"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恩智川</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フリーフォーム 63"/>
          <p:cNvSpPr/>
          <p:nvPr/>
        </p:nvSpPr>
        <p:spPr>
          <a:xfrm>
            <a:off x="3378769" y="2686431"/>
            <a:ext cx="425978" cy="598553"/>
          </a:xfrm>
          <a:custGeom>
            <a:avLst/>
            <a:gdLst>
              <a:gd name="connsiteX0" fmla="*/ 476250 w 762000"/>
              <a:gd name="connsiteY0" fmla="*/ 0 h 1200150"/>
              <a:gd name="connsiteX1" fmla="*/ 762000 w 762000"/>
              <a:gd name="connsiteY1" fmla="*/ 0 h 1200150"/>
              <a:gd name="connsiteX2" fmla="*/ 628650 w 762000"/>
              <a:gd name="connsiteY2" fmla="*/ 1200150 h 1200150"/>
              <a:gd name="connsiteX3" fmla="*/ 0 w 762000"/>
              <a:gd name="connsiteY3" fmla="*/ 1200150 h 1200150"/>
              <a:gd name="connsiteX4" fmla="*/ 476250 w 762000"/>
              <a:gd name="connsiteY4" fmla="*/ 0 h 1200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 h="1200150">
                <a:moveTo>
                  <a:pt x="476250" y="0"/>
                </a:moveTo>
                <a:lnTo>
                  <a:pt x="762000" y="0"/>
                </a:lnTo>
                <a:lnTo>
                  <a:pt x="628650" y="1200150"/>
                </a:lnTo>
                <a:lnTo>
                  <a:pt x="0" y="1200150"/>
                </a:lnTo>
                <a:lnTo>
                  <a:pt x="476250" y="0"/>
                </a:lnTo>
                <a:close/>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749377" y="6277391"/>
            <a:ext cx="627311" cy="103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平成</a:t>
            </a:r>
            <a:r>
              <a:rPr kumimoji="1" lang="en-US" altLang="ja-JP"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7</a:t>
            </a:r>
            <a:r>
              <a:rPr kumimoji="1" lang="ja-JP" altLang="en-US"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年梅雨前線</a:t>
            </a:r>
            <a:endParaRPr kumimoji="1" lang="ja-JP" altLang="en-US" sz="5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p:cNvSpPr/>
          <p:nvPr/>
        </p:nvSpPr>
        <p:spPr>
          <a:xfrm>
            <a:off x="2973743" y="6189686"/>
            <a:ext cx="603750" cy="114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平成</a:t>
            </a:r>
            <a:r>
              <a:rPr kumimoji="1" lang="en-US" altLang="ja-JP"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7</a:t>
            </a:r>
            <a:r>
              <a:rPr kumimoji="1" lang="ja-JP" altLang="en-US"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年梅雨前線</a:t>
            </a:r>
            <a:endParaRPr kumimoji="1" lang="ja-JP" altLang="en-US" sz="5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1739596" y="6271577"/>
            <a:ext cx="686488" cy="128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令和</a:t>
            </a:r>
            <a:r>
              <a:rPr kumimoji="1" lang="en-US" altLang="ja-JP"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3</a:t>
            </a:r>
            <a:r>
              <a:rPr kumimoji="1" lang="ja-JP" altLang="en-US"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年</a:t>
            </a:r>
            <a:r>
              <a:rPr kumimoji="1" lang="en-US" altLang="ja-JP"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5</a:t>
            </a:r>
            <a:r>
              <a:rPr kumimoji="1" lang="ja-JP" altLang="en-US"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月</a:t>
            </a:r>
            <a:r>
              <a:rPr kumimoji="1" lang="en-US" altLang="ja-JP"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20</a:t>
            </a:r>
            <a:r>
              <a:rPr kumimoji="1" lang="ja-JP" altLang="en-US"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1" lang="en-US" altLang="ja-JP"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21</a:t>
            </a:r>
            <a:r>
              <a:rPr kumimoji="1" lang="ja-JP" altLang="en-US"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日</a:t>
            </a:r>
            <a:endParaRPr kumimoji="1" lang="ja-JP" altLang="en-US" sz="5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33"/>
          <p:cNvSpPr/>
          <p:nvPr/>
        </p:nvSpPr>
        <p:spPr>
          <a:xfrm>
            <a:off x="3739647" y="6182783"/>
            <a:ext cx="709961" cy="12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令和</a:t>
            </a:r>
            <a:r>
              <a:rPr kumimoji="1" lang="en-US" altLang="ja-JP"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3</a:t>
            </a:r>
            <a:r>
              <a:rPr kumimoji="1" lang="ja-JP" altLang="en-US"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年</a:t>
            </a:r>
            <a:r>
              <a:rPr kumimoji="1" lang="en-US" altLang="ja-JP"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5</a:t>
            </a:r>
            <a:r>
              <a:rPr kumimoji="1" lang="ja-JP" altLang="en-US"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月</a:t>
            </a:r>
            <a:r>
              <a:rPr kumimoji="1" lang="en-US" altLang="ja-JP"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20</a:t>
            </a:r>
            <a:r>
              <a:rPr kumimoji="1" lang="ja-JP" altLang="en-US"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1" lang="en-US" altLang="ja-JP"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21</a:t>
            </a:r>
            <a:r>
              <a:rPr kumimoji="1" lang="ja-JP" altLang="en-US" sz="5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日</a:t>
            </a:r>
            <a:endParaRPr kumimoji="1" lang="ja-JP" altLang="en-US" sz="5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pic>
        <p:nvPicPr>
          <p:cNvPr id="7" name="図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64012" y="2652265"/>
            <a:ext cx="3799209" cy="2137055"/>
          </a:xfrm>
          <a:prstGeom prst="rect">
            <a:avLst/>
          </a:prstGeom>
        </p:spPr>
      </p:pic>
    </p:spTree>
    <p:extLst>
      <p:ext uri="{BB962C8B-B14F-4D97-AF65-F5344CB8AC3E}">
        <p14:creationId xmlns:p14="http://schemas.microsoft.com/office/powerpoint/2010/main" val="1777397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251520" y="476672"/>
          <a:ext cx="8712968" cy="6072357"/>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3366374">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09606">
                <a:tc>
                  <a:txBody>
                    <a:bodyPr/>
                    <a:lstStyle/>
                    <a:p>
                      <a:pPr algn="ctr"/>
                      <a:r>
                        <a:rPr kumimoji="1" lang="ja-JP" altLang="en-US" dirty="0"/>
                        <a:t>＜</a:t>
                      </a:r>
                      <a:r>
                        <a:rPr kumimoji="1" lang="en-US" altLang="ja-JP" dirty="0"/>
                        <a:t>Why</a:t>
                      </a:r>
                      <a:r>
                        <a:rPr kumimoji="1" lang="ja-JP" altLang="en-US" dirty="0"/>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706597">
                <a:tc>
                  <a:txBody>
                    <a:bodyPr/>
                    <a:lstStyle/>
                    <a:p>
                      <a:pPr algn="l"/>
                      <a:r>
                        <a:rPr kumimoji="1" lang="ja-JP" altLang="en-US" sz="1200" dirty="0"/>
                        <a:t>・</a:t>
                      </a:r>
                      <a:r>
                        <a:rPr kumimoji="1" lang="en-US" altLang="ja-JP" sz="1200" dirty="0"/>
                        <a:t>2008</a:t>
                      </a:r>
                      <a:r>
                        <a:rPr kumimoji="1" lang="ja-JP" altLang="en-US" sz="1200" dirty="0"/>
                        <a:t>年末まで街頭犯罪認知件数が</a:t>
                      </a:r>
                      <a:r>
                        <a:rPr kumimoji="1" lang="en-US" altLang="ja-JP" sz="1200" dirty="0"/>
                        <a:t>9</a:t>
                      </a:r>
                      <a:r>
                        <a:rPr kumimoji="1" lang="ja-JP" altLang="en-US" sz="1200" dirty="0"/>
                        <a:t>年連続で全国ワースト</a:t>
                      </a:r>
                      <a:r>
                        <a:rPr kumimoji="1" lang="en-US" altLang="ja-JP" sz="1200" dirty="0"/>
                        <a:t>1</a:t>
                      </a:r>
                      <a:r>
                        <a:rPr kumimoji="1" lang="ja-JP" altLang="en-US" sz="1200" dirty="0"/>
                        <a:t>を記録するなど、大阪の治安情勢は極めて厳しい状況にあった。</a:t>
                      </a:r>
                      <a:endParaRPr kumimoji="1" lang="en-US" altLang="ja-JP" sz="1200" dirty="0"/>
                    </a:p>
                    <a:p>
                      <a:pPr algn="l"/>
                      <a:endParaRPr kumimoji="1" lang="en-US" altLang="ja-JP" sz="1200" dirty="0"/>
                    </a:p>
                    <a:p>
                      <a:pPr algn="l"/>
                      <a:r>
                        <a:rPr kumimoji="1" lang="ja-JP" altLang="en-US" sz="1200" dirty="0"/>
                        <a:t>・子供に対する性犯罪の認知件数も多発し、近年増加傾向にある。</a:t>
                      </a:r>
                      <a:endParaRPr kumimoji="1" lang="en-US" altLang="ja-JP" sz="1200" dirty="0"/>
                    </a:p>
                    <a:p>
                      <a:pPr algn="l"/>
                      <a:endParaRPr kumimoji="1" lang="en-US" altLang="ja-JP" sz="1200" dirty="0"/>
                    </a:p>
                    <a:p>
                      <a:pPr algn="l"/>
                      <a:r>
                        <a:rPr kumimoji="1" lang="ja-JP" altLang="en-US" sz="1200" dirty="0"/>
                        <a:t>・厳しい治安情勢を受け、府民の体感治安の改善が喫緊の課題となっていたが、警察、府、市町村、地域が個別で対策を進めており、総合調整機能がなかった。</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200" u="none" dirty="0">
                          <a:solidFill>
                            <a:schemeClr val="tx1"/>
                          </a:solidFill>
                        </a:rPr>
                        <a:t>・府警、市町村と連携し、街頭犯罪ワースト</a:t>
                      </a:r>
                      <a:r>
                        <a:rPr kumimoji="1" lang="en-US" altLang="ja-JP" sz="1200" u="none" dirty="0">
                          <a:solidFill>
                            <a:schemeClr val="tx1"/>
                          </a:solidFill>
                        </a:rPr>
                        <a:t>1</a:t>
                      </a:r>
                      <a:r>
                        <a:rPr kumimoji="1" lang="ja-JP" altLang="en-US" sz="1200" u="none" dirty="0">
                          <a:solidFill>
                            <a:schemeClr val="tx1"/>
                          </a:solidFill>
                        </a:rPr>
                        <a:t>返上に向けた総合的な治安対策を推進するための司令塔機能を整備</a:t>
                      </a:r>
                      <a:endParaRPr kumimoji="1" lang="en-US" altLang="ja-JP" sz="1200" u="none" dirty="0">
                        <a:solidFill>
                          <a:schemeClr val="tx1"/>
                        </a:solidFill>
                      </a:endParaRPr>
                    </a:p>
                    <a:p>
                      <a:pPr algn="l"/>
                      <a:endParaRPr kumimoji="1" lang="en-US" altLang="ja-JP" sz="1200" u="none" dirty="0">
                        <a:solidFill>
                          <a:schemeClr val="tx1"/>
                        </a:solidFill>
                      </a:endParaRPr>
                    </a:p>
                    <a:p>
                      <a:pPr algn="l"/>
                      <a:r>
                        <a:rPr kumimoji="1" lang="ja-JP" altLang="en-US" sz="1200" u="none" dirty="0">
                          <a:solidFill>
                            <a:schemeClr val="tx1"/>
                          </a:solidFill>
                        </a:rPr>
                        <a:t>・子供の性犯罪被害防止のため、府警と連携して加害者の再犯防止、立ち直り支援の仕組みを新たに構築</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200" u="none" dirty="0">
                          <a:solidFill>
                            <a:schemeClr val="tx1"/>
                          </a:solidFill>
                        </a:rPr>
                        <a:t>・知事部局に青少年・地域安全室を設置（</a:t>
                      </a:r>
                      <a:r>
                        <a:rPr kumimoji="1" lang="en-US" altLang="ja-JP" sz="1200" u="none" dirty="0">
                          <a:solidFill>
                            <a:schemeClr val="tx1"/>
                          </a:solidFill>
                        </a:rPr>
                        <a:t>2009</a:t>
                      </a:r>
                      <a:r>
                        <a:rPr kumimoji="1" lang="ja-JP" altLang="en-US" sz="1200" u="none" dirty="0">
                          <a:solidFill>
                            <a:schemeClr val="tx1"/>
                          </a:solidFill>
                        </a:rPr>
                        <a:t>年度）</a:t>
                      </a:r>
                      <a:endParaRPr kumimoji="1" lang="en-US" altLang="ja-JP" sz="1200" u="none" strike="sngStrike" dirty="0">
                        <a:solidFill>
                          <a:schemeClr val="tx1"/>
                        </a:solidFill>
                      </a:endParaRPr>
                    </a:p>
                    <a:p>
                      <a:pPr algn="l"/>
                      <a:r>
                        <a:rPr kumimoji="1" lang="ja-JP" altLang="en-US" sz="1200" u="none" dirty="0">
                          <a:solidFill>
                            <a:schemeClr val="tx1"/>
                          </a:solidFill>
                        </a:rPr>
                        <a:t>・組織改正により、青少年・地域安全室（廃止）から危機管理室へ移管（</a:t>
                      </a:r>
                      <a:r>
                        <a:rPr kumimoji="1" lang="en-US" altLang="ja-JP" sz="1200" u="none" dirty="0">
                          <a:solidFill>
                            <a:schemeClr val="tx1"/>
                          </a:solidFill>
                        </a:rPr>
                        <a:t>2022</a:t>
                      </a:r>
                      <a:r>
                        <a:rPr kumimoji="1" lang="ja-JP" altLang="en-US" sz="1200" u="none" dirty="0">
                          <a:solidFill>
                            <a:schemeClr val="tx1"/>
                          </a:solidFill>
                        </a:rPr>
                        <a:t>年度）</a:t>
                      </a:r>
                      <a:endParaRPr kumimoji="1" lang="en-US" altLang="ja-JP" sz="1200" u="none" dirty="0">
                        <a:solidFill>
                          <a:schemeClr val="tx1"/>
                        </a:solidFill>
                      </a:endParaRPr>
                    </a:p>
                    <a:p>
                      <a:pPr algn="l"/>
                      <a:endParaRPr kumimoji="1" lang="en-US" altLang="ja-JP" sz="1200" u="none" dirty="0">
                        <a:solidFill>
                          <a:schemeClr val="tx1"/>
                        </a:solidFill>
                      </a:endParaRPr>
                    </a:p>
                    <a:p>
                      <a:pPr algn="l"/>
                      <a:r>
                        <a:rPr kumimoji="1" lang="ja-JP" altLang="en-US" sz="1200" u="none" dirty="0">
                          <a:solidFill>
                            <a:schemeClr val="tx1"/>
                          </a:solidFill>
                        </a:rPr>
                        <a:t>・市町村（自治会・商店街等を通じての設置を含む）による防犯カメラ設置（約</a:t>
                      </a:r>
                      <a:r>
                        <a:rPr kumimoji="1" lang="en-US" altLang="ja-JP" sz="1200" u="none" dirty="0">
                          <a:solidFill>
                            <a:schemeClr val="tx1"/>
                          </a:solidFill>
                        </a:rPr>
                        <a:t>37,000</a:t>
                      </a:r>
                      <a:r>
                        <a:rPr kumimoji="1" lang="ja-JP" altLang="en-US" sz="1200" u="none" dirty="0">
                          <a:solidFill>
                            <a:schemeClr val="tx1"/>
                          </a:solidFill>
                        </a:rPr>
                        <a:t>台）（</a:t>
                      </a:r>
                      <a:r>
                        <a:rPr kumimoji="1" lang="en-US" altLang="ja-JP" sz="1200" u="none" dirty="0">
                          <a:solidFill>
                            <a:schemeClr val="tx1"/>
                          </a:solidFill>
                        </a:rPr>
                        <a:t>2021</a:t>
                      </a:r>
                      <a:r>
                        <a:rPr kumimoji="1" lang="ja-JP" altLang="en-US" sz="1200" u="none" dirty="0">
                          <a:solidFill>
                            <a:schemeClr val="tx1"/>
                          </a:solidFill>
                        </a:rPr>
                        <a:t>年度末）</a:t>
                      </a:r>
                      <a:endParaRPr kumimoji="1" lang="en-US" altLang="ja-JP" sz="1200" u="none" dirty="0">
                        <a:solidFill>
                          <a:schemeClr val="tx1"/>
                        </a:solidFill>
                      </a:endParaRPr>
                    </a:p>
                    <a:p>
                      <a:pPr algn="l"/>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rPr>
                        <a:t>・小学校区単位で防犯ボランティアの活動拠点（地域安全センター）を整備 </a:t>
                      </a:r>
                      <a:r>
                        <a:rPr kumimoji="1" lang="en-US" altLang="ja-JP" sz="1200" u="none" strike="noStrike" dirty="0">
                          <a:solidFill>
                            <a:schemeClr val="tx1"/>
                          </a:solidFill>
                        </a:rPr>
                        <a:t>【</a:t>
                      </a:r>
                      <a:r>
                        <a:rPr kumimoji="1" lang="ja-JP" altLang="en-US" sz="1200" u="none" strike="noStrike" dirty="0">
                          <a:solidFill>
                            <a:schemeClr val="tx1"/>
                          </a:solidFill>
                        </a:rPr>
                        <a:t>大阪発</a:t>
                      </a:r>
                      <a:r>
                        <a:rPr kumimoji="1" lang="en-US" altLang="ja-JP" sz="1200" u="none" strike="noStrike"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dirty="0">
                          <a:solidFill>
                            <a:schemeClr val="tx1"/>
                          </a:solidFill>
                        </a:rPr>
                        <a:t>　</a:t>
                      </a:r>
                      <a:r>
                        <a:rPr kumimoji="1" lang="en-US" altLang="ja-JP" sz="1200" u="none" strike="noStrike" dirty="0">
                          <a:solidFill>
                            <a:schemeClr val="tx1"/>
                          </a:solidFill>
                        </a:rPr>
                        <a:t>2019</a:t>
                      </a:r>
                      <a:r>
                        <a:rPr kumimoji="1" lang="ja-JP" altLang="en-US" sz="1200" u="none" strike="noStrike" dirty="0">
                          <a:solidFill>
                            <a:schemeClr val="tx1"/>
                          </a:solidFill>
                        </a:rPr>
                        <a:t>年</a:t>
                      </a:r>
                      <a:r>
                        <a:rPr kumimoji="1" lang="en-US" altLang="ja-JP" sz="1200" u="none" strike="noStrike" dirty="0">
                          <a:solidFill>
                            <a:schemeClr val="tx1"/>
                          </a:solidFill>
                        </a:rPr>
                        <a:t>11</a:t>
                      </a:r>
                      <a:r>
                        <a:rPr kumimoji="1" lang="ja-JP" altLang="en-US" sz="1200" u="none" strike="noStrike" dirty="0">
                          <a:solidFill>
                            <a:schemeClr val="tx1"/>
                          </a:solidFill>
                        </a:rPr>
                        <a:t>月全小学校区に地域安全センターを設置</a:t>
                      </a:r>
                      <a:endParaRPr kumimoji="1" lang="en-US" altLang="ja-JP" sz="1200" u="none" strike="noStrik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strike="noStrik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dirty="0">
                          <a:solidFill>
                            <a:schemeClr val="tx1"/>
                          </a:solidFill>
                        </a:rPr>
                        <a:t>・地域安全センターを拠点に活動する青色防犯パトロール車にドライブレコーダーを設置する市町村に対する補助（</a:t>
                      </a:r>
                      <a:r>
                        <a:rPr kumimoji="1" lang="en-US" altLang="ja-JP" sz="1200" u="none" strike="noStrike" dirty="0">
                          <a:solidFill>
                            <a:schemeClr val="tx1"/>
                          </a:solidFill>
                        </a:rPr>
                        <a:t>2019</a:t>
                      </a:r>
                      <a:r>
                        <a:rPr kumimoji="1" lang="ja-JP" altLang="en-US" sz="1200" u="none" strike="noStrike" dirty="0">
                          <a:solidFill>
                            <a:schemeClr val="tx1"/>
                          </a:solidFill>
                        </a:rPr>
                        <a:t>～</a:t>
                      </a:r>
                      <a:r>
                        <a:rPr kumimoji="1" lang="en-US" altLang="ja-JP" sz="1200" u="none" strike="noStrike" dirty="0">
                          <a:solidFill>
                            <a:schemeClr val="tx1"/>
                          </a:solidFill>
                        </a:rPr>
                        <a:t>2021</a:t>
                      </a:r>
                      <a:r>
                        <a:rPr kumimoji="1" lang="ja-JP" altLang="en-US" sz="1200" u="none" strike="noStrike" dirty="0">
                          <a:solidFill>
                            <a:schemeClr val="tx1"/>
                          </a:solidFill>
                        </a:rPr>
                        <a:t>年度）</a:t>
                      </a:r>
                      <a:endParaRPr kumimoji="1" lang="en-US" altLang="ja-JP" sz="1200" u="none" strike="noStrik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dirty="0">
                          <a:solidFill>
                            <a:schemeClr val="tx1"/>
                          </a:solidFill>
                        </a:rPr>
                        <a:t>10</a:t>
                      </a:r>
                      <a:r>
                        <a:rPr kumimoji="1" lang="ja-JP" altLang="en-US" sz="1200" u="none" strike="noStrike" dirty="0">
                          <a:solidFill>
                            <a:schemeClr val="tx1"/>
                          </a:solidFill>
                        </a:rPr>
                        <a:t>市町、</a:t>
                      </a:r>
                      <a:r>
                        <a:rPr kumimoji="1" lang="en-US" altLang="ja-JP" sz="1200" u="none" strike="noStrike" dirty="0">
                          <a:solidFill>
                            <a:schemeClr val="tx1"/>
                          </a:solidFill>
                        </a:rPr>
                        <a:t>120</a:t>
                      </a:r>
                      <a:r>
                        <a:rPr kumimoji="1" lang="ja-JP" altLang="en-US" sz="1200" u="none" strike="noStrike" dirty="0">
                          <a:solidFill>
                            <a:schemeClr val="tx1"/>
                          </a:solidFill>
                        </a:rPr>
                        <a:t>台設置</a:t>
                      </a:r>
                      <a:endParaRPr kumimoji="1" lang="en-US" altLang="ja-JP" sz="1200" u="none" strike="noStrike" dirty="0">
                        <a:solidFill>
                          <a:schemeClr val="tx1"/>
                        </a:solidFill>
                      </a:endParaRPr>
                    </a:p>
                    <a:p>
                      <a:pPr algn="l"/>
                      <a:endParaRPr kumimoji="1" lang="en-US" altLang="ja-JP" sz="1200" u="none" strike="noStrike" dirty="0">
                        <a:solidFill>
                          <a:schemeClr val="tx1"/>
                        </a:solidFill>
                      </a:endParaRPr>
                    </a:p>
                    <a:p>
                      <a:pPr algn="l"/>
                      <a:r>
                        <a:rPr kumimoji="1" lang="ja-JP" altLang="en-US" sz="1200" u="none" strike="noStrike" dirty="0">
                          <a:solidFill>
                            <a:schemeClr val="tx1"/>
                          </a:solidFill>
                        </a:rPr>
                        <a:t>・特殊詐欺対策機器を購入し、高齢者に対して貸与を行う市町村に対する補助（</a:t>
                      </a:r>
                      <a:r>
                        <a:rPr kumimoji="1" lang="en-US" altLang="ja-JP" sz="1200" u="none" strike="noStrike" dirty="0">
                          <a:solidFill>
                            <a:schemeClr val="tx1"/>
                          </a:solidFill>
                        </a:rPr>
                        <a:t>2017</a:t>
                      </a:r>
                      <a:r>
                        <a:rPr kumimoji="1" lang="ja-JP" altLang="en-US" sz="1200" u="none" strike="noStrike" dirty="0">
                          <a:solidFill>
                            <a:schemeClr val="tx1"/>
                          </a:solidFill>
                        </a:rPr>
                        <a:t>年度～）</a:t>
                      </a:r>
                      <a:endParaRPr kumimoji="1" lang="en-US" altLang="ja-JP" sz="1200" u="none" strike="noStrike" dirty="0">
                        <a:solidFill>
                          <a:schemeClr val="tx1"/>
                        </a:solidFill>
                      </a:endParaRPr>
                    </a:p>
                    <a:p>
                      <a:pPr algn="l"/>
                      <a:r>
                        <a:rPr kumimoji="1" lang="en-US" altLang="ja-JP" sz="1200" u="none" strike="noStrike" dirty="0">
                          <a:solidFill>
                            <a:schemeClr val="tx1"/>
                          </a:solidFill>
                        </a:rPr>
                        <a:t>17</a:t>
                      </a:r>
                      <a:r>
                        <a:rPr kumimoji="1" lang="ja-JP" altLang="en-US" sz="1200" u="none" strike="noStrike" dirty="0">
                          <a:solidFill>
                            <a:schemeClr val="tx1"/>
                          </a:solidFill>
                        </a:rPr>
                        <a:t>市町、</a:t>
                      </a:r>
                      <a:r>
                        <a:rPr kumimoji="1" lang="en-US" altLang="ja-JP" sz="1200" u="none" strike="noStrike" dirty="0">
                          <a:solidFill>
                            <a:schemeClr val="tx1"/>
                          </a:solidFill>
                        </a:rPr>
                        <a:t>9,508</a:t>
                      </a:r>
                      <a:r>
                        <a:rPr kumimoji="1" lang="ja-JP" altLang="en-US" sz="1200" u="none" strike="noStrike" dirty="0">
                          <a:solidFill>
                            <a:schemeClr val="tx1"/>
                          </a:solidFill>
                        </a:rPr>
                        <a:t>台設置（</a:t>
                      </a:r>
                      <a:r>
                        <a:rPr kumimoji="1" lang="en-US" altLang="ja-JP" sz="1200" u="none" strike="noStrike" dirty="0">
                          <a:solidFill>
                            <a:schemeClr val="tx1"/>
                          </a:solidFill>
                        </a:rPr>
                        <a:t>2022</a:t>
                      </a:r>
                      <a:r>
                        <a:rPr kumimoji="1" lang="ja-JP" altLang="en-US" sz="1200" u="none" strike="noStrike" dirty="0">
                          <a:solidFill>
                            <a:schemeClr val="tx1"/>
                          </a:solidFill>
                        </a:rPr>
                        <a:t>年度末見込み）</a:t>
                      </a:r>
                      <a:endParaRPr kumimoji="1" lang="en-US" altLang="ja-JP" sz="1200" u="none" strike="noStrike" dirty="0">
                        <a:solidFill>
                          <a:schemeClr val="tx1"/>
                        </a:solidFill>
                      </a:endParaRPr>
                    </a:p>
                    <a:p>
                      <a:pPr algn="l"/>
                      <a:endParaRPr kumimoji="1" lang="en-US" altLang="ja-JP" sz="1200" u="none" strike="noStrike" dirty="0">
                        <a:solidFill>
                          <a:schemeClr val="tx1"/>
                        </a:solidFill>
                      </a:endParaRPr>
                    </a:p>
                    <a:p>
                      <a:pPr algn="l"/>
                      <a:r>
                        <a:rPr kumimoji="1" lang="ja-JP" altLang="en-US" sz="1200" u="none" dirty="0">
                          <a:solidFill>
                            <a:schemeClr val="tx1"/>
                          </a:solidFill>
                        </a:rPr>
                        <a:t>・迷惑防止条例の改正や街頭防犯カメラの更新により、歓楽街への対策を</a:t>
                      </a:r>
                      <a:r>
                        <a:rPr kumimoji="1" lang="ja-JP" altLang="en-US" sz="1200" u="none" dirty="0" smtClean="0">
                          <a:solidFill>
                            <a:schemeClr val="tx1"/>
                          </a:solidFill>
                        </a:rPr>
                        <a:t>強化</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・住民の安全・安心を確保するため、厳しい治安情勢となっていた西堺警察署の管轄区域を分割し、中堺警察署を新設、</a:t>
                      </a:r>
                      <a:r>
                        <a:rPr kumimoji="1" lang="en-US" altLang="ja-JP" sz="1200" u="none" dirty="0" smtClean="0">
                          <a:solidFill>
                            <a:schemeClr val="tx1"/>
                          </a:solidFill>
                        </a:rPr>
                        <a:t>2021</a:t>
                      </a:r>
                      <a:r>
                        <a:rPr kumimoji="1" lang="ja-JP" altLang="en-US" sz="1200" u="none" dirty="0" smtClean="0">
                          <a:solidFill>
                            <a:schemeClr val="tx1"/>
                          </a:solidFill>
                        </a:rPr>
                        <a:t>年度より運用開始。</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200" u="none" dirty="0">
                          <a:solidFill>
                            <a:schemeClr val="tx1"/>
                          </a:solidFill>
                        </a:rPr>
                        <a:t>・刑法犯認知件数</a:t>
                      </a:r>
                      <a:endParaRPr kumimoji="1" lang="en-US" altLang="ja-JP" sz="1200" u="none" dirty="0">
                        <a:solidFill>
                          <a:schemeClr val="tx1"/>
                        </a:solidFill>
                      </a:endParaRPr>
                    </a:p>
                    <a:p>
                      <a:pPr algn="l"/>
                      <a:r>
                        <a:rPr kumimoji="1" lang="en-US" altLang="ja-JP" sz="1200" u="none" dirty="0">
                          <a:solidFill>
                            <a:schemeClr val="tx1"/>
                          </a:solidFill>
                        </a:rPr>
                        <a:t>※</a:t>
                      </a:r>
                      <a:r>
                        <a:rPr kumimoji="1" lang="ja-JP" altLang="en-US" sz="1200" u="none" dirty="0">
                          <a:solidFill>
                            <a:schemeClr val="tx1"/>
                          </a:solidFill>
                        </a:rPr>
                        <a:t>大阪</a:t>
                      </a:r>
                      <a:endParaRPr kumimoji="1" lang="en-US" altLang="ja-JP" sz="1200" u="none" dirty="0">
                        <a:solidFill>
                          <a:schemeClr val="tx1"/>
                        </a:solidFill>
                      </a:endParaRPr>
                    </a:p>
                    <a:p>
                      <a:pPr algn="l"/>
                      <a:r>
                        <a:rPr kumimoji="1" lang="ja-JP" altLang="en-US" sz="1200" u="none" dirty="0">
                          <a:solidFill>
                            <a:schemeClr val="tx1"/>
                          </a:solidFill>
                        </a:rPr>
                        <a:t>ピークの</a:t>
                      </a:r>
                      <a:r>
                        <a:rPr kumimoji="1" lang="en-US" altLang="ja-JP" sz="1200" u="none" dirty="0">
                          <a:solidFill>
                            <a:schemeClr val="tx1"/>
                          </a:solidFill>
                        </a:rPr>
                        <a:t>H13</a:t>
                      </a:r>
                      <a:r>
                        <a:rPr kumimoji="1" lang="ja-JP" altLang="en-US" sz="1200" u="none" dirty="0">
                          <a:solidFill>
                            <a:schemeClr val="tx1"/>
                          </a:solidFill>
                        </a:rPr>
                        <a:t>（</a:t>
                      </a:r>
                      <a:r>
                        <a:rPr kumimoji="1" lang="en-US" altLang="ja-JP" sz="1200" u="none" dirty="0">
                          <a:solidFill>
                            <a:schemeClr val="tx1"/>
                          </a:solidFill>
                        </a:rPr>
                        <a:t>2001</a:t>
                      </a:r>
                      <a:r>
                        <a:rPr kumimoji="1" lang="ja-JP" altLang="en-US" sz="1200" u="none" dirty="0">
                          <a:solidFill>
                            <a:schemeClr val="tx1"/>
                          </a:solidFill>
                        </a:rPr>
                        <a:t>）年</a:t>
                      </a:r>
                      <a:endParaRPr kumimoji="1" lang="en-US" altLang="ja-JP" sz="1200" u="none" dirty="0">
                        <a:solidFill>
                          <a:schemeClr val="tx1"/>
                        </a:solidFill>
                      </a:endParaRPr>
                    </a:p>
                    <a:p>
                      <a:pPr algn="l"/>
                      <a:r>
                        <a:rPr kumimoji="1" lang="ja-JP" altLang="en-US" sz="1200" u="none" dirty="0">
                          <a:solidFill>
                            <a:schemeClr val="tx1"/>
                          </a:solidFill>
                        </a:rPr>
                        <a:t>から約</a:t>
                      </a:r>
                      <a:r>
                        <a:rPr kumimoji="1" lang="en-US" altLang="ja-JP" sz="1200" u="none" strike="noStrike" dirty="0">
                          <a:solidFill>
                            <a:schemeClr val="tx1"/>
                          </a:solidFill>
                          <a:effectLst/>
                        </a:rPr>
                        <a:t>81</a:t>
                      </a:r>
                      <a:r>
                        <a:rPr kumimoji="1" lang="ja-JP" altLang="en-US" sz="1200" u="none" dirty="0">
                          <a:solidFill>
                            <a:schemeClr val="tx1"/>
                          </a:solidFill>
                        </a:rPr>
                        <a:t>％の減少</a:t>
                      </a:r>
                      <a:endParaRPr kumimoji="1" lang="en-US" altLang="ja-JP" sz="1200" u="none" dirty="0">
                        <a:solidFill>
                          <a:schemeClr val="tx1"/>
                        </a:solidFill>
                      </a:endParaRPr>
                    </a:p>
                    <a:p>
                      <a:pPr algn="l"/>
                      <a:r>
                        <a:rPr kumimoji="1" lang="en-US" altLang="ja-JP" sz="1200" u="none" dirty="0">
                          <a:solidFill>
                            <a:schemeClr val="tx1"/>
                          </a:solidFill>
                        </a:rPr>
                        <a:t>2001</a:t>
                      </a:r>
                      <a:r>
                        <a:rPr kumimoji="1" lang="ja-JP" altLang="en-US" sz="1200" u="none" dirty="0">
                          <a:solidFill>
                            <a:schemeClr val="tx1"/>
                          </a:solidFill>
                        </a:rPr>
                        <a:t>年　</a:t>
                      </a:r>
                      <a:r>
                        <a:rPr kumimoji="1" lang="en-US" altLang="ja-JP" sz="1200" u="none" dirty="0">
                          <a:solidFill>
                            <a:schemeClr val="tx1"/>
                          </a:solidFill>
                        </a:rPr>
                        <a:t>327,262</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2013</a:t>
                      </a:r>
                      <a:r>
                        <a:rPr kumimoji="1" lang="ja-JP" altLang="en-US" sz="1200" u="none" dirty="0">
                          <a:solidFill>
                            <a:schemeClr val="tx1"/>
                          </a:solidFill>
                        </a:rPr>
                        <a:t>年　</a:t>
                      </a:r>
                      <a:r>
                        <a:rPr kumimoji="1" lang="en-US" altLang="ja-JP" sz="1200" u="none" dirty="0">
                          <a:solidFill>
                            <a:schemeClr val="tx1"/>
                          </a:solidFill>
                        </a:rPr>
                        <a:t>151,413</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2014</a:t>
                      </a:r>
                      <a:r>
                        <a:rPr kumimoji="1" lang="ja-JP" altLang="en-US" sz="1200" u="none" dirty="0">
                          <a:solidFill>
                            <a:schemeClr val="tx1"/>
                          </a:solidFill>
                        </a:rPr>
                        <a:t>年　</a:t>
                      </a:r>
                      <a:r>
                        <a:rPr kumimoji="1" lang="en-US" altLang="ja-JP" sz="1200" u="none" dirty="0">
                          <a:solidFill>
                            <a:schemeClr val="tx1"/>
                          </a:solidFill>
                        </a:rPr>
                        <a:t>148,257</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2015</a:t>
                      </a:r>
                      <a:r>
                        <a:rPr kumimoji="1" lang="ja-JP" altLang="en-US" sz="1200" u="none" dirty="0">
                          <a:solidFill>
                            <a:schemeClr val="tx1"/>
                          </a:solidFill>
                        </a:rPr>
                        <a:t>年　</a:t>
                      </a:r>
                      <a:r>
                        <a:rPr kumimoji="1" lang="en-US" altLang="ja-JP" sz="1200" u="none" dirty="0">
                          <a:solidFill>
                            <a:schemeClr val="tx1"/>
                          </a:solidFill>
                        </a:rPr>
                        <a:t>132,471</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2016</a:t>
                      </a:r>
                      <a:r>
                        <a:rPr kumimoji="1" lang="ja-JP" altLang="en-US" sz="1200" u="none" dirty="0">
                          <a:solidFill>
                            <a:schemeClr val="tx1"/>
                          </a:solidFill>
                        </a:rPr>
                        <a:t>年　</a:t>
                      </a:r>
                      <a:r>
                        <a:rPr kumimoji="1" lang="en-US" altLang="ja-JP" sz="1200" u="none" dirty="0">
                          <a:solidFill>
                            <a:schemeClr val="tx1"/>
                          </a:solidFill>
                        </a:rPr>
                        <a:t>122,136</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2017</a:t>
                      </a:r>
                      <a:r>
                        <a:rPr kumimoji="1" lang="ja-JP" altLang="en-US" sz="1200" u="none" dirty="0">
                          <a:solidFill>
                            <a:schemeClr val="tx1"/>
                          </a:solidFill>
                        </a:rPr>
                        <a:t>年　</a:t>
                      </a:r>
                      <a:r>
                        <a:rPr kumimoji="1" lang="en-US" altLang="ja-JP" sz="1200" u="none" dirty="0">
                          <a:solidFill>
                            <a:schemeClr val="tx1"/>
                          </a:solidFill>
                        </a:rPr>
                        <a:t>107,023</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2018</a:t>
                      </a:r>
                      <a:r>
                        <a:rPr kumimoji="1" lang="ja-JP" altLang="en-US" sz="1200" u="none" dirty="0">
                          <a:solidFill>
                            <a:schemeClr val="tx1"/>
                          </a:solidFill>
                        </a:rPr>
                        <a:t>年　</a:t>
                      </a:r>
                      <a:r>
                        <a:rPr kumimoji="1" lang="en-US" altLang="ja-JP" sz="1200" u="none" dirty="0">
                          <a:solidFill>
                            <a:schemeClr val="tx1"/>
                          </a:solidFill>
                        </a:rPr>
                        <a:t>95,558</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2019</a:t>
                      </a:r>
                      <a:r>
                        <a:rPr kumimoji="1" lang="ja-JP" altLang="en-US" sz="1200" u="none" dirty="0">
                          <a:solidFill>
                            <a:schemeClr val="tx1"/>
                          </a:solidFill>
                        </a:rPr>
                        <a:t>年　</a:t>
                      </a:r>
                      <a:r>
                        <a:rPr kumimoji="1" lang="en-US" altLang="ja-JP" sz="1200" u="none" dirty="0">
                          <a:solidFill>
                            <a:schemeClr val="tx1"/>
                          </a:solidFill>
                        </a:rPr>
                        <a:t>84,672</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2020</a:t>
                      </a:r>
                      <a:r>
                        <a:rPr kumimoji="1" lang="ja-JP" altLang="en-US" sz="1200" u="none" dirty="0">
                          <a:solidFill>
                            <a:schemeClr val="tx1"/>
                          </a:solidFill>
                        </a:rPr>
                        <a:t>年　</a:t>
                      </a:r>
                      <a:r>
                        <a:rPr kumimoji="1" lang="en-US" altLang="ja-JP" sz="1200" u="none" dirty="0">
                          <a:solidFill>
                            <a:schemeClr val="tx1"/>
                          </a:solidFill>
                        </a:rPr>
                        <a:t>68,351</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2021</a:t>
                      </a:r>
                      <a:r>
                        <a:rPr kumimoji="1" lang="ja-JP" altLang="en-US" sz="1200" u="none" dirty="0">
                          <a:solidFill>
                            <a:schemeClr val="tx1"/>
                          </a:solidFill>
                        </a:rPr>
                        <a:t>年　</a:t>
                      </a:r>
                      <a:r>
                        <a:rPr kumimoji="1" lang="en-US" altLang="ja-JP" sz="1200" u="none" dirty="0">
                          <a:solidFill>
                            <a:schemeClr val="tx1"/>
                          </a:solidFill>
                        </a:rPr>
                        <a:t>62,690</a:t>
                      </a:r>
                      <a:r>
                        <a:rPr kumimoji="1" lang="ja-JP" altLang="en-US" sz="1200" u="none" dirty="0">
                          <a:solidFill>
                            <a:schemeClr val="tx1"/>
                          </a:solidFill>
                        </a:rPr>
                        <a:t>件</a:t>
                      </a:r>
                      <a:endParaRPr kumimoji="1" lang="en-US" altLang="ja-JP" sz="1200" u="none" dirty="0">
                        <a:solidFill>
                          <a:schemeClr val="tx1"/>
                        </a:solidFill>
                      </a:endParaRPr>
                    </a:p>
                    <a:p>
                      <a:pPr algn="l"/>
                      <a:endParaRPr kumimoji="1" lang="en-US" altLang="ja-JP" sz="1200" u="none" dirty="0">
                        <a:solidFill>
                          <a:schemeClr val="tx1"/>
                        </a:solidFill>
                      </a:endParaRPr>
                    </a:p>
                    <a:p>
                      <a:pPr algn="l"/>
                      <a:r>
                        <a:rPr kumimoji="1" lang="en-US" altLang="ja-JP" sz="1200" u="none" dirty="0">
                          <a:solidFill>
                            <a:schemeClr val="tx1"/>
                          </a:solidFill>
                        </a:rPr>
                        <a:t>※ </a:t>
                      </a:r>
                      <a:r>
                        <a:rPr kumimoji="1" lang="ja-JP" altLang="en-US" sz="1200" u="none" dirty="0">
                          <a:solidFill>
                            <a:schemeClr val="tx1"/>
                          </a:solidFill>
                        </a:rPr>
                        <a:t>東京</a:t>
                      </a:r>
                      <a:endParaRPr kumimoji="1" lang="en-US" altLang="ja-JP" sz="1200" u="none" dirty="0">
                        <a:solidFill>
                          <a:schemeClr val="tx1"/>
                        </a:solidFill>
                      </a:endParaRPr>
                    </a:p>
                    <a:p>
                      <a:pPr algn="l"/>
                      <a:r>
                        <a:rPr kumimoji="1" lang="ja-JP" altLang="en-US" sz="1200" u="none" dirty="0">
                          <a:solidFill>
                            <a:schemeClr val="tx1"/>
                          </a:solidFill>
                        </a:rPr>
                        <a:t>ピークの</a:t>
                      </a:r>
                      <a:r>
                        <a:rPr kumimoji="1" lang="en-US" altLang="ja-JP" sz="1200" u="none" dirty="0">
                          <a:solidFill>
                            <a:schemeClr val="tx1"/>
                          </a:solidFill>
                        </a:rPr>
                        <a:t>H14</a:t>
                      </a:r>
                      <a:r>
                        <a:rPr kumimoji="1" lang="ja-JP" altLang="en-US" sz="1200" u="none" dirty="0">
                          <a:solidFill>
                            <a:schemeClr val="tx1"/>
                          </a:solidFill>
                        </a:rPr>
                        <a:t>（</a:t>
                      </a:r>
                      <a:r>
                        <a:rPr kumimoji="1" lang="en-US" altLang="ja-JP" sz="1200" u="none" dirty="0">
                          <a:solidFill>
                            <a:schemeClr val="tx1"/>
                          </a:solidFill>
                        </a:rPr>
                        <a:t>2002</a:t>
                      </a:r>
                      <a:r>
                        <a:rPr kumimoji="1" lang="ja-JP" altLang="en-US" sz="1200" u="none" dirty="0">
                          <a:solidFill>
                            <a:schemeClr val="tx1"/>
                          </a:solidFill>
                        </a:rPr>
                        <a:t>）年から</a:t>
                      </a:r>
                      <a:endParaRPr kumimoji="1" lang="en-US" altLang="ja-JP" sz="1200" u="none" dirty="0">
                        <a:solidFill>
                          <a:schemeClr val="tx1"/>
                        </a:solidFill>
                      </a:endParaRPr>
                    </a:p>
                    <a:p>
                      <a:pPr algn="l"/>
                      <a:r>
                        <a:rPr kumimoji="1" lang="ja-JP" altLang="en-US" sz="1200" u="none" dirty="0">
                          <a:solidFill>
                            <a:schemeClr val="tx1"/>
                          </a:solidFill>
                        </a:rPr>
                        <a:t>約</a:t>
                      </a:r>
                      <a:r>
                        <a:rPr kumimoji="1" lang="en-US" altLang="ja-JP" sz="1200" u="none" strike="noStrike" dirty="0">
                          <a:solidFill>
                            <a:schemeClr val="tx1"/>
                          </a:solidFill>
                        </a:rPr>
                        <a:t>75</a:t>
                      </a:r>
                      <a:r>
                        <a:rPr kumimoji="1" lang="ja-JP" altLang="en-US" sz="1200" u="none" dirty="0">
                          <a:solidFill>
                            <a:schemeClr val="tx1"/>
                          </a:solidFill>
                        </a:rPr>
                        <a:t>％の減少</a:t>
                      </a:r>
                      <a:r>
                        <a:rPr kumimoji="1" lang="ja-JP" altLang="en-US" sz="900" u="none" dirty="0">
                          <a:solidFill>
                            <a:schemeClr val="tx1"/>
                          </a:solidFill>
                        </a:rPr>
                        <a:t>　</a:t>
                      </a:r>
                      <a:endParaRPr kumimoji="1" lang="en-US" altLang="ja-JP" sz="900" u="none" dirty="0">
                        <a:solidFill>
                          <a:schemeClr val="tx1"/>
                        </a:solidFill>
                      </a:endParaRPr>
                    </a:p>
                    <a:p>
                      <a:pPr algn="l"/>
                      <a:r>
                        <a:rPr kumimoji="1" lang="en-US" altLang="ja-JP" sz="1200" u="none" dirty="0">
                          <a:solidFill>
                            <a:schemeClr val="tx1"/>
                          </a:solidFill>
                        </a:rPr>
                        <a:t>2002</a:t>
                      </a:r>
                      <a:r>
                        <a:rPr kumimoji="1" lang="ja-JP" altLang="en-US" sz="1200" u="none" dirty="0">
                          <a:solidFill>
                            <a:schemeClr val="tx1"/>
                          </a:solidFill>
                        </a:rPr>
                        <a:t>年　</a:t>
                      </a:r>
                      <a:r>
                        <a:rPr kumimoji="1" lang="en-US" altLang="ja-JP" sz="1200" u="none" dirty="0">
                          <a:solidFill>
                            <a:schemeClr val="tx1"/>
                          </a:solidFill>
                        </a:rPr>
                        <a:t>301,913</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2008</a:t>
                      </a:r>
                      <a:r>
                        <a:rPr kumimoji="1" lang="ja-JP" altLang="en-US" sz="1200" u="none" dirty="0">
                          <a:solidFill>
                            <a:schemeClr val="tx1"/>
                          </a:solidFill>
                        </a:rPr>
                        <a:t>年　</a:t>
                      </a:r>
                      <a:r>
                        <a:rPr kumimoji="1" lang="en-US" altLang="ja-JP" sz="1200" u="none" dirty="0">
                          <a:solidFill>
                            <a:schemeClr val="tx1"/>
                          </a:solidFill>
                        </a:rPr>
                        <a:t>212,152</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2013</a:t>
                      </a:r>
                      <a:r>
                        <a:rPr kumimoji="1" lang="ja-JP" altLang="en-US" sz="1200" u="none" dirty="0">
                          <a:solidFill>
                            <a:schemeClr val="tx1"/>
                          </a:solidFill>
                        </a:rPr>
                        <a:t>年　</a:t>
                      </a:r>
                      <a:r>
                        <a:rPr kumimoji="1" lang="en-US" altLang="ja-JP" sz="1200" u="none" dirty="0">
                          <a:solidFill>
                            <a:schemeClr val="tx1"/>
                          </a:solidFill>
                        </a:rPr>
                        <a:t>162,557</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2016</a:t>
                      </a:r>
                      <a:r>
                        <a:rPr kumimoji="1" lang="ja-JP" altLang="en-US" sz="1200" u="none" dirty="0">
                          <a:solidFill>
                            <a:schemeClr val="tx1"/>
                          </a:solidFill>
                        </a:rPr>
                        <a:t>年　</a:t>
                      </a:r>
                      <a:r>
                        <a:rPr kumimoji="1" lang="en-US" altLang="ja-JP" sz="1200" u="none" dirty="0">
                          <a:solidFill>
                            <a:schemeClr val="tx1"/>
                          </a:solidFill>
                        </a:rPr>
                        <a:t>134,619</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2017</a:t>
                      </a:r>
                      <a:r>
                        <a:rPr kumimoji="1" lang="ja-JP" altLang="en-US" sz="1200" u="none" dirty="0">
                          <a:solidFill>
                            <a:schemeClr val="tx1"/>
                          </a:solidFill>
                        </a:rPr>
                        <a:t>年　</a:t>
                      </a:r>
                      <a:r>
                        <a:rPr kumimoji="1" lang="en-US" altLang="ja-JP" sz="1200" u="none" dirty="0">
                          <a:solidFill>
                            <a:schemeClr val="tx1"/>
                          </a:solidFill>
                        </a:rPr>
                        <a:t>125,251</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2018</a:t>
                      </a:r>
                      <a:r>
                        <a:rPr kumimoji="1" lang="ja-JP" altLang="en-US" sz="1200" u="none" dirty="0">
                          <a:solidFill>
                            <a:schemeClr val="tx1"/>
                          </a:solidFill>
                        </a:rPr>
                        <a:t>年   </a:t>
                      </a:r>
                      <a:r>
                        <a:rPr kumimoji="1" lang="en-US" altLang="ja-JP" sz="1200" u="none" dirty="0">
                          <a:solidFill>
                            <a:schemeClr val="tx1"/>
                          </a:solidFill>
                        </a:rPr>
                        <a:t>114,492</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2019</a:t>
                      </a:r>
                      <a:r>
                        <a:rPr kumimoji="1" lang="ja-JP" altLang="en-US" sz="1200" u="none" dirty="0">
                          <a:solidFill>
                            <a:schemeClr val="tx1"/>
                          </a:solidFill>
                        </a:rPr>
                        <a:t>年   </a:t>
                      </a:r>
                      <a:r>
                        <a:rPr kumimoji="1" lang="en-US" altLang="ja-JP" sz="1200" u="none" dirty="0">
                          <a:solidFill>
                            <a:schemeClr val="tx1"/>
                          </a:solidFill>
                        </a:rPr>
                        <a:t>104,664</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2020</a:t>
                      </a:r>
                      <a:r>
                        <a:rPr kumimoji="1" lang="ja-JP" altLang="en-US" sz="1200" u="none" dirty="0">
                          <a:solidFill>
                            <a:schemeClr val="tx1"/>
                          </a:solidFill>
                        </a:rPr>
                        <a:t>年     </a:t>
                      </a:r>
                      <a:r>
                        <a:rPr kumimoji="1" lang="en-US" altLang="ja-JP" sz="1200" u="none" dirty="0">
                          <a:solidFill>
                            <a:schemeClr val="tx1"/>
                          </a:solidFill>
                        </a:rPr>
                        <a:t>82,764</a:t>
                      </a:r>
                      <a:r>
                        <a:rPr kumimoji="1" lang="ja-JP" altLang="en-US" sz="1200" u="none" dirty="0">
                          <a:solidFill>
                            <a:schemeClr val="tx1"/>
                          </a:solidFill>
                        </a:rPr>
                        <a:t>件</a:t>
                      </a:r>
                      <a:endParaRPr kumimoji="1" lang="en-US" altLang="ja-JP" sz="1200" u="none" dirty="0">
                        <a:solidFill>
                          <a:schemeClr val="tx1"/>
                        </a:solidFill>
                      </a:endParaRPr>
                    </a:p>
                    <a:p>
                      <a:pPr algn="l"/>
                      <a:r>
                        <a:rPr kumimoji="1" lang="en-US" altLang="ja-JP" sz="1200" u="none" dirty="0">
                          <a:solidFill>
                            <a:schemeClr val="tx1"/>
                          </a:solidFill>
                        </a:rPr>
                        <a:t>2021</a:t>
                      </a:r>
                      <a:r>
                        <a:rPr kumimoji="1" lang="ja-JP" altLang="en-US" sz="1200" u="none" dirty="0">
                          <a:solidFill>
                            <a:schemeClr val="tx1"/>
                          </a:solidFill>
                        </a:rPr>
                        <a:t>年</a:t>
                      </a:r>
                      <a:r>
                        <a:rPr kumimoji="1" lang="ja-JP" altLang="en-US" sz="1200" u="none" baseline="0" dirty="0">
                          <a:solidFill>
                            <a:schemeClr val="tx1"/>
                          </a:solidFill>
                        </a:rPr>
                        <a:t> 　 </a:t>
                      </a:r>
                      <a:r>
                        <a:rPr kumimoji="1" lang="en-US" altLang="ja-JP" sz="1200" u="none" dirty="0">
                          <a:solidFill>
                            <a:schemeClr val="tx1"/>
                          </a:solidFill>
                        </a:rPr>
                        <a:t>75,288</a:t>
                      </a:r>
                      <a:r>
                        <a:rPr kumimoji="1" lang="ja-JP" altLang="en-US" sz="1200" u="none" dirty="0">
                          <a:solidFill>
                            <a:schemeClr val="tx1"/>
                          </a:solidFill>
                        </a:rPr>
                        <a:t>件</a:t>
                      </a:r>
                      <a:endParaRPr kumimoji="1" lang="en-US" altLang="ja-JP" sz="1200" u="none" dirty="0">
                        <a:solidFill>
                          <a:schemeClr val="tx1"/>
                        </a:solidFill>
                      </a:endParaRPr>
                    </a:p>
                    <a:p>
                      <a:pPr algn="l"/>
                      <a:endParaRPr kumimoji="1" lang="en-US" altLang="ja-JP" sz="1200" u="none"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大かっこ 8"/>
          <p:cNvSpPr/>
          <p:nvPr/>
        </p:nvSpPr>
        <p:spPr>
          <a:xfrm>
            <a:off x="6840000" y="3573016"/>
            <a:ext cx="2016000" cy="2266468"/>
          </a:xfrm>
          <a:prstGeom prst="bracketPair">
            <a:avLst>
              <a:gd name="adj" fmla="val 8829"/>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0" y="0"/>
            <a:ext cx="5472608"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（４）危機管理対策（総合治安対策（その１））</a:t>
            </a: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156</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01603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251520" y="476672"/>
          <a:ext cx="8712968" cy="6096000"/>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3366374">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09606">
                <a:tc>
                  <a:txBody>
                    <a:bodyPr/>
                    <a:lstStyle/>
                    <a:p>
                      <a:pPr algn="ctr"/>
                      <a:r>
                        <a:rPr kumimoji="1" lang="ja-JP" altLang="en-US" dirty="0"/>
                        <a:t>＜</a:t>
                      </a:r>
                      <a:r>
                        <a:rPr kumimoji="1" lang="en-US" altLang="ja-JP" dirty="0"/>
                        <a:t>Why</a:t>
                      </a:r>
                      <a:r>
                        <a:rPr kumimoji="1" lang="ja-JP" altLang="en-US" dirty="0"/>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706597">
                <a:tc>
                  <a:txBody>
                    <a:bodyPr/>
                    <a:lstStyle/>
                    <a:p>
                      <a:pPr algn="l"/>
                      <a:endParaRPr kumimoji="1" lang="ja-JP" altLang="en-US" sz="12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endParaRPr kumimoji="1" lang="ja-JP" altLang="en-US" sz="1200" u="none"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200" u="none" dirty="0">
                          <a:solidFill>
                            <a:schemeClr val="tx1"/>
                          </a:solidFill>
                        </a:rPr>
                        <a:t>・「子どもを性犯罪から守る条例」を施行 </a:t>
                      </a:r>
                      <a:r>
                        <a:rPr kumimoji="1" lang="en-US" altLang="ja-JP" sz="1200" u="none" dirty="0">
                          <a:solidFill>
                            <a:schemeClr val="tx1"/>
                          </a:solidFill>
                        </a:rPr>
                        <a:t>【</a:t>
                      </a:r>
                      <a:r>
                        <a:rPr kumimoji="1" lang="ja-JP" altLang="en-US" sz="1200" u="none" dirty="0">
                          <a:solidFill>
                            <a:schemeClr val="tx1"/>
                          </a:solidFill>
                        </a:rPr>
                        <a:t>全国初</a:t>
                      </a:r>
                      <a:r>
                        <a:rPr kumimoji="1" lang="en-US" altLang="ja-JP" sz="1200" u="none" dirty="0">
                          <a:solidFill>
                            <a:schemeClr val="tx1"/>
                          </a:solidFill>
                        </a:rPr>
                        <a:t>】</a:t>
                      </a:r>
                      <a:r>
                        <a:rPr kumimoji="1" lang="ja-JP" altLang="en-US" sz="1200" u="none" dirty="0">
                          <a:solidFill>
                            <a:schemeClr val="tx1"/>
                          </a:solidFill>
                        </a:rPr>
                        <a:t>（</a:t>
                      </a:r>
                      <a:r>
                        <a:rPr kumimoji="1" lang="en-US" altLang="ja-JP" sz="1200" u="none" dirty="0">
                          <a:solidFill>
                            <a:schemeClr val="tx1"/>
                          </a:solidFill>
                        </a:rPr>
                        <a:t>2012.10</a:t>
                      </a:r>
                      <a:r>
                        <a:rPr kumimoji="1" lang="ja-JP" altLang="en-US" sz="1200" u="none" dirty="0">
                          <a:solidFill>
                            <a:schemeClr val="tx1"/>
                          </a:solidFill>
                        </a:rPr>
                        <a:t>）</a:t>
                      </a:r>
                      <a:endParaRPr kumimoji="1" lang="en-US" altLang="ja-JP" sz="1200" u="none" dirty="0">
                        <a:solidFill>
                          <a:schemeClr val="tx1"/>
                        </a:solidFill>
                      </a:endParaRPr>
                    </a:p>
                    <a:p>
                      <a:pPr algn="l"/>
                      <a:r>
                        <a:rPr kumimoji="1" lang="ja-JP" altLang="en-US" sz="1200" u="none" dirty="0">
                          <a:solidFill>
                            <a:schemeClr val="tx1"/>
                          </a:solidFill>
                        </a:rPr>
                        <a:t>　性犯罪の再犯防止に向けて刑期満了者の社会復帰支援に着手</a:t>
                      </a:r>
                      <a:endParaRPr kumimoji="1" lang="en-US" altLang="ja-JP" sz="1200" u="none" dirty="0">
                        <a:solidFill>
                          <a:schemeClr val="tx1"/>
                        </a:solidFill>
                      </a:endParaRPr>
                    </a:p>
                    <a:p>
                      <a:pPr algn="l"/>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rPr>
                        <a:t>・</a:t>
                      </a:r>
                      <a:r>
                        <a:rPr kumimoji="1" lang="en-US" altLang="ja-JP" sz="1200" u="none" dirty="0">
                          <a:solidFill>
                            <a:schemeClr val="tx1"/>
                          </a:solidFill>
                        </a:rPr>
                        <a:t>2018</a:t>
                      </a:r>
                      <a:r>
                        <a:rPr kumimoji="1" lang="ja-JP" altLang="en-US" sz="1200" u="none" dirty="0">
                          <a:solidFill>
                            <a:schemeClr val="tx1"/>
                          </a:solidFill>
                        </a:rPr>
                        <a:t>年度から</a:t>
                      </a:r>
                      <a:r>
                        <a:rPr kumimoji="1" lang="en-US" altLang="ja-JP" sz="1200" u="none" dirty="0">
                          <a:solidFill>
                            <a:schemeClr val="tx1"/>
                          </a:solidFill>
                        </a:rPr>
                        <a:t>2020</a:t>
                      </a:r>
                      <a:r>
                        <a:rPr kumimoji="1" lang="ja-JP" altLang="en-US" sz="1200" u="none" dirty="0">
                          <a:solidFill>
                            <a:schemeClr val="tx1"/>
                          </a:solidFill>
                        </a:rPr>
                        <a:t>年度の間、国の地域再犯防止推進モデル事業を活用し、懲役刑まで至らない比較的罰則の軽い痴漢等を犯した性犯罪者に対し全６回による心理カウンセリングを実施（入口支援）</a:t>
                      </a:r>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rPr>
                        <a:t>・「大阪府再犯防止推進計画」を策定</a:t>
                      </a:r>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rPr>
                        <a:t>（</a:t>
                      </a:r>
                      <a:r>
                        <a:rPr kumimoji="1" lang="en-US" altLang="ja-JP" sz="1200" u="none" dirty="0">
                          <a:solidFill>
                            <a:schemeClr val="tx1"/>
                          </a:solidFill>
                        </a:rPr>
                        <a:t>2020.3</a:t>
                      </a:r>
                      <a:r>
                        <a:rPr kumimoji="1" lang="ja-JP" altLang="en-US" sz="1200" u="none" dirty="0">
                          <a:solidFill>
                            <a:schemeClr val="tx1"/>
                          </a:solidFill>
                        </a:rPr>
                        <a:t>）</a:t>
                      </a:r>
                      <a:endParaRPr kumimoji="1" lang="en-US" altLang="ja-JP" sz="1200" u="none"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200" u="none" dirty="0">
                          <a:solidFill>
                            <a:schemeClr val="tx1"/>
                          </a:solidFill>
                        </a:rPr>
                        <a:t>支援者数</a:t>
                      </a:r>
                      <a:endParaRPr kumimoji="1" lang="en-US" altLang="ja-JP" sz="1200" u="none" dirty="0">
                        <a:solidFill>
                          <a:schemeClr val="tx1"/>
                        </a:solidFill>
                      </a:endParaRPr>
                    </a:p>
                    <a:p>
                      <a:pPr algn="l"/>
                      <a:r>
                        <a:rPr kumimoji="1" lang="en-US" altLang="ja-JP" sz="1200" u="none" dirty="0">
                          <a:solidFill>
                            <a:schemeClr val="tx1"/>
                          </a:solidFill>
                        </a:rPr>
                        <a:t>2012</a:t>
                      </a:r>
                      <a:r>
                        <a:rPr kumimoji="1" lang="ja-JP" altLang="en-US" sz="1200" u="none" dirty="0">
                          <a:solidFill>
                            <a:schemeClr val="tx1"/>
                          </a:solidFill>
                        </a:rPr>
                        <a:t>年度：</a:t>
                      </a:r>
                      <a:r>
                        <a:rPr kumimoji="1" lang="en-US" altLang="ja-JP" sz="1200" u="none" dirty="0">
                          <a:solidFill>
                            <a:schemeClr val="tx1"/>
                          </a:solidFill>
                        </a:rPr>
                        <a:t>5</a:t>
                      </a:r>
                      <a:r>
                        <a:rPr kumimoji="1" lang="ja-JP" altLang="en-US" sz="1200" u="none" dirty="0">
                          <a:solidFill>
                            <a:schemeClr val="tx1"/>
                          </a:solidFill>
                        </a:rPr>
                        <a:t>人</a:t>
                      </a:r>
                      <a:endParaRPr kumimoji="1" lang="en-US" altLang="ja-JP" sz="1200" u="none" dirty="0">
                        <a:solidFill>
                          <a:schemeClr val="tx1"/>
                        </a:solidFill>
                      </a:endParaRPr>
                    </a:p>
                    <a:p>
                      <a:pPr algn="l"/>
                      <a:r>
                        <a:rPr kumimoji="1" lang="ja-JP" altLang="en-US" sz="1200" u="none" dirty="0">
                          <a:solidFill>
                            <a:schemeClr val="tx1"/>
                          </a:solidFill>
                        </a:rPr>
                        <a:t>（</a:t>
                      </a:r>
                      <a:r>
                        <a:rPr kumimoji="1" lang="en-US" altLang="ja-JP" sz="1200" u="none" dirty="0">
                          <a:solidFill>
                            <a:schemeClr val="tx1"/>
                          </a:solidFill>
                        </a:rPr>
                        <a:t>2012</a:t>
                      </a:r>
                      <a:r>
                        <a:rPr kumimoji="1" lang="ja-JP" altLang="en-US" sz="1200" u="none" dirty="0">
                          <a:solidFill>
                            <a:schemeClr val="tx1"/>
                          </a:solidFill>
                        </a:rPr>
                        <a:t>年</a:t>
                      </a:r>
                      <a:r>
                        <a:rPr kumimoji="1" lang="en-US" altLang="ja-JP" sz="1200" u="none" dirty="0">
                          <a:solidFill>
                            <a:schemeClr val="tx1"/>
                          </a:solidFill>
                        </a:rPr>
                        <a:t>10</a:t>
                      </a:r>
                      <a:r>
                        <a:rPr kumimoji="1" lang="ja-JP" altLang="en-US" sz="1200" u="none" dirty="0">
                          <a:solidFill>
                            <a:schemeClr val="tx1"/>
                          </a:solidFill>
                        </a:rPr>
                        <a:t>月～</a:t>
                      </a:r>
                      <a:r>
                        <a:rPr kumimoji="1" lang="en-US" altLang="ja-JP" sz="1200" u="none" dirty="0">
                          <a:solidFill>
                            <a:schemeClr val="tx1"/>
                          </a:solidFill>
                        </a:rPr>
                        <a:t>2013</a:t>
                      </a:r>
                      <a:r>
                        <a:rPr kumimoji="1" lang="ja-JP" altLang="en-US" sz="1200" u="none" dirty="0">
                          <a:solidFill>
                            <a:schemeClr val="tx1"/>
                          </a:solidFill>
                        </a:rPr>
                        <a:t>年</a:t>
                      </a:r>
                      <a:r>
                        <a:rPr kumimoji="1" lang="en-US" altLang="ja-JP" sz="1200" u="none" dirty="0">
                          <a:solidFill>
                            <a:schemeClr val="tx1"/>
                          </a:solidFill>
                        </a:rPr>
                        <a:t>3</a:t>
                      </a:r>
                      <a:r>
                        <a:rPr kumimoji="1" lang="ja-JP" altLang="en-US" sz="1200" u="none" dirty="0">
                          <a:solidFill>
                            <a:schemeClr val="tx1"/>
                          </a:solidFill>
                        </a:rPr>
                        <a:t>月）</a:t>
                      </a:r>
                      <a:endParaRPr kumimoji="1" lang="en-US" altLang="ja-JP" sz="1200" u="none" dirty="0">
                        <a:solidFill>
                          <a:schemeClr val="tx1"/>
                        </a:solidFill>
                      </a:endParaRPr>
                    </a:p>
                    <a:p>
                      <a:pPr algn="l"/>
                      <a:r>
                        <a:rPr kumimoji="1" lang="en-US" altLang="ja-JP" sz="1200" u="none" dirty="0">
                          <a:solidFill>
                            <a:schemeClr val="tx1"/>
                          </a:solidFill>
                        </a:rPr>
                        <a:t>2013</a:t>
                      </a:r>
                      <a:r>
                        <a:rPr kumimoji="1" lang="ja-JP" altLang="en-US" sz="1200" u="none" dirty="0">
                          <a:solidFill>
                            <a:schemeClr val="tx1"/>
                          </a:solidFill>
                        </a:rPr>
                        <a:t>年度：</a:t>
                      </a:r>
                      <a:r>
                        <a:rPr kumimoji="1" lang="en-US" altLang="ja-JP" sz="1200" u="none" dirty="0">
                          <a:solidFill>
                            <a:schemeClr val="tx1"/>
                          </a:solidFill>
                        </a:rPr>
                        <a:t>12</a:t>
                      </a:r>
                      <a:r>
                        <a:rPr kumimoji="1" lang="ja-JP" altLang="en-US" sz="1200" u="none" dirty="0">
                          <a:solidFill>
                            <a:schemeClr val="tx1"/>
                          </a:solidFill>
                        </a:rPr>
                        <a:t>人</a:t>
                      </a:r>
                      <a:endParaRPr kumimoji="1" lang="en-US" altLang="ja-JP" sz="1200" u="none" dirty="0">
                        <a:solidFill>
                          <a:schemeClr val="tx1"/>
                        </a:solidFill>
                      </a:endParaRPr>
                    </a:p>
                    <a:p>
                      <a:pPr algn="l"/>
                      <a:r>
                        <a:rPr kumimoji="1" lang="en-US" altLang="ja-JP" sz="1200" u="none" dirty="0">
                          <a:solidFill>
                            <a:schemeClr val="tx1"/>
                          </a:solidFill>
                        </a:rPr>
                        <a:t>2014</a:t>
                      </a:r>
                      <a:r>
                        <a:rPr kumimoji="1" lang="ja-JP" altLang="en-US" sz="1200" u="none" dirty="0">
                          <a:solidFill>
                            <a:schemeClr val="tx1"/>
                          </a:solidFill>
                        </a:rPr>
                        <a:t>年度：</a:t>
                      </a:r>
                      <a:r>
                        <a:rPr kumimoji="1" lang="en-US" altLang="ja-JP" sz="1200" u="none" dirty="0">
                          <a:solidFill>
                            <a:schemeClr val="tx1"/>
                          </a:solidFill>
                        </a:rPr>
                        <a:t>5</a:t>
                      </a:r>
                      <a:r>
                        <a:rPr kumimoji="1" lang="ja-JP" altLang="en-US" sz="1200" u="none" dirty="0">
                          <a:solidFill>
                            <a:schemeClr val="tx1"/>
                          </a:solidFill>
                        </a:rPr>
                        <a:t>人</a:t>
                      </a:r>
                      <a:endParaRPr kumimoji="1" lang="en-US" altLang="ja-JP" sz="1200" u="none" dirty="0">
                        <a:solidFill>
                          <a:schemeClr val="tx1"/>
                        </a:solidFill>
                      </a:endParaRPr>
                    </a:p>
                    <a:p>
                      <a:pPr algn="l"/>
                      <a:r>
                        <a:rPr kumimoji="1" lang="en-US" altLang="ja-JP" sz="1200" u="none" dirty="0">
                          <a:solidFill>
                            <a:schemeClr val="tx1"/>
                          </a:solidFill>
                        </a:rPr>
                        <a:t>2015</a:t>
                      </a:r>
                      <a:r>
                        <a:rPr kumimoji="1" lang="ja-JP" altLang="en-US" sz="1200" u="none" dirty="0">
                          <a:solidFill>
                            <a:schemeClr val="tx1"/>
                          </a:solidFill>
                        </a:rPr>
                        <a:t>年度：</a:t>
                      </a:r>
                      <a:r>
                        <a:rPr kumimoji="1" lang="en-US" altLang="ja-JP" sz="1200" u="none" dirty="0">
                          <a:solidFill>
                            <a:schemeClr val="tx1"/>
                          </a:solidFill>
                        </a:rPr>
                        <a:t>13</a:t>
                      </a:r>
                      <a:r>
                        <a:rPr kumimoji="1" lang="ja-JP" altLang="en-US" sz="1200" u="none" dirty="0">
                          <a:solidFill>
                            <a:schemeClr val="tx1"/>
                          </a:solidFill>
                        </a:rPr>
                        <a:t>人</a:t>
                      </a:r>
                      <a:endParaRPr kumimoji="1" lang="en-US" altLang="ja-JP" sz="1200" u="none" dirty="0">
                        <a:solidFill>
                          <a:schemeClr val="tx1"/>
                        </a:solidFill>
                      </a:endParaRPr>
                    </a:p>
                    <a:p>
                      <a:pPr algn="l"/>
                      <a:r>
                        <a:rPr kumimoji="1" lang="en-US" altLang="ja-JP" sz="1200" u="none" dirty="0">
                          <a:solidFill>
                            <a:schemeClr val="tx1"/>
                          </a:solidFill>
                        </a:rPr>
                        <a:t>2016</a:t>
                      </a:r>
                      <a:r>
                        <a:rPr kumimoji="1" lang="ja-JP" altLang="en-US" sz="1200" u="none" dirty="0">
                          <a:solidFill>
                            <a:schemeClr val="tx1"/>
                          </a:solidFill>
                        </a:rPr>
                        <a:t>年度：</a:t>
                      </a:r>
                      <a:r>
                        <a:rPr kumimoji="1" lang="en-US" altLang="ja-JP" sz="1200" u="none" dirty="0">
                          <a:solidFill>
                            <a:schemeClr val="tx1"/>
                          </a:solidFill>
                        </a:rPr>
                        <a:t>10</a:t>
                      </a:r>
                      <a:r>
                        <a:rPr kumimoji="1" lang="ja-JP" altLang="en-US" sz="1200" u="none" dirty="0">
                          <a:solidFill>
                            <a:schemeClr val="tx1"/>
                          </a:solidFill>
                        </a:rPr>
                        <a:t>人</a:t>
                      </a:r>
                      <a:endParaRPr kumimoji="1" lang="en-US" altLang="ja-JP" sz="1200" u="none" dirty="0">
                        <a:solidFill>
                          <a:schemeClr val="tx1"/>
                        </a:solidFill>
                      </a:endParaRPr>
                    </a:p>
                    <a:p>
                      <a:pPr algn="l"/>
                      <a:r>
                        <a:rPr kumimoji="1" lang="en-US" altLang="ja-JP" sz="1200" u="none" dirty="0">
                          <a:solidFill>
                            <a:schemeClr val="tx1"/>
                          </a:solidFill>
                        </a:rPr>
                        <a:t>2017</a:t>
                      </a:r>
                      <a:r>
                        <a:rPr kumimoji="1" lang="ja-JP" altLang="en-US" sz="1200" u="none" dirty="0">
                          <a:solidFill>
                            <a:schemeClr val="tx1"/>
                          </a:solidFill>
                        </a:rPr>
                        <a:t>年度：</a:t>
                      </a:r>
                      <a:r>
                        <a:rPr kumimoji="1" lang="en-US" altLang="ja-JP" sz="1200" u="none" strike="noStrike" baseline="0" dirty="0">
                          <a:solidFill>
                            <a:schemeClr val="tx1"/>
                          </a:solidFill>
                        </a:rPr>
                        <a:t>4</a:t>
                      </a:r>
                      <a:r>
                        <a:rPr kumimoji="1" lang="ja-JP" altLang="en-US" sz="1200" u="none" dirty="0">
                          <a:solidFill>
                            <a:schemeClr val="tx1"/>
                          </a:solidFill>
                        </a:rPr>
                        <a:t>人</a:t>
                      </a:r>
                      <a:endParaRPr kumimoji="1" lang="en-US" altLang="ja-JP" sz="1200" u="none" dirty="0">
                        <a:solidFill>
                          <a:schemeClr val="tx1"/>
                        </a:solidFill>
                      </a:endParaRPr>
                    </a:p>
                    <a:p>
                      <a:pPr algn="l"/>
                      <a:r>
                        <a:rPr kumimoji="1" lang="en-US" altLang="ja-JP" sz="1200" u="none" dirty="0">
                          <a:solidFill>
                            <a:schemeClr val="tx1"/>
                          </a:solidFill>
                        </a:rPr>
                        <a:t>2018</a:t>
                      </a:r>
                      <a:r>
                        <a:rPr kumimoji="1" lang="ja-JP" altLang="en-US" sz="1200" u="none" dirty="0">
                          <a:solidFill>
                            <a:schemeClr val="tx1"/>
                          </a:solidFill>
                        </a:rPr>
                        <a:t>年度：</a:t>
                      </a:r>
                      <a:r>
                        <a:rPr kumimoji="1" lang="en-US" altLang="ja-JP" sz="1200" u="none" dirty="0">
                          <a:solidFill>
                            <a:schemeClr val="tx1"/>
                          </a:solidFill>
                        </a:rPr>
                        <a:t>5</a:t>
                      </a:r>
                      <a:r>
                        <a:rPr kumimoji="1" lang="ja-JP" altLang="en-US" sz="1200" u="none" dirty="0">
                          <a:solidFill>
                            <a:schemeClr val="tx1"/>
                          </a:solidFill>
                        </a:rPr>
                        <a:t>人</a:t>
                      </a:r>
                      <a:endParaRPr kumimoji="1" lang="en-US" altLang="ja-JP" sz="1200" u="none" dirty="0">
                        <a:solidFill>
                          <a:schemeClr val="tx1"/>
                        </a:solidFill>
                      </a:endParaRPr>
                    </a:p>
                    <a:p>
                      <a:pPr algn="l"/>
                      <a:r>
                        <a:rPr kumimoji="1" lang="en-US" altLang="ja-JP" sz="1200" u="none" dirty="0">
                          <a:solidFill>
                            <a:schemeClr val="tx1"/>
                          </a:solidFill>
                        </a:rPr>
                        <a:t>2019</a:t>
                      </a:r>
                      <a:r>
                        <a:rPr kumimoji="1" lang="ja-JP" altLang="en-US" sz="1200" u="none" dirty="0">
                          <a:solidFill>
                            <a:schemeClr val="tx1"/>
                          </a:solidFill>
                        </a:rPr>
                        <a:t>年度：</a:t>
                      </a:r>
                      <a:r>
                        <a:rPr kumimoji="1" lang="en-US" altLang="ja-JP" sz="1200" u="none" dirty="0">
                          <a:solidFill>
                            <a:schemeClr val="tx1"/>
                          </a:solidFill>
                        </a:rPr>
                        <a:t>6</a:t>
                      </a:r>
                      <a:r>
                        <a:rPr kumimoji="1" lang="ja-JP" altLang="en-US" sz="1200" u="none" dirty="0">
                          <a:solidFill>
                            <a:schemeClr val="tx1"/>
                          </a:solidFill>
                        </a:rPr>
                        <a:t>人</a:t>
                      </a:r>
                      <a:endParaRPr kumimoji="1" lang="en-US" altLang="ja-JP" sz="1200" u="none" dirty="0">
                        <a:solidFill>
                          <a:schemeClr val="tx1"/>
                        </a:solidFill>
                      </a:endParaRPr>
                    </a:p>
                    <a:p>
                      <a:pPr algn="l"/>
                      <a:r>
                        <a:rPr kumimoji="1" lang="en-US" altLang="ja-JP" sz="1200" u="none" dirty="0">
                          <a:solidFill>
                            <a:schemeClr val="tx1"/>
                          </a:solidFill>
                        </a:rPr>
                        <a:t>2020</a:t>
                      </a:r>
                      <a:r>
                        <a:rPr kumimoji="1" lang="ja-JP" altLang="en-US" sz="1200" u="none" dirty="0">
                          <a:solidFill>
                            <a:schemeClr val="tx1"/>
                          </a:solidFill>
                        </a:rPr>
                        <a:t>年度：</a:t>
                      </a:r>
                      <a:r>
                        <a:rPr kumimoji="1" lang="en-US" altLang="ja-JP" sz="1200" u="none" dirty="0">
                          <a:solidFill>
                            <a:schemeClr val="tx1"/>
                          </a:solidFill>
                        </a:rPr>
                        <a:t>6</a:t>
                      </a:r>
                      <a:r>
                        <a:rPr kumimoji="1" lang="ja-JP" altLang="en-US" sz="1200" u="none" dirty="0">
                          <a:solidFill>
                            <a:schemeClr val="tx1"/>
                          </a:solidFill>
                        </a:rPr>
                        <a:t>人</a:t>
                      </a:r>
                      <a:endParaRPr kumimoji="1" lang="en-US" altLang="ja-JP" sz="1200" u="none" dirty="0">
                        <a:solidFill>
                          <a:schemeClr val="tx1"/>
                        </a:solidFill>
                      </a:endParaRPr>
                    </a:p>
                    <a:p>
                      <a:pPr algn="l"/>
                      <a:r>
                        <a:rPr kumimoji="1" lang="en-US" altLang="ja-JP" sz="1200" u="none" dirty="0">
                          <a:solidFill>
                            <a:schemeClr val="tx1"/>
                          </a:solidFill>
                        </a:rPr>
                        <a:t>2021</a:t>
                      </a:r>
                      <a:r>
                        <a:rPr kumimoji="1" lang="ja-JP" altLang="en-US" sz="1200" u="none" dirty="0">
                          <a:solidFill>
                            <a:schemeClr val="tx1"/>
                          </a:solidFill>
                        </a:rPr>
                        <a:t>年度：</a:t>
                      </a:r>
                      <a:r>
                        <a:rPr kumimoji="1" lang="en-US" altLang="ja-JP" sz="1200" u="none" dirty="0">
                          <a:solidFill>
                            <a:schemeClr val="tx1"/>
                          </a:solidFill>
                        </a:rPr>
                        <a:t>6</a:t>
                      </a:r>
                      <a:r>
                        <a:rPr kumimoji="1" lang="ja-JP" altLang="en-US" sz="1200" u="none" dirty="0">
                          <a:solidFill>
                            <a:schemeClr val="tx1"/>
                          </a:solidFill>
                        </a:rPr>
                        <a:t>人</a:t>
                      </a:r>
                      <a:endParaRPr kumimoji="1" lang="en-US" altLang="ja-JP" sz="1200" u="none" dirty="0">
                        <a:solidFill>
                          <a:schemeClr val="tx1"/>
                        </a:solidFill>
                      </a:endParaRPr>
                    </a:p>
                    <a:p>
                      <a:pPr algn="l"/>
                      <a:r>
                        <a:rPr kumimoji="1" lang="en-US" altLang="ja-JP" sz="1200" u="none" dirty="0">
                          <a:solidFill>
                            <a:schemeClr val="tx1"/>
                          </a:solidFill>
                        </a:rPr>
                        <a:t>2022</a:t>
                      </a:r>
                      <a:r>
                        <a:rPr kumimoji="1" lang="ja-JP" altLang="en-US" sz="1200" u="none" dirty="0">
                          <a:solidFill>
                            <a:schemeClr val="tx1"/>
                          </a:solidFill>
                        </a:rPr>
                        <a:t>年度：</a:t>
                      </a:r>
                      <a:r>
                        <a:rPr kumimoji="1" lang="en-US" altLang="ja-JP" sz="1200" u="none" dirty="0">
                          <a:solidFill>
                            <a:schemeClr val="tx1"/>
                          </a:solidFill>
                        </a:rPr>
                        <a:t>4</a:t>
                      </a:r>
                      <a:r>
                        <a:rPr kumimoji="1" lang="ja-JP" altLang="en-US" sz="1200" u="none" dirty="0">
                          <a:solidFill>
                            <a:schemeClr val="tx1"/>
                          </a:solidFill>
                        </a:rPr>
                        <a:t>人</a:t>
                      </a:r>
                      <a:endParaRPr kumimoji="1" lang="en-US" altLang="ja-JP" sz="1200" u="none" dirty="0">
                        <a:solidFill>
                          <a:schemeClr val="tx1"/>
                        </a:solidFill>
                      </a:endParaRPr>
                    </a:p>
                    <a:p>
                      <a:pPr algn="l"/>
                      <a:r>
                        <a:rPr kumimoji="1" lang="ja-JP" altLang="en-US" sz="1200" u="none" dirty="0">
                          <a:solidFill>
                            <a:schemeClr val="tx1"/>
                          </a:solidFill>
                        </a:rPr>
                        <a:t>（</a:t>
                      </a:r>
                      <a:r>
                        <a:rPr kumimoji="1" lang="en-US" altLang="ja-JP" sz="1200" u="none" dirty="0">
                          <a:solidFill>
                            <a:schemeClr val="tx1"/>
                          </a:solidFill>
                        </a:rPr>
                        <a:t>2022</a:t>
                      </a:r>
                      <a:r>
                        <a:rPr kumimoji="1" lang="ja-JP" altLang="en-US" sz="1200" u="none" dirty="0">
                          <a:solidFill>
                            <a:schemeClr val="tx1"/>
                          </a:solidFill>
                        </a:rPr>
                        <a:t>年</a:t>
                      </a:r>
                      <a:r>
                        <a:rPr kumimoji="1" lang="en-US" altLang="ja-JP" sz="1200" u="none" dirty="0">
                          <a:solidFill>
                            <a:schemeClr val="tx1"/>
                          </a:solidFill>
                        </a:rPr>
                        <a:t>10</a:t>
                      </a:r>
                      <a:r>
                        <a:rPr kumimoji="1" lang="ja-JP" altLang="en-US" sz="1200" u="none" dirty="0">
                          <a:solidFill>
                            <a:schemeClr val="tx1"/>
                          </a:solidFill>
                        </a:rPr>
                        <a:t>月まで）</a:t>
                      </a:r>
                      <a:endParaRPr kumimoji="1" lang="en-US" altLang="ja-JP" sz="1200" u="none" dirty="0">
                        <a:solidFill>
                          <a:schemeClr val="tx1"/>
                        </a:solidFill>
                      </a:endParaRPr>
                    </a:p>
                    <a:p>
                      <a:pPr algn="l"/>
                      <a:endParaRPr kumimoji="1" lang="en-US" altLang="ja-JP" sz="400" u="none" dirty="0">
                        <a:solidFill>
                          <a:schemeClr val="tx1"/>
                        </a:solidFill>
                      </a:endParaRPr>
                    </a:p>
                    <a:p>
                      <a:pPr algn="l"/>
                      <a:r>
                        <a:rPr kumimoji="1" lang="ja-JP" altLang="en-US" sz="1200" u="none" dirty="0">
                          <a:solidFill>
                            <a:schemeClr val="tx1"/>
                          </a:solidFill>
                        </a:rPr>
                        <a:t>支援実施回数</a:t>
                      </a:r>
                      <a:endParaRPr kumimoji="1" lang="en-US" altLang="ja-JP" sz="1200" u="none" dirty="0">
                        <a:solidFill>
                          <a:schemeClr val="tx1"/>
                        </a:solidFill>
                      </a:endParaRPr>
                    </a:p>
                    <a:p>
                      <a:pPr algn="l"/>
                      <a:r>
                        <a:rPr kumimoji="1" lang="en-US" altLang="ja-JP" sz="1200" u="none" dirty="0">
                          <a:solidFill>
                            <a:schemeClr val="tx1"/>
                          </a:solidFill>
                        </a:rPr>
                        <a:t>2012</a:t>
                      </a:r>
                      <a:r>
                        <a:rPr kumimoji="1" lang="ja-JP" altLang="en-US" sz="1200" u="none" dirty="0">
                          <a:solidFill>
                            <a:schemeClr val="tx1"/>
                          </a:solidFill>
                        </a:rPr>
                        <a:t>年度：</a:t>
                      </a:r>
                      <a:r>
                        <a:rPr kumimoji="1" lang="en-US" altLang="ja-JP" sz="1200" u="none" dirty="0">
                          <a:solidFill>
                            <a:schemeClr val="tx1"/>
                          </a:solidFill>
                        </a:rPr>
                        <a:t>14</a:t>
                      </a:r>
                      <a:r>
                        <a:rPr kumimoji="1" lang="ja-JP" altLang="en-US" sz="1200" u="none" dirty="0">
                          <a:solidFill>
                            <a:schemeClr val="tx1"/>
                          </a:solidFill>
                        </a:rPr>
                        <a:t>回</a:t>
                      </a:r>
                      <a:endParaRPr kumimoji="1" lang="en-US" altLang="ja-JP" sz="1200" u="none" dirty="0">
                        <a:solidFill>
                          <a:schemeClr val="tx1"/>
                        </a:solidFill>
                      </a:endParaRPr>
                    </a:p>
                    <a:p>
                      <a:pPr algn="l"/>
                      <a:r>
                        <a:rPr kumimoji="1" lang="ja-JP" altLang="en-US" sz="1200" u="none" dirty="0">
                          <a:solidFill>
                            <a:schemeClr val="tx1"/>
                          </a:solidFill>
                        </a:rPr>
                        <a:t>（</a:t>
                      </a:r>
                      <a:r>
                        <a:rPr kumimoji="1" lang="en-US" altLang="ja-JP" sz="1200" u="none" dirty="0">
                          <a:solidFill>
                            <a:schemeClr val="tx1"/>
                          </a:solidFill>
                        </a:rPr>
                        <a:t>2012</a:t>
                      </a:r>
                      <a:r>
                        <a:rPr kumimoji="1" lang="ja-JP" altLang="en-US" sz="1200" u="none" dirty="0">
                          <a:solidFill>
                            <a:schemeClr val="tx1"/>
                          </a:solidFill>
                        </a:rPr>
                        <a:t>年</a:t>
                      </a:r>
                      <a:r>
                        <a:rPr kumimoji="1" lang="en-US" altLang="ja-JP" sz="1200" u="none" dirty="0">
                          <a:solidFill>
                            <a:schemeClr val="tx1"/>
                          </a:solidFill>
                        </a:rPr>
                        <a:t>10</a:t>
                      </a:r>
                      <a:r>
                        <a:rPr kumimoji="1" lang="ja-JP" altLang="en-US" sz="1200" u="none" dirty="0">
                          <a:solidFill>
                            <a:schemeClr val="tx1"/>
                          </a:solidFill>
                        </a:rPr>
                        <a:t>月～</a:t>
                      </a:r>
                      <a:r>
                        <a:rPr kumimoji="1" lang="en-US" altLang="ja-JP" sz="1200" u="none" dirty="0">
                          <a:solidFill>
                            <a:schemeClr val="tx1"/>
                          </a:solidFill>
                        </a:rPr>
                        <a:t>2013</a:t>
                      </a:r>
                      <a:r>
                        <a:rPr kumimoji="1" lang="ja-JP" altLang="en-US" sz="1200" u="none" dirty="0">
                          <a:solidFill>
                            <a:schemeClr val="tx1"/>
                          </a:solidFill>
                        </a:rPr>
                        <a:t>年</a:t>
                      </a:r>
                      <a:r>
                        <a:rPr kumimoji="1" lang="en-US" altLang="ja-JP" sz="1200" u="none" dirty="0">
                          <a:solidFill>
                            <a:schemeClr val="tx1"/>
                          </a:solidFill>
                        </a:rPr>
                        <a:t>3</a:t>
                      </a:r>
                      <a:r>
                        <a:rPr kumimoji="1" lang="ja-JP" altLang="en-US" sz="1200" u="none" dirty="0">
                          <a:solidFill>
                            <a:schemeClr val="tx1"/>
                          </a:solidFill>
                        </a:rPr>
                        <a:t>月）</a:t>
                      </a:r>
                      <a:endParaRPr kumimoji="1" lang="en-US" altLang="ja-JP" sz="1200" u="none" dirty="0">
                        <a:solidFill>
                          <a:schemeClr val="tx1"/>
                        </a:solidFill>
                      </a:endParaRPr>
                    </a:p>
                    <a:p>
                      <a:pPr algn="l"/>
                      <a:r>
                        <a:rPr kumimoji="1" lang="en-US" altLang="ja-JP" sz="1200" u="none" dirty="0">
                          <a:solidFill>
                            <a:schemeClr val="tx1"/>
                          </a:solidFill>
                        </a:rPr>
                        <a:t>2013</a:t>
                      </a:r>
                      <a:r>
                        <a:rPr kumimoji="1" lang="ja-JP" altLang="en-US" sz="1200" u="none" dirty="0">
                          <a:solidFill>
                            <a:schemeClr val="tx1"/>
                          </a:solidFill>
                        </a:rPr>
                        <a:t>年度：</a:t>
                      </a:r>
                      <a:r>
                        <a:rPr kumimoji="1" lang="en-US" altLang="ja-JP" sz="1200" u="none" dirty="0">
                          <a:solidFill>
                            <a:schemeClr val="tx1"/>
                          </a:solidFill>
                        </a:rPr>
                        <a:t>84</a:t>
                      </a:r>
                      <a:r>
                        <a:rPr kumimoji="1" lang="ja-JP" altLang="en-US" sz="1200" u="none" dirty="0">
                          <a:solidFill>
                            <a:schemeClr val="tx1"/>
                          </a:solidFill>
                        </a:rPr>
                        <a:t>回</a:t>
                      </a:r>
                      <a:endParaRPr kumimoji="1" lang="en-US" altLang="ja-JP" sz="1200" u="none" dirty="0">
                        <a:solidFill>
                          <a:schemeClr val="tx1"/>
                        </a:solidFill>
                      </a:endParaRPr>
                    </a:p>
                    <a:p>
                      <a:pPr algn="l"/>
                      <a:r>
                        <a:rPr kumimoji="1" lang="en-US" altLang="ja-JP" sz="1200" u="none" dirty="0">
                          <a:solidFill>
                            <a:schemeClr val="tx1"/>
                          </a:solidFill>
                        </a:rPr>
                        <a:t>2014</a:t>
                      </a:r>
                      <a:r>
                        <a:rPr kumimoji="1" lang="ja-JP" altLang="en-US" sz="1200" u="none" dirty="0">
                          <a:solidFill>
                            <a:schemeClr val="tx1"/>
                          </a:solidFill>
                        </a:rPr>
                        <a:t>年度：</a:t>
                      </a:r>
                      <a:r>
                        <a:rPr kumimoji="1" lang="en-US" altLang="ja-JP" sz="1200" u="none" dirty="0">
                          <a:solidFill>
                            <a:schemeClr val="tx1"/>
                          </a:solidFill>
                        </a:rPr>
                        <a:t>94</a:t>
                      </a:r>
                      <a:r>
                        <a:rPr kumimoji="1" lang="ja-JP" altLang="en-US" sz="1200" u="none" dirty="0">
                          <a:solidFill>
                            <a:schemeClr val="tx1"/>
                          </a:solidFill>
                        </a:rPr>
                        <a:t>回</a:t>
                      </a:r>
                      <a:endParaRPr kumimoji="1" lang="en-US" altLang="ja-JP" sz="1200" u="none" dirty="0">
                        <a:solidFill>
                          <a:schemeClr val="tx1"/>
                        </a:solidFill>
                      </a:endParaRPr>
                    </a:p>
                    <a:p>
                      <a:pPr algn="l"/>
                      <a:r>
                        <a:rPr kumimoji="1" lang="en-US" altLang="ja-JP" sz="1200" u="none" dirty="0">
                          <a:solidFill>
                            <a:schemeClr val="tx1"/>
                          </a:solidFill>
                        </a:rPr>
                        <a:t>2015</a:t>
                      </a:r>
                      <a:r>
                        <a:rPr kumimoji="1" lang="ja-JP" altLang="en-US" sz="1200" u="none" dirty="0">
                          <a:solidFill>
                            <a:schemeClr val="tx1"/>
                          </a:solidFill>
                        </a:rPr>
                        <a:t>年度：</a:t>
                      </a:r>
                      <a:r>
                        <a:rPr kumimoji="1" lang="en-US" altLang="ja-JP" sz="1200" u="none" dirty="0">
                          <a:solidFill>
                            <a:schemeClr val="tx1"/>
                          </a:solidFill>
                        </a:rPr>
                        <a:t>137</a:t>
                      </a:r>
                      <a:r>
                        <a:rPr kumimoji="1" lang="ja-JP" altLang="en-US" sz="1200" u="none" dirty="0">
                          <a:solidFill>
                            <a:schemeClr val="tx1"/>
                          </a:solidFill>
                        </a:rPr>
                        <a:t>回</a:t>
                      </a:r>
                      <a:endParaRPr kumimoji="1" lang="en-US" altLang="ja-JP" sz="1200" u="none" dirty="0">
                        <a:solidFill>
                          <a:schemeClr val="tx1"/>
                        </a:solidFill>
                      </a:endParaRPr>
                    </a:p>
                    <a:p>
                      <a:pPr algn="l"/>
                      <a:r>
                        <a:rPr kumimoji="1" lang="en-US" altLang="ja-JP" sz="1200" u="none" dirty="0">
                          <a:solidFill>
                            <a:schemeClr val="tx1"/>
                          </a:solidFill>
                        </a:rPr>
                        <a:t>2016</a:t>
                      </a:r>
                      <a:r>
                        <a:rPr kumimoji="1" lang="ja-JP" altLang="en-US" sz="1200" u="none" dirty="0">
                          <a:solidFill>
                            <a:schemeClr val="tx1"/>
                          </a:solidFill>
                        </a:rPr>
                        <a:t>年度：</a:t>
                      </a:r>
                      <a:r>
                        <a:rPr kumimoji="1" lang="en-US" altLang="ja-JP" sz="1200" u="none" dirty="0">
                          <a:solidFill>
                            <a:schemeClr val="tx1"/>
                          </a:solidFill>
                        </a:rPr>
                        <a:t>175</a:t>
                      </a:r>
                      <a:r>
                        <a:rPr kumimoji="1" lang="ja-JP" altLang="en-US" sz="1200" u="none" dirty="0">
                          <a:solidFill>
                            <a:schemeClr val="tx1"/>
                          </a:solidFill>
                        </a:rPr>
                        <a:t>回</a:t>
                      </a:r>
                      <a:endParaRPr kumimoji="1" lang="en-US" altLang="ja-JP" sz="1200" u="none" dirty="0">
                        <a:solidFill>
                          <a:schemeClr val="tx1"/>
                        </a:solidFill>
                      </a:endParaRPr>
                    </a:p>
                    <a:p>
                      <a:pPr algn="l"/>
                      <a:r>
                        <a:rPr kumimoji="1" lang="en-US" altLang="ja-JP" sz="1200" u="none" dirty="0">
                          <a:solidFill>
                            <a:schemeClr val="tx1"/>
                          </a:solidFill>
                        </a:rPr>
                        <a:t>2017</a:t>
                      </a:r>
                      <a:r>
                        <a:rPr kumimoji="1" lang="ja-JP" altLang="en-US" sz="1200" u="none" dirty="0">
                          <a:solidFill>
                            <a:schemeClr val="tx1"/>
                          </a:solidFill>
                        </a:rPr>
                        <a:t>年度：</a:t>
                      </a:r>
                      <a:r>
                        <a:rPr kumimoji="1" lang="en-US" altLang="ja-JP" sz="1200" u="none" dirty="0">
                          <a:solidFill>
                            <a:schemeClr val="tx1"/>
                          </a:solidFill>
                        </a:rPr>
                        <a:t>174</a:t>
                      </a:r>
                      <a:r>
                        <a:rPr kumimoji="1" lang="ja-JP" altLang="en-US" sz="1200" u="none" dirty="0">
                          <a:solidFill>
                            <a:schemeClr val="tx1"/>
                          </a:solidFill>
                        </a:rPr>
                        <a:t>回</a:t>
                      </a:r>
                      <a:endParaRPr kumimoji="1" lang="en-US" altLang="ja-JP" sz="1200" u="none" dirty="0">
                        <a:solidFill>
                          <a:schemeClr val="tx1"/>
                        </a:solidFill>
                      </a:endParaRPr>
                    </a:p>
                    <a:p>
                      <a:pPr algn="l"/>
                      <a:r>
                        <a:rPr kumimoji="1" lang="en-US" altLang="ja-JP" sz="1200" u="none" dirty="0">
                          <a:solidFill>
                            <a:schemeClr val="tx1"/>
                          </a:solidFill>
                        </a:rPr>
                        <a:t>2018</a:t>
                      </a:r>
                      <a:r>
                        <a:rPr kumimoji="1" lang="ja-JP" altLang="en-US" sz="1200" u="none" dirty="0">
                          <a:solidFill>
                            <a:schemeClr val="tx1"/>
                          </a:solidFill>
                        </a:rPr>
                        <a:t>年度：</a:t>
                      </a:r>
                      <a:r>
                        <a:rPr kumimoji="1" lang="en-US" altLang="ja-JP" sz="1200" u="none" dirty="0">
                          <a:solidFill>
                            <a:schemeClr val="tx1"/>
                          </a:solidFill>
                        </a:rPr>
                        <a:t>160</a:t>
                      </a:r>
                      <a:r>
                        <a:rPr kumimoji="1" lang="ja-JP" altLang="en-US" sz="1200" u="none" dirty="0">
                          <a:solidFill>
                            <a:schemeClr val="tx1"/>
                          </a:solidFill>
                        </a:rPr>
                        <a:t>回</a:t>
                      </a:r>
                      <a:endParaRPr kumimoji="1" lang="en-US" altLang="ja-JP" sz="1200" u="none" dirty="0">
                        <a:solidFill>
                          <a:schemeClr val="tx1"/>
                        </a:solidFill>
                      </a:endParaRPr>
                    </a:p>
                    <a:p>
                      <a:pPr algn="l"/>
                      <a:r>
                        <a:rPr kumimoji="1" lang="en-US" altLang="ja-JP" sz="1200" u="none" dirty="0">
                          <a:solidFill>
                            <a:schemeClr val="tx1"/>
                          </a:solidFill>
                        </a:rPr>
                        <a:t>2019</a:t>
                      </a:r>
                      <a:r>
                        <a:rPr kumimoji="1" lang="ja-JP" altLang="en-US" sz="1200" u="none" dirty="0">
                          <a:solidFill>
                            <a:schemeClr val="tx1"/>
                          </a:solidFill>
                        </a:rPr>
                        <a:t>年度：</a:t>
                      </a:r>
                      <a:r>
                        <a:rPr kumimoji="1" lang="en-US" altLang="ja-JP" sz="1200" u="none" dirty="0">
                          <a:solidFill>
                            <a:schemeClr val="tx1"/>
                          </a:solidFill>
                        </a:rPr>
                        <a:t>170</a:t>
                      </a:r>
                      <a:r>
                        <a:rPr kumimoji="1" lang="ja-JP" altLang="en-US" sz="1200" u="none" dirty="0">
                          <a:solidFill>
                            <a:schemeClr val="tx1"/>
                          </a:solidFill>
                        </a:rPr>
                        <a:t>回</a:t>
                      </a:r>
                      <a:endParaRPr kumimoji="1" lang="en-US" altLang="ja-JP" sz="1200" u="none" dirty="0">
                        <a:solidFill>
                          <a:schemeClr val="tx1"/>
                        </a:solidFill>
                      </a:endParaRPr>
                    </a:p>
                    <a:p>
                      <a:pPr algn="l"/>
                      <a:r>
                        <a:rPr kumimoji="1" lang="en-US" altLang="ja-JP" sz="1200" u="none" dirty="0">
                          <a:solidFill>
                            <a:schemeClr val="tx1"/>
                          </a:solidFill>
                        </a:rPr>
                        <a:t>2020</a:t>
                      </a:r>
                      <a:r>
                        <a:rPr kumimoji="1" lang="ja-JP" altLang="en-US" sz="1200" u="none" dirty="0">
                          <a:solidFill>
                            <a:schemeClr val="tx1"/>
                          </a:solidFill>
                        </a:rPr>
                        <a:t>年度：</a:t>
                      </a:r>
                      <a:r>
                        <a:rPr kumimoji="1" lang="en-US" altLang="ja-JP" sz="1200" u="none" dirty="0">
                          <a:solidFill>
                            <a:schemeClr val="tx1"/>
                          </a:solidFill>
                        </a:rPr>
                        <a:t>160</a:t>
                      </a:r>
                      <a:r>
                        <a:rPr kumimoji="1" lang="ja-JP" altLang="en-US" sz="1200" u="none" dirty="0">
                          <a:solidFill>
                            <a:schemeClr val="tx1"/>
                          </a:solidFill>
                        </a:rPr>
                        <a:t>回</a:t>
                      </a:r>
                      <a:endParaRPr kumimoji="1" lang="en-US" altLang="ja-JP" sz="1200" u="none" dirty="0">
                        <a:solidFill>
                          <a:schemeClr val="tx1"/>
                        </a:solidFill>
                      </a:endParaRPr>
                    </a:p>
                    <a:p>
                      <a:pPr algn="l"/>
                      <a:r>
                        <a:rPr kumimoji="1" lang="en-US" altLang="ja-JP" sz="1200" u="none" dirty="0">
                          <a:solidFill>
                            <a:schemeClr val="tx1"/>
                          </a:solidFill>
                        </a:rPr>
                        <a:t>2021</a:t>
                      </a:r>
                      <a:r>
                        <a:rPr kumimoji="1" lang="ja-JP" altLang="en-US" sz="1200" u="none" dirty="0">
                          <a:solidFill>
                            <a:schemeClr val="tx1"/>
                          </a:solidFill>
                        </a:rPr>
                        <a:t>年度：</a:t>
                      </a:r>
                      <a:r>
                        <a:rPr kumimoji="1" lang="en-US" altLang="ja-JP" sz="1200" u="none" dirty="0">
                          <a:solidFill>
                            <a:schemeClr val="tx1"/>
                          </a:solidFill>
                        </a:rPr>
                        <a:t>168</a:t>
                      </a:r>
                      <a:r>
                        <a:rPr kumimoji="1" lang="ja-JP" altLang="en-US" sz="1200" u="none" dirty="0">
                          <a:solidFill>
                            <a:schemeClr val="tx1"/>
                          </a:solidFill>
                        </a:rPr>
                        <a:t>回</a:t>
                      </a:r>
                      <a:endParaRPr kumimoji="1" lang="en-US" altLang="ja-JP" sz="1200" u="none" dirty="0">
                        <a:solidFill>
                          <a:schemeClr val="tx1"/>
                        </a:solidFill>
                      </a:endParaRPr>
                    </a:p>
                    <a:p>
                      <a:pPr algn="l"/>
                      <a:r>
                        <a:rPr kumimoji="1" lang="en-US" altLang="ja-JP" sz="1200" u="none" dirty="0">
                          <a:solidFill>
                            <a:schemeClr val="tx1"/>
                          </a:solidFill>
                        </a:rPr>
                        <a:t>2022</a:t>
                      </a:r>
                      <a:r>
                        <a:rPr kumimoji="1" lang="ja-JP" altLang="en-US" sz="1200" u="none" dirty="0">
                          <a:solidFill>
                            <a:schemeClr val="tx1"/>
                          </a:solidFill>
                        </a:rPr>
                        <a:t>年度：</a:t>
                      </a:r>
                      <a:r>
                        <a:rPr kumimoji="1" lang="en-US" altLang="ja-JP" sz="1200" u="none" dirty="0">
                          <a:solidFill>
                            <a:schemeClr val="tx1"/>
                          </a:solidFill>
                        </a:rPr>
                        <a:t>69</a:t>
                      </a:r>
                      <a:r>
                        <a:rPr kumimoji="1" lang="ja-JP" altLang="en-US" sz="1200" u="none" dirty="0">
                          <a:solidFill>
                            <a:schemeClr val="tx1"/>
                          </a:solidFill>
                        </a:rPr>
                        <a:t>回</a:t>
                      </a:r>
                      <a:endParaRPr kumimoji="1" lang="en-US" altLang="ja-JP" sz="1200" u="none" dirty="0">
                        <a:solidFill>
                          <a:schemeClr val="tx1"/>
                        </a:solidFill>
                      </a:endParaRPr>
                    </a:p>
                    <a:p>
                      <a:pPr algn="l"/>
                      <a:r>
                        <a:rPr kumimoji="1" lang="ja-JP" altLang="en-US" sz="1200" u="none" dirty="0">
                          <a:solidFill>
                            <a:schemeClr val="tx1"/>
                          </a:solidFill>
                        </a:rPr>
                        <a:t>（</a:t>
                      </a:r>
                      <a:r>
                        <a:rPr kumimoji="1" lang="en-US" altLang="ja-JP" sz="1200" u="none" dirty="0">
                          <a:solidFill>
                            <a:schemeClr val="tx1"/>
                          </a:solidFill>
                        </a:rPr>
                        <a:t>2022</a:t>
                      </a:r>
                      <a:r>
                        <a:rPr kumimoji="1" lang="ja-JP" altLang="en-US" sz="1200" u="none" dirty="0">
                          <a:solidFill>
                            <a:schemeClr val="tx1"/>
                          </a:solidFill>
                        </a:rPr>
                        <a:t>年</a:t>
                      </a:r>
                      <a:r>
                        <a:rPr kumimoji="1" lang="en-US" altLang="ja-JP" sz="1200" u="none" dirty="0">
                          <a:solidFill>
                            <a:schemeClr val="tx1"/>
                          </a:solidFill>
                        </a:rPr>
                        <a:t>10</a:t>
                      </a:r>
                      <a:r>
                        <a:rPr kumimoji="1" lang="ja-JP" altLang="en-US" sz="1200" u="none" dirty="0">
                          <a:solidFill>
                            <a:schemeClr val="tx1"/>
                          </a:solidFill>
                        </a:rPr>
                        <a:t>月まで）</a:t>
                      </a:r>
                      <a:endParaRPr kumimoji="1" lang="en-US" altLang="ja-JP" sz="1200" u="none" dirty="0">
                        <a:solidFill>
                          <a:schemeClr val="tx1"/>
                        </a:solidFill>
                      </a:endParaRPr>
                    </a:p>
                    <a:p>
                      <a:pPr algn="l"/>
                      <a:endParaRPr kumimoji="1" lang="en-US" altLang="ja-JP" sz="600" u="none" dirty="0">
                        <a:solidFill>
                          <a:schemeClr val="tx1"/>
                        </a:solidFill>
                      </a:endParaRPr>
                    </a:p>
                    <a:p>
                      <a:pPr algn="l"/>
                      <a:r>
                        <a:rPr kumimoji="1" lang="ja-JP" altLang="en-US" sz="1200" u="none" dirty="0">
                          <a:solidFill>
                            <a:schemeClr val="tx1"/>
                          </a:solidFill>
                        </a:rPr>
                        <a:t>支援者数（入口支援）</a:t>
                      </a:r>
                      <a:endParaRPr kumimoji="1" lang="en-US" altLang="ja-JP" sz="1200" u="none" dirty="0">
                        <a:solidFill>
                          <a:schemeClr val="tx1"/>
                        </a:solidFill>
                      </a:endParaRPr>
                    </a:p>
                    <a:p>
                      <a:pPr algn="l"/>
                      <a:r>
                        <a:rPr kumimoji="1" lang="en-US" altLang="ja-JP" sz="1200" u="none" dirty="0">
                          <a:solidFill>
                            <a:schemeClr val="tx1"/>
                          </a:solidFill>
                        </a:rPr>
                        <a:t>2018~2020</a:t>
                      </a:r>
                      <a:r>
                        <a:rPr kumimoji="1" lang="ja-JP" altLang="en-US" sz="1200" u="none" dirty="0">
                          <a:solidFill>
                            <a:schemeClr val="tx1"/>
                          </a:solidFill>
                        </a:rPr>
                        <a:t>年度：</a:t>
                      </a:r>
                      <a:r>
                        <a:rPr kumimoji="1" lang="en-US" altLang="ja-JP" sz="1200" u="none" dirty="0">
                          <a:solidFill>
                            <a:schemeClr val="tx1"/>
                          </a:solidFill>
                        </a:rPr>
                        <a:t>14</a:t>
                      </a:r>
                      <a:r>
                        <a:rPr kumimoji="1" lang="ja-JP" altLang="en-US" sz="1200" u="none" dirty="0">
                          <a:solidFill>
                            <a:schemeClr val="tx1"/>
                          </a:solidFill>
                        </a:rPr>
                        <a:t>人</a:t>
                      </a:r>
                      <a:endParaRPr kumimoji="1" lang="en-US" altLang="ja-JP" sz="1200" u="none"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テキスト ボックス 8"/>
          <p:cNvSpPr txBox="1"/>
          <p:nvPr/>
        </p:nvSpPr>
        <p:spPr>
          <a:xfrm>
            <a:off x="0" y="0"/>
            <a:ext cx="5472608"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（４）危機管理対策（総合治安対策（その２））</a:t>
            </a: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157</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59237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251520" y="476672"/>
          <a:ext cx="8712968" cy="6072357"/>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3366374">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09606">
                <a:tc>
                  <a:txBody>
                    <a:bodyPr/>
                    <a:lstStyle/>
                    <a:p>
                      <a:pPr algn="ctr"/>
                      <a:r>
                        <a:rPr kumimoji="1" lang="ja-JP" altLang="en-US" dirty="0"/>
                        <a:t>＜</a:t>
                      </a:r>
                      <a:r>
                        <a:rPr kumimoji="1" lang="en-US" altLang="ja-JP" dirty="0"/>
                        <a:t>Why</a:t>
                      </a:r>
                      <a:r>
                        <a:rPr kumimoji="1" lang="ja-JP" altLang="en-US" dirty="0"/>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706597">
                <a:tc>
                  <a:txBody>
                    <a:bodyPr/>
                    <a:lstStyle/>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・全国で、交番への襲撃が相次ぎ、警察官が負傷したり、拳銃が奪われる事案が発生</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・警察官が襲われて拳銃を奪われれば、府民の安全を脅かすこととなる。</a:t>
                      </a:r>
                      <a:endParaRPr kumimoji="1" lang="en-US" altLang="ja-JP" sz="12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r>
                        <a:rPr kumimoji="1" lang="ja-JP" altLang="en-US" sz="1200" u="none" dirty="0">
                          <a:solidFill>
                            <a:schemeClr val="tx1"/>
                          </a:solidFill>
                        </a:rPr>
                        <a:t>・交番環境の整備等による襲撃事案の発生の抑止</a:t>
                      </a:r>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rPr>
                        <a:t>・警察官自身の身を守ることが、市民の安全につながる。</a:t>
                      </a:r>
                      <a:endParaRPr kumimoji="1" lang="en-US" altLang="ja-JP" sz="1200" u="none" dirty="0">
                        <a:solidFill>
                          <a:schemeClr val="tx1"/>
                        </a:solidFill>
                      </a:endParaRPr>
                    </a:p>
                    <a:p>
                      <a:pPr algn="l"/>
                      <a:endParaRPr kumimoji="1" lang="en-US" altLang="ja-JP" sz="1200" u="none" dirty="0">
                        <a:solidFill>
                          <a:schemeClr val="tx1"/>
                        </a:solidFill>
                      </a:endParaRPr>
                    </a:p>
                    <a:p>
                      <a:pPr algn="l"/>
                      <a:r>
                        <a:rPr kumimoji="1" lang="ja-JP" altLang="en-US" sz="1200" u="none" dirty="0">
                          <a:solidFill>
                            <a:schemeClr val="tx1"/>
                          </a:solidFill>
                        </a:rPr>
                        <a:t>・交番・駐在所への防犯カメラの設置による、来所者の安全確保と犯罪捜査等への活用</a:t>
                      </a:r>
                      <a:endParaRPr kumimoji="1" lang="en-US" altLang="ja-JP" sz="1200" u="none"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参考</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：犯罪件数について</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2016</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年から「地域の犯罪情勢に即した犯罪抑止総合対策」を推進するため「大阪重点犯罪」を提唱</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10800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chemeClr val="tx1"/>
                        </a:solidFill>
                        <a:effectLst/>
                        <a:uLnTx/>
                        <a:uFillTx/>
                        <a:latin typeface="+mn-lt"/>
                        <a:ea typeface="+mn-ea"/>
                        <a:cs typeface="+mn-cs"/>
                      </a:endParaRPr>
                    </a:p>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大阪重点犯罪</a:t>
                      </a:r>
                    </a:p>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n-lt"/>
                          <a:ea typeface="+mn-ea"/>
                          <a:cs typeface="+mn-cs"/>
                        </a:rPr>
                        <a:t>・子どもや女性を狙った性犯罪　（強姦、強制わいせつ、公然わいせつ、痴漢）</a:t>
                      </a:r>
                    </a:p>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n-lt"/>
                          <a:ea typeface="+mn-ea"/>
                          <a:cs typeface="+mn-cs"/>
                        </a:rPr>
                        <a:t>・ひったくり・路上強盗</a:t>
                      </a:r>
                    </a:p>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n-lt"/>
                          <a:ea typeface="+mn-ea"/>
                          <a:cs typeface="+mn-cs"/>
                        </a:rPr>
                        <a:t>・自動車関連犯罪（自動車盗、車上ねらい、部品ねらい）</a:t>
                      </a:r>
                    </a:p>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n-lt"/>
                          <a:ea typeface="+mn-ea"/>
                          <a:cs typeface="+mn-cs"/>
                        </a:rPr>
                        <a:t>・署指定犯罪　（警察署管内の犯罪情勢に応じて、大阪重点犯罪以外の犯罪を指定）</a:t>
                      </a:r>
                    </a:p>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以降、大阪は街頭犯罪という名称を使用しない</a:t>
                      </a:r>
                    </a:p>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2017</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年から「大阪重点犯罪」に「特殊詐欺」を追加し、対策を推進</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2020</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年から「大阪重点犯罪」から「ひったくり・路上強盗」を除外</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rPr>
                        <a:t>（ハード面の強化）</a:t>
                      </a:r>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rPr>
                        <a:t>・交番・駐在所への防犯カメラの設置等、セキュリティ機能の強化</a:t>
                      </a:r>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rPr>
                        <a:t>・交番等の最適化計画の策定（</a:t>
                      </a:r>
                      <a:r>
                        <a:rPr kumimoji="1" lang="en-US" altLang="ja-JP" sz="1200" u="none" dirty="0">
                          <a:solidFill>
                            <a:schemeClr val="tx1"/>
                          </a:solidFill>
                        </a:rPr>
                        <a:t>2021.11</a:t>
                      </a:r>
                      <a:r>
                        <a:rPr kumimoji="1" lang="ja-JP" altLang="en-US" sz="1200" u="none" dirty="0">
                          <a:solidFill>
                            <a:schemeClr val="tx1"/>
                          </a:solidFill>
                        </a:rPr>
                        <a:t>）</a:t>
                      </a:r>
                      <a:endParaRPr kumimoji="1" lang="en-US" altLang="ja-JP" sz="1200" u="none" dirty="0">
                        <a:solidFill>
                          <a:schemeClr val="tx1"/>
                        </a:solidFill>
                      </a:endParaRPr>
                    </a:p>
                    <a:p>
                      <a:pPr algn="l"/>
                      <a:r>
                        <a:rPr kumimoji="1" lang="ja-JP" altLang="en-US" sz="1200" u="none" dirty="0">
                          <a:solidFill>
                            <a:schemeClr val="tx1"/>
                          </a:solidFill>
                        </a:rPr>
                        <a:t>（ソフト面の強化）</a:t>
                      </a:r>
                      <a:endParaRPr kumimoji="1" lang="en-US" altLang="ja-JP" sz="1200" u="none" dirty="0">
                        <a:solidFill>
                          <a:schemeClr val="tx1"/>
                        </a:solidFill>
                      </a:endParaRPr>
                    </a:p>
                    <a:p>
                      <a:pPr algn="l"/>
                      <a:r>
                        <a:rPr kumimoji="1" lang="ja-JP" altLang="en-US" sz="1200" u="none" dirty="0">
                          <a:solidFill>
                            <a:schemeClr val="tx1"/>
                          </a:solidFill>
                        </a:rPr>
                        <a:t>・警察官に対する徹底した指導・教養による危</a:t>
                      </a:r>
                    </a:p>
                    <a:p>
                      <a:pPr algn="l"/>
                      <a:r>
                        <a:rPr kumimoji="1" lang="ja-JP" altLang="en-US" sz="1200" u="none" dirty="0">
                          <a:solidFill>
                            <a:schemeClr val="tx1"/>
                          </a:solidFill>
                        </a:rPr>
                        <a:t>機意識の醸成及び実際に発生した事案に即した訓練等を行い、地域住民や警察官自身の安全を確保するための活動を推進</a:t>
                      </a:r>
                      <a:endParaRPr kumimoji="1" lang="ja-JP" altLang="en-US" sz="9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n-lt"/>
                          <a:ea typeface="+mn-ea"/>
                          <a:cs typeface="+mn-cs"/>
                        </a:rPr>
                        <a:t>・大阪重点犯罪認知件数</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2016</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21,850</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（以降特殊詐欺認知件数含む）</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2017</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19,912</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2018</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16,116</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2019</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12,381</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（以降ひったくり路上強盗除外）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2020</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9,609</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2021</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9,426</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件　　</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n-lt"/>
                          <a:ea typeface="+mn-ea"/>
                          <a:cs typeface="+mn-cs"/>
                        </a:rPr>
                        <a:t>・特殊詐欺被害認知件数</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2016</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1,633</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2017</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1,596</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2018</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1,622</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2019</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1,809</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2020</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1,107</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n-lt"/>
                          <a:ea typeface="+mn-ea"/>
                          <a:cs typeface="+mn-cs"/>
                        </a:rPr>
                        <a:t>2021</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a:ln>
                            <a:noFill/>
                          </a:ln>
                          <a:solidFill>
                            <a:schemeClr val="tx1"/>
                          </a:solidFill>
                          <a:effectLst/>
                          <a:uLnTx/>
                          <a:uFillTx/>
                          <a:latin typeface="+mn-lt"/>
                          <a:ea typeface="+mn-ea"/>
                          <a:cs typeface="+mn-cs"/>
                        </a:rPr>
                        <a:t>1,538</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algn="l"/>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rPr>
                        <a:t>・</a:t>
                      </a:r>
                      <a:r>
                        <a:rPr kumimoji="1" lang="en-US" altLang="ja-JP" sz="1200" u="none" dirty="0">
                          <a:solidFill>
                            <a:schemeClr val="tx1"/>
                          </a:solidFill>
                        </a:rPr>
                        <a:t>2020</a:t>
                      </a:r>
                      <a:r>
                        <a:rPr kumimoji="1" lang="ja-JP" altLang="en-US" sz="1200" u="none" dirty="0">
                          <a:solidFill>
                            <a:schemeClr val="tx1"/>
                          </a:solidFill>
                        </a:rPr>
                        <a:t>年度までに全</a:t>
                      </a:r>
                      <a:r>
                        <a:rPr kumimoji="1" lang="en-US" altLang="ja-JP" sz="1200" u="none" dirty="0">
                          <a:solidFill>
                            <a:schemeClr val="tx1"/>
                          </a:solidFill>
                        </a:rPr>
                        <a:t>599</a:t>
                      </a:r>
                      <a:r>
                        <a:rPr kumimoji="1" lang="ja-JP" altLang="en-US" sz="1200" u="none" dirty="0">
                          <a:solidFill>
                            <a:schemeClr val="tx1"/>
                          </a:solidFill>
                        </a:rPr>
                        <a:t>交番・</a:t>
                      </a:r>
                      <a:r>
                        <a:rPr kumimoji="1" lang="en-US" altLang="ja-JP" sz="1200" u="none" dirty="0">
                          <a:solidFill>
                            <a:schemeClr val="tx1"/>
                          </a:solidFill>
                        </a:rPr>
                        <a:t>46</a:t>
                      </a:r>
                      <a:r>
                        <a:rPr kumimoji="1" lang="ja-JP" altLang="en-US" sz="1200" u="none" dirty="0">
                          <a:solidFill>
                            <a:schemeClr val="tx1"/>
                          </a:solidFill>
                        </a:rPr>
                        <a:t>駐在所に防犯カメラを設置</a:t>
                      </a:r>
                      <a:endParaRPr kumimoji="1" lang="en-US" altLang="ja-JP" sz="1200" u="none"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大かっこ 8"/>
          <p:cNvSpPr/>
          <p:nvPr/>
        </p:nvSpPr>
        <p:spPr>
          <a:xfrm>
            <a:off x="3491880" y="836712"/>
            <a:ext cx="5400600" cy="2520280"/>
          </a:xfrm>
          <a:prstGeom prst="bracketPair">
            <a:avLst>
              <a:gd name="adj" fmla="val 7401"/>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0" y="0"/>
            <a:ext cx="5472608"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（４）危機管理対策（総合治安対策（その３））</a:t>
            </a: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158</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546176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5" name="角丸四角形 4"/>
          <p:cNvSpPr/>
          <p:nvPr/>
        </p:nvSpPr>
        <p:spPr>
          <a:xfrm>
            <a:off x="238493" y="507104"/>
            <a:ext cx="8667016" cy="44374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〇府民が安全に安心して暮らすことができる社会の実現をめざし、府民、市町村、警察と協力して取組みを推進。</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 name="正方形/長方形 6">
            <a:extLst>
              <a:ext uri="{FF2B5EF4-FFF2-40B4-BE49-F238E27FC236}">
                <a16:creationId xmlns:a16="http://schemas.microsoft.com/office/drawing/2014/main" id="{528C1872-9E5D-4352-9F82-38E6CEB1FBC5}"/>
              </a:ext>
            </a:extLst>
          </p:cNvPr>
          <p:cNvSpPr/>
          <p:nvPr/>
        </p:nvSpPr>
        <p:spPr>
          <a:xfrm>
            <a:off x="270456" y="1124744"/>
            <a:ext cx="4337639" cy="5438218"/>
          </a:xfrm>
          <a:prstGeom prst="rect">
            <a:avLst/>
          </a:prstGeom>
        </p:spPr>
        <p:style>
          <a:lnRef idx="2">
            <a:schemeClr val="accent2"/>
          </a:lnRef>
          <a:fillRef idx="1">
            <a:schemeClr val="lt1"/>
          </a:fillRef>
          <a:effectRef idx="0">
            <a:schemeClr val="accent2"/>
          </a:effectRef>
          <a:fontRef idx="minor">
            <a:schemeClr val="dk1"/>
          </a:fontRef>
        </p:style>
        <p:txBody>
          <a:bodyPr lIns="27000" tIns="108000" rIns="27000" bIns="27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3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子どもの安全・地域防犯活動の強化</a:t>
            </a:r>
            <a:endParaRPr kumimoji="1" lang="en-US" altLang="ja-JP" sz="13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〇「地域安全センター」の設置</a:t>
            </a:r>
            <a:endPar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自治会、子どもの安全見守り隊、</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PTA</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等地域の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防犯活動拠点</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と</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して、各小学校区に設置</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➡全小学校区に地域安全センターを設置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〇地域安全センターを拠点に活動する</a:t>
            </a:r>
            <a:endPar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「青色防犯パトロール車」へのドライブレコーダーの設置</a:t>
            </a:r>
            <a:endPar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ドライブレコーダーは、「動く防犯カメラ」として犯罪の検挙</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・抑止に</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有効</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な機器であることから、市町村に対し補助</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台設置を補助（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〇地域防犯カメラ設置</a:t>
            </a:r>
            <a:endPar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街頭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犯罪多発地域や子どもの登下校時の見守りを補完</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するため、</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市町村</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による防犯カメラ設置</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自治会・商店街等を通じての設置を含む）</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37,000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台（市町村による設置数、</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528C1872-9E5D-4352-9F82-38E6CEB1FBC5}"/>
              </a:ext>
            </a:extLst>
          </p:cNvPr>
          <p:cNvSpPr/>
          <p:nvPr/>
        </p:nvSpPr>
        <p:spPr>
          <a:xfrm>
            <a:off x="4633883" y="1124745"/>
            <a:ext cx="4271626" cy="5438218"/>
          </a:xfrm>
          <a:prstGeom prst="rect">
            <a:avLst/>
          </a:prstGeom>
        </p:spPr>
        <p:style>
          <a:lnRef idx="2">
            <a:schemeClr val="accent2"/>
          </a:lnRef>
          <a:fillRef idx="1">
            <a:schemeClr val="lt1"/>
          </a:fillRef>
          <a:effectRef idx="0">
            <a:schemeClr val="accent2"/>
          </a:effectRef>
          <a:fontRef idx="minor">
            <a:schemeClr val="dk1"/>
          </a:fontRef>
        </p:style>
        <p:txBody>
          <a:bodyPr lIns="27000" tIns="108000" rIns="27000" bIns="27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3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歓楽街への対策</a:t>
            </a:r>
            <a:endParaRPr kumimoji="1" lang="en-US" altLang="ja-JP" sz="13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○不当な客引行為等の禁止</a:t>
            </a:r>
            <a:endPar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2005</a:t>
            </a: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年）大阪府迷惑防止条例</a:t>
            </a:r>
            <a:endPar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・キャバクラ</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やホストクラブなど風俗店を対象に声掛けなどの客引きを</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全面的</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に禁止</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年）大阪府迷惑防止条例の改正</a:t>
            </a:r>
            <a:endPar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・昨今</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、新たな形態の営業による客引き等が横行していること</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から、</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現状</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に即した効果的な客引き等の取締りができるよう改正。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新たに、ガールズバー等の「異性に対する好奇心をそそる</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ような</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方法</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により接客し、酒類を提供する飲食店営業」に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よる</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客引き</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禁止</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➡新たに、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午後</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時</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から翌</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午前</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時</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までの間に専ら異性の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身体に接触する役務を提供する営業の客引きを規制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ニューハーフクラブ等の「同性間」による接待を伴う営業の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客引き</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等が出現していることから、異性・同性の区別なく接待を</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伴う</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営業の客引き等を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規制</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〇街頭防犯カメラ</a:t>
            </a:r>
            <a:r>
              <a:rPr kumimoji="1" lang="ja-JP" altLang="en-US" sz="13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設置</a:t>
            </a:r>
            <a:r>
              <a:rPr kumimoji="1" lang="zh-TW" altLang="en-US"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（歓楽街総合対策事業</a:t>
            </a:r>
            <a:r>
              <a:rPr kumimoji="1" lang="zh-TW" altLang="en-US" sz="13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350" b="0"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府警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において、街頭において行われる犯罪等に対する</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防犯対策</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と</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して、犯罪多発地域及び歓楽街の街頭に防犯カメラ</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を設置</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270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台</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975" y="3711503"/>
            <a:ext cx="1874655" cy="109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10"/>
          <p:cNvSpPr/>
          <p:nvPr/>
        </p:nvSpPr>
        <p:spPr>
          <a:xfrm>
            <a:off x="8172400" y="1203241"/>
            <a:ext cx="626030" cy="3704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82" rtl="0" eaLnBrk="1" fontAlgn="auto" latinLnBrk="0" hangingPunct="1">
              <a:lnSpc>
                <a:spcPct val="100000"/>
              </a:lnSpc>
              <a:spcBef>
                <a:spcPts val="0"/>
              </a:spcBef>
              <a:spcAft>
                <a:spcPts val="0"/>
              </a:spcAft>
              <a:buClrTx/>
              <a:buSzTx/>
              <a:buFontTx/>
              <a:buNone/>
              <a:tabLst/>
              <a:defRPr/>
            </a:pPr>
            <a:r>
              <a:rPr kumimoji="1" lang="ja-JP" altLang="en-US" sz="1144"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府警</a:t>
            </a:r>
            <a:endParaRPr kumimoji="1" lang="ja-JP" altLang="en-US" sz="786"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2" name="角丸四角形 11"/>
          <p:cNvSpPr/>
          <p:nvPr/>
        </p:nvSpPr>
        <p:spPr>
          <a:xfrm>
            <a:off x="3487428" y="1203241"/>
            <a:ext cx="1057541" cy="3704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82" rtl="0" eaLnBrk="1" fontAlgn="auto" latinLnBrk="0" hangingPunct="1">
              <a:lnSpc>
                <a:spcPct val="100000"/>
              </a:lnSpc>
              <a:spcBef>
                <a:spcPts val="0"/>
              </a:spcBef>
              <a:spcAft>
                <a:spcPts val="0"/>
              </a:spcAft>
              <a:buClrTx/>
              <a:buSzTx/>
              <a:buFontTx/>
              <a:buNone/>
              <a:tabLst/>
              <a:defRPr/>
            </a:pPr>
            <a:r>
              <a:rPr kumimoji="1" lang="ja-JP" altLang="en-US" sz="1144"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府・市町村等</a:t>
            </a:r>
            <a:endParaRPr kumimoji="1" lang="ja-JP" altLang="en-US" sz="786"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cxnSp>
        <p:nvCxnSpPr>
          <p:cNvPr id="16" name="直線コネクタ 15"/>
          <p:cNvCxnSpPr/>
          <p:nvPr/>
        </p:nvCxnSpPr>
        <p:spPr>
          <a:xfrm>
            <a:off x="270457" y="50499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53479" y="135264"/>
            <a:ext cx="5292080"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（４）危機管理対策（総合治安</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70992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251520" y="476672"/>
          <a:ext cx="8712968" cy="5582920"/>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3366374">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a:t>＜</a:t>
                      </a:r>
                      <a:r>
                        <a:rPr kumimoji="1" lang="en-US" altLang="ja-JP" dirty="0"/>
                        <a:t>Why</a:t>
                      </a:r>
                      <a:r>
                        <a:rPr kumimoji="1" lang="ja-JP" altLang="en-US" dirty="0"/>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endParaRPr kumimoji="1" lang="ja-JP" altLang="en-US" sz="1050" dirty="0"/>
                    </a:p>
                    <a:p>
                      <a:pPr marL="0" indent="0"/>
                      <a:endParaRPr kumimoji="1" lang="ja-JP" altLang="en-US" sz="105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ja-JP" altLang="en-US" sz="105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②帰宅困難者対策</a:t>
                      </a:r>
                      <a:endParaRPr kumimoji="1" lang="en-US" altLang="ja-JP" sz="1050" u="none" dirty="0">
                        <a:solidFill>
                          <a:schemeClr val="tx1"/>
                        </a:solidFill>
                      </a:endParaRPr>
                    </a:p>
                    <a:p>
                      <a:pPr marL="0" indent="0" algn="l"/>
                      <a:r>
                        <a:rPr kumimoji="1" lang="ja-JP" altLang="en-US" sz="1050" dirty="0">
                          <a:solidFill>
                            <a:schemeClr val="tx1"/>
                          </a:solidFill>
                        </a:rPr>
                        <a:t>・一斉に帰宅しようとすることの危険性や、一斉帰宅を抑制するために事業者に求める備えなどについて周知、啓発</a:t>
                      </a:r>
                      <a:endParaRPr kumimoji="1" lang="en-US" altLang="ja-JP" sz="1050" dirty="0">
                        <a:solidFill>
                          <a:schemeClr val="tx1"/>
                        </a:solidFill>
                      </a:endParaRPr>
                    </a:p>
                    <a:p>
                      <a:pPr marL="0" indent="0" algn="l"/>
                      <a:r>
                        <a:rPr kumimoji="1" lang="ja-JP" altLang="en-US" sz="1050" dirty="0">
                          <a:solidFill>
                            <a:schemeClr val="tx1"/>
                          </a:solidFill>
                        </a:rPr>
                        <a:t>・大阪市の主要ターミナル駅周辺６か所の</a:t>
                      </a:r>
                      <a:r>
                        <a:rPr kumimoji="1" lang="zh-TW" altLang="en-US" sz="1050" dirty="0">
                          <a:solidFill>
                            <a:schemeClr val="tx1"/>
                          </a:solidFill>
                        </a:rPr>
                        <a:t>駅周辺地区帰宅困難者対策協議会</a:t>
                      </a:r>
                      <a:r>
                        <a:rPr kumimoji="1" lang="ja-JP" altLang="en-US" sz="1050" dirty="0">
                          <a:solidFill>
                            <a:schemeClr val="tx1"/>
                          </a:solidFill>
                        </a:rPr>
                        <a:t>にオブザーバーとして参加</a:t>
                      </a:r>
                      <a:endParaRPr kumimoji="1" lang="en-US" altLang="ja-JP" sz="1050" dirty="0">
                        <a:solidFill>
                          <a:schemeClr val="tx1"/>
                        </a:solidFill>
                      </a:endParaRPr>
                    </a:p>
                    <a:p>
                      <a:pPr marL="0" indent="0" algn="l"/>
                      <a:r>
                        <a:rPr kumimoji="1" lang="ja-JP" altLang="en-US" sz="1050" dirty="0">
                          <a:solidFill>
                            <a:schemeClr val="tx1"/>
                          </a:solidFill>
                        </a:rPr>
                        <a:t>・府内市町村と連携し、公共交通機関が再開するまでの間に帰宅困難者を受入れる一時滞在施設を確保（施設の確保は市町村が担い、府はその支援を行う）</a:t>
                      </a:r>
                      <a:endParaRPr kumimoji="1" lang="en-US" altLang="ja-JP" sz="1050" dirty="0">
                        <a:solidFill>
                          <a:schemeClr val="tx1"/>
                        </a:solidFill>
                      </a:endParaRPr>
                    </a:p>
                    <a:p>
                      <a:pPr marL="0" indent="0" algn="l"/>
                      <a:r>
                        <a:rPr kumimoji="1" lang="ja-JP" altLang="en-US" sz="1050" dirty="0">
                          <a:solidFill>
                            <a:schemeClr val="tx1"/>
                          </a:solidFill>
                        </a:rPr>
                        <a:t>・関西広域連合と連携し、災害時帰宅支援ステーションの整備や帰宅困難者対策訓練に参加</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solidFill>
                        </a:rPr>
                        <a:t> </a:t>
                      </a: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a:solidFill>
                          <a:schemeClr val="tx1"/>
                        </a:solidFill>
                      </a:endParaRPr>
                    </a:p>
                    <a:p>
                      <a:pPr marL="88900" indent="-88900" algn="l"/>
                      <a:r>
                        <a:rPr kumimoji="1" lang="ja-JP" altLang="en-US" sz="1050" u="none" dirty="0">
                          <a:solidFill>
                            <a:schemeClr val="tx1"/>
                          </a:solidFill>
                        </a:rPr>
                        <a:t>■大阪府石油コンビナート等防災計画の改訂</a:t>
                      </a:r>
                      <a:endParaRPr kumimoji="1" lang="en-US" altLang="ja-JP" sz="1050" u="none" dirty="0">
                        <a:solidFill>
                          <a:schemeClr val="tx1"/>
                        </a:solidFill>
                      </a:endParaRPr>
                    </a:p>
                    <a:p>
                      <a:pPr marL="88900" indent="-88900" algn="l"/>
                      <a:r>
                        <a:rPr kumimoji="1" lang="ja-JP" altLang="en-US" sz="1050" u="none" dirty="0">
                          <a:solidFill>
                            <a:schemeClr val="tx1"/>
                          </a:solidFill>
                        </a:rPr>
                        <a:t>　</a:t>
                      </a:r>
                      <a:r>
                        <a:rPr kumimoji="1" lang="en-US" altLang="ja-JP" sz="1050" u="none" dirty="0">
                          <a:solidFill>
                            <a:schemeClr val="tx1"/>
                          </a:solidFill>
                        </a:rPr>
                        <a:t>‐</a:t>
                      </a:r>
                      <a:r>
                        <a:rPr kumimoji="1" lang="ja-JP" altLang="en-US" sz="1050" u="none" dirty="0">
                          <a:solidFill>
                            <a:schemeClr val="tx1"/>
                          </a:solidFill>
                        </a:rPr>
                        <a:t>南海トラフ巨大地震を想定し、最新の知見を踏まえた被害想定、対策の充実強化等（</a:t>
                      </a:r>
                      <a:r>
                        <a:rPr kumimoji="1" lang="en-US" altLang="ja-JP" sz="1050" u="none" dirty="0">
                          <a:solidFill>
                            <a:schemeClr val="tx1"/>
                          </a:solidFill>
                        </a:rPr>
                        <a:t>2014.3</a:t>
                      </a:r>
                      <a:r>
                        <a:rPr kumimoji="1" lang="ja-JP" altLang="en-US" sz="1050" u="none" dirty="0">
                          <a:solidFill>
                            <a:schemeClr val="tx1"/>
                          </a:solidFill>
                        </a:rPr>
                        <a:t>改訂）</a:t>
                      </a:r>
                      <a:endParaRPr kumimoji="1" lang="en-US" altLang="ja-JP" sz="1050" u="none" dirty="0">
                        <a:solidFill>
                          <a:schemeClr val="tx1"/>
                        </a:solidFill>
                      </a:endParaRPr>
                    </a:p>
                    <a:p>
                      <a:pPr marL="88900" indent="-88900" algn="l"/>
                      <a:r>
                        <a:rPr kumimoji="1" lang="ja-JP" altLang="en-US" sz="1050" u="none" dirty="0">
                          <a:solidFill>
                            <a:schemeClr val="tx1"/>
                          </a:solidFill>
                        </a:rPr>
                        <a:t>　</a:t>
                      </a:r>
                      <a:r>
                        <a:rPr kumimoji="1" lang="en-US" altLang="ja-JP" sz="1050" u="none" dirty="0">
                          <a:solidFill>
                            <a:schemeClr val="tx1"/>
                          </a:solidFill>
                        </a:rPr>
                        <a:t>‐</a:t>
                      </a:r>
                      <a:r>
                        <a:rPr kumimoji="1" lang="ja-JP" altLang="en-US" sz="1050" u="none" dirty="0">
                          <a:solidFill>
                            <a:schemeClr val="tx1"/>
                          </a:solidFill>
                        </a:rPr>
                        <a:t>南海トラフ巨大地震を想定した見直しを引き続き行い、最新の知見に基づく被害想定、事業所のための津波避難の基本的な考え方等（</a:t>
                      </a:r>
                      <a:r>
                        <a:rPr kumimoji="1" lang="en-US" altLang="ja-JP" sz="1050" u="none" dirty="0">
                          <a:solidFill>
                            <a:schemeClr val="tx1"/>
                          </a:solidFill>
                        </a:rPr>
                        <a:t>2016.3</a:t>
                      </a:r>
                      <a:r>
                        <a:rPr kumimoji="1" lang="ja-JP" altLang="en-US" sz="1050" u="none" dirty="0">
                          <a:solidFill>
                            <a:schemeClr val="tx1"/>
                          </a:solidFill>
                        </a:rPr>
                        <a:t>改訂）</a:t>
                      </a:r>
                      <a:endParaRPr kumimoji="1" lang="en-US" altLang="ja-JP" sz="1050" u="none" dirty="0">
                        <a:solidFill>
                          <a:schemeClr val="tx1"/>
                        </a:solidFill>
                      </a:endParaRPr>
                    </a:p>
                    <a:p>
                      <a:pPr marL="88900" indent="-88900" algn="l"/>
                      <a:r>
                        <a:rPr kumimoji="1" lang="ja-JP" altLang="en-US" sz="1050" u="none" dirty="0">
                          <a:solidFill>
                            <a:schemeClr val="tx1"/>
                          </a:solidFill>
                        </a:rPr>
                        <a:t>　</a:t>
                      </a:r>
                      <a:r>
                        <a:rPr kumimoji="1" lang="en-US" altLang="ja-JP" sz="1050" u="none" dirty="0">
                          <a:solidFill>
                            <a:schemeClr val="tx1"/>
                          </a:solidFill>
                        </a:rPr>
                        <a:t>‐</a:t>
                      </a:r>
                      <a:r>
                        <a:rPr kumimoji="1" lang="ja-JP" altLang="en-US" sz="1050" u="none" dirty="0">
                          <a:solidFill>
                            <a:schemeClr val="tx1"/>
                          </a:solidFill>
                        </a:rPr>
                        <a:t>防災対策設置時の基準の見直し等（</a:t>
                      </a:r>
                      <a:r>
                        <a:rPr kumimoji="1" lang="en-US" altLang="ja-JP" sz="1050" u="none" dirty="0">
                          <a:solidFill>
                            <a:schemeClr val="tx1"/>
                          </a:solidFill>
                        </a:rPr>
                        <a:t>2017.4</a:t>
                      </a:r>
                      <a:r>
                        <a:rPr kumimoji="1" lang="ja-JP" altLang="en-US" sz="1050" u="none" dirty="0">
                          <a:solidFill>
                            <a:schemeClr val="tx1"/>
                          </a:solidFill>
                        </a:rPr>
                        <a:t>改訂）</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　</a:t>
                      </a:r>
                      <a:r>
                        <a:rPr kumimoji="1" lang="en-US" altLang="ja-JP" sz="1050" u="none" dirty="0">
                          <a:solidFill>
                            <a:schemeClr val="tx1"/>
                          </a:solidFill>
                        </a:rPr>
                        <a:t>-</a:t>
                      </a:r>
                      <a:r>
                        <a:rPr kumimoji="1" lang="ja-JP" altLang="en-US" sz="1050" u="none" dirty="0">
                          <a:solidFill>
                            <a:schemeClr val="tx1"/>
                          </a:solidFill>
                        </a:rPr>
                        <a:t>災害対策基本法の改正、特定事業所における対策の進展を踏まえた修正、災害応急時の防災体制の整理等（</a:t>
                      </a:r>
                      <a:r>
                        <a:rPr kumimoji="1" lang="en-US" altLang="ja-JP" sz="1050" u="none" dirty="0">
                          <a:solidFill>
                            <a:schemeClr val="tx1"/>
                          </a:solidFill>
                        </a:rPr>
                        <a:t>2021.11</a:t>
                      </a:r>
                      <a:r>
                        <a:rPr kumimoji="1" lang="ja-JP" altLang="en-US" sz="1050" u="none" dirty="0">
                          <a:solidFill>
                            <a:schemeClr val="tx1"/>
                          </a:solidFill>
                        </a:rPr>
                        <a:t>改訂）</a:t>
                      </a:r>
                      <a:endParaRPr kumimoji="1" lang="en-US" altLang="ja-JP" sz="1050" u="none"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050" dirty="0">
                          <a:solidFill>
                            <a:schemeClr val="tx1"/>
                          </a:solidFill>
                        </a:rPr>
                        <a:t>・啓発活動（</a:t>
                      </a:r>
                      <a:r>
                        <a:rPr kumimoji="1" lang="en-US" altLang="ja-JP" sz="1050" dirty="0">
                          <a:solidFill>
                            <a:schemeClr val="tx1"/>
                          </a:solidFill>
                        </a:rPr>
                        <a:t>2022.11</a:t>
                      </a:r>
                      <a:r>
                        <a:rPr kumimoji="1" lang="ja-JP" altLang="en-US" sz="1050" dirty="0">
                          <a:solidFill>
                            <a:schemeClr val="tx1"/>
                          </a:solidFill>
                        </a:rPr>
                        <a:t>）</a:t>
                      </a:r>
                      <a:endParaRPr kumimoji="1" lang="en-US" altLang="ja-JP" sz="1050" dirty="0">
                        <a:solidFill>
                          <a:schemeClr val="tx1"/>
                        </a:solidFill>
                      </a:endParaRPr>
                    </a:p>
                    <a:p>
                      <a:pPr marL="0" indent="0"/>
                      <a:r>
                        <a:rPr kumimoji="1" lang="ja-JP" altLang="en-US" sz="1050" dirty="0">
                          <a:solidFill>
                            <a:schemeClr val="tx1"/>
                          </a:solidFill>
                        </a:rPr>
                        <a:t>　</a:t>
                      </a:r>
                      <a:r>
                        <a:rPr kumimoji="1" lang="en-US" altLang="ja-JP" sz="1050" dirty="0">
                          <a:solidFill>
                            <a:schemeClr val="tx1"/>
                          </a:solidFill>
                        </a:rPr>
                        <a:t>-</a:t>
                      </a:r>
                      <a:r>
                        <a:rPr kumimoji="1" lang="ja-JP" altLang="en-US" sz="1050" dirty="0">
                          <a:solidFill>
                            <a:schemeClr val="tx1"/>
                          </a:solidFill>
                        </a:rPr>
                        <a:t>啓発チラシ約</a:t>
                      </a:r>
                      <a:r>
                        <a:rPr kumimoji="1" lang="en-US" altLang="ja-JP" sz="1050" dirty="0">
                          <a:solidFill>
                            <a:schemeClr val="tx1"/>
                          </a:solidFill>
                        </a:rPr>
                        <a:t>32,000</a:t>
                      </a:r>
                      <a:r>
                        <a:rPr kumimoji="1" lang="ja-JP" altLang="en-US" sz="1050" dirty="0">
                          <a:solidFill>
                            <a:schemeClr val="tx1"/>
                          </a:solidFill>
                        </a:rPr>
                        <a:t>枚</a:t>
                      </a:r>
                      <a:endParaRPr kumimoji="1" lang="en-US" altLang="ja-JP" sz="1050" dirty="0">
                        <a:solidFill>
                          <a:schemeClr val="tx1"/>
                        </a:solidFill>
                      </a:endParaRPr>
                    </a:p>
                    <a:p>
                      <a:pPr marL="0" indent="0"/>
                      <a:r>
                        <a:rPr kumimoji="1" lang="ja-JP" altLang="en-US" sz="1050" dirty="0">
                          <a:solidFill>
                            <a:schemeClr val="tx1"/>
                          </a:solidFill>
                        </a:rPr>
                        <a:t>　</a:t>
                      </a:r>
                      <a:r>
                        <a:rPr kumimoji="1" lang="en-US" altLang="ja-JP" sz="1050" dirty="0">
                          <a:solidFill>
                            <a:schemeClr val="tx1"/>
                          </a:solidFill>
                        </a:rPr>
                        <a:t>-</a:t>
                      </a:r>
                      <a:r>
                        <a:rPr kumimoji="1" lang="ja-JP" altLang="en-US" sz="1050" dirty="0">
                          <a:solidFill>
                            <a:schemeClr val="tx1"/>
                          </a:solidFill>
                        </a:rPr>
                        <a:t>啓発ポスター約</a:t>
                      </a:r>
                      <a:r>
                        <a:rPr kumimoji="1" lang="en-US" altLang="ja-JP" sz="1050" dirty="0">
                          <a:solidFill>
                            <a:schemeClr val="tx1"/>
                          </a:solidFill>
                        </a:rPr>
                        <a:t>170</a:t>
                      </a:r>
                      <a:r>
                        <a:rPr kumimoji="1" lang="ja-JP" altLang="en-US" sz="1050" dirty="0">
                          <a:solidFill>
                            <a:schemeClr val="tx1"/>
                          </a:solidFill>
                        </a:rPr>
                        <a:t>枚</a:t>
                      </a:r>
                      <a:endParaRPr kumimoji="1" lang="en-US" altLang="ja-JP" sz="1050" dirty="0">
                        <a:solidFill>
                          <a:schemeClr val="tx1"/>
                        </a:solidFill>
                      </a:endParaRPr>
                    </a:p>
                    <a:p>
                      <a:pPr marL="0" indent="0"/>
                      <a:r>
                        <a:rPr kumimoji="1" lang="ja-JP" altLang="en-US" sz="1050" dirty="0">
                          <a:solidFill>
                            <a:schemeClr val="tx1"/>
                          </a:solidFill>
                        </a:rPr>
                        <a:t>　</a:t>
                      </a:r>
                      <a:r>
                        <a:rPr kumimoji="1" lang="en-US" altLang="ja-JP" sz="1050" dirty="0">
                          <a:solidFill>
                            <a:schemeClr val="tx1"/>
                          </a:solidFill>
                        </a:rPr>
                        <a:t>-</a:t>
                      </a:r>
                      <a:r>
                        <a:rPr kumimoji="1" lang="ja-JP" altLang="en-US" sz="1050" dirty="0">
                          <a:solidFill>
                            <a:schemeClr val="tx1"/>
                          </a:solidFill>
                        </a:rPr>
                        <a:t>啓発動画（</a:t>
                      </a:r>
                      <a:r>
                        <a:rPr kumimoji="1" lang="en-US" altLang="ja-JP" sz="1050" dirty="0">
                          <a:solidFill>
                            <a:schemeClr val="tx1"/>
                          </a:solidFill>
                        </a:rPr>
                        <a:t>YouTube</a:t>
                      </a:r>
                      <a:r>
                        <a:rPr kumimoji="1" lang="ja-JP" altLang="en-US" sz="1050" dirty="0">
                          <a:solidFill>
                            <a:schemeClr val="tx1"/>
                          </a:solidFill>
                        </a:rPr>
                        <a:t>）約</a:t>
                      </a:r>
                      <a:r>
                        <a:rPr kumimoji="1" lang="en-US" altLang="ja-JP" sz="1050" dirty="0">
                          <a:solidFill>
                            <a:schemeClr val="tx1"/>
                          </a:solidFill>
                        </a:rPr>
                        <a:t>25,000</a:t>
                      </a:r>
                      <a:r>
                        <a:rPr kumimoji="1" lang="ja-JP" altLang="en-US" sz="1050" dirty="0">
                          <a:solidFill>
                            <a:schemeClr val="tx1"/>
                          </a:solidFill>
                        </a:rPr>
                        <a:t>回</a:t>
                      </a:r>
                      <a:endParaRPr kumimoji="1" lang="en-US" altLang="ja-JP" sz="1050" dirty="0">
                        <a:solidFill>
                          <a:schemeClr val="tx1"/>
                        </a:solidFill>
                      </a:endParaRPr>
                    </a:p>
                    <a:p>
                      <a:pPr marL="0" indent="0"/>
                      <a:r>
                        <a:rPr kumimoji="1" lang="ja-JP" altLang="en-US" sz="1050" dirty="0">
                          <a:solidFill>
                            <a:schemeClr val="tx1"/>
                          </a:solidFill>
                        </a:rPr>
                        <a:t>　　再生</a:t>
                      </a:r>
                      <a:endParaRPr kumimoji="1" lang="en-US" altLang="ja-JP" sz="1050" dirty="0">
                        <a:solidFill>
                          <a:schemeClr val="tx1"/>
                        </a:solidFill>
                      </a:endParaRPr>
                    </a:p>
                    <a:p>
                      <a:pPr marL="0" indent="0"/>
                      <a:r>
                        <a:rPr kumimoji="1" lang="ja-JP" altLang="en-US" sz="1050" dirty="0">
                          <a:solidFill>
                            <a:schemeClr val="tx1"/>
                          </a:solidFill>
                        </a:rPr>
                        <a:t>　</a:t>
                      </a:r>
                      <a:r>
                        <a:rPr kumimoji="1" lang="en-US" altLang="ja-JP" sz="1050" dirty="0">
                          <a:solidFill>
                            <a:schemeClr val="tx1"/>
                          </a:solidFill>
                        </a:rPr>
                        <a:t>-</a:t>
                      </a:r>
                      <a:r>
                        <a:rPr kumimoji="1" lang="ja-JP" altLang="en-US" sz="1050" dirty="0">
                          <a:solidFill>
                            <a:schemeClr val="tx1"/>
                          </a:solidFill>
                        </a:rPr>
                        <a:t>その他、</a:t>
                      </a:r>
                      <a:r>
                        <a:rPr kumimoji="1" lang="en-US" altLang="ja-JP" sz="1050" dirty="0">
                          <a:solidFill>
                            <a:schemeClr val="tx1"/>
                          </a:solidFill>
                        </a:rPr>
                        <a:t>SNS</a:t>
                      </a:r>
                      <a:r>
                        <a:rPr kumimoji="1" lang="ja-JP" altLang="en-US" sz="1050" dirty="0" err="1">
                          <a:solidFill>
                            <a:schemeClr val="tx1"/>
                          </a:solidFill>
                        </a:rPr>
                        <a:t>、</a:t>
                      </a:r>
                      <a:r>
                        <a:rPr kumimoji="1" lang="ja-JP" altLang="en-US" sz="1050" dirty="0">
                          <a:solidFill>
                            <a:schemeClr val="tx1"/>
                          </a:solidFill>
                        </a:rPr>
                        <a:t>デジタルサイネー</a:t>
                      </a:r>
                      <a:endParaRPr kumimoji="1" lang="en-US" altLang="ja-JP" sz="1050" dirty="0">
                        <a:solidFill>
                          <a:schemeClr val="tx1"/>
                        </a:solidFill>
                      </a:endParaRPr>
                    </a:p>
                    <a:p>
                      <a:pPr marL="0" indent="0"/>
                      <a:r>
                        <a:rPr kumimoji="1" lang="ja-JP" altLang="en-US" sz="1050" dirty="0">
                          <a:solidFill>
                            <a:schemeClr val="tx1"/>
                          </a:solidFill>
                        </a:rPr>
                        <a:t>　　ジ、防災講演等を実施</a:t>
                      </a:r>
                    </a:p>
                    <a:p>
                      <a:pPr marL="0" indent="0"/>
                      <a:endParaRPr kumimoji="1" lang="ja-JP" altLang="en-US" sz="1050" dirty="0">
                        <a:solidFill>
                          <a:schemeClr val="tx1"/>
                        </a:solidFill>
                      </a:endParaRPr>
                    </a:p>
                    <a:p>
                      <a:pPr marL="0" indent="0"/>
                      <a:r>
                        <a:rPr kumimoji="1" lang="ja-JP" altLang="en-US" sz="1050" dirty="0">
                          <a:solidFill>
                            <a:schemeClr val="tx1"/>
                          </a:solidFill>
                        </a:rPr>
                        <a:t>・全ての</a:t>
                      </a:r>
                      <a:r>
                        <a:rPr kumimoji="1" lang="zh-TW" altLang="en-US" sz="1050" dirty="0">
                          <a:solidFill>
                            <a:schemeClr val="tx1"/>
                          </a:solidFill>
                        </a:rPr>
                        <a:t>駅周辺地区帰宅困難者対策協議会</a:t>
                      </a:r>
                      <a:r>
                        <a:rPr kumimoji="1" lang="ja-JP" altLang="en-US" sz="1050" dirty="0">
                          <a:solidFill>
                            <a:schemeClr val="tx1"/>
                          </a:solidFill>
                        </a:rPr>
                        <a:t>で帰宅困難者対策マニュアル等を策定（</a:t>
                      </a:r>
                      <a:r>
                        <a:rPr kumimoji="1" lang="en-US" altLang="ja-JP" sz="1050" dirty="0">
                          <a:solidFill>
                            <a:schemeClr val="tx1"/>
                          </a:solidFill>
                        </a:rPr>
                        <a:t>2019.3</a:t>
                      </a:r>
                      <a:r>
                        <a:rPr kumimoji="1" lang="ja-JP" altLang="en-US" sz="1050" dirty="0">
                          <a:solidFill>
                            <a:schemeClr val="tx1"/>
                          </a:solidFill>
                        </a:rPr>
                        <a:t>）</a:t>
                      </a:r>
                      <a:endParaRPr kumimoji="1" lang="en-US" altLang="ja-JP" sz="1050" dirty="0">
                        <a:solidFill>
                          <a:schemeClr val="tx1"/>
                        </a:solidFill>
                      </a:endParaRPr>
                    </a:p>
                    <a:p>
                      <a:pPr marL="0" indent="0"/>
                      <a:r>
                        <a:rPr kumimoji="1" lang="ja-JP" altLang="en-US" sz="1050" dirty="0">
                          <a:solidFill>
                            <a:schemeClr val="tx1"/>
                          </a:solidFill>
                        </a:rPr>
                        <a:t>・府内市町村で計</a:t>
                      </a:r>
                      <a:r>
                        <a:rPr kumimoji="1" lang="en-US" altLang="ja-JP" sz="1050" dirty="0">
                          <a:solidFill>
                            <a:schemeClr val="tx1"/>
                          </a:solidFill>
                        </a:rPr>
                        <a:t>158</a:t>
                      </a:r>
                      <a:r>
                        <a:rPr kumimoji="1" lang="ja-JP" altLang="en-US" sz="1050" dirty="0">
                          <a:solidFill>
                            <a:schemeClr val="tx1"/>
                          </a:solidFill>
                        </a:rPr>
                        <a:t>の一時滞在施設を確保（</a:t>
                      </a:r>
                      <a:r>
                        <a:rPr kumimoji="1" lang="en-US" altLang="ja-JP" sz="1050" dirty="0">
                          <a:solidFill>
                            <a:schemeClr val="tx1"/>
                          </a:solidFill>
                        </a:rPr>
                        <a:t>2022.9</a:t>
                      </a:r>
                      <a:r>
                        <a:rPr kumimoji="1" lang="ja-JP" altLang="en-US" sz="1050" dirty="0">
                          <a:solidFill>
                            <a:schemeClr val="tx1"/>
                          </a:solidFill>
                        </a:rPr>
                        <a:t>）</a:t>
                      </a:r>
                      <a:endParaRPr kumimoji="1" lang="en-US" altLang="ja-JP" sz="1050" dirty="0">
                        <a:solidFill>
                          <a:schemeClr val="tx1"/>
                        </a:solidFill>
                      </a:endParaRPr>
                    </a:p>
                    <a:p>
                      <a:pPr marL="0" indent="0"/>
                      <a:endParaRPr kumimoji="1" lang="en-US" altLang="ja-JP" sz="1050" dirty="0">
                        <a:solidFill>
                          <a:schemeClr val="tx1"/>
                        </a:solidFill>
                      </a:endParaRPr>
                    </a:p>
                    <a:p>
                      <a:pPr marL="0" indent="0"/>
                      <a:r>
                        <a:rPr kumimoji="1" lang="ja-JP" altLang="en-US" sz="1050" dirty="0">
                          <a:solidFill>
                            <a:schemeClr val="tx1"/>
                          </a:solidFill>
                        </a:rPr>
                        <a:t>・関西広域連合域内において</a:t>
                      </a:r>
                      <a:r>
                        <a:rPr kumimoji="1" lang="en-US" altLang="ja-JP" sz="1050" dirty="0">
                          <a:solidFill>
                            <a:schemeClr val="tx1"/>
                          </a:solidFill>
                        </a:rPr>
                        <a:t>12,256</a:t>
                      </a:r>
                      <a:r>
                        <a:rPr kumimoji="1" lang="ja-JP" altLang="en-US" sz="1050" dirty="0">
                          <a:solidFill>
                            <a:schemeClr val="tx1"/>
                          </a:solidFill>
                        </a:rPr>
                        <a:t>店舗を災害時帰宅支援ステーションとして登録（</a:t>
                      </a:r>
                      <a:r>
                        <a:rPr kumimoji="1" lang="en-US" altLang="ja-JP" sz="1050" dirty="0">
                          <a:solidFill>
                            <a:schemeClr val="tx1"/>
                          </a:solidFill>
                        </a:rPr>
                        <a:t>2022.9</a:t>
                      </a:r>
                      <a:r>
                        <a:rPr kumimoji="1" lang="ja-JP" altLang="en-US" sz="1050" dirty="0">
                          <a:solidFill>
                            <a:schemeClr val="tx1"/>
                          </a:solidFill>
                        </a:rPr>
                        <a:t>）</a:t>
                      </a:r>
                      <a:endParaRPr kumimoji="1" lang="en-US" altLang="ja-JP" sz="1050" dirty="0">
                        <a:solidFill>
                          <a:schemeClr val="tx1"/>
                        </a:solidFill>
                      </a:endParaRPr>
                    </a:p>
                    <a:p>
                      <a:pPr marL="0" indent="0"/>
                      <a:endParaRPr kumimoji="1" lang="en-US" altLang="ja-JP" sz="1050" dirty="0">
                        <a:solidFill>
                          <a:schemeClr val="tx1"/>
                        </a:solidFill>
                      </a:endParaRPr>
                    </a:p>
                    <a:p>
                      <a:pPr marL="0" indent="0"/>
                      <a:endParaRPr kumimoji="1" lang="en-US" altLang="ja-JP" sz="1050" dirty="0">
                        <a:solidFill>
                          <a:schemeClr val="tx1"/>
                        </a:solidFill>
                      </a:endParaRPr>
                    </a:p>
                    <a:p>
                      <a:pPr marL="0" indent="0"/>
                      <a:endParaRPr kumimoji="1" lang="en-US" altLang="ja-JP" sz="1050" dirty="0">
                        <a:solidFill>
                          <a:schemeClr val="tx1"/>
                        </a:solidFill>
                      </a:endParaRPr>
                    </a:p>
                    <a:p>
                      <a:pPr marL="0" indent="0"/>
                      <a:endParaRPr kumimoji="1" lang="en-US" altLang="ja-JP" sz="1050" dirty="0">
                        <a:solidFill>
                          <a:schemeClr val="tx1"/>
                        </a:solidFill>
                      </a:endParaRPr>
                    </a:p>
                    <a:p>
                      <a:pPr marL="0" indent="0"/>
                      <a:r>
                        <a:rPr kumimoji="1" lang="ja-JP" altLang="en-US" sz="1050" dirty="0">
                          <a:solidFill>
                            <a:schemeClr val="tx1"/>
                          </a:solidFill>
                        </a:rPr>
                        <a:t>・</a:t>
                      </a:r>
                      <a:r>
                        <a:rPr kumimoji="1" lang="ja-JP" altLang="en-US" sz="1050" u="none" dirty="0">
                          <a:solidFill>
                            <a:schemeClr val="tx1"/>
                          </a:solidFill>
                        </a:rPr>
                        <a:t>特定事業所における対策の進展により、災害発生のリスクが低減</a:t>
                      </a:r>
                      <a:endParaRPr kumimoji="1" lang="en-US" altLang="ja-JP" sz="1050" u="none" dirty="0">
                        <a:solidFill>
                          <a:schemeClr val="tx1"/>
                        </a:solidFill>
                      </a:endParaRPr>
                    </a:p>
                    <a:p>
                      <a:pPr marL="0" indent="0"/>
                      <a:r>
                        <a:rPr kumimoji="1" lang="ja-JP" altLang="en-US" sz="1050" u="none" dirty="0">
                          <a:solidFill>
                            <a:schemeClr val="tx1"/>
                          </a:solidFill>
                        </a:rPr>
                        <a:t>　浮き屋根式タンクからの油の溢流</a:t>
                      </a:r>
                      <a:endParaRPr kumimoji="1" lang="en-US" altLang="ja-JP" sz="1050" u="none" dirty="0">
                        <a:solidFill>
                          <a:schemeClr val="tx1"/>
                        </a:solidFill>
                      </a:endParaRPr>
                    </a:p>
                    <a:p>
                      <a:pPr marL="0" indent="0"/>
                      <a:r>
                        <a:rPr kumimoji="1" lang="ja-JP" altLang="en-US" sz="1050" u="none" dirty="0">
                          <a:solidFill>
                            <a:schemeClr val="tx1"/>
                          </a:solidFill>
                        </a:rPr>
                        <a:t>　最大約</a:t>
                      </a:r>
                      <a:r>
                        <a:rPr kumimoji="1" lang="en-US" altLang="ja-JP" sz="1050" u="none" dirty="0">
                          <a:solidFill>
                            <a:schemeClr val="tx1"/>
                          </a:solidFill>
                        </a:rPr>
                        <a:t>1.2</a:t>
                      </a:r>
                      <a:r>
                        <a:rPr kumimoji="1" lang="ja-JP" altLang="en-US" sz="1050" u="none" dirty="0">
                          <a:solidFill>
                            <a:schemeClr val="tx1"/>
                          </a:solidFill>
                        </a:rPr>
                        <a:t>万</a:t>
                      </a:r>
                      <a:r>
                        <a:rPr kumimoji="1" lang="en-US" altLang="ja-JP" sz="1050" u="none" dirty="0" err="1">
                          <a:solidFill>
                            <a:schemeClr val="tx1"/>
                          </a:solidFill>
                        </a:rPr>
                        <a:t>kL</a:t>
                      </a:r>
                      <a:r>
                        <a:rPr kumimoji="1" lang="ja-JP" altLang="en-US" sz="1050" u="none" dirty="0">
                          <a:solidFill>
                            <a:schemeClr val="tx1"/>
                          </a:solidFill>
                        </a:rPr>
                        <a:t>⇒溢流のおそれは低い</a:t>
                      </a:r>
                      <a:endParaRPr kumimoji="1" lang="en-US" altLang="ja-JP" sz="1050" u="none" dirty="0">
                        <a:solidFill>
                          <a:schemeClr val="tx1"/>
                        </a:solidFill>
                      </a:endParaRPr>
                    </a:p>
                    <a:p>
                      <a:pPr marL="0" indent="0"/>
                      <a:r>
                        <a:rPr kumimoji="1" lang="ja-JP" altLang="en-US" sz="1050" u="none" dirty="0">
                          <a:solidFill>
                            <a:schemeClr val="tx1"/>
                          </a:solidFill>
                        </a:rPr>
                        <a:t>　津波による危険物タンクの移動による石油類の流出</a:t>
                      </a:r>
                      <a:endParaRPr kumimoji="1" lang="en-US" altLang="ja-JP" sz="1050" u="none" dirty="0">
                        <a:solidFill>
                          <a:schemeClr val="tx1"/>
                        </a:solidFill>
                      </a:endParaRPr>
                    </a:p>
                    <a:p>
                      <a:pPr marL="0" indent="0"/>
                      <a:r>
                        <a:rPr kumimoji="1" lang="ja-JP" altLang="en-US" sz="1050" u="none" dirty="0">
                          <a:solidFill>
                            <a:schemeClr val="tx1"/>
                          </a:solidFill>
                        </a:rPr>
                        <a:t>　最大約</a:t>
                      </a:r>
                      <a:r>
                        <a:rPr kumimoji="1" lang="en-US" altLang="ja-JP" sz="1050" u="none" dirty="0">
                          <a:solidFill>
                            <a:schemeClr val="tx1"/>
                          </a:solidFill>
                        </a:rPr>
                        <a:t>3.2</a:t>
                      </a:r>
                      <a:r>
                        <a:rPr kumimoji="1" lang="ja-JP" altLang="en-US" sz="1050" u="none" dirty="0">
                          <a:solidFill>
                            <a:schemeClr val="tx1"/>
                          </a:solidFill>
                        </a:rPr>
                        <a:t>万</a:t>
                      </a:r>
                      <a:r>
                        <a:rPr kumimoji="1" lang="en-US" altLang="ja-JP" sz="1050" u="none" dirty="0" err="1">
                          <a:solidFill>
                            <a:schemeClr val="tx1"/>
                          </a:solidFill>
                        </a:rPr>
                        <a:t>kL</a:t>
                      </a:r>
                      <a:r>
                        <a:rPr kumimoji="1" lang="ja-JP" altLang="en-US" sz="1050" u="none" dirty="0">
                          <a:solidFill>
                            <a:schemeClr val="tx1"/>
                          </a:solidFill>
                        </a:rPr>
                        <a:t>⇒最大約</a:t>
                      </a:r>
                      <a:r>
                        <a:rPr kumimoji="1" lang="en-US" altLang="ja-JP" sz="1050" u="none" dirty="0">
                          <a:solidFill>
                            <a:schemeClr val="tx1"/>
                          </a:solidFill>
                        </a:rPr>
                        <a:t>0.56</a:t>
                      </a:r>
                      <a:r>
                        <a:rPr kumimoji="1" lang="ja-JP" altLang="en-US" sz="1050" u="none" dirty="0">
                          <a:solidFill>
                            <a:schemeClr val="tx1"/>
                          </a:solidFill>
                        </a:rPr>
                        <a:t>万</a:t>
                      </a:r>
                      <a:r>
                        <a:rPr kumimoji="1" lang="en-US" altLang="ja-JP" sz="1050" u="none" dirty="0" err="1">
                          <a:solidFill>
                            <a:schemeClr val="tx1"/>
                          </a:solidFill>
                        </a:rPr>
                        <a:t>kL</a:t>
                      </a:r>
                      <a:endParaRPr kumimoji="1" lang="en-US" altLang="ja-JP" sz="1050" u="none" dirty="0">
                        <a:solidFill>
                          <a:schemeClr val="tx1"/>
                        </a:solidFill>
                      </a:endParaRPr>
                    </a:p>
                    <a:p>
                      <a:pPr marL="0" indent="0"/>
                      <a:r>
                        <a:rPr kumimoji="1" lang="ja-JP" altLang="en-US" sz="1050" dirty="0">
                          <a:solidFill>
                            <a:schemeClr val="tx1"/>
                          </a:solidFill>
                        </a:rPr>
                        <a:t>　（</a:t>
                      </a:r>
                      <a:r>
                        <a:rPr kumimoji="1" lang="en-US" altLang="ja-JP" sz="1050" dirty="0">
                          <a:solidFill>
                            <a:schemeClr val="tx1"/>
                          </a:solidFill>
                        </a:rPr>
                        <a:t>2014</a:t>
                      </a:r>
                      <a:r>
                        <a:rPr kumimoji="1" lang="ja-JP" altLang="en-US" sz="1050" dirty="0">
                          <a:solidFill>
                            <a:schemeClr val="tx1"/>
                          </a:solidFill>
                        </a:rPr>
                        <a:t>年度⇒</a:t>
                      </a:r>
                      <a:r>
                        <a:rPr kumimoji="1" lang="en-US" altLang="ja-JP" sz="1050" dirty="0">
                          <a:solidFill>
                            <a:schemeClr val="tx1"/>
                          </a:solidFill>
                        </a:rPr>
                        <a:t>2021</a:t>
                      </a:r>
                      <a:r>
                        <a:rPr kumimoji="1" lang="ja-JP" altLang="en-US" sz="1050" dirty="0">
                          <a:solidFill>
                            <a:schemeClr val="tx1"/>
                          </a:solidFill>
                        </a:rPr>
                        <a:t>年度）</a:t>
                      </a:r>
                      <a:endParaRPr kumimoji="1" lang="en-US" altLang="ja-JP" sz="1050" dirty="0">
                        <a:solidFill>
                          <a:schemeClr val="tx1"/>
                        </a:solidFill>
                      </a:endParaRPr>
                    </a:p>
                    <a:p>
                      <a:pPr marL="0" indent="0"/>
                      <a:endParaRPr kumimoji="1" lang="en-US" altLang="ja-JP" sz="1050" dirty="0">
                        <a:solidFill>
                          <a:schemeClr val="tx1"/>
                        </a:solidFill>
                      </a:endParaRPr>
                    </a:p>
                    <a:p>
                      <a:pPr marL="0" indent="0"/>
                      <a:endParaRPr kumimoji="1" lang="ja-JP" altLang="en-US" sz="105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14684" y="0"/>
            <a:ext cx="8979172"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４</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）危機管理対策（地震</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・津波対策（津波対策・南海トラフ等巨大地震対策</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）（その２））</a:t>
            </a:r>
            <a:endPar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142</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52970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291210" y="692696"/>
            <a:ext cx="4453934" cy="6076979"/>
          </a:xfrm>
          <a:prstGeom prst="rect">
            <a:avLst/>
          </a:prstGeom>
          <a:noFill/>
          <a:ln w="28575">
            <a:solidFill>
              <a:schemeClr val="accent2"/>
            </a:solidFill>
            <a:prstDash val="solid"/>
          </a:ln>
        </p:spPr>
        <p:txBody>
          <a:bodyPr wrap="square" tIns="72000" r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3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特殊</a:t>
            </a:r>
            <a:r>
              <a:rPr kumimoji="1" lang="ja-JP" altLang="en-US" sz="13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詐欺被害の防止</a:t>
            </a:r>
            <a:r>
              <a:rPr kumimoji="1" lang="ja-JP" altLang="en-US" sz="13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endParaRPr kumimoji="1" lang="en-US" altLang="ja-JP" sz="13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（府における特殊詐欺被害の現状）</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年中の特殊詐欺全体の認知件数及び被害金額は、</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年中より大幅に増加。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認知件数は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431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件、被害金額は約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万円の増加）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月末時点での認知件数、被害</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金額</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（速報値）</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についても、</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年同時期対比で、</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6,600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万円の増加</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取組み</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特殊詐欺対策機器を購入し、高齢者に貸与する事業を行う</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市町村</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に</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対し</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、補助</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金を交付（</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9,508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台設置（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年度末見込み</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府民の防犯意識高揚と自主防犯行動を促すため、広報啓発を実施</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啓発</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DVD</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制作、民間事業者との連携によりアニメーションや</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漫画</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制作、特殊</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詐欺被害防止教室を開催</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0" name="図 69"/>
          <p:cNvPicPr>
            <a:picLocks noChangeAspect="1"/>
          </p:cNvPicPr>
          <p:nvPr/>
        </p:nvPicPr>
        <p:blipFill rotWithShape="1">
          <a:blip r:embed="rId3"/>
          <a:srcRect t="14166"/>
          <a:stretch/>
        </p:blipFill>
        <p:spPr>
          <a:xfrm>
            <a:off x="444790" y="5508732"/>
            <a:ext cx="4127211" cy="1232636"/>
          </a:xfrm>
          <a:prstGeom prst="rect">
            <a:avLst/>
          </a:prstGeom>
        </p:spPr>
      </p:pic>
      <p:sp>
        <p:nvSpPr>
          <p:cNvPr id="32" name="正方形/長方形 31"/>
          <p:cNvSpPr/>
          <p:nvPr/>
        </p:nvSpPr>
        <p:spPr>
          <a:xfrm>
            <a:off x="3184095" y="2308824"/>
            <a:ext cx="1641573"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＜地域別発生割合＞</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正方形/長方形 71"/>
          <p:cNvSpPr/>
          <p:nvPr/>
        </p:nvSpPr>
        <p:spPr>
          <a:xfrm>
            <a:off x="299077" y="5338972"/>
            <a:ext cx="1584514"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（参考：対策</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機器</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種類）</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角丸四角形 21"/>
          <p:cNvSpPr/>
          <p:nvPr/>
        </p:nvSpPr>
        <p:spPr>
          <a:xfrm>
            <a:off x="3603916" y="759499"/>
            <a:ext cx="1057541" cy="365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82" rtl="0" eaLnBrk="1" fontAlgn="auto" latinLnBrk="0" hangingPunct="1">
              <a:lnSpc>
                <a:spcPct val="100000"/>
              </a:lnSpc>
              <a:spcBef>
                <a:spcPts val="0"/>
              </a:spcBef>
              <a:spcAft>
                <a:spcPts val="0"/>
              </a:spcAft>
              <a:buClrTx/>
              <a:buSzTx/>
              <a:buFontTx/>
              <a:buNone/>
              <a:tabLst/>
              <a:defRPr/>
            </a:pPr>
            <a:r>
              <a:rPr kumimoji="1" lang="ja-JP" altLang="en-US" sz="1144"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府・市町村等</a:t>
            </a:r>
            <a:endParaRPr kumimoji="1" lang="ja-JP" altLang="en-US" sz="786"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cxnSp>
        <p:nvCxnSpPr>
          <p:cNvPr id="23" name="直線コネクタ 22"/>
          <p:cNvCxnSpPr/>
          <p:nvPr/>
        </p:nvCxnSpPr>
        <p:spPr>
          <a:xfrm>
            <a:off x="270457" y="50499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53479" y="135264"/>
            <a:ext cx="5292080"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（４）危機管理対策（総合治安</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38"/>
          <p:cNvSpPr txBox="1"/>
          <p:nvPr/>
        </p:nvSpPr>
        <p:spPr>
          <a:xfrm>
            <a:off x="4768610" y="692696"/>
            <a:ext cx="4104936" cy="6076979"/>
          </a:xfrm>
          <a:prstGeom prst="rect">
            <a:avLst/>
          </a:prstGeom>
          <a:noFill/>
          <a:ln w="28575">
            <a:solidFill>
              <a:schemeClr val="accent2"/>
            </a:solidFill>
            <a:prstDash val="solid"/>
          </a:ln>
        </p:spPr>
        <p:txBody>
          <a:bodyPr wrap="square" tIns="72000" r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3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警察署・交番等の</a:t>
            </a:r>
            <a:r>
              <a:rPr kumimoji="1" lang="ja-JP" altLang="en-US" sz="13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配置</a:t>
            </a:r>
            <a:endParaRPr kumimoji="1" lang="en-US" altLang="ja-JP" sz="13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13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交番等の最適化計画の策定（</a:t>
            </a:r>
            <a:r>
              <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2021.11</a:t>
            </a: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計画期間</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2031</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3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（内　　　容</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・府内</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645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か所の交番・駐在所を対象に、令和</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から</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で概ね</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か所以下に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統廃合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単独配置の交番を減らし、複数人配置の交番を増やす</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こと</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で、警察官</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の集中投入を必要とする事案現場への迅速な</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派</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遣を可能</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とする。あわせて、パトロールや本部支援を強化</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する</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こと</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、住民</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の不安解消に努める。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「中堺警察署」の新設（</a:t>
            </a:r>
            <a:r>
              <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2021.7</a:t>
            </a: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ts val="8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　　　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・西堺警察署は管内人口・面積とも府内トップクラスで、</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堺市</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西区</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及び中区の異なった行政区を管轄、過去</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人口が約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万人以上増加する等、発展を続ける地域</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受け持って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いた。また、同署は刑法犯認知件数、交通事故</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数、</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番受理件数も</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内</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トップクラス</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である等非常に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厳しい</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治安</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情勢となっていた。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・住民の安全・安心を確保するために、西堺警察署の管轄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区域の西区と中区を分割し、中区に警察署を新設。</a:t>
            </a:r>
          </a:p>
          <a:p>
            <a:pPr marL="0" marR="0" lvl="0" indent="0" algn="l" defTabSz="914400" rtl="0" eaLnBrk="1" fontAlgn="auto" latinLnBrk="0" hangingPunct="1">
              <a:lnSpc>
                <a:spcPts val="3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　　　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より</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中堺</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警察署の運用を開始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角丸四角形 25"/>
          <p:cNvSpPr/>
          <p:nvPr/>
        </p:nvSpPr>
        <p:spPr>
          <a:xfrm>
            <a:off x="8181267" y="759498"/>
            <a:ext cx="626030" cy="365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82" rtl="0" eaLnBrk="1" fontAlgn="auto" latinLnBrk="0" hangingPunct="1">
              <a:lnSpc>
                <a:spcPct val="100000"/>
              </a:lnSpc>
              <a:spcBef>
                <a:spcPts val="0"/>
              </a:spcBef>
              <a:spcAft>
                <a:spcPts val="0"/>
              </a:spcAft>
              <a:buClrTx/>
              <a:buSzTx/>
              <a:buFontTx/>
              <a:buNone/>
              <a:tabLst/>
              <a:defRPr/>
            </a:pPr>
            <a:r>
              <a:rPr kumimoji="1" lang="ja-JP" altLang="en-US" sz="1144"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府警</a:t>
            </a:r>
            <a:endParaRPr kumimoji="1" lang="ja-JP" altLang="en-US" sz="786"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27" name="Picture 2" descr="中堺警察署の全景写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328379"/>
            <a:ext cx="1271307" cy="1162116"/>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6703243" y="6490495"/>
            <a:ext cx="2440757" cy="230832"/>
          </a:xfrm>
          <a:prstGeom prst="rect">
            <a:avLst/>
          </a:prstGeom>
          <a:noFill/>
          <a:ln>
            <a:noFill/>
          </a:ln>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中堺警察署</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5"/>
          <a:stretch>
            <a:fillRect/>
          </a:stretch>
        </p:blipFill>
        <p:spPr>
          <a:xfrm>
            <a:off x="2908890" y="2424819"/>
            <a:ext cx="2030144" cy="1463167"/>
          </a:xfrm>
          <a:prstGeom prst="rect">
            <a:avLst/>
          </a:prstGeom>
        </p:spPr>
      </p:pic>
      <p:pic>
        <p:nvPicPr>
          <p:cNvPr id="3" name="図 2"/>
          <p:cNvPicPr>
            <a:picLocks noChangeAspect="1"/>
          </p:cNvPicPr>
          <p:nvPr/>
        </p:nvPicPr>
        <p:blipFill>
          <a:blip r:embed="rId6"/>
          <a:stretch>
            <a:fillRect/>
          </a:stretch>
        </p:blipFill>
        <p:spPr>
          <a:xfrm>
            <a:off x="238979" y="2308824"/>
            <a:ext cx="2828789" cy="1621373"/>
          </a:xfrm>
          <a:prstGeom prst="rect">
            <a:avLst/>
          </a:prstGeom>
        </p:spPr>
      </p:pic>
      <p:sp>
        <p:nvSpPr>
          <p:cNvPr id="4" name="スライド番号プレースホルダー 3"/>
          <p:cNvSpPr>
            <a:spLocks noGrp="1"/>
          </p:cNvSpPr>
          <p:nvPr>
            <p:ph type="sldNum" sz="quarter" idx="12"/>
          </p:nvPr>
        </p:nvSpPr>
        <p:spPr>
          <a:xfrm>
            <a:off x="7092280" y="6492875"/>
            <a:ext cx="2133600" cy="365125"/>
          </a:xfrm>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160</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575218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313483" y="791571"/>
            <a:ext cx="8560062" cy="5877790"/>
          </a:xfrm>
          <a:prstGeom prst="rect">
            <a:avLst/>
          </a:prstGeom>
          <a:noFill/>
          <a:ln w="28575">
            <a:solidFill>
              <a:schemeClr val="accent2"/>
            </a:solidFill>
            <a:prstDash val="solid"/>
          </a:ln>
        </p:spPr>
        <p:txBody>
          <a:bodyPr wrap="square" lIns="90000" tIns="108000" rIns="90000" bIns="72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3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再犯防止推進</a:t>
            </a:r>
            <a:endParaRPr kumimoji="1" lang="en-US" altLang="ja-JP" sz="13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0" name="正方形/長方形 109"/>
          <p:cNvSpPr/>
          <p:nvPr/>
        </p:nvSpPr>
        <p:spPr>
          <a:xfrm>
            <a:off x="514866" y="1273947"/>
            <a:ext cx="5030693" cy="11105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（現状）</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・全国的に、</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また大阪府域に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おいて、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罪を犯した人に占める</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再犯者の割合が増加</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・府</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では</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犯罪を抑止し府域の安全を高めていくため</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、「大阪府再犯防止推進</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計画」</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2020.3</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策定）</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基づき</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、再犯防止推進に取り組む。</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再犯</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の防止等の推進に関する法律（再犯防止推進法</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）第８条</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第１項の規定</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に基づき、</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計画を策定</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角丸四角形 20"/>
          <p:cNvSpPr/>
          <p:nvPr/>
        </p:nvSpPr>
        <p:spPr>
          <a:xfrm>
            <a:off x="7742905" y="863739"/>
            <a:ext cx="1057541" cy="3704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82" rtl="0" eaLnBrk="1" fontAlgn="auto" latinLnBrk="0" hangingPunct="1">
              <a:lnSpc>
                <a:spcPct val="100000"/>
              </a:lnSpc>
              <a:spcBef>
                <a:spcPts val="0"/>
              </a:spcBef>
              <a:spcAft>
                <a:spcPts val="0"/>
              </a:spcAft>
              <a:buClrTx/>
              <a:buSzTx/>
              <a:buFontTx/>
              <a:buNone/>
              <a:tabLst/>
              <a:defRPr/>
            </a:pPr>
            <a:r>
              <a:rPr kumimoji="1" lang="ja-JP" altLang="en-US" sz="1144"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府・市町村等</a:t>
            </a:r>
            <a:endParaRPr kumimoji="1" lang="ja-JP" altLang="en-US" sz="786"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cxnSp>
        <p:nvCxnSpPr>
          <p:cNvPr id="23" name="直線コネクタ 22"/>
          <p:cNvCxnSpPr/>
          <p:nvPr/>
        </p:nvCxnSpPr>
        <p:spPr>
          <a:xfrm>
            <a:off x="270457" y="50499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53479" y="135264"/>
            <a:ext cx="5292080"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（４）危機管理対策（総合治安</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6" name="正方形/長方形 125"/>
          <p:cNvSpPr/>
          <p:nvPr/>
        </p:nvSpPr>
        <p:spPr>
          <a:xfrm>
            <a:off x="528382" y="4124106"/>
            <a:ext cx="4873613" cy="218521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・入札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や指定管理者選定における協力雇用主の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評価</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犯罪</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をした人を、その事情を承知の上で雇用している「協力雇用主」</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と呼ばれる</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事</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業者</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に対し</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、庁舎</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等の</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清掃業務に係る総合評価方式一般競争入札や</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公</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の施設の</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指定管理者の</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選定において、評価点</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を付与</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・再犯防止講演の開催</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年度～毎年開催）</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非行</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や犯罪をした人の立ち直りに対する</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府民理解の醸成のため、実際</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更生し</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社会復帰した</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を講師</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とする講演を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開催（</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学校等との共催</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・地域</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再犯防止推進モデル事業</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法務省</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から</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受託し、</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痴漢や盗撮などの特定の性犯罪を犯し</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、起訴</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猶予、罰金</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執行猶予の</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処分を受けた方を対象に</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、再犯防止のための心理</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カウンセリングを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9" name="正方形/長方形 118"/>
          <p:cNvSpPr/>
          <p:nvPr/>
        </p:nvSpPr>
        <p:spPr>
          <a:xfrm>
            <a:off x="521351" y="2553463"/>
            <a:ext cx="4874017" cy="135678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（めざす姿）</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計画</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期間</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2020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年度までの</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４年間</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犯罪</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をした</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者等が、</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間違っても再び罪を犯し、新たな被害者が</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生まれることの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ないよう</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にしなければ</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ならないという考え方</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の下、</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犯罪をした者等が</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地域</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社会において孤立することなく、府民の理解と協力を得て立ち直り</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再び</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地域社会を構成する一員として、ともに生き、支え合う社会の実現を図る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・上記</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社会の実現により、刑法犯検挙人員に占める再犯者の割合</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及び</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新受刑者に</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占める再入者の割合の抑制をめざす</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5724128" y="1360937"/>
            <a:ext cx="3006220" cy="5236935"/>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54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（参考：大阪の再犯者率等の推移）</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17" name="図 116"/>
          <p:cNvPicPr>
            <a:picLocks noChangeAspect="1"/>
          </p:cNvPicPr>
          <p:nvPr/>
        </p:nvPicPr>
        <p:blipFill>
          <a:blip r:embed="rId3"/>
          <a:stretch>
            <a:fillRect/>
          </a:stretch>
        </p:blipFill>
        <p:spPr>
          <a:xfrm>
            <a:off x="5841917" y="3140968"/>
            <a:ext cx="2770642" cy="1537791"/>
          </a:xfrm>
          <a:prstGeom prst="rect">
            <a:avLst/>
          </a:prstGeom>
          <a:solidFill>
            <a:schemeClr val="bg1"/>
          </a:solidFill>
        </p:spPr>
      </p:pic>
      <p:pic>
        <p:nvPicPr>
          <p:cNvPr id="25" name="図 24"/>
          <p:cNvPicPr>
            <a:picLocks noChangeAspect="1"/>
          </p:cNvPicPr>
          <p:nvPr/>
        </p:nvPicPr>
        <p:blipFill>
          <a:blip r:embed="rId4"/>
          <a:stretch>
            <a:fillRect/>
          </a:stretch>
        </p:blipFill>
        <p:spPr>
          <a:xfrm>
            <a:off x="5842040" y="1621639"/>
            <a:ext cx="2770519" cy="1447321"/>
          </a:xfrm>
          <a:prstGeom prst="rect">
            <a:avLst/>
          </a:prstGeom>
          <a:solidFill>
            <a:schemeClr val="bg1"/>
          </a:solidFill>
        </p:spPr>
      </p:pic>
      <p:sp>
        <p:nvSpPr>
          <p:cNvPr id="35" name="正方形/長方形 34"/>
          <p:cNvSpPr/>
          <p:nvPr/>
        </p:nvSpPr>
        <p:spPr>
          <a:xfrm>
            <a:off x="5805764" y="4797152"/>
            <a:ext cx="2852576" cy="1720461"/>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lIns="90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刑法犯</a:t>
            </a:r>
            <a:r>
              <a:rPr kumimoji="1"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検挙人員及び新受刑者数は減少傾向にあるが</a:t>
            </a:r>
            <a:r>
              <a:rPr kumimoji="1" lang="ja-JP" altLang="en-US" sz="9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再犯者率</a:t>
            </a:r>
            <a:r>
              <a:rPr kumimoji="1"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や再入所者率は上昇</a:t>
            </a:r>
            <a:endParaRPr kumimoji="1"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大阪府警察が検挙した刑法犯検挙人員の推移）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H25</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20,626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H30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15,918</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うち</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、再犯者数及び再犯者率の推移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H25</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9,660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(46.8</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⇒H30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8,123</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(51.0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新受刑者数の推移）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H25</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1,927</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H30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1,430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うち、再入者数</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及び再入者率の推移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H25:1,109</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(57.6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⇒H30:908</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(63.5</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再入所に係る犯行時の居住地が大阪府である</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者）</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a:xfrm>
            <a:off x="7092280" y="6520259"/>
            <a:ext cx="2133600" cy="365125"/>
          </a:xfrm>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161</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792862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0457" y="50499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13" name="テキスト ボックス 12"/>
          <p:cNvSpPr txBox="1"/>
          <p:nvPr/>
        </p:nvSpPr>
        <p:spPr>
          <a:xfrm>
            <a:off x="354844" y="692696"/>
            <a:ext cx="5297276" cy="316483"/>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刑法犯と街頭犯罪（認知件数）</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p:cNvSpPr/>
          <p:nvPr/>
        </p:nvSpPr>
        <p:spPr>
          <a:xfrm>
            <a:off x="354844" y="1023521"/>
            <a:ext cx="479322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大阪の街頭犯罪認知件数と、刑法犯認知</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件数（人口</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あたり）は、全国</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との差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を縮めている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8" name="テキスト ボックス 77"/>
          <p:cNvSpPr txBox="1"/>
          <p:nvPr/>
        </p:nvSpPr>
        <p:spPr>
          <a:xfrm>
            <a:off x="5796135" y="706434"/>
            <a:ext cx="3256333"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特殊詐欺（認知件数）</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9" name="正方形/長方形 78"/>
          <p:cNvSpPr/>
          <p:nvPr/>
        </p:nvSpPr>
        <p:spPr>
          <a:xfrm>
            <a:off x="5820720" y="1019357"/>
            <a:ext cx="339719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特殊詐欺の認知</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件数（人口</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あたり）では、全国</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と比べ概ね高い水準で推移</a:t>
            </a:r>
          </a:p>
        </p:txBody>
      </p:sp>
      <p:cxnSp>
        <p:nvCxnSpPr>
          <p:cNvPr id="76" name="直線矢印コネクタ 75"/>
          <p:cNvCxnSpPr/>
          <p:nvPr/>
        </p:nvCxnSpPr>
        <p:spPr>
          <a:xfrm flipH="1">
            <a:off x="2870591" y="3058317"/>
            <a:ext cx="21704" cy="221546"/>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2822104" y="3076746"/>
            <a:ext cx="544979" cy="229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31" b="1" i="0" u="none" strike="noStrike" kern="1200" cap="none" spc="0" normalizeH="0" baseline="0" noProof="0" dirty="0">
                <a:ln>
                  <a:noFill/>
                </a:ln>
                <a:solidFill>
                  <a:prstClr val="black">
                    <a:lumMod val="50000"/>
                    <a:lumOff val="50000"/>
                  </a:prstClr>
                </a:solidFill>
                <a:effectLst/>
                <a:uLnTx/>
                <a:uFillTx/>
                <a:latin typeface="ＭＳ Ｐゴシック" panose="020B0600070205080204" pitchFamily="50" charset="-128"/>
                <a:ea typeface="ＭＳ Ｐゴシック" panose="020B0600070205080204" pitchFamily="50" charset="-128"/>
                <a:cs typeface="+mn-cs"/>
              </a:rPr>
              <a:t>259.13</a:t>
            </a:r>
            <a:endParaRPr kumimoji="1" lang="ja-JP" altLang="en-US" sz="831" b="1" i="0" u="none" strike="noStrike" kern="1200" cap="none" spc="0" normalizeH="0" baseline="0" noProof="0" dirty="0">
              <a:ln>
                <a:noFill/>
              </a:ln>
              <a:solidFill>
                <a:prstClr val="black">
                  <a:lumMod val="50000"/>
                  <a:lumOff val="50000"/>
                </a:prstClr>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74" name="直線矢印コネクタ 73"/>
          <p:cNvCxnSpPr/>
          <p:nvPr/>
        </p:nvCxnSpPr>
        <p:spPr>
          <a:xfrm>
            <a:off x="971600" y="1916832"/>
            <a:ext cx="0" cy="602032"/>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正方形/長方形 74"/>
          <p:cNvSpPr/>
          <p:nvPr/>
        </p:nvSpPr>
        <p:spPr>
          <a:xfrm>
            <a:off x="549569" y="2220881"/>
            <a:ext cx="844062" cy="200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31" b="1" i="0" u="none" strike="noStrike" kern="1200" cap="none" spc="0" normalizeH="0" baseline="0" noProof="0" dirty="0">
                <a:ln>
                  <a:noFill/>
                </a:ln>
                <a:solidFill>
                  <a:prstClr val="black">
                    <a:lumMod val="50000"/>
                    <a:lumOff val="50000"/>
                  </a:prstClr>
                </a:solidFill>
                <a:effectLst/>
                <a:uLnTx/>
                <a:uFillTx/>
                <a:latin typeface="ＭＳ Ｐゴシック" panose="020B0600070205080204" pitchFamily="50" charset="-128"/>
                <a:ea typeface="ＭＳ Ｐゴシック" panose="020B0600070205080204" pitchFamily="50" charset="-128"/>
                <a:cs typeface="+mn-cs"/>
              </a:rPr>
              <a:t>950.25</a:t>
            </a:r>
            <a:endParaRPr kumimoji="1" lang="ja-JP" altLang="en-US" sz="831" b="1" i="0" u="none" strike="noStrike" kern="1200" cap="none" spc="0" normalizeH="0" baseline="0" noProof="0" dirty="0">
              <a:ln>
                <a:noFill/>
              </a:ln>
              <a:solidFill>
                <a:prstClr val="black">
                  <a:lumMod val="50000"/>
                  <a:lumOff val="50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0" name="正方形/長方形 79"/>
          <p:cNvSpPr/>
          <p:nvPr/>
        </p:nvSpPr>
        <p:spPr>
          <a:xfrm>
            <a:off x="840561" y="1430088"/>
            <a:ext cx="226215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刑法犯認知件数</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（人口</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万人あたり）</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4" name="直線矢印コネクタ 83"/>
          <p:cNvCxnSpPr/>
          <p:nvPr/>
        </p:nvCxnSpPr>
        <p:spPr>
          <a:xfrm>
            <a:off x="3933408" y="4938916"/>
            <a:ext cx="18640" cy="781316"/>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3715783" y="5288452"/>
            <a:ext cx="421911" cy="119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31" b="1" i="0" u="none" strike="noStrike" kern="1200" cap="none" spc="0" normalizeH="0" baseline="0" noProof="0" dirty="0">
                <a:ln>
                  <a:noFill/>
                </a:ln>
                <a:solidFill>
                  <a:prstClr val="black">
                    <a:lumMod val="50000"/>
                    <a:lumOff val="50000"/>
                  </a:prstClr>
                </a:solidFill>
                <a:effectLst/>
                <a:uLnTx/>
                <a:uFillTx/>
                <a:latin typeface="ＭＳ Ｐゴシック" panose="020B0600070205080204" pitchFamily="50" charset="-128"/>
                <a:ea typeface="ＭＳ Ｐゴシック" panose="020B0600070205080204" pitchFamily="50" charset="-128"/>
                <a:cs typeface="+mn-cs"/>
              </a:rPr>
              <a:t>25.52</a:t>
            </a:r>
          </a:p>
        </p:txBody>
      </p:sp>
      <p:sp>
        <p:nvSpPr>
          <p:cNvPr id="90" name="テキスト ボックス 89"/>
          <p:cNvSpPr txBox="1"/>
          <p:nvPr/>
        </p:nvSpPr>
        <p:spPr>
          <a:xfrm>
            <a:off x="354845" y="4121859"/>
            <a:ext cx="8496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ひったくりと自動車盗難（認知件数）</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92" name="直線矢印コネクタ 91"/>
          <p:cNvCxnSpPr/>
          <p:nvPr/>
        </p:nvCxnSpPr>
        <p:spPr>
          <a:xfrm>
            <a:off x="3536296" y="2175757"/>
            <a:ext cx="4680" cy="559429"/>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3" name="正方形/長方形 92"/>
          <p:cNvSpPr/>
          <p:nvPr/>
        </p:nvSpPr>
        <p:spPr>
          <a:xfrm>
            <a:off x="3296395" y="2398066"/>
            <a:ext cx="591960" cy="166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31" b="1" i="0" u="none" strike="noStrike" kern="1200" cap="none" spc="0" normalizeH="0" baseline="0" noProof="0" dirty="0">
                <a:ln>
                  <a:noFill/>
                </a:ln>
                <a:solidFill>
                  <a:prstClr val="black">
                    <a:lumMod val="50000"/>
                    <a:lumOff val="50000"/>
                  </a:prstClr>
                </a:solidFill>
                <a:effectLst/>
                <a:uLnTx/>
                <a:uFillTx/>
                <a:latin typeface="ＭＳ Ｐゴシック" panose="020B0600070205080204" pitchFamily="50" charset="-128"/>
                <a:ea typeface="ＭＳ Ｐゴシック" panose="020B0600070205080204" pitchFamily="50" charset="-128"/>
                <a:cs typeface="+mn-cs"/>
              </a:rPr>
              <a:t>561.33</a:t>
            </a:r>
          </a:p>
        </p:txBody>
      </p:sp>
      <p:cxnSp>
        <p:nvCxnSpPr>
          <p:cNvPr id="94" name="直線矢印コネクタ 93"/>
          <p:cNvCxnSpPr/>
          <p:nvPr/>
        </p:nvCxnSpPr>
        <p:spPr>
          <a:xfrm>
            <a:off x="5545559" y="3130325"/>
            <a:ext cx="0" cy="299077"/>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正方形/長方形 94"/>
          <p:cNvSpPr/>
          <p:nvPr/>
        </p:nvSpPr>
        <p:spPr>
          <a:xfrm>
            <a:off x="5486535" y="3179860"/>
            <a:ext cx="553915" cy="200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31" b="1" i="0" u="none" strike="noStrike" kern="1200" cap="none" spc="0" normalizeH="0" baseline="0" noProof="0" dirty="0">
                <a:ln>
                  <a:noFill/>
                </a:ln>
                <a:solidFill>
                  <a:prstClr val="black">
                    <a:lumMod val="50000"/>
                    <a:lumOff val="50000"/>
                  </a:prstClr>
                </a:solidFill>
                <a:effectLst/>
                <a:uLnTx/>
                <a:uFillTx/>
                <a:latin typeface="ＭＳ Ｐゴシック" panose="020B0600070205080204" pitchFamily="50" charset="-128"/>
                <a:ea typeface="ＭＳ Ｐゴシック" panose="020B0600070205080204" pitchFamily="50" charset="-128"/>
                <a:cs typeface="+mn-cs"/>
              </a:rPr>
              <a:t>167.16</a:t>
            </a:r>
            <a:endParaRPr kumimoji="1" lang="ja-JP" altLang="en-US" sz="831" b="1" i="0" u="none" strike="noStrike" kern="1200" cap="none" spc="0" normalizeH="0" baseline="0" noProof="0" dirty="0">
              <a:ln>
                <a:noFill/>
              </a:ln>
              <a:solidFill>
                <a:prstClr val="black">
                  <a:lumMod val="50000"/>
                  <a:lumOff val="50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6" name="正方形/長方形 95"/>
          <p:cNvSpPr/>
          <p:nvPr/>
        </p:nvSpPr>
        <p:spPr>
          <a:xfrm>
            <a:off x="3347953" y="1413178"/>
            <a:ext cx="241604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街頭犯罪認知</a:t>
            </a:r>
            <a:r>
              <a:rPr kumimoji="1" lang="zh-TW"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件数</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a:t>
            </a: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万人あたり）</a:t>
            </a:r>
          </a:p>
        </p:txBody>
      </p:sp>
      <p:cxnSp>
        <p:nvCxnSpPr>
          <p:cNvPr id="98" name="直線矢印コネクタ 97"/>
          <p:cNvCxnSpPr/>
          <p:nvPr/>
        </p:nvCxnSpPr>
        <p:spPr>
          <a:xfrm>
            <a:off x="8486157" y="2338311"/>
            <a:ext cx="3722" cy="371011"/>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正方形/長方形 98"/>
          <p:cNvSpPr/>
          <p:nvPr/>
        </p:nvSpPr>
        <p:spPr>
          <a:xfrm>
            <a:off x="8525514" y="2448946"/>
            <a:ext cx="348031" cy="138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31" b="1" i="0" u="none" strike="noStrike" kern="1200" cap="none" spc="0" normalizeH="0" baseline="0" noProof="0" dirty="0">
                <a:ln>
                  <a:noFill/>
                </a:ln>
                <a:solidFill>
                  <a:prstClr val="black">
                    <a:lumMod val="50000"/>
                    <a:lumOff val="50000"/>
                  </a:prstClr>
                </a:solidFill>
                <a:effectLst/>
                <a:uLnTx/>
                <a:uFillTx/>
                <a:latin typeface="ＭＳ Ｐゴシック" panose="020B0600070205080204" pitchFamily="50" charset="-128"/>
                <a:ea typeface="ＭＳ Ｐゴシック" panose="020B0600070205080204" pitchFamily="50" charset="-128"/>
                <a:cs typeface="+mn-cs"/>
              </a:rPr>
              <a:t>5.91</a:t>
            </a:r>
          </a:p>
        </p:txBody>
      </p:sp>
      <p:sp>
        <p:nvSpPr>
          <p:cNvPr id="104" name="正方形/長方形 103"/>
          <p:cNvSpPr/>
          <p:nvPr/>
        </p:nvSpPr>
        <p:spPr>
          <a:xfrm>
            <a:off x="6501026" y="3929844"/>
            <a:ext cx="2626841"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出典：大阪府警「大阪府下の特殊詐欺発生状況</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正方形/長方形 104"/>
          <p:cNvSpPr/>
          <p:nvPr/>
        </p:nvSpPr>
        <p:spPr>
          <a:xfrm>
            <a:off x="3866355" y="6682031"/>
            <a:ext cx="3240359"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出典：警察庁「犯罪統計資料」</a:t>
            </a:r>
          </a:p>
        </p:txBody>
      </p:sp>
      <p:sp>
        <p:nvSpPr>
          <p:cNvPr id="107" name="正方形/長方形 106"/>
          <p:cNvSpPr/>
          <p:nvPr/>
        </p:nvSpPr>
        <p:spPr>
          <a:xfrm>
            <a:off x="354845" y="4837966"/>
            <a:ext cx="324961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ひったくり”の認知</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件数（人口</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万人あたり）は、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年時点で全国とほぼ同水準となっている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自動車盗（人口</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万人あたり）も、全国</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との差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を縮めている</a:t>
            </a:r>
            <a:endParaRPr kumimoji="1" lang="en-US" altLang="ja-JP" sz="12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cxnSp>
        <p:nvCxnSpPr>
          <p:cNvPr id="46" name="直線矢印コネクタ 45"/>
          <p:cNvCxnSpPr/>
          <p:nvPr/>
        </p:nvCxnSpPr>
        <p:spPr>
          <a:xfrm>
            <a:off x="6735257" y="4924913"/>
            <a:ext cx="2662" cy="642769"/>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580917" y="5298104"/>
            <a:ext cx="331445" cy="91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31" b="1" i="0" u="none" strike="noStrike" kern="1200" cap="none" spc="0" normalizeH="0" baseline="0" noProof="0" dirty="0">
                <a:ln>
                  <a:noFill/>
                </a:ln>
                <a:solidFill>
                  <a:prstClr val="black">
                    <a:lumMod val="50000"/>
                    <a:lumOff val="50000"/>
                  </a:prstClr>
                </a:solidFill>
                <a:effectLst/>
                <a:uLnTx/>
                <a:uFillTx/>
                <a:latin typeface="ＭＳ Ｐゴシック" panose="020B0600070205080204" pitchFamily="50" charset="-128"/>
                <a:ea typeface="ＭＳ Ｐゴシック" panose="020B0600070205080204" pitchFamily="50" charset="-128"/>
                <a:cs typeface="+mn-cs"/>
              </a:rPr>
              <a:t>1</a:t>
            </a:r>
            <a:r>
              <a:rPr kumimoji="1" lang="en-US" altLang="ja-JP" sz="831" b="1" i="0" u="none" strike="noStrike" kern="1200" cap="none" spc="0" normalizeH="0" baseline="0" noProof="0" dirty="0" smtClean="0">
                <a:ln>
                  <a:noFill/>
                </a:ln>
                <a:solidFill>
                  <a:prstClr val="black">
                    <a:lumMod val="50000"/>
                    <a:lumOff val="50000"/>
                  </a:prstClr>
                </a:solidFill>
                <a:effectLst/>
                <a:uLnTx/>
                <a:uFillTx/>
                <a:latin typeface="ＭＳ Ｐゴシック" panose="020B0600070205080204" pitchFamily="50" charset="-128"/>
                <a:ea typeface="ＭＳ Ｐゴシック" panose="020B0600070205080204" pitchFamily="50" charset="-128"/>
                <a:cs typeface="+mn-cs"/>
              </a:rPr>
              <a:t>9.45</a:t>
            </a:r>
            <a:endParaRPr kumimoji="1" lang="en-US" altLang="ja-JP" sz="831" b="1" i="0" u="none" strike="noStrike" kern="1200" cap="none" spc="0" normalizeH="0" baseline="0" noProof="0" dirty="0">
              <a:ln>
                <a:noFill/>
              </a:ln>
              <a:solidFill>
                <a:prstClr val="black">
                  <a:lumMod val="50000"/>
                  <a:lumOff val="50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0" name="正方形/長方形 49"/>
          <p:cNvSpPr/>
          <p:nvPr/>
        </p:nvSpPr>
        <p:spPr>
          <a:xfrm>
            <a:off x="4055643" y="4510418"/>
            <a:ext cx="248337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ひったくり認知件数</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万人あたり）</a:t>
            </a:r>
          </a:p>
        </p:txBody>
      </p:sp>
      <p:sp>
        <p:nvSpPr>
          <p:cNvPr id="51" name="正方形/長方形 50"/>
          <p:cNvSpPr/>
          <p:nvPr/>
        </p:nvSpPr>
        <p:spPr>
          <a:xfrm>
            <a:off x="6580917" y="4469663"/>
            <a:ext cx="254428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自動車盗認知</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件数</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万人あたり）</a:t>
            </a:r>
          </a:p>
        </p:txBody>
      </p:sp>
      <p:sp>
        <p:nvSpPr>
          <p:cNvPr id="48" name="テキスト ボックス 47"/>
          <p:cNvSpPr txBox="1"/>
          <p:nvPr/>
        </p:nvSpPr>
        <p:spPr>
          <a:xfrm>
            <a:off x="253479" y="135264"/>
            <a:ext cx="5292080"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（４）危機管理対策（総合治安</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3723734" y="3918248"/>
            <a:ext cx="3240359"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出典：警察庁「犯罪統計資料」</a:t>
            </a:r>
          </a:p>
        </p:txBody>
      </p:sp>
      <p:pic>
        <p:nvPicPr>
          <p:cNvPr id="3" name="図 2"/>
          <p:cNvPicPr>
            <a:picLocks noChangeAspect="1"/>
          </p:cNvPicPr>
          <p:nvPr/>
        </p:nvPicPr>
        <p:blipFill>
          <a:blip r:embed="rId2"/>
          <a:stretch>
            <a:fillRect/>
          </a:stretch>
        </p:blipFill>
        <p:spPr>
          <a:xfrm>
            <a:off x="555103" y="1654327"/>
            <a:ext cx="2383743" cy="2298391"/>
          </a:xfrm>
          <a:prstGeom prst="rect">
            <a:avLst/>
          </a:prstGeom>
        </p:spPr>
      </p:pic>
      <p:pic>
        <p:nvPicPr>
          <p:cNvPr id="4" name="図 3"/>
          <p:cNvPicPr>
            <a:picLocks noChangeAspect="1"/>
          </p:cNvPicPr>
          <p:nvPr/>
        </p:nvPicPr>
        <p:blipFill>
          <a:blip r:embed="rId3"/>
          <a:stretch>
            <a:fillRect/>
          </a:stretch>
        </p:blipFill>
        <p:spPr>
          <a:xfrm>
            <a:off x="3065834" y="1685135"/>
            <a:ext cx="2572735" cy="2255716"/>
          </a:xfrm>
          <a:prstGeom prst="rect">
            <a:avLst/>
          </a:prstGeom>
        </p:spPr>
      </p:pic>
      <p:pic>
        <p:nvPicPr>
          <p:cNvPr id="6" name="図 5"/>
          <p:cNvPicPr>
            <a:picLocks noChangeAspect="1"/>
          </p:cNvPicPr>
          <p:nvPr/>
        </p:nvPicPr>
        <p:blipFill>
          <a:blip r:embed="rId4"/>
          <a:stretch>
            <a:fillRect/>
          </a:stretch>
        </p:blipFill>
        <p:spPr>
          <a:xfrm>
            <a:off x="6058666" y="1659626"/>
            <a:ext cx="2633700" cy="2255716"/>
          </a:xfrm>
          <a:prstGeom prst="rect">
            <a:avLst/>
          </a:prstGeom>
        </p:spPr>
      </p:pic>
      <p:pic>
        <p:nvPicPr>
          <p:cNvPr id="7" name="図 6"/>
          <p:cNvPicPr>
            <a:picLocks noChangeAspect="1"/>
          </p:cNvPicPr>
          <p:nvPr/>
        </p:nvPicPr>
        <p:blipFill>
          <a:blip r:embed="rId5"/>
          <a:stretch>
            <a:fillRect/>
          </a:stretch>
        </p:blipFill>
        <p:spPr>
          <a:xfrm>
            <a:off x="3621965" y="4581941"/>
            <a:ext cx="2365453" cy="2115495"/>
          </a:xfrm>
          <a:prstGeom prst="rect">
            <a:avLst/>
          </a:prstGeom>
        </p:spPr>
      </p:pic>
      <p:pic>
        <p:nvPicPr>
          <p:cNvPr id="8" name="図 7"/>
          <p:cNvPicPr>
            <a:picLocks noChangeAspect="1"/>
          </p:cNvPicPr>
          <p:nvPr/>
        </p:nvPicPr>
        <p:blipFill>
          <a:blip r:embed="rId6"/>
          <a:stretch>
            <a:fillRect/>
          </a:stretch>
        </p:blipFill>
        <p:spPr>
          <a:xfrm>
            <a:off x="6232947" y="4698314"/>
            <a:ext cx="2572735" cy="2072820"/>
          </a:xfrm>
          <a:prstGeom prst="rect">
            <a:avLst/>
          </a:prstGeom>
        </p:spPr>
      </p:pic>
    </p:spTree>
    <p:extLst>
      <p:ext uri="{BB962C8B-B14F-4D97-AF65-F5344CB8AC3E}">
        <p14:creationId xmlns:p14="http://schemas.microsoft.com/office/powerpoint/2010/main" val="2793728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828600" y="6459463"/>
          <a:ext cx="8136904" cy="370840"/>
        </p:xfrm>
        <a:graphic>
          <a:graphicData uri="http://schemas.openxmlformats.org/drawingml/2006/table">
            <a:tbl>
              <a:tblPr firstRow="1" bandRow="1">
                <a:tableStyleId>{2D5ABB26-0587-4C30-8999-92F81FD0307C}</a:tableStyleId>
              </a:tblPr>
              <a:tblGrid>
                <a:gridCol w="4320480">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370840">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0000"/>
                  </a:ext>
                </a:extLst>
              </a:tr>
            </a:tbl>
          </a:graphicData>
        </a:graphic>
      </p:graphicFrame>
      <p:sp>
        <p:nvSpPr>
          <p:cNvPr id="8" name="テキスト ボックス 7"/>
          <p:cNvSpPr txBox="1"/>
          <p:nvPr/>
        </p:nvSpPr>
        <p:spPr>
          <a:xfrm>
            <a:off x="-14684" y="0"/>
            <a:ext cx="7106964"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（５）教育</a:t>
            </a:r>
          </a:p>
        </p:txBody>
      </p:sp>
      <p:graphicFrame>
        <p:nvGraphicFramePr>
          <p:cNvPr id="9" name="表 8"/>
          <p:cNvGraphicFramePr>
            <a:graphicFrameLocks noGrp="1"/>
          </p:cNvGraphicFramePr>
          <p:nvPr>
            <p:extLst>
              <p:ext uri="{D42A27DB-BD31-4B8C-83A1-F6EECF244321}">
                <p14:modId xmlns:p14="http://schemas.microsoft.com/office/powerpoint/2010/main" val="1560172702"/>
              </p:ext>
            </p:extLst>
          </p:nvPr>
        </p:nvGraphicFramePr>
        <p:xfrm>
          <a:off x="251520" y="404664"/>
          <a:ext cx="8712968" cy="6312297"/>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430270">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364843">
                <a:tc>
                  <a:txBody>
                    <a:bodyPr/>
                    <a:lstStyle/>
                    <a:p>
                      <a:pPr algn="ctr"/>
                      <a:r>
                        <a:rPr kumimoji="1" lang="ja-JP" altLang="en-US" dirty="0">
                          <a:solidFill>
                            <a:schemeClr val="tx1"/>
                          </a:solidFill>
                        </a:rPr>
                        <a:t>＜</a:t>
                      </a:r>
                      <a:r>
                        <a:rPr kumimoji="1" lang="en-US" altLang="ja-JP" dirty="0">
                          <a:solidFill>
                            <a:schemeClr val="tx1"/>
                          </a:solidFill>
                        </a:rPr>
                        <a:t>Why</a:t>
                      </a:r>
                      <a:r>
                        <a:rPr kumimoji="1" lang="ja-JP" altLang="en-US" dirty="0">
                          <a:solidFill>
                            <a:schemeClr val="tx1"/>
                          </a:solidFill>
                        </a:rPr>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rPr>
                        <a:t>＜</a:t>
                      </a:r>
                      <a:r>
                        <a:rPr kumimoji="1" lang="en-US" altLang="ja-JP" dirty="0">
                          <a:solidFill>
                            <a:schemeClr val="tx1"/>
                          </a:solidFill>
                        </a:rPr>
                        <a:t>Vision</a:t>
                      </a:r>
                      <a:r>
                        <a:rPr kumimoji="1" lang="ja-JP" altLang="en-US" dirty="0">
                          <a:solidFill>
                            <a:schemeClr val="tx1"/>
                          </a:solidFill>
                        </a:rPr>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rPr>
                        <a:t>＜</a:t>
                      </a:r>
                      <a:r>
                        <a:rPr kumimoji="1" lang="en-US" altLang="ja-JP" dirty="0">
                          <a:solidFill>
                            <a:schemeClr val="tx1"/>
                          </a:solidFill>
                        </a:rPr>
                        <a:t>What</a:t>
                      </a:r>
                      <a:r>
                        <a:rPr kumimoji="1" lang="ja-JP" altLang="en-US" dirty="0">
                          <a:solidFill>
                            <a:schemeClr val="tx1"/>
                          </a:solidFill>
                        </a:rPr>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rPr>
                        <a:t>＜</a:t>
                      </a:r>
                      <a:r>
                        <a:rPr kumimoji="1" lang="en-US" altLang="ja-JP" spc="-150" dirty="0">
                          <a:solidFill>
                            <a:schemeClr val="tx1"/>
                          </a:solidFill>
                        </a:rPr>
                        <a:t>Outcome</a:t>
                      </a:r>
                      <a:r>
                        <a:rPr kumimoji="1" lang="ja-JP" altLang="en-US" dirty="0">
                          <a:solidFill>
                            <a:schemeClr val="tx1"/>
                          </a:solidFill>
                        </a:rPr>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1580988">
                <a:tc>
                  <a:txBody>
                    <a:bodyPr/>
                    <a:lstStyle/>
                    <a:p>
                      <a:r>
                        <a:rPr kumimoji="1" lang="ja-JP" altLang="en-US" sz="1400" b="1" dirty="0">
                          <a:solidFill>
                            <a:schemeClr val="tx1"/>
                          </a:solidFill>
                        </a:rPr>
                        <a:t>①制度改革</a:t>
                      </a:r>
                      <a:endParaRPr kumimoji="1" lang="en-US" altLang="ja-JP" sz="1400" b="1" dirty="0">
                        <a:solidFill>
                          <a:schemeClr val="tx1"/>
                        </a:solidFill>
                      </a:endParaRPr>
                    </a:p>
                    <a:p>
                      <a:r>
                        <a:rPr kumimoji="1" lang="ja-JP" altLang="en-US" sz="1400" dirty="0">
                          <a:solidFill>
                            <a:schemeClr val="tx1"/>
                          </a:solidFill>
                        </a:rPr>
                        <a:t>・住民から選ばれた知事の意見を反映できない仕組み。教育に関する権限・責任・財源の不一致など、制度的問題も存在。</a:t>
                      </a:r>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70C0"/>
                      </a:solidFill>
                      <a:prstDash val="sysDash"/>
                      <a:round/>
                      <a:headEnd type="none" w="med" len="med"/>
                      <a:tailEnd type="none" w="med" len="med"/>
                    </a:lnB>
                  </a:tcPr>
                </a:tc>
                <a:tc>
                  <a:txBody>
                    <a:bodyPr/>
                    <a:lstStyle/>
                    <a:p>
                      <a:pPr marL="0" indent="0"/>
                      <a:r>
                        <a:rPr kumimoji="1" lang="ja-JP" altLang="en-US" sz="1400" dirty="0">
                          <a:solidFill>
                            <a:schemeClr val="tx1"/>
                          </a:solidFill>
                        </a:rPr>
                        <a:t>・知事と教育委員会が相互に　　協力しながら、それぞれの責任を果たし、教育の振興を図る。</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70C0"/>
                      </a:solidFill>
                      <a:prstDash val="sysDash"/>
                      <a:round/>
                      <a:headEnd type="none" w="med" len="med"/>
                      <a:tailEnd type="none" w="med" len="med"/>
                    </a:lnB>
                  </a:tcPr>
                </a:tc>
                <a:tc>
                  <a:txBody>
                    <a:bodyPr/>
                    <a:lstStyle/>
                    <a:p>
                      <a:pPr marL="92075" indent="-92075"/>
                      <a:r>
                        <a:rPr kumimoji="1" lang="ja-JP" altLang="en-US" sz="1400" dirty="0">
                          <a:solidFill>
                            <a:schemeClr val="tx1"/>
                          </a:solidFill>
                        </a:rPr>
                        <a:t>・教育</a:t>
                      </a:r>
                      <a:r>
                        <a:rPr kumimoji="1" lang="en-US" altLang="ja-JP" sz="1400" dirty="0">
                          <a:solidFill>
                            <a:schemeClr val="tx1"/>
                          </a:solidFill>
                        </a:rPr>
                        <a:t>2</a:t>
                      </a:r>
                      <a:r>
                        <a:rPr kumimoji="1" lang="ja-JP" altLang="en-US" sz="1400" dirty="0">
                          <a:solidFill>
                            <a:schemeClr val="tx1"/>
                          </a:solidFill>
                        </a:rPr>
                        <a:t>条例と教育振興基本計画の策定</a:t>
                      </a:r>
                      <a:endParaRPr kumimoji="1" lang="en-US" altLang="ja-JP" sz="1400" b="1" dirty="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・教職員の人事権の移譲</a:t>
                      </a:r>
                      <a:endParaRPr kumimoji="1" lang="en-US" altLang="ja-JP" sz="1400" b="1" dirty="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rPr>
                        <a:t>・教育庁の創設</a:t>
                      </a:r>
                      <a:endParaRPr kumimoji="1" lang="en-US" altLang="ja-JP" sz="1400" b="1" u="none" dirty="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rPr>
                        <a:t>・公私連携の取組み</a:t>
                      </a:r>
                      <a:endParaRPr kumimoji="1" lang="en-US" altLang="ja-JP" sz="1400" b="1" u="none" dirty="0">
                        <a:solidFill>
                          <a:schemeClr val="tx1"/>
                        </a:solidFill>
                      </a:endParaRPr>
                    </a:p>
                    <a:p>
                      <a:pPr marL="92075" indent="-92075"/>
                      <a:r>
                        <a:rPr kumimoji="1" lang="ja-JP" altLang="en-US" sz="1400" u="none" dirty="0">
                          <a:solidFill>
                            <a:schemeClr val="tx1"/>
                          </a:solidFill>
                        </a:rPr>
                        <a:t>・校長マネジメントの推進</a:t>
                      </a:r>
                      <a:endParaRPr kumimoji="1" lang="en-US" altLang="ja-JP" sz="1400" b="1" u="none" dirty="0">
                        <a:solidFill>
                          <a:schemeClr val="tx1"/>
                        </a:solidFill>
                      </a:endParaRPr>
                    </a:p>
                    <a:p>
                      <a:pPr marL="92075" indent="-92075"/>
                      <a:r>
                        <a:rPr kumimoji="1" lang="ja-JP" altLang="en-US" sz="1400" i="0" u="none" dirty="0">
                          <a:solidFill>
                            <a:schemeClr val="tx1"/>
                          </a:solidFill>
                        </a:rPr>
                        <a:t>・中高一貫校の設置</a:t>
                      </a:r>
                      <a:endParaRPr kumimoji="1" lang="ja-JP" altLang="en-US" sz="1400" b="1" i="0" u="none"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70C0"/>
                      </a:solidFill>
                      <a:prstDash val="sysDash"/>
                      <a:round/>
                      <a:headEnd type="none" w="med" len="med"/>
                      <a:tailEnd type="none" w="med" len="med"/>
                    </a:lnB>
                  </a:tcPr>
                </a:tc>
                <a:tc rowSpan="4">
                  <a:txBody>
                    <a:bodyPr/>
                    <a:lstStyle/>
                    <a:p>
                      <a:pPr marL="0" indent="0"/>
                      <a:r>
                        <a:rPr kumimoji="1" lang="ja-JP" altLang="en-US" sz="1400" dirty="0">
                          <a:solidFill>
                            <a:schemeClr val="tx1"/>
                          </a:solidFill>
                        </a:rPr>
                        <a:t>・</a:t>
                      </a:r>
                      <a:r>
                        <a:rPr kumimoji="1" lang="en-US" altLang="ja-JP" sz="1400" dirty="0">
                          <a:solidFill>
                            <a:schemeClr val="tx1"/>
                          </a:solidFill>
                        </a:rPr>
                        <a:t>2013</a:t>
                      </a:r>
                      <a:r>
                        <a:rPr kumimoji="1" lang="ja-JP" altLang="en-US" sz="1400" dirty="0">
                          <a:solidFill>
                            <a:schemeClr val="tx1"/>
                          </a:solidFill>
                        </a:rPr>
                        <a:t>年</a:t>
                      </a:r>
                      <a:r>
                        <a:rPr kumimoji="1" lang="en-US" altLang="ja-JP" sz="1400" dirty="0">
                          <a:solidFill>
                            <a:schemeClr val="tx1"/>
                          </a:solidFill>
                        </a:rPr>
                        <a:t>3</a:t>
                      </a:r>
                      <a:r>
                        <a:rPr kumimoji="1" lang="ja-JP" altLang="en-US" sz="1400" dirty="0">
                          <a:solidFill>
                            <a:schemeClr val="tx1"/>
                          </a:solidFill>
                        </a:rPr>
                        <a:t>月に策定した「教育振興基本計画」に基づく取組結果</a:t>
                      </a:r>
                      <a:r>
                        <a:rPr kumimoji="1" lang="ja-JP" altLang="en-US" sz="1400" dirty="0">
                          <a:solidFill>
                            <a:schemeClr val="tx1"/>
                          </a:solidFill>
                          <a:latin typeface="+mn-ea"/>
                          <a:ea typeface="+mn-ea"/>
                        </a:rPr>
                        <a:t>について、</a:t>
                      </a:r>
                      <a:r>
                        <a:rPr kumimoji="1" lang="en-US" altLang="ja-JP" sz="1400" dirty="0">
                          <a:solidFill>
                            <a:schemeClr val="tx1"/>
                          </a:solidFill>
                          <a:latin typeface="+mn-ea"/>
                          <a:ea typeface="+mn-ea"/>
                        </a:rPr>
                        <a:t>2014</a:t>
                      </a:r>
                      <a:r>
                        <a:rPr kumimoji="1" lang="ja-JP" altLang="en-US" sz="1400" dirty="0">
                          <a:solidFill>
                            <a:schemeClr val="tx1"/>
                          </a:solidFill>
                          <a:latin typeface="+mn-ea"/>
                          <a:ea typeface="+mn-ea"/>
                        </a:rPr>
                        <a:t>年度</a:t>
                      </a:r>
                      <a:r>
                        <a:rPr kumimoji="1" lang="ja-JP" altLang="en-US" sz="1400" u="none" dirty="0">
                          <a:solidFill>
                            <a:schemeClr val="tx1"/>
                          </a:solidFill>
                          <a:latin typeface="+mn-ea"/>
                          <a:ea typeface="+mn-ea"/>
                        </a:rPr>
                        <a:t>から</a:t>
                      </a:r>
                      <a:r>
                        <a:rPr kumimoji="1" lang="ja-JP" altLang="en-US" sz="1400" dirty="0">
                          <a:solidFill>
                            <a:schemeClr val="tx1"/>
                          </a:solidFill>
                          <a:latin typeface="+mn-ea"/>
                          <a:ea typeface="+mn-ea"/>
                        </a:rPr>
                        <a:t>、「大阪府教育行政評価審議会」で点検・評価中。</a:t>
                      </a:r>
                      <a:endParaRPr kumimoji="1" lang="en-US" altLang="ja-JP" sz="1400" b="1" dirty="0">
                        <a:solidFill>
                          <a:schemeClr val="tx1"/>
                        </a:solidFill>
                        <a:latin typeface="+mn-ea"/>
                        <a:ea typeface="+mn-ea"/>
                      </a:endParaRPr>
                    </a:p>
                    <a:p>
                      <a:pPr marL="0" indent="0"/>
                      <a:r>
                        <a:rPr kumimoji="1" lang="ja-JP" altLang="en-US" sz="1400" strike="noStrike" baseline="0" dirty="0">
                          <a:solidFill>
                            <a:schemeClr val="tx1"/>
                          </a:solidFill>
                        </a:rPr>
                        <a:t>・各項目ごとの進捗状況について以降のページに別掲。</a:t>
                      </a:r>
                      <a:endParaRPr kumimoji="1" lang="en-US" altLang="ja-JP" sz="1400" strike="noStrike" baseline="0" dirty="0">
                        <a:solidFill>
                          <a:schemeClr val="tx1"/>
                        </a:solidFill>
                      </a:endParaRPr>
                    </a:p>
                    <a:p>
                      <a:pPr marL="0" indent="0"/>
                      <a:endParaRPr kumimoji="1" lang="ja-JP" altLang="en-US" sz="1400" strike="sngStrike" baseline="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1405017">
                <a:tc>
                  <a:txBody>
                    <a:bodyPr/>
                    <a:lstStyle/>
                    <a:p>
                      <a:r>
                        <a:rPr kumimoji="1" lang="ja-JP" altLang="en-US" sz="1400" b="1" dirty="0">
                          <a:solidFill>
                            <a:schemeClr val="tx1"/>
                          </a:solidFill>
                        </a:rPr>
                        <a:t>②義務教育改革</a:t>
                      </a:r>
                      <a:endParaRPr kumimoji="1" lang="en-US" altLang="ja-JP" sz="1400" b="1" dirty="0">
                        <a:solidFill>
                          <a:schemeClr val="tx1"/>
                        </a:solidFill>
                      </a:endParaRPr>
                    </a:p>
                    <a:p>
                      <a:r>
                        <a:rPr kumimoji="1" lang="ja-JP" altLang="en-US" sz="1400" dirty="0">
                          <a:solidFill>
                            <a:schemeClr val="tx1"/>
                          </a:solidFill>
                        </a:rPr>
                        <a:t>・</a:t>
                      </a:r>
                      <a:r>
                        <a:rPr kumimoji="1" lang="en-US" altLang="ja-JP" sz="1400" dirty="0">
                          <a:solidFill>
                            <a:schemeClr val="tx1"/>
                          </a:solidFill>
                        </a:rPr>
                        <a:t>2008</a:t>
                      </a:r>
                      <a:r>
                        <a:rPr kumimoji="1" lang="ja-JP" altLang="en-US" sz="1400" dirty="0">
                          <a:solidFill>
                            <a:schemeClr val="tx1"/>
                          </a:solidFill>
                        </a:rPr>
                        <a:t>年、「全国学力・学習状況調査」で全ての教科で全国平均を下回るなど、大阪の教育はいわば「非常事態」であった。</a:t>
                      </a:r>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tc>
                  <a:txBody>
                    <a:bodyPr/>
                    <a:lstStyle/>
                    <a:p>
                      <a:r>
                        <a:rPr kumimoji="1" lang="ja-JP" altLang="en-US" sz="1400" dirty="0">
                          <a:solidFill>
                            <a:schemeClr val="tx1"/>
                          </a:solidFill>
                        </a:rPr>
                        <a:t>・全国学力・学習状況調査の市町村別結果の情報公開を行うとともに、市町村や課題のある学校を支援することで、市町村のがんばりを促し、小中学校の学力向上を図る。</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tc>
                  <a:txBody>
                    <a:bodyPr/>
                    <a:lstStyle/>
                    <a:p>
                      <a:pPr marL="92075" indent="-92075"/>
                      <a:r>
                        <a:rPr kumimoji="1" lang="ja-JP" altLang="en-US" sz="1400" dirty="0">
                          <a:solidFill>
                            <a:schemeClr val="tx1"/>
                          </a:solidFill>
                        </a:rPr>
                        <a:t>・小・中学校の学力向上</a:t>
                      </a:r>
                      <a:endParaRPr kumimoji="1" lang="ja-JP" altLang="en-US" sz="1400" b="1" dirty="0">
                        <a:solidFill>
                          <a:schemeClr val="tx1"/>
                        </a:solidFill>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・英語教育改革</a:t>
                      </a:r>
                      <a:endParaRPr kumimoji="1" lang="ja-JP" altLang="en-US"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・中学校給食の導入支援</a:t>
                      </a:r>
                      <a:endParaRPr kumimoji="1" lang="ja-JP" alt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rPr>
                        <a:t>・小中学校生徒指導体制の推進　</a:t>
                      </a:r>
                      <a:endParaRPr kumimoji="1" lang="ja-JP" altLang="en-US" sz="1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rPr>
                        <a:t>・すくすくウォッチ</a:t>
                      </a:r>
                      <a:endParaRPr kumimoji="1" lang="ja-JP" altLang="en-US" sz="1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rPr>
                        <a:t>・いじめ対策</a:t>
                      </a:r>
                      <a:endParaRPr kumimoji="1" lang="ja-JP" altLang="en-US" sz="1400" b="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tc vMerge="1">
                  <a:txBody>
                    <a:bodyPr/>
                    <a:lstStyle/>
                    <a:p>
                      <a:endParaRPr kumimoji="1" lang="ja-JP" altLang="en-US" sz="1400"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extLst>
                  <a:ext uri="{0D108BD9-81ED-4DB2-BD59-A6C34878D82A}">
                    <a16:rowId xmlns:a16="http://schemas.microsoft.com/office/drawing/2014/main" val="10002"/>
                  </a:ext>
                </a:extLst>
              </a:tr>
              <a:tr h="176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③高校教育改革</a:t>
                      </a:r>
                      <a:endParaRPr kumimoji="1" lang="en-US" altLang="ja-JP" sz="1400" b="1" dirty="0">
                        <a:solidFill>
                          <a:schemeClr val="tx1"/>
                        </a:solidFill>
                      </a:endParaRPr>
                    </a:p>
                    <a:p>
                      <a:r>
                        <a:rPr kumimoji="1" lang="ja-JP" altLang="en-US" sz="1400" dirty="0">
                          <a:solidFill>
                            <a:schemeClr val="tx1"/>
                          </a:solidFill>
                        </a:rPr>
                        <a:t>・就職や進学など多様な進路選択の実現という期待に応えるため、各学校の魅力づくりが必要であった。</a:t>
                      </a:r>
                    </a:p>
                    <a:p>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・公立高校と私立高校の切磋琢磨による教育力の向上をめざした環境を整備。</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・グローバル社会で活躍できるリーダーの育成や多様な社会経済基盤を支える人づくりなどに取り組む。</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・私立高校授業料無償化（別掲）</a:t>
                      </a:r>
                      <a:r>
                        <a:rPr kumimoji="1" lang="ja-JP" altLang="en-US" sz="1400" u="none" dirty="0">
                          <a:solidFill>
                            <a:schemeClr val="tx1"/>
                          </a:solidFill>
                        </a:rPr>
                        <a:t>　</a:t>
                      </a:r>
                      <a:endParaRPr kumimoji="1" lang="ja-JP" alt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府立高校入学者選抜制度の改善</a:t>
                      </a:r>
                      <a:endParaRPr kumimoji="1" lang="en-US" altLang="ja-JP" sz="1400" b="1" u="none"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・グローバルリーダーズハイスクールの設置等府立高校の特色づくり</a:t>
                      </a:r>
                      <a:endParaRPr kumimoji="1" lang="en-US" altLang="ja-JP" sz="1400" b="1" u="none" dirty="0">
                        <a:solidFill>
                          <a:schemeClr val="tx1"/>
                        </a:solidFill>
                        <a:latin typeface="ＭＳ Ｐゴシック" panose="020B0600070205080204" pitchFamily="50" charset="-128"/>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・英語教育の推進</a:t>
                      </a:r>
                      <a:endParaRPr kumimoji="1" lang="en-US" altLang="ja-JP" sz="1400" b="0" u="none" dirty="0">
                        <a:solidFill>
                          <a:schemeClr val="tx1"/>
                        </a:solidFill>
                      </a:endParaRPr>
                    </a:p>
                    <a:p>
                      <a:r>
                        <a:rPr kumimoji="1" lang="ja-JP" altLang="en-US" sz="1400" b="0" dirty="0">
                          <a:solidFill>
                            <a:schemeClr val="tx1"/>
                          </a:solidFill>
                        </a:rPr>
                        <a:t>・工業系高校の充実強化</a:t>
                      </a:r>
                      <a:endParaRPr kumimoji="1" lang="en-US" altLang="ja-JP" sz="1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・府立高校ＩＣＴ化</a:t>
                      </a:r>
                      <a:endParaRPr kumimoji="1" lang="en-US" altLang="ja-JP" sz="1400" b="0" u="none" dirty="0">
                        <a:solidFill>
                          <a:schemeClr val="tx1"/>
                        </a:solidFill>
                        <a:latin typeface="ＭＳ Ｐゴシック" panose="020B0600070205080204"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・いじめ対策</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tc vMerge="1">
                  <a:txBody>
                    <a:bodyPr/>
                    <a:lstStyle/>
                    <a:p>
                      <a:endParaRPr kumimoji="1" lang="ja-JP" altLang="en-US" sz="1400"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extLst>
                  <a:ext uri="{0D108BD9-81ED-4DB2-BD59-A6C34878D82A}">
                    <a16:rowId xmlns:a16="http://schemas.microsoft.com/office/drawing/2014/main" val="10003"/>
                  </a:ext>
                </a:extLst>
              </a:tr>
              <a:tr h="1116000">
                <a:tc>
                  <a:txBody>
                    <a:bodyPr/>
                    <a:lstStyle/>
                    <a:p>
                      <a:r>
                        <a:rPr kumimoji="1" lang="ja-JP" altLang="en-US" sz="1400" b="1" dirty="0">
                          <a:solidFill>
                            <a:schemeClr val="tx1"/>
                          </a:solidFill>
                        </a:rPr>
                        <a:t>④支援教育改革</a:t>
                      </a:r>
                      <a:endParaRPr kumimoji="1" lang="en-US" altLang="ja-JP" sz="1400" b="1" dirty="0">
                        <a:solidFill>
                          <a:schemeClr val="tx1"/>
                        </a:solidFill>
                      </a:endParaRPr>
                    </a:p>
                    <a:p>
                      <a:r>
                        <a:rPr kumimoji="1" lang="ja-JP" altLang="en-US" sz="1400" b="0" dirty="0">
                          <a:solidFill>
                            <a:schemeClr val="tx1"/>
                          </a:solidFill>
                        </a:rPr>
                        <a:t>・支援を必要とする幼児・児童・生徒の増加や多様化に対応した教育環境の整備が必要。</a:t>
                      </a:r>
                      <a:endParaRPr kumimoji="1" lang="en-US" altLang="ja-JP" sz="1400" b="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kumimoji="1" lang="ja-JP" altLang="en-US" sz="1400" dirty="0">
                          <a:solidFill>
                            <a:schemeClr val="tx1"/>
                          </a:solidFill>
                        </a:rPr>
                        <a:t>・新たな支援学校の設置や就労を通じた社会的自立支援の充実など、教育環境の充実に取り組む。</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・支援教育の充実</a:t>
                      </a: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9050" cap="flat" cmpd="sng" algn="ctr">
                      <a:solidFill>
                        <a:srgbClr val="002060"/>
                      </a:solidFill>
                      <a:prstDash val="solid"/>
                      <a:round/>
                      <a:headEnd type="none" w="med" len="med"/>
                      <a:tailEnd type="none" w="med" len="med"/>
                    </a:lnB>
                  </a:tcPr>
                </a:tc>
                <a:tc vMerge="1">
                  <a:txBody>
                    <a:bodyPr/>
                    <a:lstStyle/>
                    <a:p>
                      <a:endParaRPr kumimoji="1" lang="ja-JP" altLang="en-US" sz="1400"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スライド番号プレースホルダー 1"/>
          <p:cNvSpPr>
            <a:spLocks noGrp="1"/>
          </p:cNvSpPr>
          <p:nvPr>
            <p:ph type="sldNum" sz="quarter" idx="12"/>
          </p:nvPr>
        </p:nvSpPr>
        <p:spPr>
          <a:xfrm>
            <a:off x="7092280" y="6592267"/>
            <a:ext cx="2133600" cy="365125"/>
          </a:xfrm>
        </p:spPr>
        <p:txBody>
          <a:bodyPr/>
          <a:lstStyle/>
          <a:p>
            <a:fld id="{63BC356D-1576-478B-8647-1361C6E9DFF7}" type="slidenum">
              <a:rPr kumimoji="1" lang="ja-JP" altLang="en-US" sz="1050" smtClean="0">
                <a:latin typeface="BIZ UDゴシック" panose="020B0400000000000000" pitchFamily="49" charset="-128"/>
                <a:ea typeface="BIZ UDゴシック" panose="020B0400000000000000" pitchFamily="49" charset="-128"/>
              </a:rPr>
              <a:t>163</a:t>
            </a:fld>
            <a:endParaRPr kumimoji="1" lang="ja-JP" altLang="en-US"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25028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79512" y="574705"/>
          <a:ext cx="8958181" cy="6079625"/>
        </p:xfrm>
        <a:graphic>
          <a:graphicData uri="http://schemas.openxmlformats.org/drawingml/2006/table">
            <a:tbl>
              <a:tblPr firstRow="1" bandRow="1">
                <a:tableStyleId>{5940675A-B579-460E-94D1-54222C63F5DA}</a:tableStyleId>
              </a:tblPr>
              <a:tblGrid>
                <a:gridCol w="318181">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576000">
                  <a:extLst>
                    <a:ext uri="{9D8B030D-6E8A-4147-A177-3AD203B41FA5}">
                      <a16:colId xmlns:a16="http://schemas.microsoft.com/office/drawing/2014/main" val="20002"/>
                    </a:ext>
                  </a:extLst>
                </a:gridCol>
                <a:gridCol w="576000">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gridCol w="576000">
                  <a:extLst>
                    <a:ext uri="{9D8B030D-6E8A-4147-A177-3AD203B41FA5}">
                      <a16:colId xmlns:a16="http://schemas.microsoft.com/office/drawing/2014/main" val="20005"/>
                    </a:ext>
                  </a:extLst>
                </a:gridCol>
                <a:gridCol w="576000">
                  <a:extLst>
                    <a:ext uri="{9D8B030D-6E8A-4147-A177-3AD203B41FA5}">
                      <a16:colId xmlns:a16="http://schemas.microsoft.com/office/drawing/2014/main" val="20006"/>
                    </a:ext>
                  </a:extLst>
                </a:gridCol>
                <a:gridCol w="576000">
                  <a:extLst>
                    <a:ext uri="{9D8B030D-6E8A-4147-A177-3AD203B41FA5}">
                      <a16:colId xmlns:a16="http://schemas.microsoft.com/office/drawing/2014/main" val="20007"/>
                    </a:ext>
                  </a:extLst>
                </a:gridCol>
                <a:gridCol w="576000">
                  <a:extLst>
                    <a:ext uri="{9D8B030D-6E8A-4147-A177-3AD203B41FA5}">
                      <a16:colId xmlns:a16="http://schemas.microsoft.com/office/drawing/2014/main" val="20008"/>
                    </a:ext>
                  </a:extLst>
                </a:gridCol>
                <a:gridCol w="576000">
                  <a:extLst>
                    <a:ext uri="{9D8B030D-6E8A-4147-A177-3AD203B41FA5}">
                      <a16:colId xmlns:a16="http://schemas.microsoft.com/office/drawing/2014/main" val="20009"/>
                    </a:ext>
                  </a:extLst>
                </a:gridCol>
                <a:gridCol w="576000">
                  <a:extLst>
                    <a:ext uri="{9D8B030D-6E8A-4147-A177-3AD203B41FA5}">
                      <a16:colId xmlns:a16="http://schemas.microsoft.com/office/drawing/2014/main" val="20010"/>
                    </a:ext>
                  </a:extLst>
                </a:gridCol>
                <a:gridCol w="576000">
                  <a:extLst>
                    <a:ext uri="{9D8B030D-6E8A-4147-A177-3AD203B41FA5}">
                      <a16:colId xmlns:a16="http://schemas.microsoft.com/office/drawing/2014/main" val="309001280"/>
                    </a:ext>
                  </a:extLst>
                </a:gridCol>
                <a:gridCol w="576000">
                  <a:extLst>
                    <a:ext uri="{9D8B030D-6E8A-4147-A177-3AD203B41FA5}">
                      <a16:colId xmlns:a16="http://schemas.microsoft.com/office/drawing/2014/main" val="1943994727"/>
                    </a:ext>
                  </a:extLst>
                </a:gridCol>
                <a:gridCol w="576000">
                  <a:extLst>
                    <a:ext uri="{9D8B030D-6E8A-4147-A177-3AD203B41FA5}">
                      <a16:colId xmlns:a16="http://schemas.microsoft.com/office/drawing/2014/main" val="1102274986"/>
                    </a:ext>
                  </a:extLst>
                </a:gridCol>
                <a:gridCol w="576000">
                  <a:extLst>
                    <a:ext uri="{9D8B030D-6E8A-4147-A177-3AD203B41FA5}">
                      <a16:colId xmlns:a16="http://schemas.microsoft.com/office/drawing/2014/main" val="2585448548"/>
                    </a:ext>
                  </a:extLst>
                </a:gridCol>
                <a:gridCol w="576000">
                  <a:extLst>
                    <a:ext uri="{9D8B030D-6E8A-4147-A177-3AD203B41FA5}">
                      <a16:colId xmlns:a16="http://schemas.microsoft.com/office/drawing/2014/main" val="1900812750"/>
                    </a:ext>
                  </a:extLst>
                </a:gridCol>
              </a:tblGrid>
              <a:tr h="295337">
                <a:tc>
                  <a:txBody>
                    <a:bodyPr/>
                    <a:lstStyle/>
                    <a:p>
                      <a:endParaRPr kumimoji="1" lang="ja-JP" altLang="en-US" sz="1100" dirty="0"/>
                    </a:p>
                  </a:txBody>
                  <a:tcPr/>
                </a:tc>
                <a:tc>
                  <a:txBody>
                    <a:bodyPr/>
                    <a:lstStyle/>
                    <a:p>
                      <a:pPr algn="ctr"/>
                      <a:r>
                        <a:rPr kumimoji="1" lang="en-US" altLang="ja-JP" sz="1200" dirty="0"/>
                        <a:t>2008</a:t>
                      </a:r>
                      <a:endParaRPr kumimoji="1" lang="ja-JP" altLang="en-US" sz="1200" dirty="0"/>
                    </a:p>
                  </a:txBody>
                  <a:tcPr>
                    <a:lnR w="12700" cap="flat" cmpd="sng" algn="ctr">
                      <a:solidFill>
                        <a:schemeClr val="tx1"/>
                      </a:solidFill>
                      <a:prstDash val="sysDot"/>
                      <a:round/>
                      <a:headEnd type="none" w="med" len="med"/>
                      <a:tailEnd type="none" w="med" len="med"/>
                    </a:lnR>
                  </a:tcPr>
                </a:tc>
                <a:tc>
                  <a:txBody>
                    <a:bodyPr/>
                    <a:lstStyle/>
                    <a:p>
                      <a:pPr algn="ctr"/>
                      <a:r>
                        <a:rPr kumimoji="1" lang="en-US" altLang="ja-JP" sz="1200" dirty="0"/>
                        <a:t>2009</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kumimoji="1" lang="en-US" altLang="ja-JP" sz="1200" dirty="0"/>
                        <a:t>2010</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kumimoji="1" lang="en-US" altLang="ja-JP" sz="1200" dirty="0"/>
                        <a:t>2011</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kumimoji="1" lang="en-US" altLang="ja-JP" sz="1200" dirty="0"/>
                        <a:t>2012</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kumimoji="1" lang="en-US" altLang="ja-JP" sz="1200" dirty="0"/>
                        <a:t>2013</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kumimoji="1" lang="en-US" altLang="ja-JP" sz="1200" dirty="0"/>
                        <a:t>2014</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kumimoji="1" lang="en-US" altLang="ja-JP" sz="1200" dirty="0"/>
                        <a:t>2015</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kumimoji="1" lang="en-US" altLang="ja-JP" sz="1200" dirty="0"/>
                        <a:t>2016</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kumimoji="1" lang="en-US" altLang="ja-JP" sz="1200" dirty="0"/>
                        <a:t>2017</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kumimoji="1" lang="en-US" altLang="ja-JP" sz="1200" dirty="0"/>
                        <a:t>2018</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kumimoji="1" lang="en-US" altLang="ja-JP" sz="1200" dirty="0"/>
                        <a:t>2019</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kumimoji="1" lang="en-US" altLang="ja-JP" sz="1200" dirty="0"/>
                        <a:t>2020</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kumimoji="1" lang="en-US" altLang="ja-JP" sz="1200" dirty="0"/>
                        <a:t>2021</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kumimoji="1" lang="en-US" altLang="ja-JP" sz="1200" dirty="0"/>
                        <a:t>2022</a:t>
                      </a:r>
                      <a:endParaRPr kumimoji="1" lang="ja-JP" altLang="en-US" sz="1200" dirty="0"/>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0"/>
                  </a:ext>
                </a:extLst>
              </a:tr>
              <a:tr h="1403519">
                <a:tc>
                  <a:txBody>
                    <a:bodyPr/>
                    <a:lstStyle/>
                    <a:p>
                      <a:r>
                        <a:rPr kumimoji="1" lang="ja-JP" altLang="en-US" sz="1100" dirty="0"/>
                        <a:t>①制度改革</a:t>
                      </a:r>
                    </a:p>
                  </a:txBody>
                  <a:tcPr/>
                </a:tc>
                <a:tc>
                  <a:txBody>
                    <a:bodyPr/>
                    <a:lstStyle/>
                    <a:p>
                      <a:endParaRPr kumimoji="1" lang="ja-JP" altLang="en-US" sz="1600" dirty="0"/>
                    </a:p>
                  </a:txBody>
                  <a:tcPr>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1"/>
                  </a:ext>
                </a:extLst>
              </a:tr>
              <a:tr h="1607761">
                <a:tc>
                  <a:txBody>
                    <a:bodyPr/>
                    <a:lstStyle/>
                    <a:p>
                      <a:r>
                        <a:rPr kumimoji="1" lang="ja-JP" altLang="en-US" sz="1100" dirty="0"/>
                        <a:t>②義務教育</a:t>
                      </a:r>
                    </a:p>
                  </a:txBody>
                  <a:tcPr/>
                </a:tc>
                <a:tc>
                  <a:txBody>
                    <a:bodyPr/>
                    <a:lstStyle/>
                    <a:p>
                      <a:endParaRPr kumimoji="1" lang="ja-JP" altLang="en-US" sz="1600" dirty="0"/>
                    </a:p>
                  </a:txBody>
                  <a:tcPr>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2"/>
                  </a:ext>
                </a:extLst>
              </a:tr>
              <a:tr h="1843368">
                <a:tc>
                  <a:txBody>
                    <a:bodyPr/>
                    <a:lstStyle/>
                    <a:p>
                      <a:r>
                        <a:rPr kumimoji="1" lang="ja-JP" altLang="en-US" sz="1100" dirty="0"/>
                        <a:t>③高校教育</a:t>
                      </a:r>
                    </a:p>
                  </a:txBody>
                  <a:tcPr/>
                </a:tc>
                <a:tc>
                  <a:txBody>
                    <a:bodyPr/>
                    <a:lstStyle/>
                    <a:p>
                      <a:endParaRPr kumimoji="1" lang="ja-JP" altLang="en-US" dirty="0"/>
                    </a:p>
                  </a:txBody>
                  <a:tcPr>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3"/>
                  </a:ext>
                </a:extLst>
              </a:tr>
              <a:tr h="915319">
                <a:tc>
                  <a:txBody>
                    <a:bodyPr/>
                    <a:lstStyle/>
                    <a:p>
                      <a:r>
                        <a:rPr kumimoji="1" lang="ja-JP" altLang="en-US" sz="1100" dirty="0"/>
                        <a:t>④支援教育</a:t>
                      </a:r>
                    </a:p>
                  </a:txBody>
                  <a:tcPr/>
                </a:tc>
                <a:tc>
                  <a:txBody>
                    <a:bodyPr/>
                    <a:lstStyle/>
                    <a:p>
                      <a:endParaRPr kumimoji="1" lang="ja-JP" altLang="en-US"/>
                    </a:p>
                  </a:txBody>
                  <a:tcPr>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15" name="タイトル 1"/>
          <p:cNvSpPr txBox="1">
            <a:spLocks/>
          </p:cNvSpPr>
          <p:nvPr/>
        </p:nvSpPr>
        <p:spPr>
          <a:xfrm>
            <a:off x="128719" y="137715"/>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■主な取組経過</a:t>
            </a:r>
          </a:p>
        </p:txBody>
      </p:sp>
      <p:sp>
        <p:nvSpPr>
          <p:cNvPr id="16" name="右矢印 15"/>
          <p:cNvSpPr/>
          <p:nvPr/>
        </p:nvSpPr>
        <p:spPr>
          <a:xfrm>
            <a:off x="2776188" y="1475137"/>
            <a:ext cx="499668" cy="504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0" name="右矢印 19"/>
          <p:cNvSpPr/>
          <p:nvPr/>
        </p:nvSpPr>
        <p:spPr>
          <a:xfrm>
            <a:off x="1119969" y="2318428"/>
            <a:ext cx="7980810" cy="396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学力向上に向けた市町村教委や学校への支援</a:t>
            </a:r>
          </a:p>
        </p:txBody>
      </p:sp>
      <p:sp>
        <p:nvSpPr>
          <p:cNvPr id="25" name="右矢印 24"/>
          <p:cNvSpPr/>
          <p:nvPr/>
        </p:nvSpPr>
        <p:spPr>
          <a:xfrm>
            <a:off x="2249632" y="2712270"/>
            <a:ext cx="2862218" cy="396000"/>
          </a:xfrm>
          <a:prstGeom prst="rightArrow">
            <a:avLst>
              <a:gd name="adj1" fmla="val 70481"/>
              <a:gd name="adj2" fmla="val 24398"/>
            </a:avLst>
          </a:prstGeom>
          <a:solidFill>
            <a:srgbClr val="FFCACA"/>
          </a:solidFill>
          <a:ln>
            <a:solidFill>
              <a:srgbClr val="D68381"/>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中学校給食導入促進事業</a:t>
            </a:r>
          </a:p>
        </p:txBody>
      </p:sp>
      <p:sp>
        <p:nvSpPr>
          <p:cNvPr id="26" name="右矢印 25"/>
          <p:cNvSpPr/>
          <p:nvPr/>
        </p:nvSpPr>
        <p:spPr>
          <a:xfrm>
            <a:off x="3300893" y="1481046"/>
            <a:ext cx="5799886" cy="504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府費負担教職員の人事権の移譲</a:t>
            </a:r>
          </a:p>
        </p:txBody>
      </p:sp>
      <p:sp>
        <p:nvSpPr>
          <p:cNvPr id="30" name="右矢印 29"/>
          <p:cNvSpPr/>
          <p:nvPr/>
        </p:nvSpPr>
        <p:spPr>
          <a:xfrm>
            <a:off x="1637704" y="4012832"/>
            <a:ext cx="540000" cy="720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右矢印 30"/>
          <p:cNvSpPr/>
          <p:nvPr/>
        </p:nvSpPr>
        <p:spPr>
          <a:xfrm>
            <a:off x="2249631" y="4022840"/>
            <a:ext cx="6888062" cy="432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私立高校授業料無償化　</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別掲</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テキスト ボックス 31"/>
          <p:cNvSpPr txBox="1"/>
          <p:nvPr/>
        </p:nvSpPr>
        <p:spPr>
          <a:xfrm>
            <a:off x="2243324" y="4409906"/>
            <a:ext cx="3600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・所得中位の世帯</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(610</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万円未満</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まで</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授業料無償、</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割</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(800</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万未満</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まで</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保護者負担</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a:t>
            </a:r>
          </a:p>
        </p:txBody>
      </p:sp>
      <p:sp>
        <p:nvSpPr>
          <p:cNvPr id="33" name="テキスト ボックス 32"/>
          <p:cNvSpPr txBox="1"/>
          <p:nvPr/>
        </p:nvSpPr>
        <p:spPr>
          <a:xfrm>
            <a:off x="1535842" y="4623751"/>
            <a:ext cx="8601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年収</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350</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万円未満世帯</a:t>
            </a:r>
          </a:p>
        </p:txBody>
      </p:sp>
      <p:sp>
        <p:nvSpPr>
          <p:cNvPr id="34" name="右矢印 33"/>
          <p:cNvSpPr/>
          <p:nvPr/>
        </p:nvSpPr>
        <p:spPr>
          <a:xfrm>
            <a:off x="2249631" y="4748353"/>
            <a:ext cx="6851151" cy="432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ｸﾞﾛｰﾊﾞﾙﾘｰﾀﾞｰｽﾞﾊｲｽｸｰﾙ等府立高校の新たな特色づくりの推進</a:t>
            </a:r>
          </a:p>
        </p:txBody>
      </p:sp>
      <p:sp>
        <p:nvSpPr>
          <p:cNvPr id="35" name="右矢印 34"/>
          <p:cNvSpPr/>
          <p:nvPr/>
        </p:nvSpPr>
        <p:spPr>
          <a:xfrm>
            <a:off x="3635895" y="3524462"/>
            <a:ext cx="5464884" cy="396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英語教育改革</a:t>
            </a:r>
          </a:p>
        </p:txBody>
      </p:sp>
      <p:sp>
        <p:nvSpPr>
          <p:cNvPr id="36" name="右矢印 35"/>
          <p:cNvSpPr/>
          <p:nvPr/>
        </p:nvSpPr>
        <p:spPr>
          <a:xfrm>
            <a:off x="542065" y="5840702"/>
            <a:ext cx="8564351" cy="432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支援教育の充実</a:t>
            </a:r>
          </a:p>
        </p:txBody>
      </p:sp>
      <p:sp>
        <p:nvSpPr>
          <p:cNvPr id="37" name="テキスト ボックス 36"/>
          <p:cNvSpPr txBox="1"/>
          <p:nvPr/>
        </p:nvSpPr>
        <p:spPr>
          <a:xfrm>
            <a:off x="1965935" y="6297550"/>
            <a:ext cx="68735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支援学校の新校整備、職業コースの設置、障がいのある生徒の府立高校生活支援、発達障がいのある子どもへの支援など</a:t>
            </a:r>
          </a:p>
        </p:txBody>
      </p:sp>
      <p:sp>
        <p:nvSpPr>
          <p:cNvPr id="23" name="テキスト ボックス 22"/>
          <p:cNvSpPr txBox="1"/>
          <p:nvPr/>
        </p:nvSpPr>
        <p:spPr>
          <a:xfrm>
            <a:off x="4513580" y="4409906"/>
            <a:ext cx="22882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年度からは世帯区分と</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授業料負担の額の見直しを実施。</a:t>
            </a:r>
          </a:p>
        </p:txBody>
      </p:sp>
      <p:sp>
        <p:nvSpPr>
          <p:cNvPr id="39" name="右矢印 38"/>
          <p:cNvSpPr/>
          <p:nvPr/>
        </p:nvSpPr>
        <p:spPr>
          <a:xfrm>
            <a:off x="5111848" y="1970999"/>
            <a:ext cx="3988931" cy="286957"/>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教育庁の創設</a:t>
            </a:r>
          </a:p>
        </p:txBody>
      </p:sp>
      <p:sp>
        <p:nvSpPr>
          <p:cNvPr id="41" name="右矢印 40"/>
          <p:cNvSpPr/>
          <p:nvPr/>
        </p:nvSpPr>
        <p:spPr>
          <a:xfrm>
            <a:off x="4119853" y="3110516"/>
            <a:ext cx="5008452" cy="396000"/>
          </a:xfrm>
          <a:prstGeom prst="rightArrow">
            <a:avLst>
              <a:gd name="adj1" fmla="val 70481"/>
              <a:gd name="adj2" fmla="val 24398"/>
            </a:avLst>
          </a:prstGeom>
          <a:solidFill>
            <a:srgbClr val="FFCACA"/>
          </a:solidFill>
          <a:ln>
            <a:solidFill>
              <a:srgbClr val="D68381"/>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生徒指導体制の推進</a:t>
            </a:r>
          </a:p>
        </p:txBody>
      </p:sp>
      <p:grpSp>
        <p:nvGrpSpPr>
          <p:cNvPr id="8" name="グループ化 7"/>
          <p:cNvGrpSpPr/>
          <p:nvPr/>
        </p:nvGrpSpPr>
        <p:grpSpPr>
          <a:xfrm>
            <a:off x="2756152" y="863897"/>
            <a:ext cx="7093752" cy="690543"/>
            <a:chOff x="3602038" y="980728"/>
            <a:chExt cx="6206078" cy="690543"/>
          </a:xfrm>
        </p:grpSpPr>
        <p:sp>
          <p:nvSpPr>
            <p:cNvPr id="5" name="右矢印 4"/>
            <p:cNvSpPr/>
            <p:nvPr/>
          </p:nvSpPr>
          <p:spPr>
            <a:xfrm>
              <a:off x="3686989" y="980784"/>
              <a:ext cx="391624" cy="504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7" name="右矢印 16"/>
            <p:cNvSpPr/>
            <p:nvPr/>
          </p:nvSpPr>
          <p:spPr>
            <a:xfrm>
              <a:off x="4163562" y="980728"/>
              <a:ext cx="4989172" cy="504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大阪府教育振興基本計画</a:t>
              </a:r>
            </a:p>
          </p:txBody>
        </p:sp>
        <p:sp>
          <p:nvSpPr>
            <p:cNvPr id="6" name="テキスト ボックス 5"/>
            <p:cNvSpPr txBox="1"/>
            <p:nvPr/>
          </p:nvSpPr>
          <p:spPr>
            <a:xfrm>
              <a:off x="5266426" y="1419527"/>
              <a:ext cx="4541690" cy="2517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知事が、教育委員会と協議して教育方針を定める</a:t>
              </a:r>
            </a:p>
          </p:txBody>
        </p:sp>
        <p:sp>
          <p:nvSpPr>
            <p:cNvPr id="4" name="テキスト ボックス 3"/>
            <p:cNvSpPr txBox="1"/>
            <p:nvPr/>
          </p:nvSpPr>
          <p:spPr>
            <a:xfrm>
              <a:off x="3602038" y="1096584"/>
              <a:ext cx="5615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教育行政</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基本条例</a:t>
              </a:r>
            </a:p>
          </p:txBody>
        </p:sp>
      </p:grpSp>
      <p:sp>
        <p:nvSpPr>
          <p:cNvPr id="28" name="テキスト ボックス 27"/>
          <p:cNvSpPr txBox="1"/>
          <p:nvPr/>
        </p:nvSpPr>
        <p:spPr>
          <a:xfrm>
            <a:off x="2536517" y="1556792"/>
            <a:ext cx="93610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大阪府立</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学校条例</a:t>
            </a:r>
          </a:p>
        </p:txBody>
      </p:sp>
      <p:grpSp>
        <p:nvGrpSpPr>
          <p:cNvPr id="9" name="グループ化 8"/>
          <p:cNvGrpSpPr/>
          <p:nvPr/>
        </p:nvGrpSpPr>
        <p:grpSpPr>
          <a:xfrm>
            <a:off x="321195" y="2407293"/>
            <a:ext cx="936104" cy="504056"/>
            <a:chOff x="292138" y="2564258"/>
            <a:chExt cx="936104" cy="504056"/>
          </a:xfrm>
        </p:grpSpPr>
        <p:sp>
          <p:nvSpPr>
            <p:cNvPr id="7" name="角丸四角形 6"/>
            <p:cNvSpPr/>
            <p:nvPr/>
          </p:nvSpPr>
          <p:spPr>
            <a:xfrm>
              <a:off x="467544" y="2564258"/>
              <a:ext cx="576000"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テキスト ボックス 28"/>
            <p:cNvSpPr txBox="1"/>
            <p:nvPr/>
          </p:nvSpPr>
          <p:spPr>
            <a:xfrm>
              <a:off x="292138" y="2648135"/>
              <a:ext cx="93610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prstClr val="black"/>
                  </a:solidFill>
                  <a:effectLst/>
                  <a:uLnTx/>
                  <a:uFillTx/>
                  <a:latin typeface="Calibri"/>
                  <a:cs typeface="+mn-cs"/>
                </a:rPr>
                <a:t>教育非常</a:t>
              </a:r>
              <a:br>
                <a:rPr kumimoji="1" lang="zh-TW" altLang="en-US" sz="800" b="0" i="0" u="none" strike="noStrike" kern="1200" cap="none" spc="0" normalizeH="0" baseline="0" noProof="0" dirty="0">
                  <a:ln>
                    <a:noFill/>
                  </a:ln>
                  <a:solidFill>
                    <a:prstClr val="black"/>
                  </a:solidFill>
                  <a:effectLst/>
                  <a:uLnTx/>
                  <a:uFillTx/>
                  <a:latin typeface="Calibri"/>
                  <a:cs typeface="+mn-cs"/>
                </a:rPr>
              </a:br>
              <a:r>
                <a:rPr kumimoji="1" lang="zh-TW" altLang="en-US" sz="800" b="0" i="0" u="none" strike="noStrike" kern="1200" cap="none" spc="0" normalizeH="0" baseline="0" noProof="0" dirty="0">
                  <a:ln>
                    <a:noFill/>
                  </a:ln>
                  <a:solidFill>
                    <a:prstClr val="black"/>
                  </a:solidFill>
                  <a:effectLst/>
                  <a:uLnTx/>
                  <a:uFillTx/>
                  <a:latin typeface="Calibri"/>
                  <a:cs typeface="+mn-cs"/>
                </a:rPr>
                <a:t>事態宣言</a:t>
              </a:r>
            </a:p>
          </p:txBody>
        </p:sp>
      </p:grpSp>
      <p:sp>
        <p:nvSpPr>
          <p:cNvPr id="10" name="正方形/長方形 9"/>
          <p:cNvSpPr/>
          <p:nvPr/>
        </p:nvSpPr>
        <p:spPr>
          <a:xfrm>
            <a:off x="1535842" y="4072950"/>
            <a:ext cx="74372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公私立</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高校生</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ｾｰﾌﾃｨﾈｯﾄ</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右矢印 39"/>
          <p:cNvSpPr/>
          <p:nvPr/>
        </p:nvSpPr>
        <p:spPr>
          <a:xfrm>
            <a:off x="8142926" y="5231835"/>
            <a:ext cx="957853" cy="432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府立高校の</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ICT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化</a:t>
            </a:r>
          </a:p>
        </p:txBody>
      </p:sp>
      <p:sp>
        <p:nvSpPr>
          <p:cNvPr id="42" name="テキスト ボックス 41"/>
          <p:cNvSpPr txBox="1"/>
          <p:nvPr/>
        </p:nvSpPr>
        <p:spPr>
          <a:xfrm>
            <a:off x="7901119" y="4385329"/>
            <a:ext cx="14961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・無線</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LAN</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環境の整備</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・生徒１人１台端末の配備</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など</a:t>
            </a:r>
          </a:p>
        </p:txBody>
      </p:sp>
      <p:sp>
        <p:nvSpPr>
          <p:cNvPr id="38" name="スライド番号プレースホルダー 2">
            <a:extLst>
              <a:ext uri="{FF2B5EF4-FFF2-40B4-BE49-F238E27FC236}">
                <a16:creationId xmlns:a16="http://schemas.microsoft.com/office/drawing/2014/main" id="{77F8CA90-B0EC-48C2-BEDD-C1617A132AB7}"/>
              </a:ext>
            </a:extLst>
          </p:cNvPr>
          <p:cNvSpPr>
            <a:spLocks noGrp="1"/>
          </p:cNvSpPr>
          <p:nvPr>
            <p:ph type="sldNum" sz="quarter" idx="12"/>
          </p:nvPr>
        </p:nvSpPr>
        <p:spPr>
          <a:xfrm>
            <a:off x="7010400" y="659226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832767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516" y="347157"/>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①制度改革</a:t>
            </a:r>
          </a:p>
        </p:txBody>
      </p:sp>
      <p:sp>
        <p:nvSpPr>
          <p:cNvPr id="19" name="テキスト ボックス 18"/>
          <p:cNvSpPr txBox="1"/>
          <p:nvPr/>
        </p:nvSpPr>
        <p:spPr>
          <a:xfrm>
            <a:off x="215516" y="620688"/>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■改革の内容と進捗状況</a:t>
            </a:r>
          </a:p>
        </p:txBody>
      </p:sp>
      <p:graphicFrame>
        <p:nvGraphicFramePr>
          <p:cNvPr id="10" name="表 9"/>
          <p:cNvGraphicFramePr>
            <a:graphicFrameLocks noGrp="1"/>
          </p:cNvGraphicFramePr>
          <p:nvPr/>
        </p:nvGraphicFramePr>
        <p:xfrm>
          <a:off x="215518" y="1028992"/>
          <a:ext cx="8748971" cy="4937760"/>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09518">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改革の内容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成果・進捗状況</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知事と教育委員会の関係再構築</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・知事と教育委員会が相互に協力しながら、それぞれの責任を果たし、教育の振興を図る体制を整えるため、教育</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条例を制定するとともに、教育振興基本計画を策定。</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74638" indent="-92075"/>
                      <a:r>
                        <a:rPr lang="ja-JP" altLang="en-US" sz="1400" dirty="0">
                          <a:solidFill>
                            <a:schemeClr val="tx1"/>
                          </a:solidFill>
                        </a:rPr>
                        <a:t>－「教育行政基本条例」及び「大阪府立学校条例」を制定</a:t>
                      </a:r>
                      <a:r>
                        <a:rPr lang="en-US" altLang="ja-JP" sz="1400" dirty="0">
                          <a:solidFill>
                            <a:schemeClr val="tx1"/>
                          </a:solidFill>
                        </a:rPr>
                        <a:t>(2012.4)</a:t>
                      </a:r>
                    </a:p>
                    <a:p>
                      <a:pPr marL="274638" indent="-92075"/>
                      <a:r>
                        <a:rPr lang="ja-JP" altLang="en-US" sz="1400" dirty="0">
                          <a:solidFill>
                            <a:schemeClr val="tx1"/>
                          </a:solidFill>
                        </a:rPr>
                        <a:t>－「大阪府教育振興基本計画」を策定 </a:t>
                      </a:r>
                      <a:r>
                        <a:rPr lang="en-US" altLang="ja-JP" sz="1400" dirty="0">
                          <a:solidFill>
                            <a:schemeClr val="tx1"/>
                          </a:solidFill>
                        </a:rPr>
                        <a:t>(2013.3)</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・知事が教育委員会と協議して教育の方針を定める仕組みが整った。</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（参考：計画策定後の制度改革）</a:t>
                      </a:r>
                    </a:p>
                    <a:p>
                      <a:pPr marL="176213" indent="-87313"/>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全府立学校における学校経営計画の策定と学校評価の実施</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(2012.4)</a:t>
                      </a:r>
                    </a:p>
                    <a:p>
                      <a:pPr marL="176213" indent="-87313"/>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全府立学校における学校協議会の設置</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(2012.4)</a:t>
                      </a:r>
                    </a:p>
                    <a:p>
                      <a:pPr marL="176213" indent="-87313"/>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府立学校長の公募の実施</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(2013.4)</a:t>
                      </a:r>
                    </a:p>
                    <a:p>
                      <a:pPr marL="176213" indent="-87313"/>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新たな教員評価制度の導入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(2013.4)</a:t>
                      </a:r>
                    </a:p>
                    <a:p>
                      <a:pPr marL="176213" indent="-87313"/>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高等学校の通学区域の撤廃</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(2014.4)</a:t>
                      </a:r>
                    </a:p>
                    <a:p>
                      <a:pPr marL="176213" indent="-87313"/>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教育庁の創設</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(2016.4)</a:t>
                      </a:r>
                    </a:p>
                    <a:p>
                      <a:pPr marL="176213" indent="-87313"/>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中高一貫校の設置</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(2017.4)</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教職員の人事権の市町村への移譲</a:t>
                      </a:r>
                      <a:endParaRPr kumimoji="1" lang="en-US" altLang="ja-JP" sz="1400" dirty="0">
                        <a:solidFill>
                          <a:schemeClr val="tx1"/>
                        </a:solidFill>
                      </a:endParaRPr>
                    </a:p>
                    <a:p>
                      <a:pPr marL="274638" marR="0" indent="-274638"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「市町村への権限移譲」の項目にも掲載</a:t>
                      </a:r>
                      <a:endParaRPr kumimoji="1" lang="en-US" altLang="ja-JP" sz="12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小中学校の教職員は、市町村の職員でありながら人事権は都道府県にあるというねじれが生じているため、人事権と服務監督権を一致させ、義務教育の実施主体である市町村の権限と責任を明確にするため、市町村に教職員人事権の移譲を提案。</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rPr>
                        <a:t>　－豊能地区に人事権を移譲</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2012</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400" b="0" i="0" u="none" strike="noStrike" kern="1200" cap="none" spc="0" normalizeH="0" baseline="0" noProof="0" dirty="0">
                          <a:ln>
                            <a:noFill/>
                          </a:ln>
                          <a:solidFill>
                            <a:prstClr val="black"/>
                          </a:solidFill>
                          <a:effectLst/>
                          <a:uLnTx/>
                          <a:uFillTx/>
                          <a:latin typeface="+mn-lt"/>
                          <a:ea typeface="+mn-ea"/>
                          <a:cs typeface="+mn-cs"/>
                        </a:rPr>
                        <a:t>豊能地区</a:t>
                      </a:r>
                      <a:r>
                        <a:rPr kumimoji="1" lang="en-US" altLang="ja-JP" sz="1400" b="0" i="0" u="none" strike="noStrike" kern="1200" cap="none" spc="0" normalizeH="0" baseline="0" noProof="0" dirty="0">
                          <a:ln>
                            <a:noFill/>
                          </a:ln>
                          <a:solidFill>
                            <a:prstClr val="black"/>
                          </a:solidFill>
                          <a:effectLst/>
                          <a:uLnTx/>
                          <a:uFillTx/>
                          <a:latin typeface="+mn-lt"/>
                          <a:ea typeface="+mn-ea"/>
                          <a:cs typeface="+mn-cs"/>
                        </a:rPr>
                        <a:t>3</a:t>
                      </a:r>
                      <a:r>
                        <a:rPr kumimoji="1" lang="ja-JP" altLang="en-US" sz="1400" b="0" i="0" u="none" strike="noStrike" kern="1200" cap="none" spc="0" normalizeH="0" baseline="0" noProof="0" dirty="0">
                          <a:ln>
                            <a:noFill/>
                          </a:ln>
                          <a:solidFill>
                            <a:prstClr val="black"/>
                          </a:solidFill>
                          <a:effectLst/>
                          <a:uLnTx/>
                          <a:uFillTx/>
                          <a:latin typeface="+mn-lt"/>
                          <a:ea typeface="+mn-ea"/>
                          <a:cs typeface="+mn-cs"/>
                        </a:rPr>
                        <a:t>市</a:t>
                      </a:r>
                      <a:r>
                        <a:rPr kumimoji="1" lang="en-US" altLang="ja-JP" sz="1400" b="0" i="0" u="none" strike="noStrike" kern="1200" cap="none" spc="0" normalizeH="0" baseline="0" noProof="0" dirty="0">
                          <a:ln>
                            <a:noFill/>
                          </a:ln>
                          <a:solidFill>
                            <a:prstClr val="black"/>
                          </a:solidFill>
                          <a:effectLst/>
                          <a:uLnTx/>
                          <a:uFillTx/>
                          <a:latin typeface="+mn-lt"/>
                          <a:ea typeface="+mn-ea"/>
                          <a:cs typeface="+mn-cs"/>
                        </a:rPr>
                        <a:t>2</a:t>
                      </a:r>
                      <a:r>
                        <a:rPr kumimoji="1" lang="ja-JP" altLang="en-US" sz="1400" b="0" i="0" u="none" strike="noStrike" kern="1200" cap="none" spc="0" normalizeH="0" baseline="0" noProof="0" dirty="0">
                          <a:ln>
                            <a:noFill/>
                          </a:ln>
                          <a:solidFill>
                            <a:prstClr val="black"/>
                          </a:solidFill>
                          <a:effectLst/>
                          <a:uLnTx/>
                          <a:uFillTx/>
                          <a:latin typeface="+mn-lt"/>
                          <a:ea typeface="+mn-ea"/>
                          <a:cs typeface="+mn-cs"/>
                        </a:rPr>
                        <a:t>町</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での権限移譲が実現。</a:t>
                      </a: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2012</a:t>
                      </a:r>
                      <a:r>
                        <a:rPr kumimoji="1" lang="ja-JP" altLang="en-US" sz="14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p>
                    <a:p>
                      <a:pPr marL="274638" marR="0" lvl="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教員採用選考テストは大阪府と合同実施</a:t>
                      </a: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p>
                    <a:p>
                      <a:pPr marL="274638" marR="0" lvl="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教員採用選考テストを豊能地区</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町が単独で実施</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教員研修計画等についても豊能地区へ</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権限移譲</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indent="0"/>
                      <a:endParaRPr kumimoji="1" lang="en-US" altLang="ja-JP" sz="1400" u="sng" dirty="0">
                        <a:solidFill>
                          <a:srgbClr val="FF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165</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69411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215516" y="298842"/>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■改革の内容と進捗状況</a:t>
            </a:r>
          </a:p>
        </p:txBody>
      </p:sp>
      <p:graphicFrame>
        <p:nvGraphicFramePr>
          <p:cNvPr id="10" name="表 9"/>
          <p:cNvGraphicFramePr>
            <a:graphicFrameLocks noGrp="1"/>
          </p:cNvGraphicFramePr>
          <p:nvPr/>
        </p:nvGraphicFramePr>
        <p:xfrm>
          <a:off x="215516" y="614824"/>
          <a:ext cx="8748971" cy="6027420"/>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4248473">
                  <a:extLst>
                    <a:ext uri="{9D8B030D-6E8A-4147-A177-3AD203B41FA5}">
                      <a16:colId xmlns:a16="http://schemas.microsoft.com/office/drawing/2014/main" val="20002"/>
                    </a:ext>
                  </a:extLst>
                </a:gridCol>
              </a:tblGrid>
              <a:tr h="288000">
                <a:tc>
                  <a:txBody>
                    <a:bodyP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改革の内容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成果・進捗状況</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900000">
                <a:tc>
                  <a:txBody>
                    <a:bodyPr/>
                    <a:lstStyle/>
                    <a:p>
                      <a:pPr>
                        <a:lnSpc>
                          <a:spcPts val="1300"/>
                        </a:lnSpc>
                      </a:pP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教育庁の創設</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p>
                      <a:pPr>
                        <a:lnSpc>
                          <a:spcPts val="1300"/>
                        </a:lnSpc>
                      </a:pPr>
                      <a:endParaRPr kumimoji="1" lang="ja-JP" altLang="en-US" sz="12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ts val="1300"/>
                        </a:lnSpc>
                      </a:pP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月、私学行政について知事から教育長に事務の委任。教育行政の一元化に伴い、教育庁を創設。</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p>
                      <a:pPr marL="0" indent="0">
                        <a:lnSpc>
                          <a:spcPts val="1300"/>
                        </a:lnSpc>
                      </a:pP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・教育庁に私学行政に係る重要な事務を担う職として、私学監を設置。</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ts val="1300"/>
                        </a:lnSpc>
                      </a:pP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・公立・私立学校間の交流や情報共有を行い、総合的に教育行政を推進していく体制を整備。</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240">
                <a:tc>
                  <a:txBody>
                    <a:bodyPr/>
                    <a:lstStyle/>
                    <a:p>
                      <a:pPr>
                        <a:lnSpc>
                          <a:spcPts val="1300"/>
                        </a:lnSpc>
                      </a:pP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公私連携の取組み</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ts val="1300"/>
                        </a:lnSpc>
                      </a:pP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年度、公私連携事業を充実するとともに、新たな事業の検討を行うため、教育庁内に公私連携</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PT</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会議を設置。</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p>
                      <a:pPr marL="177800" indent="-177800">
                        <a:lnSpc>
                          <a:spcPts val="1300"/>
                        </a:lnSpc>
                      </a:pP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私立学校・園を対象に、公私連携に関するアンケートを実施（</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7</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p>
                      <a:pPr marL="177800" indent="-177800">
                        <a:lnSpc>
                          <a:spcPts val="1300"/>
                        </a:lnSpc>
                      </a:pP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アンケート結果を踏まえ具体的メニューを検討、整理。</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ts val="1300"/>
                        </a:lnSpc>
                      </a:pP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・公私の連携・協力により子どもの学びの支援や教員の資質向上等を図り、大阪の教育力のさらなる向上に向けた事業を実施。</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p>
                      <a:pPr marL="176213" marR="0" lvl="0" indent="-87313" algn="l" defTabSz="914400" rtl="0" eaLnBrk="1" fontAlgn="auto" latinLnBrk="0" hangingPunct="1">
                        <a:lnSpc>
                          <a:spcPts val="1300"/>
                        </a:lnSpc>
                        <a:spcBef>
                          <a:spcPts val="0"/>
                        </a:spcBef>
                        <a:spcAft>
                          <a:spcPts val="0"/>
                        </a:spcAft>
                        <a:buClrTx/>
                        <a:buSzTx/>
                        <a:buFontTx/>
                        <a:buNone/>
                        <a:tabLst/>
                        <a:defRPr/>
                      </a:pP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（参考：公私連携事業例）</a:t>
                      </a:r>
                    </a:p>
                    <a:p>
                      <a:pPr marL="176213" marR="0" lvl="0" indent="-87313" algn="l" defTabSz="914400" rtl="0" eaLnBrk="1" fontAlgn="auto" latinLnBrk="0" hangingPunct="1">
                        <a:lnSpc>
                          <a:spcPts val="13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a:t>
                      </a:r>
                      <a:r>
                        <a:rPr kumimoji="1" lang="en-US" altLang="ja-JP" sz="1200" b="0" i="0" u="none" strike="noStrike" kern="1200" cap="none" spc="0" normalizeH="0" baseline="0" noProof="0" dirty="0" err="1">
                          <a:ln>
                            <a:noFill/>
                          </a:ln>
                          <a:solidFill>
                            <a:schemeClr val="tx1"/>
                          </a:solidFill>
                          <a:effectLst/>
                          <a:uLnTx/>
                          <a:uFillTx/>
                          <a:latin typeface="ＭＳ Ｐゴシック" panose="020B0600070205080204" pitchFamily="50" charset="-128"/>
                          <a:ea typeface="+mn-ea"/>
                          <a:cs typeface="+mn-cs"/>
                        </a:rPr>
                        <a:t>TOEFL</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200" b="0" i="0" u="none" strike="noStrike" kern="1200" cap="none" spc="0" normalizeH="0" baseline="0" noProof="0" dirty="0" err="1">
                          <a:ln>
                            <a:noFill/>
                          </a:ln>
                          <a:solidFill>
                            <a:schemeClr val="tx1"/>
                          </a:solidFill>
                          <a:effectLst/>
                          <a:uLnTx/>
                          <a:uFillTx/>
                          <a:latin typeface="ＭＳ Ｐゴシック" panose="020B0600070205080204" pitchFamily="50" charset="-128"/>
                          <a:ea typeface="+mn-ea"/>
                          <a:cs typeface="+mn-cs"/>
                        </a:rPr>
                        <a:t>iBT</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オンライン練習テストを府立・私立高校等で実施。</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(2014</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a:t>
                      </a:r>
                    </a:p>
                    <a:p>
                      <a:pPr marL="176213" marR="0" lvl="0" indent="-87313" algn="l" defTabSz="914400" rtl="0" eaLnBrk="1" fontAlgn="auto" latinLnBrk="0" hangingPunct="1">
                        <a:lnSpc>
                          <a:spcPts val="13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英語や生徒指導、管理職養成等に係る研修を私立学校に拡充</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(2016</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a:t>
                      </a:r>
                      <a:endPar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176213" marR="0" lvl="0" indent="-87313" algn="l" defTabSz="914400" rtl="0" eaLnBrk="1" fontAlgn="auto" latinLnBrk="0" hangingPunct="1">
                        <a:lnSpc>
                          <a:spcPts val="13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教員の専門性や指導力の向上を図るための研修を私立学校に拡充</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(2016</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176213" marR="0" lvl="0" indent="-87313" algn="l" defTabSz="914400" rtl="0" eaLnBrk="1" fontAlgn="auto" latinLnBrk="0" hangingPunct="1">
                        <a:lnSpc>
                          <a:spcPts val="13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事業連携協定を締結したことにより、専門学校による府立学校への出前授業を拡充（</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176213" marR="0" lvl="0" indent="-87313" algn="l" defTabSz="914400" rtl="0" eaLnBrk="1" fontAlgn="auto" latinLnBrk="0" hangingPunct="1">
                        <a:lnSpc>
                          <a:spcPts val="13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府立支援学校のリーディングスタッフ等を活用した相談等を私立学校に拡大</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(2017</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176213" marR="0" lvl="0" indent="-87313" algn="l" defTabSz="914400" rtl="0" eaLnBrk="1" fontAlgn="auto" latinLnBrk="0" hangingPunct="1">
                        <a:lnSpc>
                          <a:spcPts val="13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生徒が英語４技能をバランスよく身に付け、主体的、自律的に英語を用いてコミュニケーションを図ろうとする意欲や態度を高めるための機会提供を私立学校にも拡充（</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2019</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a:t>
                      </a:r>
                      <a:endPar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052000">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ja-JP" altLang="en-US" sz="1200" u="none" dirty="0">
                          <a:solidFill>
                            <a:schemeClr val="tx1"/>
                          </a:solidFill>
                        </a:rPr>
                        <a:t>校長マネジメントの推進</a:t>
                      </a:r>
                      <a:endParaRPr lang="en-US" altLang="ja-JP" sz="1200" u="none"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ts val="1300"/>
                        </a:lnSpc>
                      </a:pP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学校の特性や生徒の課題に応じた学校経営を推進するため、校長マネジメントを推進。校長・准校長が自己の責任と権限において裁量で執行できる校長マネジメント経費や、効果の見込まれる事業計画を支援する学校経営推進費などを配当。</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marR="0" indent="-92075" algn="l" defTabSz="914400" rtl="0" eaLnBrk="1" fontAlgn="auto" latinLnBrk="0" hangingPunct="1">
                        <a:lnSpc>
                          <a:spcPts val="1300"/>
                        </a:lnSpc>
                        <a:spcBef>
                          <a:spcPts val="0"/>
                        </a:spcBef>
                        <a:spcAft>
                          <a:spcPts val="0"/>
                        </a:spcAft>
                        <a:buClrTx/>
                        <a:buSzTx/>
                        <a:buFontTx/>
                        <a:buNone/>
                        <a:tabLst/>
                        <a:defRPr/>
                      </a:pPr>
                      <a:r>
                        <a:rPr kumimoji="1" lang="ja-JP" altLang="en-US" sz="1200" u="none" dirty="0">
                          <a:solidFill>
                            <a:schemeClr val="tx1"/>
                          </a:solidFill>
                          <a:latin typeface="ＭＳ Ｐゴシック" panose="020B0600070205080204" pitchFamily="50" charset="-128"/>
                          <a:ea typeface="+mn-ea"/>
                        </a:rPr>
                        <a:t>・校長マネジメント経費：</a:t>
                      </a:r>
                      <a:r>
                        <a:rPr kumimoji="1" lang="en-US" altLang="ja-JP" sz="1200" u="none" dirty="0">
                          <a:solidFill>
                            <a:schemeClr val="tx1"/>
                          </a:solidFill>
                          <a:latin typeface="ＭＳ Ｐゴシック" panose="020B0600070205080204" pitchFamily="50" charset="-128"/>
                          <a:ea typeface="+mn-ea"/>
                        </a:rPr>
                        <a:t>2012</a:t>
                      </a:r>
                      <a:r>
                        <a:rPr kumimoji="1" lang="ja-JP" altLang="en-US" sz="1200" u="none" dirty="0">
                          <a:solidFill>
                            <a:schemeClr val="tx1"/>
                          </a:solidFill>
                          <a:latin typeface="ＭＳ Ｐゴシック" panose="020B0600070205080204" pitchFamily="50" charset="-128"/>
                          <a:ea typeface="+mn-ea"/>
                        </a:rPr>
                        <a:t>年度は</a:t>
                      </a:r>
                      <a:r>
                        <a:rPr kumimoji="1" lang="en-US" altLang="ja-JP" sz="1200" u="none" dirty="0">
                          <a:solidFill>
                            <a:schemeClr val="tx1"/>
                          </a:solidFill>
                          <a:latin typeface="ＭＳ Ｐゴシック" panose="020B0600070205080204" pitchFamily="50" charset="-128"/>
                          <a:ea typeface="+mn-ea"/>
                        </a:rPr>
                        <a:t>1</a:t>
                      </a:r>
                      <a:r>
                        <a:rPr kumimoji="1" lang="ja-JP" altLang="en-US" sz="1200" u="none" dirty="0">
                          <a:solidFill>
                            <a:schemeClr val="tx1"/>
                          </a:solidFill>
                          <a:latin typeface="ＭＳ Ｐゴシック" panose="020B0600070205080204" pitchFamily="50" charset="-128"/>
                          <a:ea typeface="+mn-ea"/>
                        </a:rPr>
                        <a:t>校あたり</a:t>
                      </a:r>
                      <a:r>
                        <a:rPr kumimoji="1" lang="en-US" altLang="ja-JP" sz="1200" u="none" dirty="0">
                          <a:solidFill>
                            <a:schemeClr val="tx1"/>
                          </a:solidFill>
                          <a:latin typeface="ＭＳ Ｐゴシック" panose="020B0600070205080204" pitchFamily="50" charset="-128"/>
                          <a:ea typeface="+mn-ea"/>
                        </a:rPr>
                        <a:t>100</a:t>
                      </a:r>
                      <a:r>
                        <a:rPr kumimoji="1" lang="ja-JP" altLang="en-US" sz="1200" u="none" dirty="0">
                          <a:solidFill>
                            <a:schemeClr val="tx1"/>
                          </a:solidFill>
                          <a:latin typeface="ＭＳ Ｐゴシック" panose="020B0600070205080204" pitchFamily="50" charset="-128"/>
                          <a:ea typeface="+mn-ea"/>
                        </a:rPr>
                        <a:t>万円、</a:t>
                      </a:r>
                      <a:r>
                        <a:rPr kumimoji="1" lang="en-US" altLang="ja-JP" sz="1200" u="none" strike="noStrike" dirty="0">
                          <a:solidFill>
                            <a:schemeClr val="tx1"/>
                          </a:solidFill>
                          <a:latin typeface="ＭＳ Ｐゴシック" panose="020B0600070205080204" pitchFamily="50" charset="-128"/>
                          <a:ea typeface="+mn-ea"/>
                        </a:rPr>
                        <a:t>2022</a:t>
                      </a:r>
                      <a:r>
                        <a:rPr kumimoji="1" lang="ja-JP" altLang="en-US" sz="1200" u="none" strike="noStrike" dirty="0">
                          <a:solidFill>
                            <a:schemeClr val="tx1"/>
                          </a:solidFill>
                          <a:latin typeface="ＭＳ Ｐゴシック" panose="020B0600070205080204" pitchFamily="50" charset="-128"/>
                          <a:ea typeface="+mn-ea"/>
                        </a:rPr>
                        <a:t>年度は</a:t>
                      </a:r>
                      <a:r>
                        <a:rPr kumimoji="1" lang="en-US" altLang="ja-JP" sz="1200" u="none" strike="noStrike" dirty="0">
                          <a:solidFill>
                            <a:schemeClr val="tx1"/>
                          </a:solidFill>
                          <a:latin typeface="ＭＳ Ｐゴシック" panose="020B0600070205080204" pitchFamily="50" charset="-128"/>
                          <a:ea typeface="+mn-ea"/>
                        </a:rPr>
                        <a:t>1</a:t>
                      </a:r>
                      <a:r>
                        <a:rPr kumimoji="1" lang="ja-JP" altLang="en-US" sz="1200" u="none" strike="noStrike" dirty="0">
                          <a:solidFill>
                            <a:schemeClr val="tx1"/>
                          </a:solidFill>
                          <a:latin typeface="ＭＳ Ｐゴシック" panose="020B0600070205080204" pitchFamily="50" charset="-128"/>
                          <a:ea typeface="+mn-ea"/>
                        </a:rPr>
                        <a:t>校あたり</a:t>
                      </a:r>
                      <a:r>
                        <a:rPr kumimoji="1" lang="en-US" altLang="ja-JP" sz="1200" u="none" strike="noStrike" dirty="0">
                          <a:solidFill>
                            <a:schemeClr val="tx1"/>
                          </a:solidFill>
                          <a:latin typeface="ＭＳ Ｐゴシック" panose="020B0600070205080204" pitchFamily="50" charset="-128"/>
                          <a:ea typeface="+mn-ea"/>
                        </a:rPr>
                        <a:t>103</a:t>
                      </a:r>
                      <a:r>
                        <a:rPr kumimoji="1" lang="ja-JP" altLang="en-US" sz="1200" u="none" strike="noStrike" dirty="0">
                          <a:solidFill>
                            <a:schemeClr val="tx1"/>
                          </a:solidFill>
                          <a:latin typeface="ＭＳ Ｐゴシック" panose="020B0600070205080204" pitchFamily="50" charset="-128"/>
                          <a:ea typeface="+mn-ea"/>
                        </a:rPr>
                        <a:t>万円</a:t>
                      </a:r>
                      <a:r>
                        <a:rPr kumimoji="1" lang="ja-JP" altLang="en-US" sz="1200" u="none" dirty="0">
                          <a:solidFill>
                            <a:schemeClr val="tx1"/>
                          </a:solidFill>
                          <a:latin typeface="ＭＳ Ｐゴシック" panose="020B0600070205080204" pitchFamily="50" charset="-128"/>
                          <a:ea typeface="+mn-ea"/>
                        </a:rPr>
                        <a:t>（</a:t>
                      </a:r>
                      <a:r>
                        <a:rPr kumimoji="1" lang="en-US" altLang="ja-JP" sz="1200" u="none" dirty="0">
                          <a:solidFill>
                            <a:schemeClr val="tx1"/>
                          </a:solidFill>
                          <a:latin typeface="ＭＳ Ｐゴシック" panose="020B0600070205080204" pitchFamily="50" charset="-128"/>
                          <a:ea typeface="+mn-ea"/>
                        </a:rPr>
                        <a:t>2014</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2.1</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2015</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2.1</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2016</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2.3</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2017</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2.3</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2018</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2.1</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2019</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2.1</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2020</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2.1</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2021</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2.0</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2022</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2.2</a:t>
                      </a:r>
                      <a:r>
                        <a:rPr kumimoji="1" lang="ja-JP" altLang="en-US" sz="1200" u="none" dirty="0">
                          <a:solidFill>
                            <a:schemeClr val="tx1"/>
                          </a:solidFill>
                          <a:latin typeface="ＭＳ Ｐゴシック" panose="020B0600070205080204" pitchFamily="50" charset="-128"/>
                          <a:ea typeface="+mn-ea"/>
                        </a:rPr>
                        <a:t>億円）</a:t>
                      </a:r>
                      <a:endParaRPr kumimoji="1" lang="en-US" altLang="ja-JP" sz="1200" u="none" dirty="0">
                        <a:solidFill>
                          <a:schemeClr val="tx1"/>
                        </a:solidFill>
                        <a:latin typeface="ＭＳ Ｐゴシック" panose="020B0600070205080204" pitchFamily="50" charset="-128"/>
                        <a:ea typeface="+mn-ea"/>
                      </a:endParaRPr>
                    </a:p>
                    <a:p>
                      <a:pPr marL="92075" indent="-92075">
                        <a:lnSpc>
                          <a:spcPts val="1300"/>
                        </a:lnSpc>
                      </a:pPr>
                      <a:r>
                        <a:rPr kumimoji="1" lang="ja-JP" altLang="en-US" sz="1200" u="none" dirty="0">
                          <a:solidFill>
                            <a:schemeClr val="tx1"/>
                          </a:solidFill>
                          <a:latin typeface="ＭＳ Ｐゴシック" panose="020B0600070205080204" pitchFamily="50" charset="-128"/>
                          <a:ea typeface="+mn-ea"/>
                        </a:rPr>
                        <a:t>・学校経営推進費：府立、私立合わせて</a:t>
                      </a:r>
                      <a:r>
                        <a:rPr kumimoji="1" lang="en-US" altLang="ja-JP" sz="1200" u="none" dirty="0">
                          <a:solidFill>
                            <a:schemeClr val="tx1"/>
                          </a:solidFill>
                          <a:latin typeface="ＭＳ Ｐゴシック" panose="020B0600070205080204" pitchFamily="50" charset="-128"/>
                          <a:ea typeface="+mn-ea"/>
                        </a:rPr>
                        <a:t>2013</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26 </a:t>
                      </a:r>
                      <a:r>
                        <a:rPr kumimoji="1" lang="ja-JP" altLang="en-US" sz="1200" u="none" dirty="0">
                          <a:solidFill>
                            <a:schemeClr val="tx1"/>
                          </a:solidFill>
                          <a:latin typeface="ＭＳ Ｐゴシック" panose="020B0600070205080204" pitchFamily="50" charset="-128"/>
                          <a:ea typeface="+mn-ea"/>
                        </a:rPr>
                        <a:t>校、</a:t>
                      </a:r>
                      <a:r>
                        <a:rPr kumimoji="1" lang="en-US" altLang="ja-JP" sz="1200" u="none" dirty="0">
                          <a:solidFill>
                            <a:schemeClr val="tx1"/>
                          </a:solidFill>
                          <a:latin typeface="ＭＳ Ｐゴシック" panose="020B0600070205080204" pitchFamily="50" charset="-128"/>
                          <a:ea typeface="+mn-ea"/>
                        </a:rPr>
                        <a:t>2014</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22</a:t>
                      </a:r>
                      <a:r>
                        <a:rPr kumimoji="1" lang="ja-JP" altLang="en-US" sz="1200" u="none" dirty="0">
                          <a:solidFill>
                            <a:schemeClr val="tx1"/>
                          </a:solidFill>
                          <a:latin typeface="ＭＳ Ｐゴシック" panose="020B0600070205080204" pitchFamily="50" charset="-128"/>
                          <a:ea typeface="+mn-ea"/>
                        </a:rPr>
                        <a:t>校、</a:t>
                      </a:r>
                      <a:r>
                        <a:rPr kumimoji="1" lang="en-US" altLang="ja-JP" sz="1200" u="none" dirty="0">
                          <a:solidFill>
                            <a:schemeClr val="tx1"/>
                          </a:solidFill>
                          <a:latin typeface="ＭＳ Ｐゴシック" panose="020B0600070205080204" pitchFamily="50" charset="-128"/>
                          <a:ea typeface="+mn-ea"/>
                        </a:rPr>
                        <a:t>2015</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20</a:t>
                      </a:r>
                      <a:r>
                        <a:rPr kumimoji="1" lang="ja-JP" altLang="en-US" sz="1200" u="none" dirty="0">
                          <a:solidFill>
                            <a:schemeClr val="tx1"/>
                          </a:solidFill>
                          <a:latin typeface="ＭＳ Ｐゴシック" panose="020B0600070205080204" pitchFamily="50" charset="-128"/>
                          <a:ea typeface="+mn-ea"/>
                        </a:rPr>
                        <a:t>校、</a:t>
                      </a:r>
                      <a:r>
                        <a:rPr kumimoji="1" lang="en-US" altLang="ja-JP" sz="1200" u="none" dirty="0">
                          <a:solidFill>
                            <a:schemeClr val="tx1"/>
                          </a:solidFill>
                          <a:latin typeface="ＭＳ Ｐゴシック" panose="020B0600070205080204" pitchFamily="50" charset="-128"/>
                          <a:ea typeface="+mn-ea"/>
                        </a:rPr>
                        <a:t>2016</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16</a:t>
                      </a:r>
                      <a:r>
                        <a:rPr kumimoji="1" lang="ja-JP" altLang="en-US" sz="1200" u="none" dirty="0">
                          <a:solidFill>
                            <a:schemeClr val="tx1"/>
                          </a:solidFill>
                          <a:latin typeface="ＭＳ Ｐゴシック" panose="020B0600070205080204" pitchFamily="50" charset="-128"/>
                          <a:ea typeface="+mn-ea"/>
                        </a:rPr>
                        <a:t>校、</a:t>
                      </a:r>
                      <a:r>
                        <a:rPr kumimoji="1" lang="en-US" altLang="ja-JP" sz="1200" u="none" dirty="0">
                          <a:solidFill>
                            <a:schemeClr val="tx1"/>
                          </a:solidFill>
                          <a:latin typeface="ＭＳ Ｐゴシック" panose="020B0600070205080204" pitchFamily="50" charset="-128"/>
                          <a:ea typeface="+mn-ea"/>
                        </a:rPr>
                        <a:t>2017</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15</a:t>
                      </a:r>
                      <a:r>
                        <a:rPr kumimoji="1" lang="ja-JP" altLang="en-US" sz="1200" u="none" dirty="0">
                          <a:solidFill>
                            <a:schemeClr val="tx1"/>
                          </a:solidFill>
                          <a:latin typeface="ＭＳ Ｐゴシック" panose="020B0600070205080204" pitchFamily="50" charset="-128"/>
                          <a:ea typeface="+mn-ea"/>
                        </a:rPr>
                        <a:t>校、</a:t>
                      </a:r>
                      <a:r>
                        <a:rPr kumimoji="1" lang="en-US" altLang="ja-JP" sz="1200" u="none" dirty="0">
                          <a:solidFill>
                            <a:schemeClr val="tx1"/>
                          </a:solidFill>
                          <a:latin typeface="ＭＳ Ｐゴシック" panose="020B0600070205080204" pitchFamily="50" charset="-128"/>
                          <a:ea typeface="+mn-ea"/>
                        </a:rPr>
                        <a:t>2018</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11</a:t>
                      </a:r>
                      <a:r>
                        <a:rPr kumimoji="1" lang="ja-JP" altLang="en-US" sz="1200" u="none" dirty="0">
                          <a:solidFill>
                            <a:schemeClr val="tx1"/>
                          </a:solidFill>
                          <a:latin typeface="ＭＳ Ｐゴシック" panose="020B0600070205080204" pitchFamily="50" charset="-128"/>
                          <a:ea typeface="+mn-ea"/>
                        </a:rPr>
                        <a:t>校、</a:t>
                      </a:r>
                      <a:r>
                        <a:rPr kumimoji="1" lang="en-US" altLang="ja-JP" sz="1200" u="none" dirty="0">
                          <a:solidFill>
                            <a:schemeClr val="tx1"/>
                          </a:solidFill>
                          <a:latin typeface="ＭＳ Ｐゴシック" panose="020B0600070205080204" pitchFamily="50" charset="-128"/>
                          <a:ea typeface="+mn-ea"/>
                        </a:rPr>
                        <a:t>2019</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12</a:t>
                      </a:r>
                      <a:r>
                        <a:rPr kumimoji="1" lang="ja-JP" altLang="en-US" sz="1200" u="none" dirty="0">
                          <a:solidFill>
                            <a:schemeClr val="tx1"/>
                          </a:solidFill>
                          <a:latin typeface="ＭＳ Ｐゴシック" panose="020B0600070205080204" pitchFamily="50" charset="-128"/>
                          <a:ea typeface="+mn-ea"/>
                        </a:rPr>
                        <a:t>校、</a:t>
                      </a:r>
                      <a:r>
                        <a:rPr kumimoji="1" lang="en-US" altLang="ja-JP" sz="1200" u="none" dirty="0">
                          <a:solidFill>
                            <a:schemeClr val="tx1"/>
                          </a:solidFill>
                          <a:latin typeface="ＭＳ Ｐゴシック" panose="020B0600070205080204" pitchFamily="50" charset="-128"/>
                          <a:ea typeface="+mn-ea"/>
                        </a:rPr>
                        <a:t>2020</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12</a:t>
                      </a:r>
                      <a:r>
                        <a:rPr kumimoji="1" lang="ja-JP" altLang="en-US" sz="1200" u="none" dirty="0">
                          <a:solidFill>
                            <a:schemeClr val="tx1"/>
                          </a:solidFill>
                          <a:latin typeface="ＭＳ Ｐゴシック" panose="020B0600070205080204" pitchFamily="50" charset="-128"/>
                          <a:ea typeface="+mn-ea"/>
                        </a:rPr>
                        <a:t>校、</a:t>
                      </a:r>
                      <a:r>
                        <a:rPr kumimoji="1" lang="en-US" altLang="ja-JP" sz="1200" u="none" dirty="0">
                          <a:solidFill>
                            <a:schemeClr val="tx1"/>
                          </a:solidFill>
                          <a:latin typeface="ＭＳ Ｐゴシック" panose="020B0600070205080204" pitchFamily="50" charset="-128"/>
                          <a:ea typeface="+mn-ea"/>
                        </a:rPr>
                        <a:t>2021</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8</a:t>
                      </a:r>
                      <a:r>
                        <a:rPr kumimoji="1" lang="ja-JP" altLang="en-US" sz="1200" u="none" dirty="0">
                          <a:solidFill>
                            <a:schemeClr val="tx1"/>
                          </a:solidFill>
                          <a:latin typeface="ＭＳ Ｐゴシック" panose="020B0600070205080204" pitchFamily="50" charset="-128"/>
                          <a:ea typeface="+mn-ea"/>
                        </a:rPr>
                        <a:t>校、</a:t>
                      </a:r>
                      <a:r>
                        <a:rPr kumimoji="1" lang="en-US" altLang="ja-JP" sz="1200" u="none" dirty="0">
                          <a:solidFill>
                            <a:schemeClr val="tx1"/>
                          </a:solidFill>
                          <a:latin typeface="ＭＳ Ｐゴシック" panose="020B0600070205080204" pitchFamily="50" charset="-128"/>
                          <a:ea typeface="+mn-ea"/>
                        </a:rPr>
                        <a:t>2022</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10</a:t>
                      </a:r>
                      <a:r>
                        <a:rPr kumimoji="1" lang="ja-JP" altLang="en-US" sz="1200" u="none" dirty="0">
                          <a:solidFill>
                            <a:schemeClr val="tx1"/>
                          </a:solidFill>
                          <a:latin typeface="ＭＳ Ｐゴシック" panose="020B0600070205080204" pitchFamily="50" charset="-128"/>
                          <a:ea typeface="+mn-ea"/>
                        </a:rPr>
                        <a:t>校に経費を支援</a:t>
                      </a:r>
                      <a:r>
                        <a:rPr kumimoji="1" lang="en-US" altLang="ja-JP" sz="1200" u="none" dirty="0">
                          <a:solidFill>
                            <a:schemeClr val="tx1"/>
                          </a:solidFill>
                          <a:latin typeface="ＭＳ Ｐゴシック" panose="020B0600070205080204" pitchFamily="50" charset="-128"/>
                          <a:ea typeface="+mn-ea"/>
                        </a:rPr>
                        <a:t>(2014</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1.5</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2015</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1.2</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2016</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0.8</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2017</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0.5</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2018</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0.3</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2019</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0.3</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2020</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0.3</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2021</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0.3</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2022</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2.2</a:t>
                      </a:r>
                      <a:r>
                        <a:rPr kumimoji="1" lang="ja-JP" altLang="en-US" sz="1200" u="none" dirty="0">
                          <a:solidFill>
                            <a:schemeClr val="tx1"/>
                          </a:solidFill>
                          <a:latin typeface="ＭＳ Ｐゴシック" panose="020B0600070205080204" pitchFamily="50" charset="-128"/>
                          <a:ea typeface="+mn-ea"/>
                        </a:rPr>
                        <a:t>億円。</a:t>
                      </a:r>
                      <a:r>
                        <a:rPr kumimoji="1" lang="en-US" altLang="ja-JP" sz="1200" u="none" dirty="0">
                          <a:solidFill>
                            <a:schemeClr val="tx1"/>
                          </a:solidFill>
                          <a:latin typeface="ＭＳ Ｐゴシック" panose="020B0600070205080204" pitchFamily="50" charset="-128"/>
                          <a:ea typeface="+mn-ea"/>
                        </a:rPr>
                        <a:t>1</a:t>
                      </a:r>
                      <a:r>
                        <a:rPr kumimoji="1" lang="ja-JP" altLang="en-US" sz="1200" u="none" dirty="0">
                          <a:solidFill>
                            <a:schemeClr val="tx1"/>
                          </a:solidFill>
                          <a:latin typeface="ＭＳ Ｐゴシック" panose="020B0600070205080204" pitchFamily="50" charset="-128"/>
                          <a:ea typeface="+mn-ea"/>
                        </a:rPr>
                        <a:t>校あたり最大</a:t>
                      </a:r>
                      <a:r>
                        <a:rPr kumimoji="1" lang="en-US" altLang="ja-JP" sz="1200" u="none" dirty="0">
                          <a:solidFill>
                            <a:schemeClr val="tx1"/>
                          </a:solidFill>
                          <a:latin typeface="ＭＳ Ｐゴシック" panose="020B0600070205080204" pitchFamily="50" charset="-128"/>
                          <a:ea typeface="+mn-ea"/>
                        </a:rPr>
                        <a:t>500</a:t>
                      </a:r>
                      <a:r>
                        <a:rPr kumimoji="1" lang="ja-JP" altLang="en-US" sz="1200" u="none" dirty="0">
                          <a:solidFill>
                            <a:schemeClr val="tx1"/>
                          </a:solidFill>
                          <a:latin typeface="ＭＳ Ｐゴシック" panose="020B0600070205080204" pitchFamily="50" charset="-128"/>
                          <a:ea typeface="+mn-ea"/>
                        </a:rPr>
                        <a:t>万円</a:t>
                      </a:r>
                      <a:r>
                        <a:rPr kumimoji="1" lang="en-US" altLang="ja-JP" sz="1200" u="none" dirty="0">
                          <a:solidFill>
                            <a:schemeClr val="tx1"/>
                          </a:solidFill>
                          <a:latin typeface="ＭＳ Ｐゴシック" panose="020B0600070205080204" pitchFamily="50" charset="-128"/>
                          <a:ea typeface="+mn-ea"/>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166</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65027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215516" y="620688"/>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■改革の内容と進捗状況</a:t>
            </a:r>
          </a:p>
        </p:txBody>
      </p:sp>
      <p:graphicFrame>
        <p:nvGraphicFramePr>
          <p:cNvPr id="10" name="表 9"/>
          <p:cNvGraphicFramePr>
            <a:graphicFrameLocks noGrp="1"/>
          </p:cNvGraphicFramePr>
          <p:nvPr/>
        </p:nvGraphicFramePr>
        <p:xfrm>
          <a:off x="215518" y="1028992"/>
          <a:ext cx="8748971" cy="3108960"/>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09518">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改革の内容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成果・進捗状況</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rPr>
                        <a:t>南河内地域における中高一貫校の設置</a:t>
                      </a:r>
                      <a:endParaRPr kumimoji="1" lang="en-US" altLang="ja-JP" sz="1400" u="none"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・大阪府内で今後著しい人口減少が予想される南河内地域において、南河内全体の教育力を高めるとともに、地域活性化を図るため、中高一貫校を設置。</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p>
                    <a:p>
                      <a:pPr marL="0" indent="0"/>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設置・運営形態</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p>
                      <a:pPr marL="444500" indent="-444500"/>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　◇併設型中高一貫校</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府立富田林高等学校に　　　　　</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p>
                      <a:pPr marL="444500" indent="-444500"/>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　　　　　　　　　　　　       　府立中学校を併設</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p>
                      <a:pPr marL="444500" indent="-444500"/>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　◇コミュニティ・スクール</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学校運営協議会を設置</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p>
                      <a:pPr marL="444500" indent="-444500"/>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学校規模</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p>
                      <a:pPr marL="444500" indent="-444500"/>
                      <a:r>
                        <a:rPr kumimoji="1" lang="ja-JP" altLang="en-US" sz="1200" u="none"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◇中学校</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学年</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学級</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120</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人</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p>
                      <a:pPr marL="444500" indent="-444500"/>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　◇高校　</a:t>
                      </a:r>
                      <a:r>
                        <a:rPr kumimoji="1" lang="ja-JP" altLang="en-US" sz="1200" u="none" baseline="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学年</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6</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学級</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240</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人</a:t>
                      </a:r>
                      <a:endParaRPr kumimoji="1" lang="en-US" altLang="ja-JP" sz="1200" u="none" dirty="0">
                        <a:solidFill>
                          <a:schemeClr val="tx1"/>
                        </a:solidFill>
                        <a:latin typeface="ＭＳ Ｐゴシック" panose="020B0600070205080204" pitchFamily="50" charset="-128"/>
                        <a:ea typeface="ＭＳ Ｐゴシック" panose="020B0600070205080204" pitchFamily="50" charset="-128"/>
                      </a:endParaRPr>
                    </a:p>
                    <a:p>
                      <a:pPr marL="444500" indent="-444500"/>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u="none" dirty="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indent="-92075"/>
                      <a:r>
                        <a:rPr kumimoji="1" lang="ja-JP" altLang="en-US" sz="1200" u="none" dirty="0">
                          <a:solidFill>
                            <a:schemeClr val="tx1"/>
                          </a:solidFill>
                          <a:latin typeface="ＭＳ Ｐゴシック" panose="020B0600070205080204" pitchFamily="50" charset="-128"/>
                          <a:ea typeface="+mn-ea"/>
                        </a:rPr>
                        <a:t>・</a:t>
                      </a:r>
                      <a:r>
                        <a:rPr kumimoji="1" lang="ja-JP" altLang="en-US" sz="1400" u="none" dirty="0">
                          <a:solidFill>
                            <a:schemeClr val="tx1"/>
                          </a:solidFill>
                          <a:latin typeface="ＭＳ Ｐゴシック" panose="020B0600070205080204" pitchFamily="50" charset="-128"/>
                          <a:ea typeface="+mn-ea"/>
                        </a:rPr>
                        <a:t>中学校、高校の</a:t>
                      </a:r>
                      <a:r>
                        <a:rPr kumimoji="1" lang="en-US" altLang="ja-JP" sz="1400" u="none" dirty="0">
                          <a:solidFill>
                            <a:schemeClr val="tx1"/>
                          </a:solidFill>
                          <a:latin typeface="ＭＳ Ｐゴシック" panose="020B0600070205080204" pitchFamily="50" charset="-128"/>
                          <a:ea typeface="+mn-ea"/>
                        </a:rPr>
                        <a:t>6</a:t>
                      </a:r>
                      <a:r>
                        <a:rPr kumimoji="1" lang="ja-JP" altLang="en-US" sz="1400" u="none" dirty="0">
                          <a:solidFill>
                            <a:schemeClr val="tx1"/>
                          </a:solidFill>
                          <a:latin typeface="ＭＳ Ｐゴシック" panose="020B0600070205080204" pitchFamily="50" charset="-128"/>
                          <a:ea typeface="+mn-ea"/>
                        </a:rPr>
                        <a:t>年間を基礎期、充実期、発展期の</a:t>
                      </a:r>
                      <a:r>
                        <a:rPr kumimoji="1" lang="en-US" altLang="ja-JP" sz="1400" u="none" dirty="0">
                          <a:solidFill>
                            <a:schemeClr val="tx1"/>
                          </a:solidFill>
                          <a:latin typeface="ＭＳ Ｐゴシック" panose="020B0600070205080204" pitchFamily="50" charset="-128"/>
                          <a:ea typeface="+mn-ea"/>
                        </a:rPr>
                        <a:t>3</a:t>
                      </a:r>
                      <a:r>
                        <a:rPr kumimoji="1" lang="ja-JP" altLang="en-US" sz="1400" u="none" dirty="0">
                          <a:solidFill>
                            <a:schemeClr val="tx1"/>
                          </a:solidFill>
                          <a:latin typeface="ＭＳ Ｐゴシック" panose="020B0600070205080204" pitchFamily="50" charset="-128"/>
                          <a:ea typeface="+mn-ea"/>
                        </a:rPr>
                        <a:t>期に区分し、それぞれの発達段階に応じた教育課程及び教育内容を実施。</a:t>
                      </a:r>
                      <a:endParaRPr kumimoji="1" lang="en-US" altLang="ja-JP" sz="1400" u="none" dirty="0">
                        <a:solidFill>
                          <a:schemeClr val="tx1"/>
                        </a:solidFill>
                        <a:latin typeface="ＭＳ Ｐゴシック" panose="020B0600070205080204" pitchFamily="50" charset="-128"/>
                        <a:ea typeface="+mn-ea"/>
                      </a:endParaRPr>
                    </a:p>
                    <a:p>
                      <a:pPr marL="92075" indent="-92075"/>
                      <a:r>
                        <a:rPr kumimoji="1" lang="ja-JP" altLang="en-US" sz="1400" u="none" dirty="0">
                          <a:solidFill>
                            <a:schemeClr val="tx1"/>
                          </a:solidFill>
                          <a:latin typeface="ＭＳ Ｐゴシック" panose="020B0600070205080204" pitchFamily="50" charset="-128"/>
                          <a:ea typeface="+mn-ea"/>
                        </a:rPr>
                        <a:t>・育みたい３つの資質</a:t>
                      </a:r>
                      <a:endParaRPr kumimoji="1" lang="en-US" altLang="ja-JP" sz="1400" u="none" dirty="0">
                        <a:solidFill>
                          <a:schemeClr val="tx1"/>
                        </a:solidFill>
                        <a:latin typeface="ＭＳ Ｐゴシック" panose="020B0600070205080204" pitchFamily="50" charset="-128"/>
                        <a:ea typeface="+mn-ea"/>
                      </a:endParaRPr>
                    </a:p>
                    <a:p>
                      <a:pPr marL="92075" indent="-92075"/>
                      <a:r>
                        <a:rPr kumimoji="1" lang="ja-JP" altLang="en-US" sz="1200" u="none" dirty="0">
                          <a:solidFill>
                            <a:schemeClr val="tx1"/>
                          </a:solidFill>
                          <a:latin typeface="ＭＳ Ｐゴシック" panose="020B0600070205080204" pitchFamily="50" charset="-128"/>
                          <a:ea typeface="+mn-ea"/>
                        </a:rPr>
                        <a:t>　</a:t>
                      </a:r>
                      <a:r>
                        <a:rPr kumimoji="1" lang="ja-JP" altLang="en-US" sz="1200" u="none" baseline="0" dirty="0">
                          <a:solidFill>
                            <a:schemeClr val="tx1"/>
                          </a:solidFill>
                          <a:latin typeface="ＭＳ Ｐゴシック" panose="020B0600070205080204" pitchFamily="50" charset="-128"/>
                          <a:ea typeface="+mn-ea"/>
                        </a:rPr>
                        <a:t> </a:t>
                      </a:r>
                      <a:r>
                        <a:rPr kumimoji="1" lang="ja-JP" altLang="en-US" sz="1200" u="none" dirty="0">
                          <a:solidFill>
                            <a:schemeClr val="tx1"/>
                          </a:solidFill>
                          <a:latin typeface="ＭＳ Ｐゴシック" panose="020B0600070205080204" pitchFamily="50" charset="-128"/>
                          <a:ea typeface="+mn-ea"/>
                        </a:rPr>
                        <a:t>①グローバルな視野とコミュニケーション力</a:t>
                      </a:r>
                      <a:endParaRPr kumimoji="1" lang="en-US" altLang="ja-JP" sz="1200" u="none" dirty="0">
                        <a:solidFill>
                          <a:schemeClr val="tx1"/>
                        </a:solidFill>
                        <a:latin typeface="ＭＳ Ｐゴシック" panose="020B0600070205080204" pitchFamily="50" charset="-128"/>
                        <a:ea typeface="+mn-ea"/>
                      </a:endParaRPr>
                    </a:p>
                    <a:p>
                      <a:pPr marL="92075" indent="-92075"/>
                      <a:r>
                        <a:rPr kumimoji="1" lang="ja-JP" altLang="en-US" sz="1200" u="none" dirty="0">
                          <a:solidFill>
                            <a:schemeClr val="tx1"/>
                          </a:solidFill>
                          <a:latin typeface="ＭＳ Ｐゴシック" panose="020B0600070205080204" pitchFamily="50" charset="-128"/>
                          <a:ea typeface="+mn-ea"/>
                        </a:rPr>
                        <a:t>　</a:t>
                      </a:r>
                      <a:r>
                        <a:rPr kumimoji="1" lang="ja-JP" altLang="en-US" sz="1200" u="none" baseline="0" dirty="0">
                          <a:solidFill>
                            <a:schemeClr val="tx1"/>
                          </a:solidFill>
                          <a:latin typeface="ＭＳ Ｐゴシック" panose="020B0600070205080204" pitchFamily="50" charset="-128"/>
                          <a:ea typeface="+mn-ea"/>
                        </a:rPr>
                        <a:t> </a:t>
                      </a:r>
                      <a:r>
                        <a:rPr kumimoji="1" lang="ja-JP" altLang="en-US" sz="1200" u="none" dirty="0">
                          <a:solidFill>
                            <a:schemeClr val="tx1"/>
                          </a:solidFill>
                          <a:latin typeface="ＭＳ Ｐゴシック" panose="020B0600070205080204" pitchFamily="50" charset="-128"/>
                          <a:ea typeface="+mn-ea"/>
                        </a:rPr>
                        <a:t>②論理的な思考力と課題発見・解決能力</a:t>
                      </a:r>
                      <a:endParaRPr kumimoji="1" lang="en-US" altLang="ja-JP" sz="1200" u="none" dirty="0">
                        <a:solidFill>
                          <a:schemeClr val="tx1"/>
                        </a:solidFill>
                        <a:latin typeface="ＭＳ Ｐゴシック" panose="020B0600070205080204" pitchFamily="50" charset="-128"/>
                        <a:ea typeface="+mn-ea"/>
                      </a:endParaRPr>
                    </a:p>
                    <a:p>
                      <a:pPr marL="92075" indent="-92075"/>
                      <a:r>
                        <a:rPr kumimoji="1" lang="ja-JP" altLang="en-US" sz="1200" u="none" dirty="0">
                          <a:solidFill>
                            <a:schemeClr val="tx1"/>
                          </a:solidFill>
                          <a:latin typeface="ＭＳ Ｐゴシック" panose="020B0600070205080204" pitchFamily="50" charset="-128"/>
                          <a:ea typeface="+mn-ea"/>
                        </a:rPr>
                        <a:t>　</a:t>
                      </a:r>
                      <a:r>
                        <a:rPr kumimoji="1" lang="ja-JP" altLang="en-US" sz="1200" u="none" baseline="0" dirty="0">
                          <a:solidFill>
                            <a:schemeClr val="tx1"/>
                          </a:solidFill>
                          <a:latin typeface="ＭＳ Ｐゴシック" panose="020B0600070205080204" pitchFamily="50" charset="-128"/>
                          <a:ea typeface="+mn-ea"/>
                        </a:rPr>
                        <a:t> </a:t>
                      </a:r>
                      <a:r>
                        <a:rPr kumimoji="1" lang="ja-JP" altLang="en-US" sz="1200" u="none" dirty="0">
                          <a:solidFill>
                            <a:schemeClr val="tx1"/>
                          </a:solidFill>
                          <a:latin typeface="ＭＳ Ｐゴシック" panose="020B0600070205080204" pitchFamily="50" charset="-128"/>
                          <a:ea typeface="+mn-ea"/>
                        </a:rPr>
                        <a:t>③社会貢献意識と地域愛</a:t>
                      </a:r>
                      <a:endParaRPr kumimoji="1" lang="en-US" altLang="ja-JP" sz="1200" u="none" dirty="0">
                        <a:solidFill>
                          <a:schemeClr val="tx1"/>
                        </a:solidFill>
                        <a:latin typeface="ＭＳ Ｐゴシック" panose="020B0600070205080204" pitchFamily="50" charset="-128"/>
                        <a:ea typeface="+mn-ea"/>
                      </a:endParaRPr>
                    </a:p>
                    <a:p>
                      <a:pPr marL="92075" indent="-92075"/>
                      <a:r>
                        <a:rPr kumimoji="1" lang="en-US" altLang="ja-JP" sz="1200" u="none" dirty="0">
                          <a:solidFill>
                            <a:schemeClr val="tx1"/>
                          </a:solidFill>
                          <a:latin typeface="ＭＳ Ｐゴシック" panose="020B0600070205080204" pitchFamily="50" charset="-128"/>
                          <a:ea typeface="+mn-ea"/>
                        </a:rPr>
                        <a:t>-</a:t>
                      </a:r>
                      <a:r>
                        <a:rPr kumimoji="1" lang="ja-JP" altLang="en-US" sz="1200" u="none" dirty="0">
                          <a:solidFill>
                            <a:schemeClr val="tx1"/>
                          </a:solidFill>
                          <a:latin typeface="ＭＳ Ｐゴシック" panose="020B0600070205080204" pitchFamily="50" charset="-128"/>
                          <a:ea typeface="+mn-ea"/>
                        </a:rPr>
                        <a:t>富田林中学校志願倍率</a:t>
                      </a:r>
                      <a:endParaRPr kumimoji="1" lang="en-US" altLang="ja-JP" sz="1200" u="none" dirty="0">
                        <a:solidFill>
                          <a:schemeClr val="tx1"/>
                        </a:solidFill>
                        <a:latin typeface="ＭＳ Ｐゴシック" panose="020B0600070205080204" pitchFamily="50" charset="-128"/>
                        <a:ea typeface="+mn-ea"/>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ＭＳ Ｐゴシック" panose="020B0600070205080204" pitchFamily="50" charset="-128"/>
                          <a:ea typeface="+mn-ea"/>
                        </a:rPr>
                        <a:t>　 ◇</a:t>
                      </a:r>
                      <a:r>
                        <a:rPr kumimoji="1" lang="en-US" altLang="ja-JP" sz="1200" u="none" dirty="0">
                          <a:solidFill>
                            <a:schemeClr val="tx1"/>
                          </a:solidFill>
                          <a:latin typeface="ＭＳ Ｐゴシック" panose="020B0600070205080204" pitchFamily="50" charset="-128"/>
                          <a:ea typeface="+mn-ea"/>
                        </a:rPr>
                        <a:t>2022</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…2.75</a:t>
                      </a:r>
                      <a:r>
                        <a:rPr kumimoji="1" lang="ja-JP" altLang="en-US" sz="1200" u="none" dirty="0">
                          <a:solidFill>
                            <a:schemeClr val="tx1"/>
                          </a:solidFill>
                          <a:latin typeface="ＭＳ Ｐゴシック" panose="020B0600070205080204" pitchFamily="50" charset="-128"/>
                          <a:ea typeface="+mn-ea"/>
                        </a:rPr>
                        <a:t>倍</a:t>
                      </a:r>
                      <a:endParaRPr kumimoji="1" lang="en-US" altLang="ja-JP" sz="1200" u="none" dirty="0">
                        <a:solidFill>
                          <a:schemeClr val="tx1"/>
                        </a:solidFill>
                        <a:latin typeface="ＭＳ Ｐゴシック" panose="020B0600070205080204" pitchFamily="50" charset="-128"/>
                        <a:ea typeface="+mn-ea"/>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ＭＳ Ｐゴシック" panose="020B0600070205080204" pitchFamily="50" charset="-128"/>
                          <a:ea typeface="+mn-ea"/>
                        </a:rPr>
                        <a:t>　 ◇</a:t>
                      </a:r>
                      <a:r>
                        <a:rPr kumimoji="1" lang="en-US" altLang="ja-JP" sz="1200" u="none" dirty="0">
                          <a:solidFill>
                            <a:schemeClr val="tx1"/>
                          </a:solidFill>
                          <a:latin typeface="ＭＳ Ｐゴシック" panose="020B0600070205080204" pitchFamily="50" charset="-128"/>
                          <a:ea typeface="+mn-ea"/>
                        </a:rPr>
                        <a:t>2021</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…3.12</a:t>
                      </a:r>
                      <a:r>
                        <a:rPr kumimoji="1" lang="ja-JP" altLang="en-US" sz="1200" u="none" dirty="0">
                          <a:solidFill>
                            <a:schemeClr val="tx1"/>
                          </a:solidFill>
                          <a:latin typeface="ＭＳ Ｐゴシック" panose="020B0600070205080204" pitchFamily="50" charset="-128"/>
                          <a:ea typeface="+mn-ea"/>
                        </a:rPr>
                        <a:t>倍</a:t>
                      </a:r>
                      <a:endParaRPr kumimoji="1" lang="en-US" altLang="ja-JP" sz="1200" u="none" dirty="0">
                        <a:solidFill>
                          <a:schemeClr val="tx1"/>
                        </a:solidFill>
                        <a:latin typeface="ＭＳ Ｐゴシック" panose="020B0600070205080204" pitchFamily="50" charset="-128"/>
                        <a:ea typeface="+mn-ea"/>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ＭＳ Ｐゴシック" panose="020B0600070205080204" pitchFamily="50" charset="-128"/>
                          <a:ea typeface="+mn-ea"/>
                        </a:rPr>
                        <a:t>　 ◇</a:t>
                      </a:r>
                      <a:r>
                        <a:rPr kumimoji="1" lang="en-US" altLang="ja-JP" sz="1200" u="none" dirty="0">
                          <a:solidFill>
                            <a:schemeClr val="tx1"/>
                          </a:solidFill>
                          <a:latin typeface="ＭＳ Ｐゴシック" panose="020B0600070205080204" pitchFamily="50" charset="-128"/>
                          <a:ea typeface="+mn-ea"/>
                        </a:rPr>
                        <a:t>2020</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…3.54</a:t>
                      </a:r>
                      <a:r>
                        <a:rPr kumimoji="1" lang="ja-JP" altLang="en-US" sz="1200" u="none" dirty="0">
                          <a:solidFill>
                            <a:schemeClr val="tx1"/>
                          </a:solidFill>
                          <a:latin typeface="ＭＳ Ｐゴシック" panose="020B0600070205080204" pitchFamily="50" charset="-128"/>
                          <a:ea typeface="+mn-ea"/>
                        </a:rPr>
                        <a:t>倍</a:t>
                      </a:r>
                      <a:endParaRPr kumimoji="1" lang="en-US" altLang="ja-JP" sz="1200" u="none" dirty="0">
                        <a:solidFill>
                          <a:schemeClr val="tx1"/>
                        </a:solidFill>
                        <a:latin typeface="ＭＳ Ｐゴシック" panose="020B0600070205080204" pitchFamily="50" charset="-128"/>
                        <a:ea typeface="+mn-ea"/>
                      </a:endParaRPr>
                    </a:p>
                    <a:p>
                      <a:pPr marL="92075" indent="-92075"/>
                      <a:r>
                        <a:rPr kumimoji="1" lang="ja-JP" altLang="en-US" sz="1200" u="none" dirty="0">
                          <a:solidFill>
                            <a:schemeClr val="tx1"/>
                          </a:solidFill>
                          <a:latin typeface="ＭＳ Ｐゴシック" panose="020B0600070205080204" pitchFamily="50" charset="-128"/>
                          <a:ea typeface="+mn-ea"/>
                        </a:rPr>
                        <a:t>　 ◇</a:t>
                      </a:r>
                      <a:r>
                        <a:rPr kumimoji="1" lang="en-US" altLang="ja-JP" sz="1200" u="none" dirty="0">
                          <a:solidFill>
                            <a:schemeClr val="tx1"/>
                          </a:solidFill>
                          <a:latin typeface="ＭＳ Ｐゴシック" panose="020B0600070205080204" pitchFamily="50" charset="-128"/>
                          <a:ea typeface="+mn-ea"/>
                        </a:rPr>
                        <a:t>2019</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…3.62</a:t>
                      </a:r>
                      <a:r>
                        <a:rPr kumimoji="1" lang="ja-JP" altLang="en-US" sz="1200" u="none" dirty="0">
                          <a:solidFill>
                            <a:schemeClr val="tx1"/>
                          </a:solidFill>
                          <a:latin typeface="ＭＳ Ｐゴシック" panose="020B0600070205080204" pitchFamily="50" charset="-128"/>
                          <a:ea typeface="+mn-ea"/>
                        </a:rPr>
                        <a:t>倍</a:t>
                      </a:r>
                      <a:endParaRPr kumimoji="1" lang="en-US" altLang="ja-JP" sz="1200" u="none" dirty="0">
                        <a:solidFill>
                          <a:schemeClr val="tx1"/>
                        </a:solidFill>
                        <a:latin typeface="ＭＳ Ｐゴシック" panose="020B0600070205080204" pitchFamily="50" charset="-128"/>
                        <a:ea typeface="+mn-ea"/>
                      </a:endParaRPr>
                    </a:p>
                    <a:p>
                      <a:pPr marL="92075" indent="-92075"/>
                      <a:r>
                        <a:rPr kumimoji="1" lang="ja-JP" altLang="en-US" sz="1200" u="none" dirty="0">
                          <a:solidFill>
                            <a:schemeClr val="tx1"/>
                          </a:solidFill>
                          <a:latin typeface="ＭＳ Ｐゴシック" panose="020B0600070205080204" pitchFamily="50" charset="-128"/>
                          <a:ea typeface="+mn-ea"/>
                        </a:rPr>
                        <a:t>　 ◇</a:t>
                      </a:r>
                      <a:r>
                        <a:rPr kumimoji="1" lang="en-US" altLang="ja-JP" sz="1200" u="none" dirty="0">
                          <a:solidFill>
                            <a:schemeClr val="tx1"/>
                          </a:solidFill>
                          <a:latin typeface="ＭＳ Ｐゴシック" panose="020B0600070205080204" pitchFamily="50" charset="-128"/>
                          <a:ea typeface="+mn-ea"/>
                        </a:rPr>
                        <a:t>2018</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…4.14</a:t>
                      </a:r>
                      <a:r>
                        <a:rPr kumimoji="1" lang="ja-JP" altLang="en-US" sz="1200" u="none" dirty="0">
                          <a:solidFill>
                            <a:schemeClr val="tx1"/>
                          </a:solidFill>
                          <a:latin typeface="ＭＳ Ｐゴシック" panose="020B0600070205080204" pitchFamily="50" charset="-128"/>
                          <a:ea typeface="+mn-ea"/>
                        </a:rPr>
                        <a:t>倍　</a:t>
                      </a:r>
                      <a:endParaRPr kumimoji="1" lang="en-US" altLang="ja-JP" sz="1200" u="none" dirty="0">
                        <a:solidFill>
                          <a:schemeClr val="tx1"/>
                        </a:solidFill>
                        <a:latin typeface="ＭＳ Ｐゴシック" panose="020B0600070205080204" pitchFamily="50" charset="-128"/>
                        <a:ea typeface="+mn-ea"/>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ＭＳ Ｐゴシック" panose="020B0600070205080204" pitchFamily="50" charset="-128"/>
                          <a:ea typeface="+mn-ea"/>
                        </a:rPr>
                        <a:t>　 ◇</a:t>
                      </a:r>
                      <a:r>
                        <a:rPr kumimoji="1" lang="en-US" altLang="ja-JP" sz="1200" u="none" dirty="0">
                          <a:solidFill>
                            <a:schemeClr val="tx1"/>
                          </a:solidFill>
                          <a:latin typeface="ＭＳ Ｐゴシック" panose="020B0600070205080204" pitchFamily="50" charset="-128"/>
                          <a:ea typeface="+mn-ea"/>
                        </a:rPr>
                        <a:t>2017</a:t>
                      </a:r>
                      <a:r>
                        <a:rPr kumimoji="1" lang="ja-JP" altLang="en-US" sz="1200" u="none" dirty="0">
                          <a:solidFill>
                            <a:schemeClr val="tx1"/>
                          </a:solidFill>
                          <a:latin typeface="ＭＳ Ｐゴシック" panose="020B0600070205080204" pitchFamily="50" charset="-128"/>
                          <a:ea typeface="+mn-ea"/>
                        </a:rPr>
                        <a:t>年度</a:t>
                      </a:r>
                      <a:r>
                        <a:rPr kumimoji="1" lang="en-US" altLang="ja-JP" sz="1200" u="none" dirty="0">
                          <a:solidFill>
                            <a:schemeClr val="tx1"/>
                          </a:solidFill>
                          <a:latin typeface="ＭＳ Ｐゴシック" panose="020B0600070205080204" pitchFamily="50" charset="-128"/>
                          <a:ea typeface="+mn-ea"/>
                        </a:rPr>
                        <a:t>…5.03</a:t>
                      </a:r>
                      <a:r>
                        <a:rPr kumimoji="1" lang="ja-JP" altLang="en-US" sz="1200" u="none" dirty="0">
                          <a:solidFill>
                            <a:schemeClr val="tx1"/>
                          </a:solidFill>
                          <a:latin typeface="ＭＳ Ｐゴシック" panose="020B0600070205080204" pitchFamily="50" charset="-128"/>
                          <a:ea typeface="+mn-ea"/>
                        </a:rPr>
                        <a:t>倍</a:t>
                      </a:r>
                      <a:endParaRPr kumimoji="1" lang="en-US" altLang="ja-JP" sz="1200" u="none" dirty="0">
                        <a:solidFill>
                          <a:schemeClr val="tx1"/>
                        </a:solidFill>
                        <a:latin typeface="ＭＳ Ｐゴシック" panose="020B0600070205080204" pitchFamily="50" charset="-128"/>
                        <a:ea typeface="+mn-ea"/>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167</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40762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タイトル 1"/>
          <p:cNvSpPr>
            <a:spLocks noGrp="1"/>
          </p:cNvSpPr>
          <p:nvPr>
            <p:ph type="title" idx="4294967295"/>
          </p:nvPr>
        </p:nvSpPr>
        <p:spPr>
          <a:xfrm>
            <a:off x="0" y="309563"/>
            <a:ext cx="3887788" cy="490537"/>
          </a:xfrm>
        </p:spPr>
        <p:txBody>
          <a:bodyPr>
            <a:noAutofit/>
          </a:bodyPr>
          <a:lstStyle/>
          <a:p>
            <a:pPr algn="l"/>
            <a:r>
              <a:rPr kumimoji="1" lang="ja-JP" altLang="en-US" sz="1600" dirty="0">
                <a:latin typeface="+mn-ea"/>
                <a:ea typeface="+mn-ea"/>
              </a:rPr>
              <a:t>■教育庁の創設</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2" y="764704"/>
            <a:ext cx="8836978" cy="587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839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23528" y="309759"/>
            <a:ext cx="3888432" cy="49006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■公私連携の取組み</a:t>
            </a:r>
          </a:p>
        </p:txBody>
      </p:sp>
      <p:sp>
        <p:nvSpPr>
          <p:cNvPr id="6" name="正方形/長方形 5"/>
          <p:cNvSpPr/>
          <p:nvPr/>
        </p:nvSpPr>
        <p:spPr>
          <a:xfrm>
            <a:off x="539552" y="764704"/>
            <a:ext cx="2736304" cy="58326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取組体制</a:t>
            </a:r>
            <a:r>
              <a:rPr kumimoji="1" lang="en-US" altLang="ja-JP"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　公私連携プロジェクトチームを教育庁に設置</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取組内容</a:t>
            </a:r>
            <a:r>
              <a:rPr kumimoji="1" lang="en-US" altLang="ja-JP"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・私立学校・園を対象に、公私連携に関するアンケートを実施（</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2016.7</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・アンケート結果を踏まえ具体的メニューを検討。実施可能なものから順次実施。</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メモ 8"/>
          <p:cNvSpPr/>
          <p:nvPr/>
        </p:nvSpPr>
        <p:spPr>
          <a:xfrm>
            <a:off x="609600" y="2780928"/>
            <a:ext cx="2594248" cy="3384376"/>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～アンケート結果</a:t>
            </a:r>
            <a:r>
              <a:rPr kumimoji="1" lang="en-US" altLang="ja-JP"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主な意見</a:t>
            </a:r>
            <a:r>
              <a:rPr kumimoji="1" lang="en-US" altLang="ja-JP"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中学・高校</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参加したい研修</a:t>
            </a:r>
            <a:endParaRPr kumimoji="1" lang="en-US" altLang="ja-JP" sz="1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・生徒指導、</a:t>
            </a:r>
            <a:r>
              <a:rPr kumimoji="1" lang="ja-JP" altLang="en-US" sz="10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障がい</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者理解に関する研修</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参加したい事業</a:t>
            </a:r>
            <a:endParaRPr kumimoji="1" lang="en-US" altLang="ja-JP" sz="1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・英語教育、発達障がいの可能性の</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ある児童生徒への支援等</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公私連携に関する意見</a:t>
            </a:r>
            <a:endParaRPr kumimoji="1" lang="en-US" altLang="ja-JP" sz="1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・不登校支援に関する情報交換等</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幼稚園</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公私連携に関する意見</a:t>
            </a:r>
            <a:endParaRPr kumimoji="1" lang="en-US" altLang="ja-JP" sz="1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・公立園との情報共有等</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専修学校</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専修学校を周知する効果的な方策</a:t>
            </a:r>
            <a:endParaRPr kumimoji="1" lang="en-US" altLang="ja-JP" sz="1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・高校生や教員対象の進路説明会開催</a:t>
            </a:r>
          </a:p>
        </p:txBody>
      </p:sp>
      <p:sp>
        <p:nvSpPr>
          <p:cNvPr id="13" name="角丸四角形 12"/>
          <p:cNvSpPr/>
          <p:nvPr/>
        </p:nvSpPr>
        <p:spPr>
          <a:xfrm>
            <a:off x="3563888" y="764704"/>
            <a:ext cx="5175426" cy="5688632"/>
          </a:xfrm>
          <a:prstGeom prst="roundRect">
            <a:avLst>
              <a:gd name="adj" fmla="val 78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公私連携メニューの主な事業</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小学・中学・高校</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幼稚園</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専修学校</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2" name="グループ化 11"/>
          <p:cNvGrpSpPr/>
          <p:nvPr/>
        </p:nvGrpSpPr>
        <p:grpSpPr>
          <a:xfrm>
            <a:off x="3059832" y="2060848"/>
            <a:ext cx="702490" cy="3672408"/>
            <a:chOff x="3707904" y="2132856"/>
            <a:chExt cx="829940" cy="3672408"/>
          </a:xfrm>
        </p:grpSpPr>
        <p:sp>
          <p:nvSpPr>
            <p:cNvPr id="10" name="右矢印 9"/>
            <p:cNvSpPr/>
            <p:nvPr/>
          </p:nvSpPr>
          <p:spPr>
            <a:xfrm>
              <a:off x="3707904" y="2132856"/>
              <a:ext cx="829940" cy="367240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3842628" y="3140968"/>
              <a:ext cx="369332" cy="180020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公私連携メニューに反映</a:t>
              </a:r>
            </a:p>
          </p:txBody>
        </p:sp>
      </p:grpSp>
      <p:grpSp>
        <p:nvGrpSpPr>
          <p:cNvPr id="17" name="グループ化 16"/>
          <p:cNvGrpSpPr/>
          <p:nvPr/>
        </p:nvGrpSpPr>
        <p:grpSpPr>
          <a:xfrm>
            <a:off x="3829000" y="3347536"/>
            <a:ext cx="4824536" cy="762007"/>
            <a:chOff x="4644008" y="2276872"/>
            <a:chExt cx="3960440" cy="851912"/>
          </a:xfrm>
        </p:grpSpPr>
        <p:sp>
          <p:nvSpPr>
            <p:cNvPr id="15" name="正方形/長方形 14"/>
            <p:cNvSpPr/>
            <p:nvPr/>
          </p:nvSpPr>
          <p:spPr>
            <a:xfrm>
              <a:off x="4644008" y="2276872"/>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white"/>
                  </a:solidFill>
                  <a:effectLst/>
                  <a:uLnTx/>
                  <a:uFillTx/>
                  <a:latin typeface="Calibri"/>
                  <a:cs typeface="+mn-cs"/>
                </a:rPr>
                <a:t>英語教育推進事業</a:t>
              </a: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4644008" y="2492896"/>
              <a:ext cx="3960440" cy="6358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生徒すべてが英語４技能をバランスよく身に付け、主体的、自律的に英語を用いてコミュニケーションを図ろうとする意欲や態度を高めるための機会提供を私立学校にも拡充</a:t>
              </a:r>
            </a:p>
          </p:txBody>
        </p:sp>
      </p:grpSp>
      <p:grpSp>
        <p:nvGrpSpPr>
          <p:cNvPr id="18" name="グループ化 17"/>
          <p:cNvGrpSpPr/>
          <p:nvPr/>
        </p:nvGrpSpPr>
        <p:grpSpPr>
          <a:xfrm>
            <a:off x="3848100" y="1312662"/>
            <a:ext cx="4824536" cy="803490"/>
            <a:chOff x="4644008" y="2022411"/>
            <a:chExt cx="3960440" cy="644033"/>
          </a:xfrm>
        </p:grpSpPr>
        <p:sp>
          <p:nvSpPr>
            <p:cNvPr id="19" name="正方形/長方形 18"/>
            <p:cNvSpPr/>
            <p:nvPr/>
          </p:nvSpPr>
          <p:spPr>
            <a:xfrm>
              <a:off x="4644008" y="2022411"/>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支援教育地域支援整備事業・高等学校支援教育力充実事業</a:t>
              </a:r>
              <a:r>
                <a:rPr kumimoji="1" lang="en-US" altLang="ja-JP"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(2017</a:t>
              </a: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p:cNvSpPr/>
            <p:nvPr/>
          </p:nvSpPr>
          <p:spPr>
            <a:xfrm>
              <a:off x="4644008" y="2225897"/>
              <a:ext cx="3960440" cy="4405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府立支援学校のリーディングスタッフや府立高等学校から指定した支援教育サポート校のコーディネーター等を活用した相談等を私立学校園に拡大。校内支援体制等のノウハウ共有の報告会等を開催</a:t>
              </a:r>
            </a:p>
          </p:txBody>
        </p:sp>
      </p:grpSp>
      <p:grpSp>
        <p:nvGrpSpPr>
          <p:cNvPr id="21" name="グループ化 20"/>
          <p:cNvGrpSpPr/>
          <p:nvPr/>
        </p:nvGrpSpPr>
        <p:grpSpPr>
          <a:xfrm>
            <a:off x="3848102" y="2221681"/>
            <a:ext cx="4828354" cy="356236"/>
            <a:chOff x="4644009" y="2047903"/>
            <a:chExt cx="3963575" cy="398267"/>
          </a:xfrm>
        </p:grpSpPr>
        <p:sp>
          <p:nvSpPr>
            <p:cNvPr id="22" name="正方形/長方形 21"/>
            <p:cNvSpPr/>
            <p:nvPr/>
          </p:nvSpPr>
          <p:spPr>
            <a:xfrm>
              <a:off x="4644009" y="2047903"/>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教育総合相談事業</a:t>
              </a:r>
              <a:r>
                <a:rPr kumimoji="1" lang="en-US" altLang="ja-JP"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(2017</a:t>
              </a: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3" name="正方形/長方形 22"/>
            <p:cNvSpPr/>
            <p:nvPr/>
          </p:nvSpPr>
          <p:spPr>
            <a:xfrm>
              <a:off x="4647144" y="2225896"/>
              <a:ext cx="3960440" cy="220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面接相談や高等学校適応指導教室の対象を私立高校の生徒・保護者・教員にも拡大</a:t>
              </a:r>
            </a:p>
          </p:txBody>
        </p:sp>
      </p:grpSp>
      <p:grpSp>
        <p:nvGrpSpPr>
          <p:cNvPr id="28" name="グループ化 27"/>
          <p:cNvGrpSpPr/>
          <p:nvPr/>
        </p:nvGrpSpPr>
        <p:grpSpPr>
          <a:xfrm>
            <a:off x="3851672" y="2706923"/>
            <a:ext cx="4824536" cy="576066"/>
            <a:chOff x="4644008" y="2022411"/>
            <a:chExt cx="3960440" cy="644033"/>
          </a:xfrm>
        </p:grpSpPr>
        <p:sp>
          <p:nvSpPr>
            <p:cNvPr id="29" name="正方形/長方形 28"/>
            <p:cNvSpPr/>
            <p:nvPr/>
          </p:nvSpPr>
          <p:spPr>
            <a:xfrm>
              <a:off x="4644008" y="2022411"/>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被害者救済システム運用事業</a:t>
              </a:r>
              <a:r>
                <a:rPr kumimoji="1" lang="en-US" altLang="ja-JP"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(2017</a:t>
              </a: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4644008" y="2225897"/>
              <a:ext cx="3960440" cy="4405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いじめ等事案の解決を図るための第三者性を活かした相談窓口である「被害者救済システム」の対象を私立学校にも拡大</a:t>
              </a:r>
            </a:p>
          </p:txBody>
        </p:sp>
      </p:grpSp>
      <p:grpSp>
        <p:nvGrpSpPr>
          <p:cNvPr id="33" name="グループ化 32"/>
          <p:cNvGrpSpPr/>
          <p:nvPr/>
        </p:nvGrpSpPr>
        <p:grpSpPr>
          <a:xfrm>
            <a:off x="3851920" y="4149080"/>
            <a:ext cx="4824536" cy="379038"/>
            <a:chOff x="4644008" y="2022411"/>
            <a:chExt cx="3960440" cy="423759"/>
          </a:xfrm>
        </p:grpSpPr>
        <p:sp>
          <p:nvSpPr>
            <p:cNvPr id="34" name="正方形/長方形 33"/>
            <p:cNvSpPr/>
            <p:nvPr/>
          </p:nvSpPr>
          <p:spPr>
            <a:xfrm>
              <a:off x="4644008" y="2022411"/>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教職員研修</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正方形/長方形 34"/>
            <p:cNvSpPr/>
            <p:nvPr/>
          </p:nvSpPr>
          <p:spPr>
            <a:xfrm>
              <a:off x="4644008" y="2225897"/>
              <a:ext cx="3960440" cy="2202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教員の専門性や指導力の向上を図るための研修</a:t>
              </a:r>
            </a:p>
          </p:txBody>
        </p:sp>
      </p:grpSp>
      <p:grpSp>
        <p:nvGrpSpPr>
          <p:cNvPr id="36" name="グループ化 35"/>
          <p:cNvGrpSpPr/>
          <p:nvPr/>
        </p:nvGrpSpPr>
        <p:grpSpPr>
          <a:xfrm>
            <a:off x="3851920" y="5733256"/>
            <a:ext cx="4824536" cy="465902"/>
            <a:chOff x="4644008" y="2022412"/>
            <a:chExt cx="3960440" cy="352246"/>
          </a:xfrm>
        </p:grpSpPr>
        <p:sp>
          <p:nvSpPr>
            <p:cNvPr id="37" name="正方形/長方形 36"/>
            <p:cNvSpPr/>
            <p:nvPr/>
          </p:nvSpPr>
          <p:spPr>
            <a:xfrm>
              <a:off x="4644008" y="2022412"/>
              <a:ext cx="3960440" cy="146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専修学校の周知</a:t>
              </a:r>
              <a:r>
                <a:rPr kumimoji="1" lang="en-US" altLang="ja-JP"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8" name="正方形/長方形 37"/>
            <p:cNvSpPr/>
            <p:nvPr/>
          </p:nvSpPr>
          <p:spPr>
            <a:xfrm>
              <a:off x="4644008" y="2154385"/>
              <a:ext cx="3960440" cy="2202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公立・私立の高校進路指導研究会等で専修学校（専門課程）の取組内容等の周知。</a:t>
              </a:r>
            </a:p>
          </p:txBody>
        </p:sp>
      </p:grpSp>
      <p:grpSp>
        <p:nvGrpSpPr>
          <p:cNvPr id="40" name="グループ化 39"/>
          <p:cNvGrpSpPr/>
          <p:nvPr/>
        </p:nvGrpSpPr>
        <p:grpSpPr>
          <a:xfrm>
            <a:off x="3851920" y="4797150"/>
            <a:ext cx="4824536" cy="576066"/>
            <a:chOff x="4644008" y="2022411"/>
            <a:chExt cx="3960440" cy="644033"/>
          </a:xfrm>
        </p:grpSpPr>
        <p:sp>
          <p:nvSpPr>
            <p:cNvPr id="41" name="正方形/長方形 40"/>
            <p:cNvSpPr/>
            <p:nvPr/>
          </p:nvSpPr>
          <p:spPr>
            <a:xfrm>
              <a:off x="4644008" y="2022411"/>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幼児教育推進体制構築事業</a:t>
              </a:r>
              <a:r>
                <a:rPr kumimoji="1" lang="en-US" altLang="ja-JP"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2" name="正方形/長方形 41"/>
            <p:cNvSpPr/>
            <p:nvPr/>
          </p:nvSpPr>
          <p:spPr>
            <a:xfrm>
              <a:off x="4644008" y="2225897"/>
              <a:ext cx="3960440" cy="4405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幼児教育の推進体制を構築するための調査研究を行い、幼児教育に関する研修などを総合的に行う幼児教育センターを設置（</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a:t>
              </a:r>
            </a:p>
          </p:txBody>
        </p:sp>
      </p:gr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393574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251520" y="476672"/>
          <a:ext cx="8712968" cy="3822700"/>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3366374">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a:t>＜</a:t>
                      </a:r>
                      <a:r>
                        <a:rPr kumimoji="1" lang="en-US" altLang="ja-JP" dirty="0"/>
                        <a:t>Why</a:t>
                      </a:r>
                      <a:r>
                        <a:rPr kumimoji="1" lang="ja-JP" altLang="en-US" dirty="0"/>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endParaRPr kumimoji="1" lang="ja-JP" altLang="en-US" sz="1050" dirty="0">
                        <a:solidFill>
                          <a:srgbClr val="FF0000"/>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・予算の重点化等</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①防潮堤液状化対策</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　</a:t>
                      </a:r>
                      <a:r>
                        <a:rPr kumimoji="1" lang="en-US" altLang="ja-JP" sz="1050" u="none" dirty="0">
                          <a:solidFill>
                            <a:schemeClr val="tx1"/>
                          </a:solidFill>
                        </a:rPr>
                        <a:t>2014</a:t>
                      </a:r>
                      <a:r>
                        <a:rPr kumimoji="1" lang="ja-JP" altLang="en-US" sz="1050" u="none" dirty="0">
                          <a:solidFill>
                            <a:schemeClr val="tx1"/>
                          </a:solidFill>
                        </a:rPr>
                        <a:t>年から１０年間で２１００億円を投入し８９ｋｍの対策を計画。</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　</a:t>
                      </a:r>
                      <a:r>
                        <a:rPr kumimoji="1" lang="en-US" altLang="ja-JP" sz="1050" u="none" dirty="0">
                          <a:solidFill>
                            <a:schemeClr val="tx1"/>
                          </a:solidFill>
                        </a:rPr>
                        <a:t>2022</a:t>
                      </a:r>
                      <a:r>
                        <a:rPr kumimoji="1" lang="ja-JP" altLang="en-US" sz="1050" u="none" dirty="0">
                          <a:solidFill>
                            <a:schemeClr val="tx1"/>
                          </a:solidFill>
                        </a:rPr>
                        <a:t>年</a:t>
                      </a:r>
                      <a:r>
                        <a:rPr kumimoji="1" lang="en-US" altLang="ja-JP" sz="1050" u="none" dirty="0">
                          <a:solidFill>
                            <a:schemeClr val="tx1"/>
                          </a:solidFill>
                        </a:rPr>
                        <a:t>3</a:t>
                      </a:r>
                      <a:r>
                        <a:rPr kumimoji="1" lang="ja-JP" altLang="en-US" sz="1050" u="none" dirty="0">
                          <a:solidFill>
                            <a:schemeClr val="tx1"/>
                          </a:solidFill>
                        </a:rPr>
                        <a:t>月末までに約１２７０億円を投入し、要対策延長約５０㎞のうち約４４ｋｍの対策を実施。</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　進捗率は８８％。</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②三大水門の更新</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　老朽化が進む三大水門（安治川水門、尻無川水門、木津川水門）を津波にも耐えうる新たな水門に更新</a:t>
                      </a: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③密集市街地対策（別掲）</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rPr>
                        <a:t>④住宅・建築物の耐震化（別掲）</a:t>
                      </a:r>
                      <a:endParaRPr kumimoji="1" lang="en-US" altLang="ja-JP" sz="1050" u="none" dirty="0">
                        <a:solidFill>
                          <a:schemeClr val="tx1"/>
                        </a:solidFill>
                      </a:endParaRPr>
                    </a:p>
                    <a:p>
                      <a:pPr marL="0" indent="0" algn="l"/>
                      <a:endParaRPr kumimoji="1" lang="en-US" altLang="ja-JP" sz="1050" dirty="0" smtClean="0">
                        <a:solidFill>
                          <a:schemeClr val="tx1"/>
                        </a:solidFill>
                      </a:endParaRPr>
                    </a:p>
                    <a:p>
                      <a:pPr marL="0" indent="0" algn="l"/>
                      <a:r>
                        <a:rPr kumimoji="1" lang="ja-JP" altLang="en-US" sz="1050" dirty="0" smtClean="0">
                          <a:solidFill>
                            <a:schemeClr val="tx1"/>
                          </a:solidFill>
                        </a:rPr>
                        <a:t>⑤国予算の確保（国土強靭化）</a:t>
                      </a:r>
                      <a:endParaRPr kumimoji="1" lang="en-US" altLang="ja-JP" sz="105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　</a:t>
                      </a:r>
                      <a:r>
                        <a:rPr kumimoji="1" lang="en-US" altLang="ja-JP" sz="1050" dirty="0" smtClean="0">
                          <a:solidFill>
                            <a:schemeClr val="tx1"/>
                          </a:solidFill>
                        </a:rPr>
                        <a:t>-</a:t>
                      </a:r>
                      <a:r>
                        <a:rPr kumimoji="1" lang="ja-JP" altLang="en-US" sz="1050" dirty="0" smtClean="0">
                          <a:solidFill>
                            <a:schemeClr val="tx1"/>
                          </a:solidFill>
                        </a:rPr>
                        <a:t>「大阪府強靭化地域計画」を策定（</a:t>
                      </a:r>
                      <a:r>
                        <a:rPr kumimoji="1" lang="en-US" altLang="ja-JP" sz="1050" dirty="0" smtClean="0">
                          <a:solidFill>
                            <a:schemeClr val="tx1"/>
                          </a:solidFill>
                        </a:rPr>
                        <a:t>2016.3</a:t>
                      </a:r>
                      <a:r>
                        <a:rPr kumimoji="1" lang="ja-JP" altLang="en-US" sz="1050" dirty="0" smtClean="0">
                          <a:solidFill>
                            <a:schemeClr val="tx1"/>
                          </a:solidFill>
                        </a:rPr>
                        <a:t>）。</a:t>
                      </a:r>
                      <a:endParaRPr kumimoji="1" lang="en-US" altLang="ja-JP" sz="1050" dirty="0" smtClean="0">
                        <a:solidFill>
                          <a:schemeClr val="tx1"/>
                        </a:solidFill>
                      </a:endParaRPr>
                    </a:p>
                    <a:p>
                      <a:pPr marL="0" indent="0" algn="l"/>
                      <a:r>
                        <a:rPr kumimoji="1" lang="ja-JP" altLang="en-US" sz="1050" dirty="0" smtClean="0">
                          <a:solidFill>
                            <a:schemeClr val="tx1"/>
                          </a:solidFill>
                        </a:rPr>
                        <a:t>　</a:t>
                      </a:r>
                      <a:r>
                        <a:rPr kumimoji="1" lang="en-US" altLang="ja-JP" sz="1050" dirty="0" smtClean="0">
                          <a:solidFill>
                            <a:schemeClr val="tx1"/>
                          </a:solidFill>
                        </a:rPr>
                        <a:t>-</a:t>
                      </a:r>
                      <a:r>
                        <a:rPr kumimoji="1" lang="ja-JP" altLang="en-US" sz="1050" dirty="0" smtClean="0">
                          <a:solidFill>
                            <a:schemeClr val="tx1"/>
                          </a:solidFill>
                        </a:rPr>
                        <a:t>「強靭化地域計画」に基づく取組み等について 、関係</a:t>
                      </a:r>
                      <a:endParaRPr kumimoji="1" lang="en-US" altLang="ja-JP" sz="1050" dirty="0" smtClean="0">
                        <a:solidFill>
                          <a:schemeClr val="tx1"/>
                        </a:solidFill>
                      </a:endParaRPr>
                    </a:p>
                    <a:p>
                      <a:pPr marL="0" indent="0" algn="l"/>
                      <a:r>
                        <a:rPr kumimoji="1" lang="ja-JP" altLang="en-US" sz="1050" dirty="0" smtClean="0">
                          <a:solidFill>
                            <a:schemeClr val="tx1"/>
                          </a:solidFill>
                        </a:rPr>
                        <a:t>　　府省庁の予算交付の重点化（</a:t>
                      </a:r>
                      <a:r>
                        <a:rPr kumimoji="1" lang="en-US" altLang="ja-JP" sz="1050" dirty="0" smtClean="0">
                          <a:solidFill>
                            <a:schemeClr val="tx1"/>
                          </a:solidFill>
                        </a:rPr>
                        <a:t>2019.8</a:t>
                      </a:r>
                      <a:r>
                        <a:rPr kumimoji="1" lang="ja-JP" altLang="en-US" sz="1050" dirty="0" smtClean="0">
                          <a:solidFill>
                            <a:schemeClr val="tx1"/>
                          </a:solidFill>
                        </a:rPr>
                        <a:t>～）。</a:t>
                      </a:r>
                      <a:endParaRPr kumimoji="1" lang="en-US" altLang="ja-JP" sz="1050" dirty="0" smtClean="0">
                        <a:solidFill>
                          <a:schemeClr val="tx1"/>
                        </a:solidFill>
                      </a:endParaRPr>
                    </a:p>
                    <a:p>
                      <a:pPr marL="0" indent="0" algn="l"/>
                      <a:r>
                        <a:rPr kumimoji="1" lang="ja-JP" altLang="en-US" sz="1050" dirty="0" smtClean="0">
                          <a:solidFill>
                            <a:schemeClr val="tx1"/>
                          </a:solidFill>
                        </a:rPr>
                        <a:t>　</a:t>
                      </a:r>
                      <a:r>
                        <a:rPr kumimoji="1" lang="en-US" altLang="ja-JP" sz="1050" dirty="0" smtClean="0">
                          <a:solidFill>
                            <a:schemeClr val="tx1"/>
                          </a:solidFill>
                        </a:rPr>
                        <a:t>-</a:t>
                      </a:r>
                      <a:r>
                        <a:rPr kumimoji="1" lang="ja-JP" altLang="en-US" sz="1050" dirty="0" smtClean="0">
                          <a:solidFill>
                            <a:schemeClr val="tx1"/>
                          </a:solidFill>
                        </a:rPr>
                        <a:t>市町村の計画策定への支援　（防災関連データの</a:t>
                      </a:r>
                      <a:endParaRPr kumimoji="1" lang="en-US" altLang="ja-JP" sz="1050" dirty="0" smtClean="0">
                        <a:solidFill>
                          <a:schemeClr val="tx1"/>
                        </a:solidFill>
                      </a:endParaRPr>
                    </a:p>
                    <a:p>
                      <a:pPr marL="0" indent="0" algn="l"/>
                      <a:r>
                        <a:rPr kumimoji="1" lang="ja-JP" altLang="en-US" sz="1050" dirty="0" smtClean="0">
                          <a:solidFill>
                            <a:schemeClr val="tx1"/>
                          </a:solidFill>
                        </a:rPr>
                        <a:t>　　提供、説明会の開催（</a:t>
                      </a:r>
                      <a:r>
                        <a:rPr kumimoji="1" lang="en-US" altLang="ja-JP" sz="1050" dirty="0" smtClean="0">
                          <a:solidFill>
                            <a:schemeClr val="tx1"/>
                          </a:solidFill>
                        </a:rPr>
                        <a:t>7</a:t>
                      </a:r>
                      <a:r>
                        <a:rPr kumimoji="1" lang="ja-JP" altLang="en-US" sz="1050" dirty="0" smtClean="0">
                          <a:solidFill>
                            <a:schemeClr val="tx1"/>
                          </a:solidFill>
                        </a:rPr>
                        <a:t>回）等）を実施</a:t>
                      </a:r>
                      <a:endParaRPr kumimoji="1" lang="en-US" altLang="ja-JP" sz="105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　</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050" dirty="0">
                          <a:solidFill>
                            <a:schemeClr val="tx1"/>
                          </a:solidFill>
                        </a:rPr>
                        <a:t>・</a:t>
                      </a:r>
                      <a:r>
                        <a:rPr kumimoji="1" lang="en-US" altLang="ja-JP" sz="1050" dirty="0">
                          <a:solidFill>
                            <a:schemeClr val="tx1"/>
                          </a:solidFill>
                        </a:rPr>
                        <a:t>2014</a:t>
                      </a:r>
                      <a:r>
                        <a:rPr kumimoji="1" lang="ja-JP" altLang="en-US" sz="1050" dirty="0">
                          <a:solidFill>
                            <a:schemeClr val="tx1"/>
                          </a:solidFill>
                        </a:rPr>
                        <a:t>年から</a:t>
                      </a:r>
                      <a:r>
                        <a:rPr kumimoji="1" lang="en-US" altLang="ja-JP" sz="1050" dirty="0">
                          <a:solidFill>
                            <a:schemeClr val="tx1"/>
                          </a:solidFill>
                        </a:rPr>
                        <a:t>10</a:t>
                      </a:r>
                      <a:r>
                        <a:rPr kumimoji="1" lang="ja-JP" altLang="en-US" sz="1050" dirty="0">
                          <a:solidFill>
                            <a:schemeClr val="tx1"/>
                          </a:solidFill>
                        </a:rPr>
                        <a:t>年間で取り組む、防潮堤液状化対策の完了により、地震・津波による浸水面積を半減</a:t>
                      </a:r>
                    </a:p>
                    <a:p>
                      <a:pPr marL="0" indent="0"/>
                      <a:r>
                        <a:rPr kumimoji="1" lang="ja-JP" altLang="en-US" sz="1050" dirty="0">
                          <a:solidFill>
                            <a:schemeClr val="tx1"/>
                          </a:solidFill>
                        </a:rPr>
                        <a:t>　対策前　約</a:t>
                      </a:r>
                      <a:r>
                        <a:rPr kumimoji="1" lang="en-US" altLang="ja-JP" sz="1050" dirty="0">
                          <a:solidFill>
                            <a:schemeClr val="tx1"/>
                          </a:solidFill>
                        </a:rPr>
                        <a:t>11,000ha</a:t>
                      </a:r>
                    </a:p>
                    <a:p>
                      <a:pPr marL="0" indent="0"/>
                      <a:r>
                        <a:rPr kumimoji="1" lang="en-US" altLang="ja-JP" sz="1050" dirty="0">
                          <a:solidFill>
                            <a:schemeClr val="tx1"/>
                          </a:solidFill>
                        </a:rPr>
                        <a:t>⇒</a:t>
                      </a:r>
                      <a:r>
                        <a:rPr kumimoji="1" lang="ja-JP" altLang="en-US" sz="1050" dirty="0">
                          <a:solidFill>
                            <a:schemeClr val="tx1"/>
                          </a:solidFill>
                        </a:rPr>
                        <a:t>対策後　約</a:t>
                      </a:r>
                      <a:r>
                        <a:rPr kumimoji="1" lang="en-US" altLang="ja-JP" sz="1050" dirty="0">
                          <a:solidFill>
                            <a:schemeClr val="tx1"/>
                          </a:solidFill>
                        </a:rPr>
                        <a:t>5,300ha</a:t>
                      </a: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lgn="l"/>
                      <a:r>
                        <a:rPr kumimoji="1" lang="ja-JP" altLang="en-US" sz="1050" dirty="0" smtClean="0">
                          <a:solidFill>
                            <a:schemeClr val="tx1"/>
                          </a:solidFill>
                        </a:rPr>
                        <a:t>・</a:t>
                      </a:r>
                      <a:r>
                        <a:rPr kumimoji="1" lang="en-US" altLang="ja-JP" sz="1050" dirty="0" smtClean="0">
                          <a:solidFill>
                            <a:schemeClr val="tx1"/>
                          </a:solidFill>
                        </a:rPr>
                        <a:t>43</a:t>
                      </a:r>
                      <a:r>
                        <a:rPr kumimoji="1" lang="ja-JP" altLang="en-US" sz="1050" dirty="0" smtClean="0">
                          <a:solidFill>
                            <a:schemeClr val="tx1"/>
                          </a:solidFill>
                        </a:rPr>
                        <a:t>市町村全てで「強靭化地域計画」の策定完了（</a:t>
                      </a:r>
                      <a:r>
                        <a:rPr kumimoji="1" lang="en-US" altLang="ja-JP" sz="1050" dirty="0" smtClean="0">
                          <a:solidFill>
                            <a:schemeClr val="tx1"/>
                          </a:solidFill>
                        </a:rPr>
                        <a:t>2022.3</a:t>
                      </a:r>
                      <a:r>
                        <a:rPr kumimoji="1" lang="ja-JP" altLang="en-US" sz="1050" dirty="0" smtClean="0">
                          <a:solidFill>
                            <a:schemeClr val="tx1"/>
                          </a:solidFill>
                        </a:rPr>
                        <a:t>）</a:t>
                      </a:r>
                    </a:p>
                    <a:p>
                      <a:pPr marL="0" indent="0"/>
                      <a:endParaRPr kumimoji="1" lang="ja-JP" altLang="en-US" sz="105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14684" y="0"/>
            <a:ext cx="8979172"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４</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）危機管理対策（地震</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・津波対策（津波対策・南海トラフ等巨大地震対策</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）（その３））</a:t>
            </a:r>
            <a:endPar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143</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98750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516" y="347157"/>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②義務教育改革</a:t>
            </a:r>
          </a:p>
        </p:txBody>
      </p:sp>
      <p:sp>
        <p:nvSpPr>
          <p:cNvPr id="19" name="テキスト ボックス 18"/>
          <p:cNvSpPr txBox="1"/>
          <p:nvPr/>
        </p:nvSpPr>
        <p:spPr>
          <a:xfrm>
            <a:off x="215516" y="692696"/>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■改革の内容と進捗状況</a:t>
            </a:r>
          </a:p>
        </p:txBody>
      </p:sp>
      <p:graphicFrame>
        <p:nvGraphicFramePr>
          <p:cNvPr id="10" name="表 9"/>
          <p:cNvGraphicFramePr>
            <a:graphicFrameLocks noGrp="1"/>
          </p:cNvGraphicFramePr>
          <p:nvPr>
            <p:extLst/>
          </p:nvPr>
        </p:nvGraphicFramePr>
        <p:xfrm>
          <a:off x="215518" y="692695"/>
          <a:ext cx="8748971" cy="5257420"/>
        </p:xfrm>
        <a:graphic>
          <a:graphicData uri="http://schemas.openxmlformats.org/drawingml/2006/table">
            <a:tbl>
              <a:tblPr firstRow="1">
                <a:tableStyleId>{7DF18680-E054-41AD-8BC1-D1AEF772440D}</a:tableStyleId>
              </a:tblPr>
              <a:tblGrid>
                <a:gridCol w="1764194">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3312369">
                  <a:extLst>
                    <a:ext uri="{9D8B030D-6E8A-4147-A177-3AD203B41FA5}">
                      <a16:colId xmlns:a16="http://schemas.microsoft.com/office/drawing/2014/main" val="20002"/>
                    </a:ext>
                  </a:extLst>
                </a:gridCol>
              </a:tblGrid>
              <a:tr h="360041">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改革の内容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成果・進捗状況</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4897379">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小・中学校の児童生徒の学力向上に向けた緊急対策、</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重点支援</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・全国学力・学習状況調査の市町村別結果の情報公開を行うとともに、市町村や課題のある学校を支援することで、市町村のがんばりを促し、小中学校の学力向上を図る。</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400" dirty="0">
                        <a:solidFill>
                          <a:schemeClr val="tx1"/>
                        </a:solidFill>
                        <a:latin typeface="ＭＳ Ｐゴシック" panose="020B0600070205080204" pitchFamily="50" charset="-128"/>
                        <a:ea typeface="+mn-ea"/>
                      </a:endParaRPr>
                    </a:p>
                    <a:p>
                      <a:endParaRPr kumimoji="1" lang="en-US" altLang="ja-JP" sz="1400" dirty="0">
                        <a:solidFill>
                          <a:schemeClr val="tx1"/>
                        </a:solidFill>
                        <a:latin typeface="ＭＳ Ｐゴシック" panose="020B0600070205080204" pitchFamily="50" charset="-128"/>
                        <a:ea typeface="+mn-ea"/>
                      </a:endParaRPr>
                    </a:p>
                    <a:p>
                      <a:endParaRPr kumimoji="1" lang="en-US" altLang="ja-JP" sz="1400" dirty="0">
                        <a:solidFill>
                          <a:schemeClr val="tx1"/>
                        </a:solidFill>
                        <a:latin typeface="ＭＳ Ｐゴシック" panose="020B0600070205080204" pitchFamily="50" charset="-128"/>
                        <a:ea typeface="+mn-ea"/>
                      </a:endParaRPr>
                    </a:p>
                    <a:p>
                      <a:endParaRPr kumimoji="1" lang="en-US" altLang="ja-JP" sz="1400" dirty="0">
                        <a:solidFill>
                          <a:schemeClr val="tx1"/>
                        </a:solidFill>
                        <a:latin typeface="ＭＳ Ｐゴシック" panose="020B0600070205080204" pitchFamily="50" charset="-128"/>
                        <a:ea typeface="+mn-ea"/>
                      </a:endParaRPr>
                    </a:p>
                    <a:p>
                      <a:endParaRPr kumimoji="1" lang="en-US" altLang="ja-JP" sz="1400" dirty="0">
                        <a:solidFill>
                          <a:schemeClr val="tx1"/>
                        </a:solidFill>
                        <a:latin typeface="ＭＳ Ｐゴシック" panose="020B0600070205080204" pitchFamily="50" charset="-128"/>
                        <a:ea typeface="+mn-ea"/>
                      </a:endParaRPr>
                    </a:p>
                    <a:p>
                      <a:endParaRPr kumimoji="1" lang="en-US" altLang="ja-JP" sz="1400" dirty="0">
                        <a:solidFill>
                          <a:schemeClr val="tx1"/>
                        </a:solidFill>
                        <a:latin typeface="ＭＳ Ｐゴシック" panose="020B0600070205080204" pitchFamily="50" charset="-128"/>
                        <a:ea typeface="+mn-ea"/>
                      </a:endParaRPr>
                    </a:p>
                    <a:p>
                      <a:endParaRPr kumimoji="1" lang="en-US" altLang="ja-JP" sz="1400" dirty="0">
                        <a:solidFill>
                          <a:schemeClr val="tx1"/>
                        </a:solidFill>
                        <a:latin typeface="ＭＳ Ｐゴシック" panose="020B0600070205080204" pitchFamily="50" charset="-128"/>
                        <a:ea typeface="+mn-ea"/>
                      </a:endParaRPr>
                    </a:p>
                    <a:p>
                      <a:endParaRPr kumimoji="1" lang="en-US" altLang="ja-JP" sz="1400" dirty="0">
                        <a:solidFill>
                          <a:schemeClr val="tx1"/>
                        </a:solidFill>
                        <a:latin typeface="ＭＳ Ｐゴシック" panose="020B0600070205080204" pitchFamily="50" charset="-128"/>
                        <a:ea typeface="+mn-ea"/>
                      </a:endParaRPr>
                    </a:p>
                    <a:p>
                      <a:endParaRPr kumimoji="1" lang="en-US" altLang="ja-JP" sz="1400" dirty="0">
                        <a:solidFill>
                          <a:schemeClr val="tx1"/>
                        </a:solidFill>
                        <a:latin typeface="ＭＳ Ｐゴシック" panose="020B0600070205080204"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ＭＳ Ｐゴシック" panose="020B0600070205080204" pitchFamily="50" charset="-128"/>
                          <a:ea typeface="+mn-ea"/>
                        </a:rPr>
                        <a:t>・学力向上のさらなる推進のため、課題となっている言語能力や読解力、情報活用能力等を向上させる。また、一人ひとりの子どもを伸ばすよう、テスト等を資料として活用していく。</a:t>
                      </a:r>
                    </a:p>
                    <a:p>
                      <a:endParaRPr kumimoji="1" lang="ja-JP" altLang="en-US" sz="1400" dirty="0">
                        <a:solidFill>
                          <a:schemeClr val="tx1"/>
                        </a:solidFill>
                        <a:latin typeface="ＭＳ Ｐゴシック" panose="020B0600070205080204" pitchFamily="50" charset="-128"/>
                        <a:ea typeface="+mn-ea"/>
                      </a:endParaRPr>
                    </a:p>
                    <a:p>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年度全国学力・学習状況調査の結果では、小学校は全ての教科・区分で全国との差が拡大。中学校では、全国との差は大きいが国語</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A</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区分・数学</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B</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区分に改善が見られた。</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年度から</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年度においては、小学校では全国との差は概ね変わらず。中学校では、全国との差が改善傾向。</a:t>
                      </a:r>
                      <a:endParaRPr kumimoji="1" lang="en-US" altLang="ja-JP" sz="1400" u="none"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u="none" dirty="0">
                          <a:solidFill>
                            <a:schemeClr val="tx1"/>
                          </a:solidFill>
                          <a:latin typeface="ＭＳ Ｐゴシック" panose="020B0600070205080204" pitchFamily="50" charset="-128"/>
                          <a:ea typeface="+mn-ea"/>
                        </a:rPr>
                        <a:t>・</a:t>
                      </a:r>
                      <a:r>
                        <a:rPr kumimoji="1" lang="en-US" altLang="ja-JP" sz="1400" u="none" dirty="0">
                          <a:solidFill>
                            <a:schemeClr val="tx1"/>
                          </a:solidFill>
                          <a:latin typeface="ＭＳ Ｐゴシック" panose="020B0600070205080204" pitchFamily="50" charset="-128"/>
                          <a:ea typeface="+mn-ea"/>
                        </a:rPr>
                        <a:t>2019</a:t>
                      </a:r>
                      <a:r>
                        <a:rPr kumimoji="1" lang="ja-JP" altLang="en-US" sz="1400" u="none" dirty="0">
                          <a:solidFill>
                            <a:schemeClr val="tx1"/>
                          </a:solidFill>
                          <a:latin typeface="ＭＳ Ｐゴシック" panose="020B0600070205080204" pitchFamily="50" charset="-128"/>
                          <a:ea typeface="+mn-ea"/>
                        </a:rPr>
                        <a:t>年度から</a:t>
                      </a:r>
                      <a:r>
                        <a:rPr kumimoji="1" lang="en-US" altLang="ja-JP" sz="1400" u="none" dirty="0">
                          <a:solidFill>
                            <a:schemeClr val="tx1"/>
                          </a:solidFill>
                          <a:latin typeface="ＭＳ Ｐゴシック" panose="020B0600070205080204" pitchFamily="50" charset="-128"/>
                          <a:ea typeface="+mn-ea"/>
                        </a:rPr>
                        <a:t>2022</a:t>
                      </a:r>
                      <a:r>
                        <a:rPr kumimoji="1" lang="ja-JP" altLang="en-US" sz="1400" u="none" dirty="0">
                          <a:solidFill>
                            <a:schemeClr val="tx1"/>
                          </a:solidFill>
                          <a:latin typeface="ＭＳ Ｐゴシック" panose="020B0600070205080204" pitchFamily="50" charset="-128"/>
                          <a:ea typeface="+mn-ea"/>
                        </a:rPr>
                        <a:t>年度においては、小学校・中学校ともに全国との差は改善傾向。特に、算数・数学についてはほぼ全国水準。国語については引き続き課題。</a:t>
                      </a:r>
                      <a:endParaRPr kumimoji="1" lang="en-US" altLang="ja-JP" sz="1400" u="none" dirty="0">
                        <a:solidFill>
                          <a:schemeClr val="tx1"/>
                        </a:solidFill>
                        <a:latin typeface="ＭＳ Ｐゴシック" panose="020B0600070205080204" pitchFamily="50" charset="-128"/>
                        <a:ea typeface="+mn-ea"/>
                      </a:endParaRPr>
                    </a:p>
                    <a:p>
                      <a:endParaRPr kumimoji="1" lang="en-US" altLang="ja-JP" sz="1400" u="none" dirty="0">
                        <a:solidFill>
                          <a:schemeClr val="tx1"/>
                        </a:solidFill>
                        <a:latin typeface="ＭＳ Ｐゴシック" panose="020B0600070205080204" pitchFamily="50" charset="-128"/>
                        <a:ea typeface="+mn-ea"/>
                      </a:endParaRPr>
                    </a:p>
                    <a:p>
                      <a:r>
                        <a:rPr kumimoji="1" lang="ja-JP" altLang="en-US" sz="1400" u="none" dirty="0">
                          <a:solidFill>
                            <a:schemeClr val="tx1"/>
                          </a:solidFill>
                          <a:latin typeface="ＭＳ Ｐゴシック" panose="020B0600070205080204" pitchFamily="50" charset="-128"/>
                          <a:ea typeface="+mn-ea"/>
                        </a:rPr>
                        <a:t>・</a:t>
                      </a:r>
                      <a:r>
                        <a:rPr kumimoji="1" lang="en-US" altLang="ja-JP" sz="1400" u="none" dirty="0">
                          <a:solidFill>
                            <a:schemeClr val="tx1"/>
                          </a:solidFill>
                          <a:latin typeface="ＭＳ Ｐゴシック" panose="020B0600070205080204" pitchFamily="50" charset="-128"/>
                          <a:ea typeface="+mn-ea"/>
                        </a:rPr>
                        <a:t>2021</a:t>
                      </a:r>
                      <a:r>
                        <a:rPr kumimoji="1" lang="ja-JP" altLang="en-US" sz="1400" u="none" dirty="0">
                          <a:solidFill>
                            <a:schemeClr val="tx1"/>
                          </a:solidFill>
                          <a:latin typeface="ＭＳ Ｐゴシック" panose="020B0600070205080204" pitchFamily="50" charset="-128"/>
                          <a:ea typeface="+mn-ea"/>
                        </a:rPr>
                        <a:t>年度から小学生すくすくウォッチを</a:t>
                      </a:r>
                      <a:r>
                        <a:rPr kumimoji="1" lang="en-US" altLang="ja-JP" sz="1400" u="none" dirty="0">
                          <a:solidFill>
                            <a:schemeClr val="tx1"/>
                          </a:solidFill>
                          <a:latin typeface="ＭＳ Ｐゴシック" panose="020B0600070205080204" pitchFamily="50" charset="-128"/>
                          <a:ea typeface="+mn-ea"/>
                        </a:rPr>
                        <a:t>5</a:t>
                      </a:r>
                      <a:r>
                        <a:rPr kumimoji="1" lang="ja-JP" altLang="en-US" sz="1400" u="none" dirty="0">
                          <a:solidFill>
                            <a:schemeClr val="tx1"/>
                          </a:solidFill>
                          <a:latin typeface="ＭＳ Ｐゴシック" panose="020B0600070205080204" pitchFamily="50" charset="-128"/>
                          <a:ea typeface="+mn-ea"/>
                        </a:rPr>
                        <a:t>・</a:t>
                      </a:r>
                      <a:r>
                        <a:rPr kumimoji="1" lang="en-US" altLang="ja-JP" sz="1400" u="none" dirty="0">
                          <a:solidFill>
                            <a:schemeClr val="tx1"/>
                          </a:solidFill>
                          <a:latin typeface="ＭＳ Ｐゴシック" panose="020B0600070205080204" pitchFamily="50" charset="-128"/>
                          <a:ea typeface="+mn-ea"/>
                        </a:rPr>
                        <a:t>6</a:t>
                      </a:r>
                      <a:r>
                        <a:rPr kumimoji="1" lang="ja-JP" altLang="en-US" sz="1400" u="none" dirty="0">
                          <a:solidFill>
                            <a:schemeClr val="tx1"/>
                          </a:solidFill>
                          <a:latin typeface="ＭＳ Ｐゴシック" panose="020B0600070205080204" pitchFamily="50" charset="-128"/>
                          <a:ea typeface="+mn-ea"/>
                        </a:rPr>
                        <a:t>年生で実施し、府内の全市町村が参加。</a:t>
                      </a:r>
                    </a:p>
                    <a:p>
                      <a:endParaRPr kumimoji="1" lang="ja-JP" altLang="en-US" sz="1400" b="1"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170</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273450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516" y="347157"/>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②義務教育改革</a:t>
            </a:r>
          </a:p>
        </p:txBody>
      </p:sp>
      <p:sp>
        <p:nvSpPr>
          <p:cNvPr id="19" name="テキスト ボックス 18"/>
          <p:cNvSpPr txBox="1"/>
          <p:nvPr/>
        </p:nvSpPr>
        <p:spPr>
          <a:xfrm>
            <a:off x="215516" y="692696"/>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■改革の内容と進捗状況</a:t>
            </a:r>
          </a:p>
        </p:txBody>
      </p:sp>
      <p:graphicFrame>
        <p:nvGraphicFramePr>
          <p:cNvPr id="10" name="表 9"/>
          <p:cNvGraphicFramePr>
            <a:graphicFrameLocks noGrp="1"/>
          </p:cNvGraphicFramePr>
          <p:nvPr/>
        </p:nvGraphicFramePr>
        <p:xfrm>
          <a:off x="215518" y="692695"/>
          <a:ext cx="8748971" cy="5572121"/>
        </p:xfrm>
        <a:graphic>
          <a:graphicData uri="http://schemas.openxmlformats.org/drawingml/2006/table">
            <a:tbl>
              <a:tblPr firstRow="1">
                <a:tableStyleId>{7DF18680-E054-41AD-8BC1-D1AEF772440D}</a:tableStyleId>
              </a:tblPr>
              <a:tblGrid>
                <a:gridCol w="1764194">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3312369">
                  <a:extLst>
                    <a:ext uri="{9D8B030D-6E8A-4147-A177-3AD203B41FA5}">
                      <a16:colId xmlns:a16="http://schemas.microsoft.com/office/drawing/2014/main" val="20002"/>
                    </a:ext>
                  </a:extLst>
                </a:gridCol>
              </a:tblGrid>
              <a:tr h="360041">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改革の内容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成果・進捗状況</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5088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英語教育の推進</a:t>
                      </a:r>
                      <a:endParaRPr kumimoji="1" lang="en-US" altLang="ja-JP" sz="14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92075"/>
                      <a:r>
                        <a:rPr kumimoji="1" lang="ja-JP" altLang="en-US" sz="14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年度から、「聞く」「話す」「読む」「書く」の</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技能をバランスよく引き上げる取組みを実施。小学校からの英語教育を充実強化。</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小学校</a:t>
                      </a:r>
                      <a:r>
                        <a:rPr kumimoji="1" lang="ja-JP" altLang="en-US" sz="1400" b="0" u="none" strike="noStrike" dirty="0">
                          <a:solidFill>
                            <a:schemeClr val="tx1"/>
                          </a:solidFill>
                          <a:effectLst/>
                          <a:latin typeface="ＭＳ Ｐゴシック" panose="020B0600070205080204" pitchFamily="50" charset="-128"/>
                          <a:ea typeface="ＭＳ Ｐゴシック" panose="020B0600070205080204" pitchFamily="50" charset="-128"/>
                        </a:rPr>
                        <a:t>６年間で活用できる</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新しい英語学習</a:t>
                      </a:r>
                      <a:r>
                        <a:rPr kumimoji="1" lang="ja-JP" altLang="en-US" sz="1400" b="0" u="none" strike="noStrike" dirty="0">
                          <a:solidFill>
                            <a:schemeClr val="tx1"/>
                          </a:solidFill>
                          <a:latin typeface="ＭＳ Ｐゴシック" panose="020B0600070205080204" pitchFamily="50" charset="-128"/>
                          <a:ea typeface="ＭＳ Ｐゴシック" panose="020B0600070205080204" pitchFamily="50" charset="-128"/>
                        </a:rPr>
                        <a:t>教材</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DREAM</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」を開発。</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年度から、市町村を対象に同教材の普及及び効果的な活用についての研修を実施。</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38</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市町</a:t>
                      </a:r>
                      <a:r>
                        <a:rPr lang="en-US" altLang="ja-JP" sz="1400" kern="100" dirty="0">
                          <a:solidFill>
                            <a:schemeClr val="tx1"/>
                          </a:solidFill>
                          <a:effectLst/>
                          <a:latin typeface="ＭＳ ゴシック" panose="020B0609070205080204" pitchFamily="49" charset="-128"/>
                          <a:cs typeface="Times New Roman" panose="02020603050405020304" pitchFamily="18" charset="0"/>
                        </a:rPr>
                        <a:t>727</a:t>
                      </a:r>
                      <a:r>
                        <a:rPr kumimoji="1" lang="ja-JP" altLang="en-US" sz="1400" b="0" u="none" dirty="0">
                          <a:solidFill>
                            <a:schemeClr val="tx1"/>
                          </a:solidFill>
                          <a:latin typeface="ＭＳ Ｐゴシック" panose="020B0600070205080204" pitchFamily="50" charset="-128"/>
                          <a:ea typeface="+mn-ea"/>
                        </a:rPr>
                        <a:t>小学校等で活用。</a:t>
                      </a:r>
                      <a:endParaRPr kumimoji="1" lang="en-US" altLang="ja-JP" sz="1400" b="0" u="none" dirty="0">
                        <a:solidFill>
                          <a:schemeClr val="tx1"/>
                        </a:solidFill>
                        <a:latin typeface="ＭＳ Ｐゴシック" panose="020B0600070205080204"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ＭＳ Ｐゴシック" panose="020B0600070205080204" pitchFamily="50" charset="-128"/>
                          <a:ea typeface="+mn-ea"/>
                        </a:rPr>
                        <a:t>・中学校において、</a:t>
                      </a:r>
                      <a:r>
                        <a:rPr kumimoji="1" lang="en-US" altLang="ja-JP" sz="1400" b="0" u="none" dirty="0">
                          <a:solidFill>
                            <a:schemeClr val="tx1"/>
                          </a:solidFill>
                          <a:latin typeface="ＭＳ Ｐゴシック" panose="020B0600070205080204" pitchFamily="50" charset="-128"/>
                          <a:ea typeface="+mn-ea"/>
                        </a:rPr>
                        <a:t>2016</a:t>
                      </a:r>
                      <a:r>
                        <a:rPr kumimoji="1" lang="ja-JP" altLang="en-US" sz="1400" b="0" u="none" dirty="0">
                          <a:solidFill>
                            <a:schemeClr val="tx1"/>
                          </a:solidFill>
                          <a:latin typeface="ＭＳ Ｐゴシック" panose="020B0600070205080204" pitchFamily="50" charset="-128"/>
                          <a:ea typeface="+mn-ea"/>
                        </a:rPr>
                        <a:t>年度から、市町村の英語教育を推進する立場の教員を対象に民間を活用したリーダー研修を実施。</a:t>
                      </a:r>
                      <a:r>
                        <a:rPr kumimoji="1" lang="en-US" altLang="ja-JP" sz="1400" dirty="0">
                          <a:solidFill>
                            <a:schemeClr val="tx1"/>
                          </a:solidFill>
                          <a:latin typeface="ＭＳ Ｐゴシック" panose="020B0600070205080204" pitchFamily="50" charset="-128"/>
                          <a:ea typeface="+mn-ea"/>
                        </a:rPr>
                        <a:t>2018</a:t>
                      </a:r>
                      <a:r>
                        <a:rPr kumimoji="1" lang="ja-JP" altLang="en-US" sz="1400" dirty="0">
                          <a:solidFill>
                            <a:schemeClr val="tx1"/>
                          </a:solidFill>
                          <a:latin typeface="ＭＳ Ｐゴシック" panose="020B0600070205080204" pitchFamily="50" charset="-128"/>
                          <a:ea typeface="+mn-ea"/>
                        </a:rPr>
                        <a:t>年度より、本研修受講者を各市に中学校英語コーディネーターとして配置し、配置校及び市町村全体の外国語教育の充実を図る。</a:t>
                      </a:r>
                      <a:endParaRPr kumimoji="1" lang="en-US" altLang="ja-JP" sz="1400" dirty="0">
                        <a:solidFill>
                          <a:schemeClr val="tx1"/>
                        </a:solidFill>
                        <a:latin typeface="ＭＳ Ｐゴシック" panose="020B0600070205080204"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ＭＳ Ｐゴシック" panose="020B0600070205080204" pitchFamily="50" charset="-128"/>
                          <a:ea typeface="+mn-ea"/>
                        </a:rPr>
                        <a:t>・</a:t>
                      </a:r>
                      <a:r>
                        <a:rPr kumimoji="1" lang="en-US" altLang="ja-JP" sz="1400" b="0" u="none" dirty="0">
                          <a:solidFill>
                            <a:schemeClr val="tx1"/>
                          </a:solidFill>
                          <a:latin typeface="ＭＳ Ｐゴシック" panose="020B0600070205080204" pitchFamily="50" charset="-128"/>
                          <a:ea typeface="+mn-ea"/>
                        </a:rPr>
                        <a:t>2021</a:t>
                      </a:r>
                      <a:r>
                        <a:rPr kumimoji="1" lang="ja-JP" altLang="en-US" sz="1400" b="0" u="none" dirty="0">
                          <a:solidFill>
                            <a:schemeClr val="tx1"/>
                          </a:solidFill>
                          <a:latin typeface="ＭＳ Ｐゴシック" panose="020B0600070205080204" pitchFamily="50" charset="-128"/>
                          <a:ea typeface="+mn-ea"/>
                        </a:rPr>
                        <a:t>年度「英語教育実施状況調査」（文科省実施）では、英語を使って授業を行う中学校教員の割合は、全国平均を上回っている。</a:t>
                      </a:r>
                      <a:endParaRPr kumimoji="1" lang="en-US" altLang="ja-JP" sz="1400" b="0" u="none" dirty="0">
                        <a:solidFill>
                          <a:schemeClr val="tx1"/>
                        </a:solidFill>
                        <a:latin typeface="ＭＳ Ｐゴシック" panose="020B0600070205080204"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ja-JP" altLang="en-US" sz="1400" b="0" u="none" dirty="0">
                          <a:solidFill>
                            <a:schemeClr val="tx1"/>
                          </a:solidFill>
                          <a:latin typeface="ＭＳ Ｐゴシック" panose="020B0600070205080204" pitchFamily="50" charset="-128"/>
                          <a:ea typeface="+mn-ea"/>
                        </a:rPr>
                        <a:t>大阪府　</a:t>
                      </a:r>
                      <a:r>
                        <a:rPr kumimoji="1" lang="en-US" altLang="ja-JP" sz="1400" b="0" u="none" dirty="0">
                          <a:solidFill>
                            <a:schemeClr val="tx1"/>
                          </a:solidFill>
                          <a:latin typeface="ＭＳ Ｐゴシック" panose="020B0600070205080204" pitchFamily="50" charset="-128"/>
                          <a:ea typeface="+mn-ea"/>
                        </a:rPr>
                        <a:t>98.7</a:t>
                      </a:r>
                      <a:r>
                        <a:rPr kumimoji="1" lang="ja-JP" altLang="en-US" sz="1400" b="0" u="none" dirty="0">
                          <a:solidFill>
                            <a:schemeClr val="tx1"/>
                          </a:solidFill>
                          <a:latin typeface="ＭＳ Ｐゴシック" panose="020B0600070205080204" pitchFamily="50" charset="-128"/>
                          <a:ea typeface="+mn-ea"/>
                        </a:rPr>
                        <a:t>％（</a:t>
                      </a:r>
                      <a:r>
                        <a:rPr kumimoji="1" lang="en-US" altLang="ja-JP" sz="1400" b="0" u="none" dirty="0">
                          <a:solidFill>
                            <a:schemeClr val="tx1"/>
                          </a:solidFill>
                          <a:latin typeface="ＭＳ Ｐゴシック" panose="020B0600070205080204" pitchFamily="50" charset="-128"/>
                          <a:ea typeface="+mn-ea"/>
                        </a:rPr>
                        <a:t>2021</a:t>
                      </a:r>
                      <a:r>
                        <a:rPr kumimoji="1" lang="ja-JP" altLang="en-US" sz="1400" b="0" u="none" dirty="0">
                          <a:solidFill>
                            <a:schemeClr val="tx1"/>
                          </a:solidFill>
                          <a:latin typeface="ＭＳ Ｐゴシック" panose="020B0600070205080204" pitchFamily="50" charset="-128"/>
                          <a:ea typeface="+mn-ea"/>
                        </a:rPr>
                        <a:t>年</a:t>
                      </a:r>
                      <a:r>
                        <a:rPr kumimoji="1" lang="en-US" altLang="ja-JP" sz="1400" b="0" u="none" dirty="0">
                          <a:solidFill>
                            <a:schemeClr val="tx1"/>
                          </a:solidFill>
                          <a:latin typeface="ＭＳ Ｐゴシック" panose="020B0600070205080204" pitchFamily="50" charset="-128"/>
                          <a:ea typeface="+mn-ea"/>
                        </a:rPr>
                        <a:t>12</a:t>
                      </a:r>
                      <a:r>
                        <a:rPr kumimoji="1" lang="ja-JP" altLang="en-US" sz="1400" b="0" u="none" dirty="0">
                          <a:solidFill>
                            <a:schemeClr val="tx1"/>
                          </a:solidFill>
                          <a:latin typeface="ＭＳ Ｐゴシック" panose="020B0600070205080204" pitchFamily="50" charset="-128"/>
                          <a:ea typeface="+mn-ea"/>
                        </a:rPr>
                        <a:t>月１日現在）</a:t>
                      </a:r>
                      <a:endParaRPr kumimoji="1" lang="en-US" altLang="ja-JP" sz="1400" b="0" u="none" dirty="0">
                        <a:solidFill>
                          <a:schemeClr val="tx1"/>
                        </a:solidFill>
                        <a:latin typeface="ＭＳ Ｐゴシック" panose="020B0600070205080204"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ＭＳ Ｐゴシック" panose="020B0600070205080204" pitchFamily="50" charset="-128"/>
                          <a:ea typeface="+mn-ea"/>
                        </a:rPr>
                        <a:t>　全国　　</a:t>
                      </a:r>
                      <a:r>
                        <a:rPr kumimoji="1" lang="ja-JP" altLang="en-US" sz="1400" b="0" u="none" baseline="0" dirty="0">
                          <a:solidFill>
                            <a:schemeClr val="tx1"/>
                          </a:solidFill>
                          <a:latin typeface="ＭＳ Ｐゴシック" panose="020B0600070205080204" pitchFamily="50" charset="-128"/>
                          <a:ea typeface="+mn-ea"/>
                        </a:rPr>
                        <a:t> </a:t>
                      </a:r>
                      <a:r>
                        <a:rPr kumimoji="1" lang="en-US" altLang="ja-JP" sz="1400" b="0" u="none" dirty="0">
                          <a:solidFill>
                            <a:schemeClr val="tx1"/>
                          </a:solidFill>
                          <a:latin typeface="ＭＳ Ｐゴシック" panose="020B0600070205080204" pitchFamily="50" charset="-128"/>
                          <a:ea typeface="+mn-ea"/>
                        </a:rPr>
                        <a:t>73.4</a:t>
                      </a:r>
                      <a:r>
                        <a:rPr kumimoji="1" lang="ja-JP" altLang="en-US" sz="1400" b="0" u="none" dirty="0">
                          <a:solidFill>
                            <a:schemeClr val="tx1"/>
                          </a:solidFill>
                          <a:latin typeface="ＭＳ Ｐゴシック" panose="020B0600070205080204" pitchFamily="50" charset="-128"/>
                          <a:ea typeface="+mn-ea"/>
                        </a:rPr>
                        <a:t>％（</a:t>
                      </a:r>
                      <a:r>
                        <a:rPr kumimoji="1" lang="en-US" altLang="ja-JP" sz="1400" b="0" u="none" dirty="0">
                          <a:solidFill>
                            <a:schemeClr val="tx1"/>
                          </a:solidFill>
                          <a:latin typeface="ＭＳ Ｐゴシック" panose="020B0600070205080204" pitchFamily="50" charset="-128"/>
                          <a:ea typeface="+mn-ea"/>
                        </a:rPr>
                        <a:t>2021</a:t>
                      </a:r>
                      <a:r>
                        <a:rPr kumimoji="1" lang="ja-JP" altLang="en-US" sz="1400" b="0" u="none" dirty="0">
                          <a:solidFill>
                            <a:schemeClr val="tx1"/>
                          </a:solidFill>
                          <a:latin typeface="ＭＳ Ｐゴシック" panose="020B0600070205080204" pitchFamily="50" charset="-128"/>
                          <a:ea typeface="+mn-ea"/>
                        </a:rPr>
                        <a:t>年</a:t>
                      </a:r>
                      <a:r>
                        <a:rPr kumimoji="1" lang="en-US" altLang="ja-JP" sz="1400" b="0" u="none" dirty="0">
                          <a:solidFill>
                            <a:schemeClr val="tx1"/>
                          </a:solidFill>
                          <a:latin typeface="ＭＳ Ｐゴシック" panose="020B0600070205080204" pitchFamily="50" charset="-128"/>
                          <a:ea typeface="+mn-ea"/>
                        </a:rPr>
                        <a:t>12</a:t>
                      </a:r>
                      <a:r>
                        <a:rPr kumimoji="1" lang="ja-JP" altLang="en-US" sz="1400" b="0" u="none" dirty="0">
                          <a:solidFill>
                            <a:schemeClr val="tx1"/>
                          </a:solidFill>
                          <a:latin typeface="ＭＳ Ｐゴシック" panose="020B0600070205080204" pitchFamily="50" charset="-128"/>
                          <a:ea typeface="+mn-ea"/>
                        </a:rPr>
                        <a:t>月１日現在）</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ＭＳ Ｐゴシック" panose="020B0600070205080204" pitchFamily="50" charset="-128"/>
                          <a:ea typeface="+mn-ea"/>
                        </a:rPr>
                        <a:t>・小学校において、</a:t>
                      </a:r>
                      <a:r>
                        <a:rPr kumimoji="1" lang="en-US" altLang="ja-JP" sz="1400" b="0" u="none" dirty="0">
                          <a:solidFill>
                            <a:schemeClr val="tx1"/>
                          </a:solidFill>
                          <a:latin typeface="ＭＳ Ｐゴシック" panose="020B0600070205080204" pitchFamily="50" charset="-128"/>
                          <a:ea typeface="+mn-ea"/>
                        </a:rPr>
                        <a:t>2018</a:t>
                      </a:r>
                      <a:r>
                        <a:rPr kumimoji="1" lang="ja-JP" altLang="en-US" sz="1400" b="0" u="none" dirty="0">
                          <a:solidFill>
                            <a:schemeClr val="tx1"/>
                          </a:solidFill>
                          <a:latin typeface="ＭＳ Ｐゴシック" panose="020B0600070205080204" pitchFamily="50" charset="-128"/>
                          <a:ea typeface="+mn-ea"/>
                        </a:rPr>
                        <a:t>年度から英語教育実践リーダー研修を実施し、すべての小学校に英語教育のリーダーを育成。また、</a:t>
                      </a:r>
                      <a:r>
                        <a:rPr kumimoji="1" lang="en-US" altLang="ja-JP" sz="1400" b="0" u="none" dirty="0">
                          <a:solidFill>
                            <a:schemeClr val="tx1"/>
                          </a:solidFill>
                          <a:latin typeface="ＭＳ Ｐゴシック" panose="020B0600070205080204" pitchFamily="50" charset="-128"/>
                          <a:ea typeface="+mn-ea"/>
                        </a:rPr>
                        <a:t>2018</a:t>
                      </a:r>
                      <a:r>
                        <a:rPr kumimoji="1" lang="ja-JP" altLang="en-US" sz="1400" b="0" u="none" dirty="0">
                          <a:solidFill>
                            <a:schemeClr val="tx1"/>
                          </a:solidFill>
                          <a:latin typeface="ＭＳ Ｐゴシック" panose="020B0600070205080204" pitchFamily="50" charset="-128"/>
                          <a:ea typeface="+mn-ea"/>
                        </a:rPr>
                        <a:t>年度から、英語の専門性を有する教員を専科指導教員として配置。</a:t>
                      </a:r>
                      <a:endParaRPr kumimoji="1" lang="en-US" altLang="ja-JP" sz="1400" b="0" u="none" dirty="0">
                        <a:solidFill>
                          <a:schemeClr val="tx1"/>
                        </a:solidFill>
                        <a:latin typeface="ＭＳ Ｐゴシック" panose="020B0600070205080204" pitchFamily="50" charset="-128"/>
                        <a:ea typeface="+mn-ea"/>
                      </a:endParaRPr>
                    </a:p>
                    <a:p>
                      <a:pPr marL="0" indent="0"/>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171</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81450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215516" y="692696"/>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■改革の内容と進捗状況</a:t>
            </a:r>
          </a:p>
        </p:txBody>
      </p:sp>
      <p:graphicFrame>
        <p:nvGraphicFramePr>
          <p:cNvPr id="10" name="表 9"/>
          <p:cNvGraphicFramePr>
            <a:graphicFrameLocks noGrp="1"/>
          </p:cNvGraphicFramePr>
          <p:nvPr/>
        </p:nvGraphicFramePr>
        <p:xfrm>
          <a:off x="215518" y="692696"/>
          <a:ext cx="8748971" cy="3022600"/>
        </p:xfrm>
        <a:graphic>
          <a:graphicData uri="http://schemas.openxmlformats.org/drawingml/2006/table">
            <a:tbl>
              <a:tblPr firstRow="1">
                <a:tableStyleId>{7DF18680-E054-41AD-8BC1-D1AEF772440D}</a:tableStyleId>
              </a:tblPr>
              <a:tblGrid>
                <a:gridCol w="1764194">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3312369">
                  <a:extLst>
                    <a:ext uri="{9D8B030D-6E8A-4147-A177-3AD203B41FA5}">
                      <a16:colId xmlns:a16="http://schemas.microsoft.com/office/drawing/2014/main" val="20002"/>
                    </a:ext>
                  </a:extLst>
                </a:gridCol>
              </a:tblGrid>
              <a:tr h="370840">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改革の内容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成果・進捗状況</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rPr>
                        <a:t>中学校への給食導入</a:t>
                      </a:r>
                      <a:endParaRPr kumimoji="1" lang="ja-JP" altLang="en-US" sz="1400" u="none"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92075"/>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・中学校給食の実施主体は設置者である市町村であるが、府としてイニシャルコスト</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施設設備ほか</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を対象に補助し、全中学校への給食の導入を促進。</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【246</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億円の予算</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債務負担行為、</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2011</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p>
                    <a:p>
                      <a:pPr marL="0" indent="92075"/>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補助制度の内容</a:t>
                      </a:r>
                    </a:p>
                    <a:p>
                      <a:pPr marL="0" indent="92075"/>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施設整備費について定率補助（</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分の</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a:t>
                      </a:r>
                    </a:p>
                    <a:p>
                      <a:pPr marL="0" indent="92075"/>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施設整備以外のイニシャルコスト</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消耗品等</a:t>
                      </a:r>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について定額補助</a:t>
                      </a:r>
                    </a:p>
                    <a:p>
                      <a:pPr marL="0" indent="92075"/>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用地取得費については、原則として補助の対象外</a:t>
                      </a:r>
                    </a:p>
                    <a:p>
                      <a:pPr marL="0" indent="92075"/>
                      <a:r>
                        <a:rPr kumimoji="1" lang="en-US" altLang="ja-JP" sz="1200" u="none"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200" u="none" dirty="0">
                          <a:solidFill>
                            <a:schemeClr val="tx1"/>
                          </a:solidFill>
                          <a:latin typeface="ＭＳ Ｐゴシック" panose="020B0600070205080204" pitchFamily="50" charset="-128"/>
                          <a:ea typeface="ＭＳ Ｐゴシック" panose="020B0600070205080204" pitchFamily="50" charset="-128"/>
                        </a:rPr>
                        <a:t>過度な施設整備を抑制するため、補助金の上限額を設定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・大阪府における中学校給食の実施率は</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年度末に全国平均を上回った。</a:t>
                      </a:r>
                      <a:endParaRPr kumimoji="1" lang="en-US" altLang="ja-JP" sz="1400" u="none" dirty="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　大阪府 </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93.9</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日時点）</a:t>
                      </a:r>
                      <a:endParaRPr kumimoji="1" lang="en-US" altLang="ja-JP" sz="1400" u="none" dirty="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　全国    </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90.2</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月 </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日時点） </a:t>
                      </a:r>
                    </a:p>
                    <a:p>
                      <a:pPr marL="92075" indent="-92075"/>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年度には全中学校で給食が実施されている。</a:t>
                      </a:r>
                      <a:endParaRPr kumimoji="1" lang="en-US" altLang="ja-JP" sz="140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参考</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学校給食の運営にかかる経費</a:t>
                      </a:r>
                    </a:p>
                    <a:p>
                      <a:pPr marL="92075" indent="-92075"/>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学校給食法規定</a:t>
                      </a:r>
                    </a:p>
                    <a:p>
                      <a:pPr marL="92075" indent="-92075"/>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・学校の設置者である市町村の負担は，施設整備費，人件費，修繕費　等</a:t>
                      </a:r>
                    </a:p>
                    <a:p>
                      <a:pPr marL="92075" indent="-92075"/>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・保護者の負担は，食材料費等</a:t>
                      </a:r>
                    </a:p>
                    <a:p>
                      <a:pPr marL="0" indent="0"/>
                      <a:endParaRPr kumimoji="1" lang="ja-JP" altLang="en-US"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172</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57103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215516" y="692696"/>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■改革の内容と進捗状況</a:t>
            </a:r>
          </a:p>
        </p:txBody>
      </p:sp>
      <p:graphicFrame>
        <p:nvGraphicFramePr>
          <p:cNvPr id="10" name="表 9"/>
          <p:cNvGraphicFramePr>
            <a:graphicFrameLocks noGrp="1"/>
          </p:cNvGraphicFramePr>
          <p:nvPr/>
        </p:nvGraphicFramePr>
        <p:xfrm>
          <a:off x="215518" y="692696"/>
          <a:ext cx="8748971" cy="5369560"/>
        </p:xfrm>
        <a:graphic>
          <a:graphicData uri="http://schemas.openxmlformats.org/drawingml/2006/table">
            <a:tbl>
              <a:tblPr firstRow="1">
                <a:tableStyleId>{7DF18680-E054-41AD-8BC1-D1AEF772440D}</a:tableStyleId>
              </a:tblPr>
              <a:tblGrid>
                <a:gridCol w="1764194">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3312369">
                  <a:extLst>
                    <a:ext uri="{9D8B030D-6E8A-4147-A177-3AD203B41FA5}">
                      <a16:colId xmlns:a16="http://schemas.microsoft.com/office/drawing/2014/main" val="20002"/>
                    </a:ext>
                  </a:extLst>
                </a:gridCol>
              </a:tblGrid>
              <a:tr h="370840">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改革の内容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成果・進捗状況</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rPr>
                        <a:t>小中学校生徒指導体制の推進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ＭＳ Ｐゴシック" panose="020B0600070205080204" pitchFamily="50" charset="-128"/>
                          <a:ea typeface="+mn-ea"/>
                        </a:rPr>
                        <a:t>・暴力行為が多い府内小中学校に非常勤講師や、校長ＯＢ等を配置。（</a:t>
                      </a:r>
                      <a:r>
                        <a:rPr kumimoji="1" lang="en-US" altLang="ja-JP" sz="1400" u="none" dirty="0">
                          <a:solidFill>
                            <a:schemeClr val="tx1"/>
                          </a:solidFill>
                          <a:latin typeface="ＭＳ Ｐゴシック" panose="020B0600070205080204" pitchFamily="50" charset="-128"/>
                          <a:ea typeface="+mn-ea"/>
                        </a:rPr>
                        <a:t>2015</a:t>
                      </a:r>
                      <a:r>
                        <a:rPr kumimoji="1" lang="ja-JP" altLang="en-US" sz="1400" u="none" dirty="0">
                          <a:solidFill>
                            <a:schemeClr val="tx1"/>
                          </a:solidFill>
                          <a:latin typeface="ＭＳ Ｐゴシック" panose="020B0600070205080204" pitchFamily="50" charset="-128"/>
                          <a:ea typeface="+mn-ea"/>
                        </a:rPr>
                        <a:t>年度は中学校のみ、</a:t>
                      </a:r>
                      <a:r>
                        <a:rPr kumimoji="1" lang="en-US" altLang="ja-JP" sz="1400" u="none" dirty="0">
                          <a:solidFill>
                            <a:schemeClr val="tx1"/>
                          </a:solidFill>
                          <a:latin typeface="ＭＳ Ｐゴシック" panose="020B0600070205080204" pitchFamily="50" charset="-128"/>
                          <a:ea typeface="+mn-ea"/>
                        </a:rPr>
                        <a:t>2016</a:t>
                      </a:r>
                      <a:r>
                        <a:rPr kumimoji="1" lang="ja-JP" altLang="en-US" sz="1400" u="none" dirty="0">
                          <a:solidFill>
                            <a:schemeClr val="tx1"/>
                          </a:solidFill>
                          <a:latin typeface="ＭＳ Ｐゴシック" panose="020B0600070205080204" pitchFamily="50" charset="-128"/>
                          <a:ea typeface="+mn-ea"/>
                        </a:rPr>
                        <a:t>年度以降は小中学校で実施）中学校区単位で生徒指導上の問題行動の減少を図る。</a:t>
                      </a:r>
                    </a:p>
                    <a:p>
                      <a:pPr marL="0" marR="0" indent="92075" algn="l" defTabSz="914400" rtl="0" eaLnBrk="1" fontAlgn="auto" latinLnBrk="0" hangingPunct="1">
                        <a:lnSpc>
                          <a:spcPct val="100000"/>
                        </a:lnSpc>
                        <a:spcBef>
                          <a:spcPts val="0"/>
                        </a:spcBef>
                        <a:spcAft>
                          <a:spcPts val="0"/>
                        </a:spcAft>
                        <a:buClrTx/>
                        <a:buSzTx/>
                        <a:buFontTx/>
                        <a:buNone/>
                        <a:tabLst/>
                        <a:defRPr/>
                      </a:pPr>
                      <a:endParaRPr kumimoji="1" lang="ja-JP" altLang="en-US" sz="1400" u="none" dirty="0">
                        <a:solidFill>
                          <a:schemeClr val="tx1"/>
                        </a:solidFill>
                        <a:latin typeface="ＭＳ Ｐゴシック" panose="020B0600070205080204" pitchFamily="50" charset="-128"/>
                        <a:ea typeface="+mn-ea"/>
                      </a:endParaRPr>
                    </a:p>
                    <a:p>
                      <a:pPr marL="0"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baseline="0" dirty="0">
                          <a:solidFill>
                            <a:schemeClr val="tx1"/>
                          </a:solidFill>
                          <a:latin typeface="ＭＳ Ｐゴシック" panose="020B0600070205080204" pitchFamily="50" charset="-128"/>
                          <a:ea typeface="+mn-ea"/>
                        </a:rPr>
                        <a:t>・</a:t>
                      </a:r>
                      <a:r>
                        <a:rPr kumimoji="1" lang="en-US" altLang="ja-JP" sz="1400" u="none" strike="noStrike" baseline="0" dirty="0">
                          <a:solidFill>
                            <a:schemeClr val="tx1"/>
                          </a:solidFill>
                          <a:latin typeface="ＭＳ Ｐゴシック" panose="020B0600070205080204" pitchFamily="50" charset="-128"/>
                          <a:ea typeface="+mn-ea"/>
                        </a:rPr>
                        <a:t>2020</a:t>
                      </a:r>
                      <a:r>
                        <a:rPr kumimoji="1" lang="ja-JP" altLang="en-US" sz="1400" u="none" strike="noStrike" baseline="0" dirty="0">
                          <a:solidFill>
                            <a:schemeClr val="tx1"/>
                          </a:solidFill>
                          <a:latin typeface="ＭＳ Ｐゴシック" panose="020B0600070205080204" pitchFamily="50" charset="-128"/>
                          <a:ea typeface="+mn-ea"/>
                        </a:rPr>
                        <a:t>年度以降は、小中学校におけるいじめ重大事態や児童虐待等の深刻な事案に迅速かつ適切に対応するため、市町村の要請に応じ、専門人材からなる緊急支援チームを派遣。また、課題の大きい府内小中学校に非常勤講師や校長</a:t>
                      </a:r>
                      <a:r>
                        <a:rPr kumimoji="1" lang="en-US" altLang="ja-JP" sz="1400" u="none" strike="noStrike" baseline="0" dirty="0">
                          <a:solidFill>
                            <a:schemeClr val="tx1"/>
                          </a:solidFill>
                          <a:latin typeface="ＭＳ Ｐゴシック" panose="020B0600070205080204" pitchFamily="50" charset="-128"/>
                          <a:ea typeface="+mn-ea"/>
                        </a:rPr>
                        <a:t>OB</a:t>
                      </a:r>
                      <a:r>
                        <a:rPr kumimoji="1" lang="ja-JP" altLang="en-US" sz="1400" u="none" strike="noStrike" baseline="0" dirty="0">
                          <a:solidFill>
                            <a:schemeClr val="tx1"/>
                          </a:solidFill>
                          <a:latin typeface="ＭＳ Ｐゴシック" panose="020B0600070205080204" pitchFamily="50" charset="-128"/>
                          <a:ea typeface="+mn-ea"/>
                        </a:rPr>
                        <a:t>等を配置。</a:t>
                      </a:r>
                    </a:p>
                    <a:p>
                      <a:pPr marL="0" marR="0" indent="92075" algn="l" defTabSz="914400" rtl="0" eaLnBrk="1" fontAlgn="auto" latinLnBrk="0" hangingPunct="1">
                        <a:lnSpc>
                          <a:spcPct val="100000"/>
                        </a:lnSpc>
                        <a:spcBef>
                          <a:spcPts val="0"/>
                        </a:spcBef>
                        <a:spcAft>
                          <a:spcPts val="0"/>
                        </a:spcAft>
                        <a:buClrTx/>
                        <a:buSzTx/>
                        <a:buFontTx/>
                        <a:buNone/>
                        <a:tabLst/>
                        <a:defRPr/>
                      </a:pPr>
                      <a:endParaRPr kumimoji="1" lang="ja-JP" altLang="en-US" sz="1400" u="none" dirty="0">
                        <a:solidFill>
                          <a:schemeClr val="tx1"/>
                        </a:solidFill>
                        <a:latin typeface="ＭＳ Ｐゴシック" panose="020B0600070205080204" pitchFamily="50" charset="-128"/>
                        <a:ea typeface="ＭＳ Ｐゴシック" panose="020B0600070205080204" pitchFamily="50" charset="-128"/>
                      </a:endParaRPr>
                    </a:p>
                    <a:p>
                      <a:pPr marL="0" indent="92075"/>
                      <a:endParaRPr kumimoji="1" lang="ja-JP" altLang="en-US"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indent="-92075"/>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・府の</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1,000</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人あたりの暴力行為発生</a:t>
                      </a:r>
                      <a:r>
                        <a:rPr kumimoji="1" lang="ja-JP" altLang="en-US" sz="1400" u="none" dirty="0">
                          <a:solidFill>
                            <a:schemeClr val="tx1"/>
                          </a:solidFill>
                          <a:latin typeface="ＭＳ Ｐゴシック" panose="020B0600070205080204" pitchFamily="50" charset="-128"/>
                          <a:ea typeface="+mn-ea"/>
                        </a:rPr>
                        <a:t>件数については、中学校ではピーク時からは改善しているものの、小・中ともに全国より多い。</a:t>
                      </a:r>
                      <a:endParaRPr kumimoji="1" lang="en-US" altLang="ja-JP" sz="1400" u="none" dirty="0">
                        <a:solidFill>
                          <a:schemeClr val="tx1"/>
                        </a:solidFill>
                        <a:latin typeface="ＭＳ Ｐゴシック" panose="020B0600070205080204" pitchFamily="50" charset="-128"/>
                        <a:ea typeface="+mn-ea"/>
                      </a:endParaRPr>
                    </a:p>
                    <a:p>
                      <a:pPr marL="92075" indent="-92075"/>
                      <a:r>
                        <a:rPr kumimoji="1" lang="ja-JP" altLang="en-US" sz="1400" u="none" dirty="0">
                          <a:solidFill>
                            <a:schemeClr val="tx1"/>
                          </a:solidFill>
                          <a:latin typeface="ＭＳ Ｐゴシック" panose="020B0600070205080204" pitchFamily="50" charset="-128"/>
                          <a:ea typeface="+mn-ea"/>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小学校</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indent="-92075"/>
                      <a:r>
                        <a:rPr kumimoji="1" lang="ja-JP" altLang="en-US" sz="1400" u="none" dirty="0">
                          <a:solidFill>
                            <a:schemeClr val="tx1"/>
                          </a:solidFill>
                          <a:latin typeface="ＭＳ Ｐゴシック" panose="020B0600070205080204" pitchFamily="50" charset="-128"/>
                          <a:ea typeface="+mn-ea"/>
                        </a:rPr>
                        <a:t>　　　</a:t>
                      </a:r>
                      <a:r>
                        <a:rPr kumimoji="1" lang="en-US" altLang="ja-JP" sz="1400" u="none" dirty="0">
                          <a:solidFill>
                            <a:schemeClr val="tx1"/>
                          </a:solidFill>
                          <a:latin typeface="ＭＳ Ｐゴシック" panose="020B0600070205080204" pitchFamily="50" charset="-128"/>
                          <a:ea typeface="+mn-ea"/>
                        </a:rPr>
                        <a:t>2015</a:t>
                      </a:r>
                      <a:r>
                        <a:rPr kumimoji="1" lang="ja-JP" altLang="en-US" sz="1400" u="none" dirty="0">
                          <a:solidFill>
                            <a:schemeClr val="tx1"/>
                          </a:solidFill>
                          <a:latin typeface="ＭＳ Ｐゴシック" panose="020B0600070205080204" pitchFamily="50" charset="-128"/>
                          <a:ea typeface="+mn-ea"/>
                        </a:rPr>
                        <a:t>年度　府</a:t>
                      </a:r>
                      <a:r>
                        <a:rPr kumimoji="1" lang="en-US" altLang="ja-JP" sz="1400" u="none" dirty="0">
                          <a:solidFill>
                            <a:schemeClr val="tx1"/>
                          </a:solidFill>
                          <a:latin typeface="ＭＳ Ｐゴシック" panose="020B0600070205080204" pitchFamily="50" charset="-128"/>
                          <a:ea typeface="+mn-ea"/>
                        </a:rPr>
                        <a:t>6.1</a:t>
                      </a:r>
                      <a:r>
                        <a:rPr kumimoji="1" lang="ja-JP" altLang="en-US" sz="1400" u="none" dirty="0">
                          <a:solidFill>
                            <a:schemeClr val="tx1"/>
                          </a:solidFill>
                          <a:latin typeface="ＭＳ Ｐゴシック" panose="020B0600070205080204" pitchFamily="50" charset="-128"/>
                          <a:ea typeface="+mn-ea"/>
                        </a:rPr>
                        <a:t>件、全国</a:t>
                      </a:r>
                      <a:r>
                        <a:rPr kumimoji="1" lang="en-US" altLang="ja-JP" sz="1400" u="none" dirty="0">
                          <a:solidFill>
                            <a:schemeClr val="tx1"/>
                          </a:solidFill>
                          <a:latin typeface="ＭＳ Ｐゴシック" panose="020B0600070205080204" pitchFamily="50" charset="-128"/>
                          <a:ea typeface="+mn-ea"/>
                        </a:rPr>
                        <a:t>2.6</a:t>
                      </a:r>
                      <a:r>
                        <a:rPr kumimoji="1" lang="ja-JP" altLang="en-US" sz="1400" u="none" dirty="0">
                          <a:solidFill>
                            <a:schemeClr val="tx1"/>
                          </a:solidFill>
                          <a:latin typeface="ＭＳ Ｐゴシック" panose="020B0600070205080204" pitchFamily="50" charset="-128"/>
                          <a:ea typeface="+mn-ea"/>
                        </a:rPr>
                        <a:t>件</a:t>
                      </a:r>
                      <a:endParaRPr kumimoji="1" lang="en-US" altLang="ja-JP" sz="1400" u="none" dirty="0">
                        <a:solidFill>
                          <a:schemeClr val="tx1"/>
                        </a:solidFill>
                        <a:latin typeface="ＭＳ Ｐゴシック" panose="020B0600070205080204" pitchFamily="50" charset="-128"/>
                        <a:ea typeface="+mn-ea"/>
                      </a:endParaRPr>
                    </a:p>
                    <a:p>
                      <a:pPr marL="92075" indent="-92075"/>
                      <a:r>
                        <a:rPr kumimoji="1" lang="ja-JP" altLang="en-US" sz="1400" u="none" dirty="0">
                          <a:solidFill>
                            <a:schemeClr val="tx1"/>
                          </a:solidFill>
                          <a:latin typeface="ＭＳ Ｐゴシック" panose="020B0600070205080204" pitchFamily="50" charset="-128"/>
                          <a:ea typeface="+mn-ea"/>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2016</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5.4</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3.5</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indent="-92075"/>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2017</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5.1</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4.4</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indent="-92075"/>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2018</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6.4</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5.7</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2019</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5.9</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6.8</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2020</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7.4</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6.5</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2021</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9.5</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7.7</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ＭＳ Ｐゴシック" panose="020B0600070205080204" pitchFamily="50" charset="-128"/>
                          <a:ea typeface="+mn-ea"/>
                        </a:rPr>
                        <a:t>　　</a:t>
                      </a:r>
                      <a:endParaRPr kumimoji="1" lang="en-US" altLang="ja-JP" sz="1400" u="none" dirty="0">
                        <a:solidFill>
                          <a:schemeClr val="tx1"/>
                        </a:solidFill>
                        <a:latin typeface="ＭＳ Ｐゴシック" panose="020B0600070205080204" pitchFamily="50" charset="-128"/>
                        <a:ea typeface="+mn-ea"/>
                      </a:endParaRPr>
                    </a:p>
                    <a:p>
                      <a:pPr marL="92075" indent="-92075"/>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中学校</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indent="-92075"/>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2014</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32.4</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10.7</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indent="-92075"/>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2015</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28.2</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10.0</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indent="-92075"/>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2016</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21.2</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9.2</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indent="-92075"/>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2017</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17.3</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8.9</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indent="-92075"/>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2018</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15.7</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9.3</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2019</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13.7</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9.1</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2020</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12.6</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6.9</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2021</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14.9</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7.9</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a:solidFill>
                          <a:schemeClr val="tx1"/>
                        </a:solidFill>
                        <a:latin typeface="ＭＳ Ｐゴシック" panose="020B0600070205080204" pitchFamily="50" charset="-128"/>
                        <a:ea typeface="+mn-ea"/>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173</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44435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215516" y="692696"/>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■改革の内容と進捗状況</a:t>
            </a:r>
          </a:p>
        </p:txBody>
      </p:sp>
      <p:graphicFrame>
        <p:nvGraphicFramePr>
          <p:cNvPr id="10" name="表 9"/>
          <p:cNvGraphicFramePr>
            <a:graphicFrameLocks noGrp="1"/>
          </p:cNvGraphicFramePr>
          <p:nvPr/>
        </p:nvGraphicFramePr>
        <p:xfrm>
          <a:off x="215518" y="692696"/>
          <a:ext cx="8748971" cy="5830186"/>
        </p:xfrm>
        <a:graphic>
          <a:graphicData uri="http://schemas.openxmlformats.org/drawingml/2006/table">
            <a:tbl>
              <a:tblPr firstRow="1">
                <a:tableStyleId>{7DF18680-E054-41AD-8BC1-D1AEF772440D}</a:tableStyleId>
              </a:tblPr>
              <a:tblGrid>
                <a:gridCol w="1764194">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3312369">
                  <a:extLst>
                    <a:ext uri="{9D8B030D-6E8A-4147-A177-3AD203B41FA5}">
                      <a16:colId xmlns:a16="http://schemas.microsoft.com/office/drawing/2014/main" val="20002"/>
                    </a:ext>
                  </a:extLst>
                </a:gridCol>
              </a:tblGrid>
              <a:tr h="305273">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改革の内容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成果・進捗状況</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5494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u="none" dirty="0">
                          <a:solidFill>
                            <a:schemeClr val="tx1"/>
                          </a:solidFill>
                        </a:rPr>
                        <a:t>いじめ対策</a:t>
                      </a:r>
                      <a:endParaRPr lang="en-US" altLang="ja-JP" sz="14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rPr>
                        <a:t>　（高校・支援含む）</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b="1" u="none"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ＭＳ Ｐゴシック" panose="020B0600070205080204" pitchFamily="50" charset="-128"/>
                          <a:ea typeface="+mn-ea"/>
                        </a:rPr>
                        <a:t>・</a:t>
                      </a:r>
                      <a:r>
                        <a:rPr kumimoji="1" lang="en-US" altLang="ja-JP" sz="1400" u="none" dirty="0">
                          <a:solidFill>
                            <a:schemeClr val="tx1"/>
                          </a:solidFill>
                          <a:latin typeface="ＭＳ Ｐゴシック" panose="020B0600070205080204" pitchFamily="50" charset="-128"/>
                          <a:ea typeface="+mn-ea"/>
                        </a:rPr>
                        <a:t>2020</a:t>
                      </a:r>
                      <a:r>
                        <a:rPr kumimoji="1" lang="ja-JP" altLang="en-US" sz="1400" u="none" dirty="0">
                          <a:solidFill>
                            <a:schemeClr val="tx1"/>
                          </a:solidFill>
                          <a:latin typeface="ＭＳ Ｐゴシック" panose="020B0600070205080204" pitchFamily="50" charset="-128"/>
                          <a:ea typeface="+mn-ea"/>
                        </a:rPr>
                        <a:t>年度以降、小中学校におけるいじめ重大事態や児童虐待等の深刻な事案に迅速かつ適切に対応するため、市町村の要請に応じ、専門人材からなる緊急支援チームを派遣。また、課題の大きい府内小中学校に非常勤講師や校長</a:t>
                      </a:r>
                      <a:r>
                        <a:rPr kumimoji="1" lang="en-US" altLang="ja-JP" sz="1400" u="none" dirty="0">
                          <a:solidFill>
                            <a:schemeClr val="tx1"/>
                          </a:solidFill>
                          <a:latin typeface="ＭＳ Ｐゴシック" panose="020B0600070205080204" pitchFamily="50" charset="-128"/>
                          <a:ea typeface="+mn-ea"/>
                        </a:rPr>
                        <a:t>OB</a:t>
                      </a:r>
                      <a:r>
                        <a:rPr kumimoji="1" lang="ja-JP" altLang="en-US" sz="1400" u="none" dirty="0">
                          <a:solidFill>
                            <a:schemeClr val="tx1"/>
                          </a:solidFill>
                          <a:latin typeface="ＭＳ Ｐゴシック" panose="020B0600070205080204" pitchFamily="50" charset="-128"/>
                          <a:ea typeface="+mn-ea"/>
                        </a:rPr>
                        <a:t>等を配置。</a:t>
                      </a:r>
                    </a:p>
                    <a:p>
                      <a:pPr marL="0" marR="0" indent="92075" algn="l" defTabSz="914400" rtl="0" eaLnBrk="1" fontAlgn="auto" latinLnBrk="0" hangingPunct="1">
                        <a:lnSpc>
                          <a:spcPct val="100000"/>
                        </a:lnSpc>
                        <a:spcBef>
                          <a:spcPts val="0"/>
                        </a:spcBef>
                        <a:spcAft>
                          <a:spcPts val="0"/>
                        </a:spcAft>
                        <a:buClrTx/>
                        <a:buSzTx/>
                        <a:buFontTx/>
                        <a:buNone/>
                        <a:tabLst/>
                        <a:defRPr/>
                      </a:pPr>
                      <a:endParaRPr kumimoji="1" lang="ja-JP" altLang="en-US" sz="1400" u="none" dirty="0">
                        <a:solidFill>
                          <a:schemeClr val="tx1"/>
                        </a:solidFill>
                        <a:latin typeface="ＭＳ Ｐゴシック" panose="020B0600070205080204" pitchFamily="50" charset="-128"/>
                        <a:ea typeface="+mn-ea"/>
                      </a:endParaRPr>
                    </a:p>
                    <a:p>
                      <a:pPr marL="0" marR="0" lvl="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0"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府立学校において、背景にいじめの疑いがあり、生徒の生命に重大な被害が生じた場合や相当の期間学校を欠席することを余儀なくされた場合、調査主体は従前であれば教育庁もしくは学校であったが、被害生徒側が知事部局の第三者委員会による調査を選択できる仕組みを整備した（</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2022</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4</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月）。</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0" indent="92075"/>
                      <a:endParaRPr kumimoji="1" lang="en-US" altLang="ja-JP" sz="1200" b="1" u="none" dirty="0">
                        <a:solidFill>
                          <a:schemeClr val="tx1"/>
                        </a:solidFill>
                        <a:latin typeface="ＭＳ Ｐゴシック" panose="020B0600070205080204" pitchFamily="50" charset="-128"/>
                        <a:ea typeface="ＭＳ Ｐゴシック" panose="020B0600070205080204" pitchFamily="50" charset="-128"/>
                      </a:endParaRPr>
                    </a:p>
                    <a:p>
                      <a:pPr marL="0" indent="92075"/>
                      <a:endParaRPr kumimoji="1" lang="en-US" altLang="ja-JP" sz="1200" b="1" u="none" dirty="0">
                        <a:solidFill>
                          <a:schemeClr val="tx1"/>
                        </a:solidFill>
                        <a:latin typeface="ＭＳ Ｐゴシック" panose="020B0600070205080204" pitchFamily="50" charset="-128"/>
                        <a:ea typeface="ＭＳ Ｐゴシック" panose="020B0600070205080204" pitchFamily="50" charset="-128"/>
                      </a:endParaRPr>
                    </a:p>
                    <a:p>
                      <a:pPr marL="0" indent="92075"/>
                      <a:endParaRPr kumimoji="1" lang="en-US" altLang="ja-JP" sz="1200" b="1" u="none" dirty="0">
                        <a:solidFill>
                          <a:schemeClr val="tx1"/>
                        </a:solidFill>
                        <a:latin typeface="ＭＳ Ｐゴシック" panose="020B0600070205080204" pitchFamily="50" charset="-128"/>
                        <a:ea typeface="ＭＳ Ｐゴシック" panose="020B0600070205080204" pitchFamily="50" charset="-128"/>
                      </a:endParaRPr>
                    </a:p>
                    <a:p>
                      <a:pPr marL="0" indent="92075"/>
                      <a:endParaRPr kumimoji="1" lang="en-US" altLang="ja-JP" sz="1200" b="1" u="none" dirty="0">
                        <a:solidFill>
                          <a:schemeClr val="tx1"/>
                        </a:solidFill>
                        <a:latin typeface="ＭＳ Ｐゴシック" panose="020B0600070205080204" pitchFamily="50" charset="-128"/>
                        <a:ea typeface="ＭＳ Ｐゴシック" panose="020B0600070205080204" pitchFamily="50" charset="-128"/>
                      </a:endParaRPr>
                    </a:p>
                    <a:p>
                      <a:pPr marL="0" indent="92075"/>
                      <a:endParaRPr kumimoji="1" lang="en-US" altLang="ja-JP" sz="1200" b="1" u="none" dirty="0">
                        <a:solidFill>
                          <a:schemeClr val="tx1"/>
                        </a:solidFill>
                        <a:latin typeface="ＭＳ Ｐゴシック" panose="020B0600070205080204" pitchFamily="50" charset="-128"/>
                        <a:ea typeface="ＭＳ Ｐゴシック" panose="020B0600070205080204" pitchFamily="50" charset="-128"/>
                      </a:endParaRPr>
                    </a:p>
                    <a:p>
                      <a:pPr marL="0" indent="92075"/>
                      <a:endParaRPr kumimoji="1" lang="ja-JP" altLang="en-US" sz="1200" b="1"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・府の</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1,000</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人あたりのいじめ認知件数について、適切に対応ができるよう積極的な認知を進めた結果、全国平均より高くなっている。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小学校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2020</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91.8</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67.1</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2021</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109.9</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80.7</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件</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zh-CN"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中</a:t>
                      </a:r>
                      <a:r>
                        <a:rPr kumimoji="1" lang="zh-CN"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学校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zh-CN"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2020</a:t>
                      </a:r>
                      <a:r>
                        <a:rPr kumimoji="1" lang="zh-CN"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27.8</a:t>
                      </a:r>
                      <a:r>
                        <a:rPr kumimoji="1" lang="zh-CN"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26.6</a:t>
                      </a:r>
                      <a:r>
                        <a:rPr kumimoji="1" lang="zh-CN"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zh-CN"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2021</a:t>
                      </a:r>
                      <a:r>
                        <a:rPr kumimoji="1" lang="zh-CN"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　府</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35.7</a:t>
                      </a:r>
                      <a:r>
                        <a:rPr kumimoji="1" lang="zh-CN"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件、全国</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31.9</a:t>
                      </a:r>
                      <a:r>
                        <a:rPr kumimoji="1" lang="zh-CN"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a:t>
                      </a:r>
                    </a:p>
                    <a:p>
                      <a:pPr marL="0" indent="0"/>
                      <a:endParaRPr kumimoji="1" lang="en-US" altLang="ja-JP" sz="1400" b="1" u="none"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latin typeface="ＭＳ Ｐゴシック" panose="020B0600070205080204" pitchFamily="50" charset="-128"/>
                          <a:ea typeface="ＭＳ Ｐゴシック" panose="020B0600070205080204" pitchFamily="50" charset="-128"/>
                        </a:rPr>
                        <a:t>　</a:t>
                      </a:r>
                      <a:r>
                        <a:rPr kumimoji="1" lang="en-US" altLang="zh-CN"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府立高校</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中</a:t>
                      </a:r>
                      <a:r>
                        <a:rPr kumimoji="1" lang="zh-CN"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学校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zh-CN"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2020</a:t>
                      </a:r>
                      <a:r>
                        <a:rPr kumimoji="1" lang="zh-CN"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　府</a:t>
                      </a:r>
                      <a:r>
                        <a:rPr kumimoji="1" lang="en-US" altLang="zh-CN"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2.4</a:t>
                      </a:r>
                      <a:r>
                        <a:rPr kumimoji="1" lang="zh-CN"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件、全国</a:t>
                      </a:r>
                      <a:r>
                        <a:rPr kumimoji="1" lang="en-US" altLang="zh-CN"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4.8</a:t>
                      </a:r>
                      <a:r>
                        <a:rPr kumimoji="1" lang="zh-CN"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zh-CN"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2021</a:t>
                      </a:r>
                      <a:r>
                        <a:rPr kumimoji="1" lang="zh-CN"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　府</a:t>
                      </a:r>
                      <a:r>
                        <a:rPr kumimoji="1" lang="en-US" altLang="zh-CN"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2.8</a:t>
                      </a:r>
                      <a:r>
                        <a:rPr kumimoji="1" lang="zh-CN"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件、全国</a:t>
                      </a:r>
                      <a:r>
                        <a:rPr kumimoji="1" lang="en-US" altLang="zh-CN"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5.4</a:t>
                      </a:r>
                      <a:r>
                        <a:rPr kumimoji="1" lang="zh-CN"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a:t>
                      </a:r>
                    </a:p>
                    <a:p>
                      <a:pPr marL="0" indent="0"/>
                      <a:endParaRPr kumimoji="1" lang="en-US" altLang="ja-JP" sz="1400" b="1" u="none"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ＭＳ Ｐゴシック" panose="020B0600070205080204" pitchFamily="50" charset="-128"/>
                          <a:ea typeface="+mn-ea"/>
                        </a:rPr>
                        <a:t>・</a:t>
                      </a:r>
                      <a:r>
                        <a:rPr kumimoji="1" lang="en-US" altLang="ja-JP" sz="1400" u="none" dirty="0">
                          <a:solidFill>
                            <a:schemeClr val="tx1"/>
                          </a:solidFill>
                          <a:latin typeface="ＭＳ Ｐゴシック" panose="020B0600070205080204" pitchFamily="50" charset="-128"/>
                          <a:ea typeface="+mn-ea"/>
                        </a:rPr>
                        <a:t>LINE</a:t>
                      </a:r>
                      <a:r>
                        <a:rPr kumimoji="1" lang="ja-JP" altLang="en-US" sz="1400" u="none" dirty="0">
                          <a:solidFill>
                            <a:schemeClr val="tx1"/>
                          </a:solidFill>
                          <a:latin typeface="ＭＳ Ｐゴシック" panose="020B0600070205080204" pitchFamily="50" charset="-128"/>
                          <a:ea typeface="+mn-ea"/>
                        </a:rPr>
                        <a:t>相談をはじめとするいじめに関する相談窓口を設置（</a:t>
                      </a:r>
                      <a:r>
                        <a:rPr kumimoji="1" lang="en-US" altLang="ja-JP" sz="1400" u="none" dirty="0">
                          <a:solidFill>
                            <a:schemeClr val="tx1"/>
                          </a:solidFill>
                          <a:latin typeface="ＭＳ Ｐゴシック" panose="020B0600070205080204" pitchFamily="50" charset="-128"/>
                          <a:ea typeface="+mn-ea"/>
                        </a:rPr>
                        <a:t>LINE</a:t>
                      </a:r>
                      <a:r>
                        <a:rPr kumimoji="1" lang="ja-JP" altLang="en-US" sz="1400" u="none" dirty="0">
                          <a:solidFill>
                            <a:schemeClr val="tx1"/>
                          </a:solidFill>
                          <a:latin typeface="ＭＳ Ｐゴシック" panose="020B0600070205080204" pitchFamily="50" charset="-128"/>
                          <a:ea typeface="+mn-ea"/>
                        </a:rPr>
                        <a:t>相談窓口設置は</a:t>
                      </a:r>
                      <a:r>
                        <a:rPr kumimoji="1" lang="en-US" altLang="ja-JP" sz="1400" u="none" dirty="0">
                          <a:solidFill>
                            <a:schemeClr val="tx1"/>
                          </a:solidFill>
                          <a:latin typeface="ＭＳ Ｐゴシック" panose="020B0600070205080204" pitchFamily="50" charset="-128"/>
                          <a:ea typeface="+mn-ea"/>
                        </a:rPr>
                        <a:t>2018</a:t>
                      </a:r>
                      <a:r>
                        <a:rPr kumimoji="1" lang="ja-JP" altLang="en-US" sz="1400" u="none" dirty="0">
                          <a:solidFill>
                            <a:schemeClr val="tx1"/>
                          </a:solidFill>
                          <a:latin typeface="ＭＳ Ｐゴシック" panose="020B0600070205080204" pitchFamily="50" charset="-128"/>
                          <a:ea typeface="+mn-ea"/>
                        </a:rPr>
                        <a:t>年度）。</a:t>
                      </a:r>
                    </a:p>
                    <a:p>
                      <a:pPr marL="0" indent="0"/>
                      <a:endParaRPr kumimoji="1" lang="en-US" altLang="ja-JP" sz="1400" b="1"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174</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65437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41297" y="224644"/>
            <a:ext cx="885698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■学力向上関連事業</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7" name="図 6"/>
          <p:cNvPicPr>
            <a:picLocks noChangeAspect="1"/>
          </p:cNvPicPr>
          <p:nvPr/>
        </p:nvPicPr>
        <p:blipFill>
          <a:blip r:embed="rId2"/>
          <a:stretch>
            <a:fillRect/>
          </a:stretch>
        </p:blipFill>
        <p:spPr>
          <a:xfrm>
            <a:off x="1041397" y="570466"/>
            <a:ext cx="7056784" cy="6162434"/>
          </a:xfrm>
          <a:prstGeom prst="rect">
            <a:avLst/>
          </a:prstGeom>
        </p:spPr>
      </p:pic>
    </p:spTree>
    <p:extLst>
      <p:ext uri="{BB962C8B-B14F-4D97-AF65-F5344CB8AC3E}">
        <p14:creationId xmlns:p14="http://schemas.microsoft.com/office/powerpoint/2010/main" val="1952285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580127" y="1252996"/>
            <a:ext cx="4240345" cy="2440549"/>
          </a:xfrm>
          <a:prstGeom prst="rect">
            <a:avLst/>
          </a:prstGeom>
        </p:spPr>
      </p:pic>
      <p:sp>
        <p:nvSpPr>
          <p:cNvPr id="4" name="タイトル 1"/>
          <p:cNvSpPr txBox="1">
            <a:spLocks/>
          </p:cNvSpPr>
          <p:nvPr/>
        </p:nvSpPr>
        <p:spPr>
          <a:xfrm>
            <a:off x="141297" y="224644"/>
            <a:ext cx="885698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■全国学力・学習状況調査　平均正答率対全国比　他府県との比較</a:t>
            </a:r>
          </a:p>
        </p:txBody>
      </p:sp>
      <p:sp>
        <p:nvSpPr>
          <p:cNvPr id="13" name="テキスト ボックス 12"/>
          <p:cNvSpPr txBox="1"/>
          <p:nvPr/>
        </p:nvSpPr>
        <p:spPr>
          <a:xfrm>
            <a:off x="107504" y="682437"/>
            <a:ext cx="17281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小学生</a:t>
            </a:r>
          </a:p>
        </p:txBody>
      </p:sp>
      <p:sp>
        <p:nvSpPr>
          <p:cNvPr id="14" name="テキスト ボックス 13"/>
          <p:cNvSpPr txBox="1"/>
          <p:nvPr/>
        </p:nvSpPr>
        <p:spPr>
          <a:xfrm>
            <a:off x="827584" y="918012"/>
            <a:ext cx="2808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国語の全国に対する割合</a:t>
            </a:r>
          </a:p>
        </p:txBody>
      </p:sp>
      <p:sp>
        <p:nvSpPr>
          <p:cNvPr id="15" name="テキスト ボックス 14"/>
          <p:cNvSpPr txBox="1"/>
          <p:nvPr/>
        </p:nvSpPr>
        <p:spPr>
          <a:xfrm>
            <a:off x="5220072" y="934687"/>
            <a:ext cx="2808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算数の全国に対する割合</a:t>
            </a:r>
          </a:p>
        </p:txBody>
      </p:sp>
      <p:sp>
        <p:nvSpPr>
          <p:cNvPr id="16" name="テキスト ボックス 15"/>
          <p:cNvSpPr txBox="1"/>
          <p:nvPr/>
        </p:nvSpPr>
        <p:spPr>
          <a:xfrm>
            <a:off x="107504" y="3717032"/>
            <a:ext cx="17281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中学生</a:t>
            </a:r>
          </a:p>
        </p:txBody>
      </p:sp>
      <p:sp>
        <p:nvSpPr>
          <p:cNvPr id="17" name="テキスト ボックス 16"/>
          <p:cNvSpPr txBox="1"/>
          <p:nvPr/>
        </p:nvSpPr>
        <p:spPr>
          <a:xfrm>
            <a:off x="827584" y="4031569"/>
            <a:ext cx="2808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国語の全国に対する割合</a:t>
            </a:r>
          </a:p>
        </p:txBody>
      </p:sp>
      <p:sp>
        <p:nvSpPr>
          <p:cNvPr id="18" name="テキスト ボックス 17"/>
          <p:cNvSpPr txBox="1"/>
          <p:nvPr/>
        </p:nvSpPr>
        <p:spPr>
          <a:xfrm>
            <a:off x="5220072" y="4054327"/>
            <a:ext cx="2808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数学の全国に対する割合</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10" name="図 9"/>
          <p:cNvPicPr>
            <a:picLocks noChangeAspect="1"/>
          </p:cNvPicPr>
          <p:nvPr/>
        </p:nvPicPr>
        <p:blipFill>
          <a:blip r:embed="rId3"/>
          <a:stretch>
            <a:fillRect/>
          </a:stretch>
        </p:blipFill>
        <p:spPr>
          <a:xfrm>
            <a:off x="5455019" y="3007578"/>
            <a:ext cx="712013" cy="349414"/>
          </a:xfrm>
          <a:prstGeom prst="rect">
            <a:avLst/>
          </a:prstGeom>
        </p:spPr>
      </p:pic>
      <p:pic>
        <p:nvPicPr>
          <p:cNvPr id="3" name="図 2"/>
          <p:cNvPicPr>
            <a:picLocks noChangeAspect="1"/>
          </p:cNvPicPr>
          <p:nvPr/>
        </p:nvPicPr>
        <p:blipFill>
          <a:blip r:embed="rId4"/>
          <a:stretch>
            <a:fillRect/>
          </a:stretch>
        </p:blipFill>
        <p:spPr>
          <a:xfrm>
            <a:off x="172512" y="1234549"/>
            <a:ext cx="4286685" cy="2441128"/>
          </a:xfrm>
          <a:prstGeom prst="rect">
            <a:avLst/>
          </a:prstGeom>
        </p:spPr>
      </p:pic>
      <p:pic>
        <p:nvPicPr>
          <p:cNvPr id="20" name="図 19"/>
          <p:cNvPicPr>
            <a:picLocks noChangeAspect="1"/>
          </p:cNvPicPr>
          <p:nvPr/>
        </p:nvPicPr>
        <p:blipFill>
          <a:blip r:embed="rId5"/>
          <a:stretch>
            <a:fillRect/>
          </a:stretch>
        </p:blipFill>
        <p:spPr>
          <a:xfrm>
            <a:off x="4584255" y="4320042"/>
            <a:ext cx="4236217" cy="2439081"/>
          </a:xfrm>
          <a:prstGeom prst="rect">
            <a:avLst/>
          </a:prstGeom>
        </p:spPr>
      </p:pic>
      <p:pic>
        <p:nvPicPr>
          <p:cNvPr id="7" name="図 6"/>
          <p:cNvPicPr>
            <a:picLocks noChangeAspect="1"/>
          </p:cNvPicPr>
          <p:nvPr/>
        </p:nvPicPr>
        <p:blipFill>
          <a:blip r:embed="rId6"/>
          <a:stretch>
            <a:fillRect/>
          </a:stretch>
        </p:blipFill>
        <p:spPr>
          <a:xfrm>
            <a:off x="187639" y="4320042"/>
            <a:ext cx="4240345" cy="2439081"/>
          </a:xfrm>
          <a:prstGeom prst="rect">
            <a:avLst/>
          </a:prstGeom>
        </p:spPr>
      </p:pic>
      <p:sp>
        <p:nvSpPr>
          <p:cNvPr id="19" name="テキスト ボックス 18"/>
          <p:cNvSpPr txBox="1"/>
          <p:nvPr/>
        </p:nvSpPr>
        <p:spPr>
          <a:xfrm>
            <a:off x="2968587" y="2916108"/>
            <a:ext cx="873968" cy="461665"/>
          </a:xfrm>
          <a:prstGeom prst="rect">
            <a:avLst/>
          </a:prstGeom>
          <a:solidFill>
            <a:schemeClr val="bg1"/>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問題の</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区分がなくなる</a:t>
            </a:r>
          </a:p>
        </p:txBody>
      </p:sp>
      <p:sp>
        <p:nvSpPr>
          <p:cNvPr id="21" name="テキスト ボックス 20"/>
          <p:cNvSpPr txBox="1"/>
          <p:nvPr/>
        </p:nvSpPr>
        <p:spPr>
          <a:xfrm>
            <a:off x="6876256" y="2902788"/>
            <a:ext cx="873968" cy="461665"/>
          </a:xfrm>
          <a:prstGeom prst="rect">
            <a:avLst/>
          </a:prstGeom>
          <a:solidFill>
            <a:schemeClr val="bg1"/>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問題の</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区分がなくなる</a:t>
            </a:r>
          </a:p>
        </p:txBody>
      </p:sp>
      <p:sp>
        <p:nvSpPr>
          <p:cNvPr id="23" name="テキスト ボックス 22"/>
          <p:cNvSpPr txBox="1"/>
          <p:nvPr/>
        </p:nvSpPr>
        <p:spPr>
          <a:xfrm>
            <a:off x="2531603" y="5991533"/>
            <a:ext cx="873968" cy="461665"/>
          </a:xfrm>
          <a:prstGeom prst="rect">
            <a:avLst/>
          </a:prstGeom>
          <a:solidFill>
            <a:schemeClr val="bg1"/>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問題の</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区分がなくなる</a:t>
            </a:r>
          </a:p>
        </p:txBody>
      </p:sp>
      <p:sp>
        <p:nvSpPr>
          <p:cNvPr id="24" name="テキスト ボックス 23"/>
          <p:cNvSpPr txBox="1"/>
          <p:nvPr/>
        </p:nvSpPr>
        <p:spPr>
          <a:xfrm>
            <a:off x="7010400" y="6000207"/>
            <a:ext cx="873968" cy="461665"/>
          </a:xfrm>
          <a:prstGeom prst="rect">
            <a:avLst/>
          </a:prstGeom>
          <a:solidFill>
            <a:schemeClr val="bg1"/>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問題の</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区分がなくなる</a:t>
            </a:r>
          </a:p>
        </p:txBody>
      </p:sp>
      <p:pic>
        <p:nvPicPr>
          <p:cNvPr id="25" name="図 24"/>
          <p:cNvPicPr>
            <a:picLocks noChangeAspect="1"/>
          </p:cNvPicPr>
          <p:nvPr/>
        </p:nvPicPr>
        <p:blipFill>
          <a:blip r:embed="rId3"/>
          <a:stretch>
            <a:fillRect/>
          </a:stretch>
        </p:blipFill>
        <p:spPr>
          <a:xfrm>
            <a:off x="1403648" y="6112458"/>
            <a:ext cx="712013" cy="349414"/>
          </a:xfrm>
          <a:prstGeom prst="rect">
            <a:avLst/>
          </a:prstGeom>
        </p:spPr>
      </p:pic>
      <p:pic>
        <p:nvPicPr>
          <p:cNvPr id="26" name="図 25"/>
          <p:cNvPicPr>
            <a:picLocks noChangeAspect="1"/>
          </p:cNvPicPr>
          <p:nvPr/>
        </p:nvPicPr>
        <p:blipFill>
          <a:blip r:embed="rId3"/>
          <a:stretch>
            <a:fillRect/>
          </a:stretch>
        </p:blipFill>
        <p:spPr>
          <a:xfrm>
            <a:off x="5520600" y="6139500"/>
            <a:ext cx="712013" cy="349414"/>
          </a:xfrm>
          <a:prstGeom prst="rect">
            <a:avLst/>
          </a:prstGeom>
        </p:spPr>
      </p:pic>
    </p:spTree>
    <p:extLst>
      <p:ext uri="{BB962C8B-B14F-4D97-AF65-F5344CB8AC3E}">
        <p14:creationId xmlns:p14="http://schemas.microsoft.com/office/powerpoint/2010/main" val="3069556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215517" y="1066091"/>
          <a:ext cx="8748971" cy="3540760"/>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4032449">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370840">
                <a:tc>
                  <a:txBody>
                    <a:bodyPr/>
                    <a:lstStyle/>
                    <a:p>
                      <a:pPr algn="ctr"/>
                      <a:r>
                        <a:rPr kumimoji="1" lang="ja-JP" altLang="en-US" sz="1600" u="none" dirty="0">
                          <a:solidFill>
                            <a:schemeClr val="tx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u="none" dirty="0">
                          <a:solidFill>
                            <a:schemeClr val="tx1"/>
                          </a:solidFill>
                          <a:latin typeface="ＭＳ Ｐゴシック" panose="020B0600070205080204" pitchFamily="50" charset="-128"/>
                          <a:ea typeface="ＭＳ Ｐゴシック" panose="020B0600070205080204" pitchFamily="50" charset="-128"/>
                        </a:rPr>
                        <a:t>改革の内容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u="none" dirty="0">
                          <a:solidFill>
                            <a:schemeClr val="tx1"/>
                          </a:solidFill>
                          <a:latin typeface="ＭＳ Ｐゴシック" panose="020B0600070205080204" pitchFamily="50" charset="-128"/>
                          <a:ea typeface="ＭＳ Ｐゴシック" panose="020B0600070205080204" pitchFamily="50" charset="-128"/>
                        </a:rPr>
                        <a:t>成果・進捗状況</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442734">
                <a:tc>
                  <a:txBody>
                    <a:bodyPr/>
                    <a:lstStyle/>
                    <a:p>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私立高校授業料無償化制度</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・詳細別掲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42734">
                <a:tc>
                  <a:txBody>
                    <a:bodyPr/>
                    <a:lstStyle/>
                    <a:p>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府立高校入学者選抜制度の改善</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・中長期的に安定した入学者選抜制度を構築するため、</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年度以降、受験者の志願動向や進路指導の状況等を分析。</a:t>
                      </a:r>
                      <a:endParaRPr kumimoji="1" lang="en-US" altLang="ja-JP" sz="1400" u="none"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月に「大阪府立公立高等学校入学者選抜制度改善方針」を策定。</a:t>
                      </a:r>
                      <a:endParaRPr kumimoji="1" lang="en-US" altLang="ja-JP"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選抜機会の一本化</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p>
                    <a:p>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絶対評価の導入</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p>
                    <a:p>
                      <a:pPr marL="177800" indent="-177800"/>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　絶対評価の公平性を担保する「府内統一ルール」の策定</a:t>
                      </a:r>
                      <a:endParaRPr kumimoji="1" lang="en-US" altLang="ja-JP" sz="1400" u="none" dirty="0">
                        <a:solidFill>
                          <a:schemeClr val="tx1"/>
                        </a:solidFill>
                        <a:latin typeface="ＭＳ Ｐゴシック" panose="020B0600070205080204" pitchFamily="50" charset="-128"/>
                        <a:ea typeface="ＭＳ Ｐゴシック" panose="020B0600070205080204" pitchFamily="50" charset="-128"/>
                      </a:endParaRPr>
                    </a:p>
                    <a:p>
                      <a:pPr marL="177800" indent="-177800"/>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自己申告書、調査書の「活動／行動の記録」の活用</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p>
                    <a:p>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英語入試改革</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u="none" dirty="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a:solidFill>
                            <a:schemeClr val="tx1"/>
                          </a:solidFill>
                          <a:latin typeface="ＭＳ Ｐゴシック" panose="020B0600070205080204" pitchFamily="50" charset="-128"/>
                          <a:ea typeface="ＭＳ Ｐゴシック" panose="020B060007020508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u="none" strike="noStrike" baseline="0" dirty="0">
                          <a:solidFill>
                            <a:schemeClr val="tx1"/>
                          </a:solidFill>
                          <a:latin typeface="ＭＳ Ｐゴシック" panose="020B0600070205080204" pitchFamily="50" charset="-128"/>
                          <a:ea typeface="+mn-ea"/>
                        </a:rPr>
                        <a:t>-</a:t>
                      </a:r>
                      <a:r>
                        <a:rPr kumimoji="1" lang="ja-JP" altLang="en-US" sz="1400" u="none" strike="noStrike" baseline="0" dirty="0">
                          <a:solidFill>
                            <a:schemeClr val="tx1"/>
                          </a:solidFill>
                          <a:latin typeface="ＭＳ Ｐゴシック" panose="020B0600070205080204" pitchFamily="50" charset="-128"/>
                          <a:ea typeface="+mn-ea"/>
                        </a:rPr>
                        <a:t>インフルエンザ罹患者等に対する追検査の導入（</a:t>
                      </a:r>
                      <a:r>
                        <a:rPr kumimoji="1" lang="en-US" altLang="ja-JP" sz="1400" u="none" strike="noStrike" baseline="0" dirty="0">
                          <a:solidFill>
                            <a:schemeClr val="tx1"/>
                          </a:solidFill>
                          <a:latin typeface="ＭＳ Ｐゴシック" panose="020B0600070205080204" pitchFamily="50" charset="-128"/>
                          <a:ea typeface="+mn-ea"/>
                        </a:rPr>
                        <a:t>2018</a:t>
                      </a:r>
                      <a:r>
                        <a:rPr kumimoji="1" lang="ja-JP" altLang="en-US" sz="1400" u="none" strike="noStrike" baseline="0" dirty="0">
                          <a:solidFill>
                            <a:schemeClr val="tx1"/>
                          </a:solidFill>
                          <a:latin typeface="ＭＳ Ｐゴシック" panose="020B0600070205080204" pitchFamily="50" charset="-128"/>
                          <a:ea typeface="+mn-ea"/>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u="none" strike="noStrike" baseline="0" dirty="0">
                          <a:solidFill>
                            <a:schemeClr val="tx1"/>
                          </a:solidFill>
                          <a:latin typeface="ＭＳ Ｐゴシック" panose="020B0600070205080204" pitchFamily="50" charset="-128"/>
                          <a:ea typeface="+mn-ea"/>
                        </a:rPr>
                        <a:t>-</a:t>
                      </a:r>
                      <a:r>
                        <a:rPr kumimoji="1" lang="ja-JP" altLang="en-US" sz="1400" u="none" strike="noStrike" baseline="0" dirty="0">
                          <a:solidFill>
                            <a:schemeClr val="tx1"/>
                          </a:solidFill>
                          <a:latin typeface="ＭＳ Ｐゴシック" panose="020B0600070205080204" pitchFamily="50" charset="-128"/>
                          <a:ea typeface="+mn-ea"/>
                        </a:rPr>
                        <a:t>新型コロナウイルス感染症への対応として追検査対象者の拡大（</a:t>
                      </a:r>
                      <a:r>
                        <a:rPr kumimoji="1" lang="en-US" altLang="ja-JP" sz="1400" u="none" strike="noStrike" baseline="0" dirty="0">
                          <a:solidFill>
                            <a:schemeClr val="tx1"/>
                          </a:solidFill>
                          <a:latin typeface="ＭＳ Ｐゴシック" panose="020B0600070205080204" pitchFamily="50" charset="-128"/>
                          <a:ea typeface="+mn-ea"/>
                        </a:rPr>
                        <a:t>2021</a:t>
                      </a:r>
                      <a:r>
                        <a:rPr kumimoji="1" lang="ja-JP" altLang="en-US" sz="1400" u="none" strike="noStrike" baseline="0" dirty="0">
                          <a:solidFill>
                            <a:schemeClr val="tx1"/>
                          </a:solidFill>
                          <a:latin typeface="ＭＳ Ｐゴシック" panose="020B0600070205080204" pitchFamily="50" charset="-128"/>
                          <a:ea typeface="+mn-ea"/>
                        </a:rPr>
                        <a:t>年度～）</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2" name="テキスト ボックス 1"/>
          <p:cNvSpPr txBox="1"/>
          <p:nvPr/>
        </p:nvSpPr>
        <p:spPr>
          <a:xfrm>
            <a:off x="215516" y="347157"/>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③高校教育改革</a:t>
            </a:r>
          </a:p>
        </p:txBody>
      </p:sp>
      <p:sp>
        <p:nvSpPr>
          <p:cNvPr id="19" name="テキスト ボックス 18"/>
          <p:cNvSpPr txBox="1"/>
          <p:nvPr/>
        </p:nvSpPr>
        <p:spPr>
          <a:xfrm>
            <a:off x="215516" y="642174"/>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■改革の内容と進捗状況</a:t>
            </a: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177</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102827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179997" y="677108"/>
          <a:ext cx="8748971" cy="6096000"/>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4104457">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328490">
                <a:tc>
                  <a:txBody>
                    <a:bodyPr/>
                    <a:lstStyle/>
                    <a:p>
                      <a:pPr algn="ctr"/>
                      <a:r>
                        <a:rPr kumimoji="1" lang="ja-JP" altLang="en-US" sz="1600" u="none" dirty="0">
                          <a:solidFill>
                            <a:schemeClr val="tx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u="none" dirty="0">
                          <a:solidFill>
                            <a:schemeClr val="tx1"/>
                          </a:solidFill>
                          <a:latin typeface="ＭＳ Ｐゴシック" panose="020B0600070205080204" pitchFamily="50" charset="-128"/>
                          <a:ea typeface="ＭＳ Ｐゴシック" panose="020B0600070205080204" pitchFamily="50" charset="-128"/>
                        </a:rPr>
                        <a:t>改革の内容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u="none" dirty="0">
                          <a:solidFill>
                            <a:schemeClr val="tx1"/>
                          </a:solidFill>
                          <a:latin typeface="ＭＳ Ｐゴシック" panose="020B0600070205080204" pitchFamily="50" charset="-128"/>
                          <a:ea typeface="ＭＳ Ｐゴシック" panose="020B0600070205080204" pitchFamily="50" charset="-128"/>
                        </a:rPr>
                        <a:t>成果・進捗状況</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5346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rPr>
                        <a:t>グローバルリーダーズハイスクールの設置等府立高校の特色づくり</a:t>
                      </a:r>
                      <a:endParaRPr kumimoji="1" lang="en-US" altLang="ja-JP" sz="1400" u="none"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・これからの社会のリーダーとして活躍する人材を育成するため、選ばれる学校となるための特色づくりを進める。</a:t>
                      </a:r>
                      <a:endParaRPr kumimoji="1" lang="en-US" altLang="ja-JP" sz="1400" b="0" u="none" dirty="0">
                        <a:solidFill>
                          <a:schemeClr val="tx1"/>
                        </a:solidFill>
                        <a:latin typeface="ＭＳ Ｐゴシック" panose="020B0600070205080204" pitchFamily="50" charset="-128"/>
                        <a:ea typeface="ＭＳ Ｐゴシック" panose="020B0600070205080204" pitchFamily="50" charset="-128"/>
                      </a:endParaRPr>
                    </a:p>
                    <a:p>
                      <a:pPr marL="176213" indent="-84138"/>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府立高校</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校に、進学指導に特色を置いた文理学科を設置</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北野、豊中、茨木、大手前、四條畷、高津、天王寺、生野、三国丘、岸和田</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a:t>
                      </a:r>
                    </a:p>
                    <a:p>
                      <a:pPr marL="176213" indent="-84138"/>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教育センターと一体となって大阪の教育課題を踏まえた実践・研究を行う附属高校を開設</a:t>
                      </a:r>
                      <a:endParaRPr kumimoji="1" lang="en-US" altLang="ja-JP" sz="1400" b="0" u="none" dirty="0">
                        <a:solidFill>
                          <a:schemeClr val="tx1"/>
                        </a:solidFill>
                        <a:latin typeface="ＭＳ Ｐゴシック" panose="020B0600070205080204" pitchFamily="50" charset="-128"/>
                        <a:ea typeface="ＭＳ Ｐゴシック" panose="020B0600070205080204" pitchFamily="50" charset="-128"/>
                      </a:endParaRPr>
                    </a:p>
                    <a:p>
                      <a:pPr marL="176213" indent="-84138"/>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グローバル人材の育成とキャリア教育推進について先駆的な取組みを行っている高校に新たな専門学科（グローバル科、デュアル総合学科）を設置</a:t>
                      </a:r>
                      <a:endParaRPr kumimoji="1" lang="en-US" altLang="ja-JP" sz="1400" b="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indent="-92075"/>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・グローバルリーダーズハイスクールの現役大学進学率</a:t>
                      </a:r>
                    </a:p>
                    <a:p>
                      <a:pPr marL="92075" indent="-92075"/>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400" b="0" u="none" baseline="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60.6</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zh-TW" sz="1400" b="0" u="none" dirty="0">
                          <a:solidFill>
                            <a:schemeClr val="tx1"/>
                          </a:solidFill>
                          <a:latin typeface="ＭＳ Ｐゴシック" panose="020B0600070205080204" pitchFamily="50" charset="-128"/>
                          <a:ea typeface="ＭＳ Ｐゴシック" panose="020B0600070205080204" pitchFamily="50" charset="-128"/>
                        </a:rPr>
                        <a:t>2013</a:t>
                      </a:r>
                      <a:r>
                        <a:rPr kumimoji="1" lang="zh-TW" altLang="en-US" sz="1400" b="0" u="none" dirty="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zh-TW" sz="1400" b="0" u="none" dirty="0">
                          <a:solidFill>
                            <a:schemeClr val="tx1"/>
                          </a:solidFill>
                          <a:latin typeface="ＭＳ Ｐゴシック" panose="020B0600070205080204" pitchFamily="50" charset="-128"/>
                          <a:ea typeface="ＭＳ Ｐゴシック" panose="020B0600070205080204" pitchFamily="50" charset="-128"/>
                        </a:rPr>
                        <a:t>62.7</a:t>
                      </a:r>
                      <a:r>
                        <a:rPr kumimoji="1" lang="zh-TW" altLang="en-US" sz="1400" b="0" u="none" dirty="0">
                          <a:solidFill>
                            <a:schemeClr val="tx1"/>
                          </a:solidFill>
                          <a:latin typeface="ＭＳ Ｐゴシック" panose="020B0600070205080204" pitchFamily="50" charset="-128"/>
                          <a:ea typeface="ＭＳ Ｐゴシック" panose="020B0600070205080204" pitchFamily="50" charset="-128"/>
                        </a:rPr>
                        <a:t>％</a:t>
                      </a:r>
                      <a:endParaRPr kumimoji="1" lang="en-US" altLang="zh-TW" sz="14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zh-TW" sz="1400" b="0" u="none" dirty="0">
                          <a:solidFill>
                            <a:schemeClr val="tx1"/>
                          </a:solidFill>
                          <a:latin typeface="ＭＳ Ｐゴシック" panose="020B0600070205080204" pitchFamily="50" charset="-128"/>
                          <a:ea typeface="ＭＳ Ｐゴシック" panose="020B0600070205080204" pitchFamily="50" charset="-128"/>
                        </a:rPr>
                        <a:t>2014</a:t>
                      </a:r>
                      <a:r>
                        <a:rPr kumimoji="1" lang="zh-TW" altLang="en-US" sz="1400" b="0" u="none" dirty="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zh-TW" sz="1400" b="0" u="none" dirty="0">
                          <a:solidFill>
                            <a:schemeClr val="tx1"/>
                          </a:solidFill>
                          <a:latin typeface="ＭＳ Ｐゴシック" panose="020B0600070205080204" pitchFamily="50" charset="-128"/>
                          <a:ea typeface="ＭＳ Ｐゴシック" panose="020B0600070205080204" pitchFamily="50" charset="-128"/>
                        </a:rPr>
                        <a:t>64.9</a:t>
                      </a:r>
                      <a:r>
                        <a:rPr kumimoji="1" lang="zh-TW" altLang="en-US" sz="1400" b="0" u="none" dirty="0">
                          <a:solidFill>
                            <a:schemeClr val="tx1"/>
                          </a:solidFill>
                          <a:latin typeface="ＭＳ Ｐゴシック" panose="020B0600070205080204" pitchFamily="50" charset="-128"/>
                          <a:ea typeface="ＭＳ Ｐゴシック" panose="020B0600070205080204" pitchFamily="50" charset="-128"/>
                        </a:rPr>
                        <a:t>％</a:t>
                      </a:r>
                      <a:endParaRPr kumimoji="1" lang="en-US" altLang="zh-TW" sz="14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zh-TW" sz="1400" b="0" u="none" dirty="0">
                          <a:solidFill>
                            <a:schemeClr val="tx1"/>
                          </a:solidFill>
                          <a:latin typeface="ＭＳ Ｐゴシック" panose="020B0600070205080204" pitchFamily="50" charset="-128"/>
                          <a:ea typeface="ＭＳ Ｐゴシック" panose="020B0600070205080204" pitchFamily="50" charset="-128"/>
                        </a:rPr>
                        <a:t>2015</a:t>
                      </a:r>
                      <a:r>
                        <a:rPr kumimoji="1" lang="zh-TW" altLang="en-US" sz="1400" b="0" u="none" dirty="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zh-TW" sz="1400" b="0" u="none" dirty="0">
                          <a:solidFill>
                            <a:schemeClr val="tx1"/>
                          </a:solidFill>
                          <a:latin typeface="ＭＳ Ｐゴシック" panose="020B0600070205080204" pitchFamily="50" charset="-128"/>
                          <a:ea typeface="ＭＳ Ｐゴシック" panose="020B0600070205080204" pitchFamily="50" charset="-128"/>
                        </a:rPr>
                        <a:t>66.8</a:t>
                      </a:r>
                      <a:r>
                        <a:rPr kumimoji="1" lang="zh-TW" altLang="en-US" sz="1400" b="0" u="none" dirty="0">
                          <a:solidFill>
                            <a:schemeClr val="tx1"/>
                          </a:solidFill>
                          <a:latin typeface="ＭＳ Ｐゴシック" panose="020B0600070205080204" pitchFamily="50" charset="-128"/>
                          <a:ea typeface="ＭＳ Ｐゴシック" panose="020B0600070205080204" pitchFamily="50" charset="-128"/>
                        </a:rPr>
                        <a:t>％</a:t>
                      </a:r>
                      <a:endParaRPr kumimoji="1" lang="en-US" altLang="zh-TW" sz="14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zh-TW" sz="1400" b="0" u="none" dirty="0">
                          <a:solidFill>
                            <a:schemeClr val="tx1"/>
                          </a:solidFill>
                          <a:latin typeface="ＭＳ Ｐゴシック" panose="020B0600070205080204" pitchFamily="50" charset="-128"/>
                          <a:ea typeface="ＭＳ Ｐゴシック" panose="020B0600070205080204" pitchFamily="50" charset="-128"/>
                        </a:rPr>
                        <a:t>2016</a:t>
                      </a:r>
                      <a:r>
                        <a:rPr kumimoji="1" lang="zh-TW" altLang="en-US" sz="1400" b="0" u="none" dirty="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zh-TW" sz="1400" b="0" u="none" dirty="0">
                          <a:solidFill>
                            <a:schemeClr val="tx1"/>
                          </a:solidFill>
                          <a:latin typeface="ＭＳ Ｐゴシック" panose="020B0600070205080204" pitchFamily="50" charset="-128"/>
                          <a:ea typeface="ＭＳ Ｐゴシック" panose="020B0600070205080204" pitchFamily="50" charset="-128"/>
                        </a:rPr>
                        <a:t>67.4</a:t>
                      </a:r>
                      <a:r>
                        <a:rPr kumimoji="1" lang="zh-TW" altLang="en-US" sz="1400" b="0" u="none" dirty="0">
                          <a:solidFill>
                            <a:schemeClr val="tx1"/>
                          </a:solidFill>
                          <a:latin typeface="ＭＳ Ｐゴシック" panose="020B0600070205080204" pitchFamily="50" charset="-128"/>
                          <a:ea typeface="ＭＳ Ｐゴシック" panose="020B0600070205080204" pitchFamily="50" charset="-128"/>
                        </a:rPr>
                        <a:t>％</a:t>
                      </a:r>
                      <a:endParaRPr kumimoji="1" lang="en-US" altLang="zh-TW" sz="14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67.0</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66.6</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2019</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71.5</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72.9</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74.7</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a:t>
                      </a:r>
                      <a:endParaRPr kumimoji="1" lang="en-US" altLang="zh-TW" sz="14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参考：</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2014</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年度選抜における志願倍率</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a:t>
                      </a:r>
                    </a:p>
                    <a:p>
                      <a:pPr marL="92075" indent="-3175"/>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文理学科：</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2.98</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グローバル科：</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2.68</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デュアル総合学科：</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1.78</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昼間の高校平均：前期選抜</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2.40</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　　　　　　　　　　　　後期選抜</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1.23</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参考：</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2017</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年度選抜における志願倍率</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a:t>
                      </a:r>
                    </a:p>
                    <a:p>
                      <a:pPr marL="92075" indent="-3175"/>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文理学科：</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2.25</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グローバル科：</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3.31</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昼間の高校平均：特別選抜</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1.21</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　　　　　　　　　　　　一般選抜</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1.18</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en-US" altLang="ja-JP" sz="1200" b="0" u="none" dirty="0">
                          <a:solidFill>
                            <a:schemeClr val="tx1"/>
                          </a:solidFill>
                          <a:latin typeface="ＭＳ Ｐゴシック" panose="020B0600070205080204" pitchFamily="50" charset="-128"/>
                          <a:ea typeface="+mn-ea"/>
                        </a:rPr>
                        <a:t>【</a:t>
                      </a:r>
                      <a:r>
                        <a:rPr kumimoji="1" lang="ja-JP" altLang="en-US" sz="1200" b="0" u="none" dirty="0">
                          <a:solidFill>
                            <a:schemeClr val="tx1"/>
                          </a:solidFill>
                          <a:latin typeface="ＭＳ Ｐゴシック" panose="020B0600070205080204" pitchFamily="50" charset="-128"/>
                          <a:ea typeface="+mn-ea"/>
                        </a:rPr>
                        <a:t>参考：</a:t>
                      </a:r>
                      <a:r>
                        <a:rPr kumimoji="1" lang="en-US" altLang="ja-JP" sz="1200" b="0" u="none" dirty="0">
                          <a:solidFill>
                            <a:schemeClr val="tx1"/>
                          </a:solidFill>
                          <a:latin typeface="ＭＳ Ｐゴシック" panose="020B0600070205080204" pitchFamily="50" charset="-128"/>
                          <a:ea typeface="+mn-ea"/>
                        </a:rPr>
                        <a:t>2022</a:t>
                      </a:r>
                      <a:r>
                        <a:rPr kumimoji="1" lang="ja-JP" altLang="en-US" sz="1200" b="0" u="none" dirty="0">
                          <a:solidFill>
                            <a:schemeClr val="tx1"/>
                          </a:solidFill>
                          <a:latin typeface="ＭＳ Ｐゴシック" panose="020B0600070205080204" pitchFamily="50" charset="-128"/>
                          <a:ea typeface="+mn-ea"/>
                        </a:rPr>
                        <a:t>年度選抜における志願倍率</a:t>
                      </a:r>
                      <a:r>
                        <a:rPr kumimoji="1" lang="en-US" altLang="ja-JP" sz="1200" b="0" u="none" dirty="0">
                          <a:solidFill>
                            <a:schemeClr val="tx1"/>
                          </a:solidFill>
                          <a:latin typeface="ＭＳ Ｐゴシック" panose="020B0600070205080204" pitchFamily="50" charset="-128"/>
                          <a:ea typeface="+mn-ea"/>
                        </a:rPr>
                        <a:t>】</a:t>
                      </a:r>
                    </a:p>
                    <a:p>
                      <a:pPr marL="92075" indent="-3175"/>
                      <a:r>
                        <a:rPr kumimoji="1" lang="en-US" altLang="ja-JP" sz="1200" b="0" u="none" dirty="0">
                          <a:solidFill>
                            <a:schemeClr val="tx1"/>
                          </a:solidFill>
                          <a:latin typeface="ＭＳ Ｐゴシック" panose="020B0600070205080204" pitchFamily="50" charset="-128"/>
                          <a:ea typeface="+mn-ea"/>
                        </a:rPr>
                        <a:t>-</a:t>
                      </a:r>
                      <a:r>
                        <a:rPr kumimoji="1" lang="ja-JP" altLang="en-US" sz="1200" b="0" u="none" dirty="0">
                          <a:solidFill>
                            <a:schemeClr val="tx1"/>
                          </a:solidFill>
                          <a:latin typeface="ＭＳ Ｐゴシック" panose="020B0600070205080204" pitchFamily="50" charset="-128"/>
                          <a:ea typeface="+mn-ea"/>
                        </a:rPr>
                        <a:t>文理学科：</a:t>
                      </a:r>
                      <a:r>
                        <a:rPr kumimoji="1" lang="en-US" altLang="ja-JP" sz="1200" b="0" u="none" dirty="0">
                          <a:solidFill>
                            <a:schemeClr val="tx1"/>
                          </a:solidFill>
                          <a:latin typeface="ＭＳ Ｐゴシック" panose="020B0600070205080204" pitchFamily="50" charset="-128"/>
                          <a:ea typeface="+mn-ea"/>
                        </a:rPr>
                        <a:t>1.38</a:t>
                      </a:r>
                      <a:r>
                        <a:rPr kumimoji="1" lang="ja-JP" altLang="en-US" sz="1200" b="0" u="none" dirty="0">
                          <a:solidFill>
                            <a:schemeClr val="tx1"/>
                          </a:solidFill>
                          <a:latin typeface="ＭＳ Ｐゴシック" panose="020B0600070205080204" pitchFamily="50" charset="-128"/>
                          <a:ea typeface="+mn-ea"/>
                        </a:rPr>
                        <a:t>倍</a:t>
                      </a:r>
                      <a:endParaRPr kumimoji="1" lang="en-US" altLang="ja-JP" sz="1200" b="0" u="none" dirty="0">
                        <a:solidFill>
                          <a:schemeClr val="tx1"/>
                        </a:solidFill>
                        <a:latin typeface="ＭＳ Ｐゴシック" panose="020B0600070205080204" pitchFamily="50" charset="-128"/>
                        <a:ea typeface="+mn-ea"/>
                      </a:endParaRPr>
                    </a:p>
                    <a:p>
                      <a:pPr marL="92075" indent="-3175"/>
                      <a:r>
                        <a:rPr kumimoji="1" lang="en-US" altLang="ja-JP" sz="1200" b="0" u="none" dirty="0">
                          <a:solidFill>
                            <a:schemeClr val="tx1"/>
                          </a:solidFill>
                          <a:latin typeface="ＭＳ Ｐゴシック" panose="020B0600070205080204" pitchFamily="50" charset="-128"/>
                          <a:ea typeface="+mn-ea"/>
                        </a:rPr>
                        <a:t>-</a:t>
                      </a:r>
                      <a:r>
                        <a:rPr kumimoji="1" lang="ja-JP" altLang="en-US" sz="1200" b="0" u="none" dirty="0">
                          <a:solidFill>
                            <a:schemeClr val="tx1"/>
                          </a:solidFill>
                          <a:latin typeface="ＭＳ Ｐゴシック" panose="020B0600070205080204" pitchFamily="50" charset="-128"/>
                          <a:ea typeface="+mn-ea"/>
                        </a:rPr>
                        <a:t>グローバル科：</a:t>
                      </a:r>
                      <a:r>
                        <a:rPr kumimoji="1" lang="en-US" altLang="ja-JP" sz="1200" b="0" u="none" dirty="0">
                          <a:solidFill>
                            <a:schemeClr val="tx1"/>
                          </a:solidFill>
                          <a:latin typeface="ＭＳ Ｐゴシック" panose="020B0600070205080204" pitchFamily="50" charset="-128"/>
                          <a:ea typeface="+mn-ea"/>
                        </a:rPr>
                        <a:t>1.99</a:t>
                      </a:r>
                      <a:r>
                        <a:rPr kumimoji="1" lang="ja-JP" altLang="en-US" sz="1200" b="0" u="none" dirty="0">
                          <a:solidFill>
                            <a:schemeClr val="tx1"/>
                          </a:solidFill>
                          <a:latin typeface="ＭＳ Ｐゴシック" panose="020B0600070205080204" pitchFamily="50" charset="-128"/>
                          <a:ea typeface="+mn-ea"/>
                        </a:rPr>
                        <a:t>倍</a:t>
                      </a:r>
                      <a:endParaRPr kumimoji="1" lang="en-US" altLang="ja-JP" sz="1200" b="0" u="none" dirty="0">
                        <a:solidFill>
                          <a:schemeClr val="tx1"/>
                        </a:solidFill>
                        <a:latin typeface="ＭＳ Ｐゴシック" panose="020B0600070205080204" pitchFamily="50" charset="-128"/>
                        <a:ea typeface="+mn-ea"/>
                      </a:endParaRPr>
                    </a:p>
                    <a:p>
                      <a:pPr marL="92075" indent="-3175"/>
                      <a:r>
                        <a:rPr kumimoji="1" lang="en-US" altLang="ja-JP" sz="1200" b="0" u="none" dirty="0">
                          <a:solidFill>
                            <a:schemeClr val="tx1"/>
                          </a:solidFill>
                          <a:latin typeface="ＭＳ Ｐゴシック" panose="020B0600070205080204" pitchFamily="50" charset="-128"/>
                          <a:ea typeface="+mn-ea"/>
                        </a:rPr>
                        <a:t>-</a:t>
                      </a:r>
                      <a:r>
                        <a:rPr kumimoji="1" lang="ja-JP" altLang="en-US" sz="1200" b="0" u="none" dirty="0">
                          <a:solidFill>
                            <a:schemeClr val="tx1"/>
                          </a:solidFill>
                          <a:latin typeface="ＭＳ Ｐゴシック" panose="020B0600070205080204" pitchFamily="50" charset="-128"/>
                          <a:ea typeface="+mn-ea"/>
                        </a:rPr>
                        <a:t>昼間の高校平均：特別選抜</a:t>
                      </a:r>
                      <a:r>
                        <a:rPr kumimoji="1" lang="en-US" altLang="ja-JP" sz="1200" b="0" u="none" dirty="0">
                          <a:solidFill>
                            <a:schemeClr val="tx1"/>
                          </a:solidFill>
                          <a:latin typeface="ＭＳ Ｐゴシック" panose="020B0600070205080204" pitchFamily="50" charset="-128"/>
                          <a:ea typeface="+mn-ea"/>
                        </a:rPr>
                        <a:t>0.95</a:t>
                      </a:r>
                      <a:r>
                        <a:rPr kumimoji="1" lang="ja-JP" altLang="en-US" sz="1200" b="0" u="none" dirty="0">
                          <a:solidFill>
                            <a:schemeClr val="tx1"/>
                          </a:solidFill>
                          <a:latin typeface="ＭＳ Ｐゴシック" panose="020B0600070205080204" pitchFamily="50" charset="-128"/>
                          <a:ea typeface="+mn-ea"/>
                        </a:rPr>
                        <a:t>倍</a:t>
                      </a:r>
                      <a:endParaRPr kumimoji="1" lang="en-US" altLang="ja-JP" sz="1200" b="0" u="none" dirty="0">
                        <a:solidFill>
                          <a:schemeClr val="tx1"/>
                        </a:solidFill>
                        <a:latin typeface="ＭＳ Ｐゴシック" panose="020B0600070205080204" pitchFamily="50" charset="-128"/>
                        <a:ea typeface="+mn-ea"/>
                      </a:endParaRPr>
                    </a:p>
                    <a:p>
                      <a:pPr marL="92075" indent="-3175"/>
                      <a:r>
                        <a:rPr kumimoji="1" lang="ja-JP" altLang="en-US" sz="1200" b="0" u="none" dirty="0">
                          <a:solidFill>
                            <a:schemeClr val="tx1"/>
                          </a:solidFill>
                          <a:latin typeface="ＭＳ Ｐゴシック" panose="020B0600070205080204" pitchFamily="50" charset="-128"/>
                          <a:ea typeface="+mn-ea"/>
                        </a:rPr>
                        <a:t>　　　　　　　　　　　　一般選抜</a:t>
                      </a:r>
                      <a:r>
                        <a:rPr kumimoji="1" lang="en-US" altLang="ja-JP" sz="1200" b="0" u="none" dirty="0">
                          <a:solidFill>
                            <a:schemeClr val="tx1"/>
                          </a:solidFill>
                          <a:latin typeface="ＭＳ Ｐゴシック" panose="020B0600070205080204" pitchFamily="50" charset="-128"/>
                          <a:ea typeface="+mn-ea"/>
                        </a:rPr>
                        <a:t>1.12</a:t>
                      </a:r>
                      <a:r>
                        <a:rPr kumimoji="1" lang="ja-JP" altLang="en-US" sz="1200" b="0" u="none" dirty="0">
                          <a:solidFill>
                            <a:schemeClr val="tx1"/>
                          </a:solidFill>
                          <a:latin typeface="ＭＳ Ｐゴシック" panose="020B0600070205080204" pitchFamily="50" charset="-128"/>
                          <a:ea typeface="+mn-ea"/>
                        </a:rPr>
                        <a:t>倍</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9" name="テキスト ボックス 18"/>
          <p:cNvSpPr txBox="1"/>
          <p:nvPr/>
        </p:nvSpPr>
        <p:spPr>
          <a:xfrm>
            <a:off x="179997" y="338554"/>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■改革の内容と進捗状況</a:t>
            </a: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178</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44085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215516" y="579549"/>
          <a:ext cx="8748971" cy="5455920"/>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4104457">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329171">
                <a:tc>
                  <a:txBody>
                    <a:bodyPr/>
                    <a:lstStyle/>
                    <a:p>
                      <a:pPr algn="ctr"/>
                      <a:r>
                        <a:rPr kumimoji="1" lang="ja-JP" altLang="en-US" sz="1600" u="none" dirty="0">
                          <a:solidFill>
                            <a:schemeClr val="tx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u="none" dirty="0">
                          <a:solidFill>
                            <a:schemeClr val="tx1"/>
                          </a:solidFill>
                          <a:latin typeface="ＭＳ Ｐゴシック" panose="020B0600070205080204" pitchFamily="50" charset="-128"/>
                          <a:ea typeface="ＭＳ Ｐゴシック" panose="020B0600070205080204" pitchFamily="50" charset="-128"/>
                        </a:rPr>
                        <a:t>改革の内容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u="none" dirty="0">
                          <a:solidFill>
                            <a:schemeClr val="tx1"/>
                          </a:solidFill>
                          <a:latin typeface="ＭＳ Ｐゴシック" panose="020B0600070205080204" pitchFamily="50" charset="-128"/>
                          <a:ea typeface="ＭＳ Ｐゴシック" panose="020B0600070205080204" pitchFamily="50" charset="-128"/>
                        </a:rPr>
                        <a:t>成果・進捗状況</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1164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英語教育の推進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・高校</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年間で</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技能を英語圏の大学に進学できるレベルに引き上げるなど、さらなる府立高校生の英語ｺﾐｭﾆｹｰｼｮﾝ能力の向上に取り組む（</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2015</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・また、府立高校入学者選抜において、</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TOEFL</a:t>
                      </a:r>
                      <a:r>
                        <a:rPr kumimoji="1" lang="en-US" altLang="ja-JP" sz="1200" b="0" u="none" baseline="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b="0" u="none" baseline="0" dirty="0" err="1">
                          <a:solidFill>
                            <a:schemeClr val="tx1"/>
                          </a:solidFill>
                          <a:latin typeface="ＭＳ Ｐゴシック" panose="020B0600070205080204" pitchFamily="50" charset="-128"/>
                          <a:ea typeface="ＭＳ Ｐゴシック" panose="020B0600070205080204" pitchFamily="50" charset="-128"/>
                        </a:rPr>
                        <a:t>iBT</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などの外部検定の成績を活用（</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2017</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・４年間で全府立高校</a:t>
                      </a:r>
                      <a:r>
                        <a:rPr kumimoji="1" lang="ja-JP" altLang="en-US" sz="1200" b="0" u="none" dirty="0">
                          <a:solidFill>
                            <a:schemeClr val="tx1"/>
                          </a:solidFill>
                          <a:latin typeface="ＭＳ Ｐゴシック" panose="020B0600070205080204" pitchFamily="50" charset="-128"/>
                          <a:ea typeface="+mn-ea"/>
                        </a:rPr>
                        <a:t>に対し英語教育推進中核教員研修を実施し</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た。（</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2019</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年度～）</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TOEFL  </a:t>
                      </a:r>
                      <a:r>
                        <a:rPr kumimoji="1" lang="en-US" altLang="ja-JP" sz="1200" b="0" u="none" dirty="0" err="1">
                          <a:solidFill>
                            <a:schemeClr val="tx1"/>
                          </a:solidFill>
                          <a:latin typeface="ＭＳ Ｐゴシック" panose="020B0600070205080204" pitchFamily="50" charset="-128"/>
                          <a:ea typeface="ＭＳ Ｐゴシック" panose="020B0600070205080204" pitchFamily="50" charset="-128"/>
                        </a:rPr>
                        <a:t>iBT</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を扱った授業を実施するための調査研究の実施及びシラバスの作成。</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2015</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年度または</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年度から</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TOEFL  </a:t>
                      </a:r>
                      <a:r>
                        <a:rPr kumimoji="1" lang="en-US" altLang="ja-JP" sz="1200" b="0" u="none" dirty="0" err="1">
                          <a:solidFill>
                            <a:schemeClr val="tx1"/>
                          </a:solidFill>
                          <a:latin typeface="ＭＳ Ｐゴシック" panose="020B0600070205080204" pitchFamily="50" charset="-128"/>
                          <a:ea typeface="ＭＳ Ｐゴシック" panose="020B0600070205080204" pitchFamily="50" charset="-128"/>
                        </a:rPr>
                        <a:t>iBT</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を扱った授業を導入。</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Super English Teacher(SET)</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の採用選考を実施（</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2014,2015</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2015</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年度から</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SET</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を雇用。</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200" b="0" u="none" dirty="0">
                          <a:solidFill>
                            <a:schemeClr val="tx1"/>
                          </a:solidFill>
                          <a:latin typeface="ＭＳ Ｐゴシック" panose="020B0600070205080204" pitchFamily="50" charset="-128"/>
                          <a:ea typeface="+mn-ea"/>
                        </a:rPr>
                        <a:t>・</a:t>
                      </a:r>
                      <a:r>
                        <a:rPr kumimoji="1" lang="en-US" altLang="ja-JP" sz="1200" b="0" u="none" dirty="0">
                          <a:solidFill>
                            <a:schemeClr val="tx1"/>
                          </a:solidFill>
                          <a:latin typeface="ＭＳ Ｐゴシック" panose="020B0600070205080204" pitchFamily="50" charset="-128"/>
                          <a:ea typeface="+mn-ea"/>
                        </a:rPr>
                        <a:t>CEFR A2</a:t>
                      </a:r>
                      <a:r>
                        <a:rPr kumimoji="1" lang="ja-JP" altLang="en-US" sz="1200" b="0" u="none" dirty="0">
                          <a:solidFill>
                            <a:schemeClr val="tx1"/>
                          </a:solidFill>
                          <a:latin typeface="ＭＳ Ｐゴシック" panose="020B0600070205080204" pitchFamily="50" charset="-128"/>
                          <a:ea typeface="+mn-ea"/>
                        </a:rPr>
                        <a:t>レベル相当以上を達成した高校３年生の割合</a:t>
                      </a:r>
                      <a:r>
                        <a:rPr kumimoji="1" lang="en-US" altLang="ja-JP" sz="1200" b="0" u="none" dirty="0">
                          <a:solidFill>
                            <a:schemeClr val="tx1"/>
                          </a:solidFill>
                          <a:latin typeface="ＭＳ Ｐゴシック" panose="020B0600070205080204" pitchFamily="50" charset="-128"/>
                          <a:ea typeface="+mn-ea"/>
                        </a:rPr>
                        <a:t>51.0</a:t>
                      </a:r>
                      <a:r>
                        <a:rPr kumimoji="1" lang="ja-JP" altLang="en-US" sz="1200" b="0" u="none" dirty="0">
                          <a:solidFill>
                            <a:schemeClr val="tx1"/>
                          </a:solidFill>
                          <a:latin typeface="ＭＳ Ｐゴシック" panose="020B0600070205080204" pitchFamily="50" charset="-128"/>
                          <a:ea typeface="+mn-ea"/>
                        </a:rPr>
                        <a:t>％となり、府の教育振興基本計画の目標</a:t>
                      </a:r>
                      <a:r>
                        <a:rPr kumimoji="1" lang="en-US" altLang="ja-JP" sz="1200" b="0" u="none" dirty="0">
                          <a:solidFill>
                            <a:schemeClr val="tx1"/>
                          </a:solidFill>
                          <a:latin typeface="ＭＳ Ｐゴシック" panose="020B0600070205080204" pitchFamily="50" charset="-128"/>
                          <a:ea typeface="+mn-ea"/>
                        </a:rPr>
                        <a:t>50</a:t>
                      </a:r>
                      <a:r>
                        <a:rPr kumimoji="1" lang="ja-JP" altLang="en-US" sz="1200" b="0" u="none" dirty="0">
                          <a:solidFill>
                            <a:schemeClr val="tx1"/>
                          </a:solidFill>
                          <a:latin typeface="ＭＳ Ｐゴシック" panose="020B0600070205080204" pitchFamily="50" charset="-128"/>
                          <a:ea typeface="+mn-ea"/>
                        </a:rPr>
                        <a:t>％を達成した。（</a:t>
                      </a:r>
                      <a:r>
                        <a:rPr kumimoji="1" lang="en-US" altLang="ja-JP" sz="1200" b="0" u="none" dirty="0">
                          <a:solidFill>
                            <a:schemeClr val="tx1"/>
                          </a:solidFill>
                          <a:latin typeface="ＭＳ Ｐゴシック" panose="020B0600070205080204" pitchFamily="50" charset="-128"/>
                          <a:ea typeface="+mn-ea"/>
                        </a:rPr>
                        <a:t>2021</a:t>
                      </a:r>
                      <a:r>
                        <a:rPr kumimoji="1" lang="ja-JP" altLang="en-US" sz="1200" b="0" u="none" dirty="0">
                          <a:solidFill>
                            <a:schemeClr val="tx1"/>
                          </a:solidFill>
                          <a:latin typeface="ＭＳ Ｐゴシック" panose="020B0600070205080204" pitchFamily="50" charset="-128"/>
                          <a:ea typeface="+mn-ea"/>
                        </a:rPr>
                        <a:t>年度）</a:t>
                      </a:r>
                      <a:endParaRPr kumimoji="1" lang="en-US" altLang="ja-JP" sz="1200" b="0" u="none" dirty="0">
                        <a:solidFill>
                          <a:schemeClr val="tx1"/>
                        </a:solidFill>
                        <a:latin typeface="ＭＳ Ｐゴシック" panose="020B0600070205080204" pitchFamily="50" charset="-128"/>
                        <a:ea typeface="+mn-ea"/>
                      </a:endParaRPr>
                    </a:p>
                    <a:p>
                      <a:pPr marL="0" indent="0"/>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83525">
                <a:tc>
                  <a:txBody>
                    <a:bodyPr/>
                    <a:lstStyle/>
                    <a:p>
                      <a:r>
                        <a:rPr kumimoji="1" lang="ja-JP" altLang="en-US" sz="1200" b="0" dirty="0">
                          <a:solidFill>
                            <a:schemeClr val="tx1"/>
                          </a:solidFill>
                        </a:rPr>
                        <a:t>工業系</a:t>
                      </a:r>
                      <a:r>
                        <a:rPr kumimoji="1" lang="ja-JP" altLang="en-US" sz="1200" b="0" u="none" dirty="0">
                          <a:solidFill>
                            <a:schemeClr val="tx1"/>
                          </a:solidFill>
                        </a:rPr>
                        <a:t>高校の充実強化</a:t>
                      </a:r>
                    </a:p>
                    <a:p>
                      <a:endParaRPr kumimoji="1" lang="ja-JP" altLang="en-US" sz="1600" b="0" u="none"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2011</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2013</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年度、工科高校等において老朽化した設備の更新を行うとともに、</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2014</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年度からは、工科高校</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9</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校を「高大連携重点型」「実践的技能養成重点型」「地域産業連携重点型」に指定し、役割を明確にして特色づくりを進める。</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2016</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年、工科高校魅力化推進プロジェクトチーム</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教育庁、商工労働部、府立工科校長会</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ja-JP" altLang="en-US" sz="1200" b="0" i="0" u="none" strike="noStrike" kern="1200" cap="none" spc="0" normalizeH="0" baseline="0" noProof="0" dirty="0" err="1">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工科高校魅力化推進プロジェクト応援団</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経済団体、大学等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を設置。公民が連携し、工科高校の魅力向上、情報発信を実施。</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rPr>
                        <a:t>・</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rPr>
                        <a:t>2022</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rPr>
                        <a:t>年、今後の工業系高校のあり方について、大阪府学校教育審議会へ諮問。答申では「大学進学への更なる対応」「時代に即した基礎・基本への対応」「企業連携の拡充」「工業系高校の魅力化と規模の適正化」「開かれた学校づくり」「工業系高校のネットワーク化」「魅力発信やイメージ戦略」が提言された。</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indent="-92075"/>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2014</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年度、高大連携重点型</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3</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校に「工学系大学進学専科」を設置。</a:t>
                      </a:r>
                    </a:p>
                    <a:p>
                      <a:pPr marL="92075" indent="-92075"/>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u="none" strike="noStrike" dirty="0">
                          <a:solidFill>
                            <a:schemeClr val="tx1"/>
                          </a:solidFill>
                          <a:latin typeface="ＭＳ Ｐゴシック" panose="020B0600070205080204" pitchFamily="50" charset="-128"/>
                          <a:ea typeface="+mn-ea"/>
                        </a:rPr>
                        <a:t>工業系</a:t>
                      </a:r>
                      <a:r>
                        <a:rPr kumimoji="1" lang="ja-JP" altLang="en-US" sz="1200" b="0" u="none" dirty="0">
                          <a:solidFill>
                            <a:schemeClr val="tx1"/>
                          </a:solidFill>
                          <a:latin typeface="ＭＳ Ｐゴシック" panose="020B0600070205080204" pitchFamily="50" charset="-128"/>
                          <a:ea typeface="+mn-ea"/>
                        </a:rPr>
                        <a:t>高校の志願</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倍率の推移</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2015</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年度選抜　</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109.1</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年度選抜　</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95.6</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2017</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年度選抜　</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103.4</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2018</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年度選抜　</a:t>
                      </a:r>
                      <a:r>
                        <a:rPr kumimoji="1" lang="en-US" altLang="ja-JP" sz="1200" b="0" u="none" dirty="0">
                          <a:solidFill>
                            <a:schemeClr val="tx1"/>
                          </a:solidFill>
                          <a:latin typeface="ＭＳ Ｐゴシック" panose="020B0600070205080204" pitchFamily="50" charset="-128"/>
                          <a:ea typeface="ＭＳ Ｐゴシック" panose="020B0600070205080204" pitchFamily="50" charset="-128"/>
                        </a:rPr>
                        <a:t>101.7</a:t>
                      </a:r>
                      <a:r>
                        <a:rPr kumimoji="1" lang="ja-JP" altLang="en-US" sz="1200" b="0" u="none"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ＭＳ Ｐゴシック" panose="020B0600070205080204" pitchFamily="50" charset="-128"/>
                          <a:ea typeface="+mn-ea"/>
                        </a:rPr>
                        <a:t>　</a:t>
                      </a:r>
                      <a:r>
                        <a:rPr kumimoji="1" lang="en-US" altLang="ja-JP" sz="1200" b="0" u="none" dirty="0">
                          <a:solidFill>
                            <a:schemeClr val="tx1"/>
                          </a:solidFill>
                          <a:latin typeface="ＭＳ Ｐゴシック" panose="020B0600070205080204" pitchFamily="50" charset="-128"/>
                          <a:ea typeface="+mn-ea"/>
                        </a:rPr>
                        <a:t>2019</a:t>
                      </a:r>
                      <a:r>
                        <a:rPr kumimoji="1" lang="ja-JP" altLang="en-US" sz="1200" b="0" u="none" dirty="0">
                          <a:solidFill>
                            <a:schemeClr val="tx1"/>
                          </a:solidFill>
                          <a:latin typeface="ＭＳ Ｐゴシック" panose="020B0600070205080204" pitchFamily="50" charset="-128"/>
                          <a:ea typeface="+mn-ea"/>
                        </a:rPr>
                        <a:t>年度選抜　　</a:t>
                      </a:r>
                      <a:r>
                        <a:rPr kumimoji="1" lang="en-US" altLang="ja-JP" sz="1200" b="0" u="none" dirty="0">
                          <a:solidFill>
                            <a:schemeClr val="tx1"/>
                          </a:solidFill>
                          <a:latin typeface="ＭＳ Ｐゴシック" panose="020B0600070205080204" pitchFamily="50" charset="-128"/>
                          <a:ea typeface="+mn-ea"/>
                        </a:rPr>
                        <a:t>99.1</a:t>
                      </a:r>
                      <a:r>
                        <a:rPr kumimoji="1" lang="ja-JP" altLang="en-US" sz="1200" b="0" u="none" dirty="0">
                          <a:solidFill>
                            <a:schemeClr val="tx1"/>
                          </a:solidFill>
                          <a:latin typeface="ＭＳ Ｐゴシック" panose="020B0600070205080204" pitchFamily="50" charset="-128"/>
                          <a:ea typeface="+mn-ea"/>
                        </a:rPr>
                        <a:t>％</a:t>
                      </a:r>
                      <a:endParaRPr kumimoji="1" lang="en-US" altLang="ja-JP" sz="1200" b="0" u="none" dirty="0">
                        <a:solidFill>
                          <a:schemeClr val="tx1"/>
                        </a:solidFill>
                        <a:latin typeface="ＭＳ Ｐゴシック" panose="020B0600070205080204" pitchFamily="50" charset="-128"/>
                        <a:ea typeface="+mn-ea"/>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ＭＳ Ｐゴシック" panose="020B0600070205080204" pitchFamily="50" charset="-128"/>
                          <a:ea typeface="+mn-ea"/>
                        </a:rPr>
                        <a:t>　</a:t>
                      </a:r>
                      <a:r>
                        <a:rPr kumimoji="1" lang="en-US" altLang="ja-JP" sz="1200" b="0" u="none" dirty="0">
                          <a:solidFill>
                            <a:schemeClr val="tx1"/>
                          </a:solidFill>
                          <a:latin typeface="ＭＳ Ｐゴシック" panose="020B0600070205080204" pitchFamily="50" charset="-128"/>
                          <a:ea typeface="+mn-ea"/>
                        </a:rPr>
                        <a:t>2020</a:t>
                      </a:r>
                      <a:r>
                        <a:rPr kumimoji="1" lang="ja-JP" altLang="en-US" sz="1200" b="0" u="none" dirty="0">
                          <a:solidFill>
                            <a:schemeClr val="tx1"/>
                          </a:solidFill>
                          <a:latin typeface="ＭＳ Ｐゴシック" panose="020B0600070205080204" pitchFamily="50" charset="-128"/>
                          <a:ea typeface="+mn-ea"/>
                        </a:rPr>
                        <a:t>年度選抜   </a:t>
                      </a:r>
                      <a:r>
                        <a:rPr kumimoji="1" lang="en-US" altLang="ja-JP" sz="1200" b="0" u="none" dirty="0">
                          <a:solidFill>
                            <a:schemeClr val="tx1"/>
                          </a:solidFill>
                          <a:latin typeface="ＭＳ Ｐゴシック" panose="020B0600070205080204" pitchFamily="50" charset="-128"/>
                          <a:ea typeface="+mn-ea"/>
                        </a:rPr>
                        <a:t>101.9</a:t>
                      </a:r>
                      <a:r>
                        <a:rPr kumimoji="1" lang="ja-JP" altLang="en-US" sz="1200" b="0" u="none" dirty="0">
                          <a:solidFill>
                            <a:schemeClr val="tx1"/>
                          </a:solidFill>
                          <a:latin typeface="ＭＳ Ｐゴシック" panose="020B0600070205080204" pitchFamily="50" charset="-128"/>
                          <a:ea typeface="+mn-ea"/>
                        </a:rPr>
                        <a:t>％</a:t>
                      </a:r>
                      <a:endParaRPr kumimoji="1" lang="en-US" altLang="ja-JP" sz="1200" b="0" u="none" dirty="0">
                        <a:solidFill>
                          <a:schemeClr val="tx1"/>
                        </a:solidFill>
                        <a:latin typeface="ＭＳ Ｐゴシック" panose="020B0600070205080204" pitchFamily="50" charset="-128"/>
                        <a:ea typeface="+mn-ea"/>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ＭＳ Ｐゴシック" panose="020B0600070205080204" pitchFamily="50" charset="-128"/>
                          <a:ea typeface="+mn-ea"/>
                        </a:rPr>
                        <a:t>　</a:t>
                      </a:r>
                      <a:r>
                        <a:rPr kumimoji="1" lang="en-US" altLang="ja-JP" sz="1200" b="0" u="none" dirty="0">
                          <a:solidFill>
                            <a:schemeClr val="tx1"/>
                          </a:solidFill>
                          <a:latin typeface="ＭＳ Ｐゴシック" panose="020B0600070205080204" pitchFamily="50" charset="-128"/>
                          <a:ea typeface="+mn-ea"/>
                        </a:rPr>
                        <a:t>2021</a:t>
                      </a:r>
                      <a:r>
                        <a:rPr kumimoji="1" lang="ja-JP" altLang="en-US" sz="1200" b="0" u="none" dirty="0">
                          <a:solidFill>
                            <a:schemeClr val="tx1"/>
                          </a:solidFill>
                          <a:latin typeface="ＭＳ Ｐゴシック" panose="020B0600070205080204" pitchFamily="50" charset="-128"/>
                          <a:ea typeface="+mn-ea"/>
                        </a:rPr>
                        <a:t>年度選抜　</a:t>
                      </a:r>
                      <a:r>
                        <a:rPr kumimoji="1" lang="ja-JP" altLang="en-US" sz="1200" b="0" u="none" baseline="0" dirty="0">
                          <a:solidFill>
                            <a:schemeClr val="tx1"/>
                          </a:solidFill>
                          <a:latin typeface="ＭＳ Ｐゴシック" panose="020B0600070205080204" pitchFamily="50" charset="-128"/>
                          <a:ea typeface="+mn-ea"/>
                        </a:rPr>
                        <a:t>  </a:t>
                      </a:r>
                      <a:r>
                        <a:rPr kumimoji="1" lang="en-US" altLang="ja-JP" sz="1200" b="0" u="none" dirty="0">
                          <a:solidFill>
                            <a:schemeClr val="tx1"/>
                          </a:solidFill>
                          <a:latin typeface="ＭＳ Ｐゴシック" panose="020B0600070205080204" pitchFamily="50" charset="-128"/>
                          <a:ea typeface="+mn-ea"/>
                        </a:rPr>
                        <a:t>84.2</a:t>
                      </a:r>
                      <a:r>
                        <a:rPr kumimoji="1" lang="ja-JP" altLang="en-US" sz="1200" b="0" u="none" dirty="0">
                          <a:solidFill>
                            <a:schemeClr val="tx1"/>
                          </a:solidFill>
                          <a:latin typeface="ＭＳ Ｐゴシック" panose="020B0600070205080204" pitchFamily="50" charset="-128"/>
                          <a:ea typeface="+mn-ea"/>
                        </a:rPr>
                        <a:t>％</a:t>
                      </a:r>
                      <a:endParaRPr kumimoji="1" lang="en-US" altLang="ja-JP" sz="1200" b="0" u="none" dirty="0">
                        <a:solidFill>
                          <a:schemeClr val="tx1"/>
                        </a:solidFill>
                        <a:latin typeface="ＭＳ Ｐゴシック" panose="020B0600070205080204" pitchFamily="50" charset="-128"/>
                        <a:ea typeface="+mn-ea"/>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ＭＳ Ｐゴシック" panose="020B0600070205080204" pitchFamily="50" charset="-128"/>
                          <a:ea typeface="+mn-ea"/>
                        </a:rPr>
                        <a:t>　</a:t>
                      </a:r>
                      <a:r>
                        <a:rPr kumimoji="1" lang="en-US" altLang="ja-JP" sz="1200" b="0" u="none" dirty="0">
                          <a:solidFill>
                            <a:schemeClr val="tx1"/>
                          </a:solidFill>
                          <a:latin typeface="ＭＳ Ｐゴシック" panose="020B0600070205080204" pitchFamily="50" charset="-128"/>
                          <a:ea typeface="+mn-ea"/>
                        </a:rPr>
                        <a:t>2022</a:t>
                      </a:r>
                      <a:r>
                        <a:rPr kumimoji="1" lang="ja-JP" altLang="en-US" sz="1200" b="0" u="none" dirty="0">
                          <a:solidFill>
                            <a:schemeClr val="tx1"/>
                          </a:solidFill>
                          <a:latin typeface="ＭＳ Ｐゴシック" panose="020B0600070205080204" pitchFamily="50" charset="-128"/>
                          <a:ea typeface="+mn-ea"/>
                        </a:rPr>
                        <a:t>年度選抜　  </a:t>
                      </a:r>
                      <a:r>
                        <a:rPr kumimoji="1" lang="en-US" altLang="ja-JP" sz="1200" b="0" u="none" dirty="0">
                          <a:solidFill>
                            <a:schemeClr val="tx1"/>
                          </a:solidFill>
                          <a:latin typeface="ＭＳ Ｐゴシック" panose="020B0600070205080204" pitchFamily="50" charset="-128"/>
                          <a:ea typeface="+mn-ea"/>
                        </a:rPr>
                        <a:t>84.7</a:t>
                      </a:r>
                      <a:r>
                        <a:rPr kumimoji="1" lang="ja-JP" altLang="en-US" sz="1200" b="0" u="none" dirty="0">
                          <a:solidFill>
                            <a:schemeClr val="tx1"/>
                          </a:solidFill>
                          <a:latin typeface="ＭＳ Ｐゴシック" panose="020B0600070205080204" pitchFamily="50" charset="-128"/>
                          <a:ea typeface="+mn-ea"/>
                        </a:rPr>
                        <a:t>％</a:t>
                      </a:r>
                      <a:endParaRPr kumimoji="1" lang="en-US" altLang="ja-JP" sz="1200" b="0" u="none" dirty="0">
                        <a:solidFill>
                          <a:schemeClr val="tx1"/>
                        </a:solidFill>
                        <a:latin typeface="ＭＳ Ｐゴシック" panose="020B0600070205080204" pitchFamily="50" charset="-128"/>
                        <a:ea typeface="+mn-ea"/>
                      </a:endParaRPr>
                    </a:p>
                    <a:p>
                      <a:pPr marL="92075" indent="-92075"/>
                      <a:r>
                        <a:rPr kumimoji="1" lang="en-US" altLang="ja-JP" sz="1200" b="0" u="none" dirty="0">
                          <a:solidFill>
                            <a:schemeClr val="tx1"/>
                          </a:solidFill>
                          <a:latin typeface="ＭＳ Ｐゴシック" panose="020B0600070205080204" pitchFamily="50" charset="-128"/>
                          <a:ea typeface="+mn-ea"/>
                        </a:rPr>
                        <a:t>(※2022</a:t>
                      </a:r>
                      <a:r>
                        <a:rPr kumimoji="1" lang="ja-JP" altLang="en-US" sz="1200" b="0" u="none" dirty="0">
                          <a:solidFill>
                            <a:schemeClr val="tx1"/>
                          </a:solidFill>
                          <a:latin typeface="ＭＳ Ｐゴシック" panose="020B0600070205080204" pitchFamily="50" charset="-128"/>
                          <a:ea typeface="+mn-ea"/>
                        </a:rPr>
                        <a:t>年度選抜より旧市立工業高校を含む</a:t>
                      </a:r>
                      <a:r>
                        <a:rPr kumimoji="1" lang="en-US" altLang="ja-JP" sz="1200" b="0" u="none" dirty="0">
                          <a:solidFill>
                            <a:schemeClr val="tx1"/>
                          </a:solidFill>
                          <a:latin typeface="ＭＳ Ｐゴシック" panose="020B0600070205080204" pitchFamily="50" charset="-128"/>
                          <a:ea typeface="+mn-ea"/>
                        </a:rPr>
                        <a:t>)</a:t>
                      </a:r>
                    </a:p>
                    <a:p>
                      <a:pPr marL="92075" indent="-92075"/>
                      <a:endParaRPr kumimoji="1" lang="en-US" altLang="ja-JP" sz="1200" b="0" u="none" dirty="0">
                        <a:solidFill>
                          <a:schemeClr val="tx1"/>
                        </a:solidFill>
                        <a:latin typeface="ＭＳ Ｐゴシック" panose="020B0600070205080204" pitchFamily="50" charset="-128"/>
                        <a:ea typeface="ＭＳ Ｐゴシック" panose="020B0600070205080204" pitchFamily="50" charset="-128"/>
                      </a:endParaRPr>
                    </a:p>
                    <a:p>
                      <a:pPr marL="92075" indent="-92075"/>
                      <a:endParaRPr kumimoji="1" lang="ja-JP" altLang="en-US" sz="1200" b="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15516" y="282134"/>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■改革の内容と進捗状況</a:t>
            </a: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179</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142703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251520" y="404664"/>
          <a:ext cx="8712968" cy="6131560"/>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370840">
                <a:tc>
                  <a:txBody>
                    <a:bodyPr/>
                    <a:lstStyle/>
                    <a:p>
                      <a:pPr algn="ctr"/>
                      <a:r>
                        <a:rPr kumimoji="1" lang="ja-JP" altLang="en-US" dirty="0"/>
                        <a:t>＜</a:t>
                      </a:r>
                      <a:r>
                        <a:rPr kumimoji="1" lang="en-US" altLang="ja-JP" dirty="0"/>
                        <a:t>Why</a:t>
                      </a:r>
                      <a:r>
                        <a:rPr kumimoji="1" lang="ja-JP" altLang="en-US" dirty="0"/>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en-US" altLang="ja-JP" sz="1200" dirty="0"/>
                        <a:t>【</a:t>
                      </a:r>
                      <a:r>
                        <a:rPr kumimoji="1" lang="ja-JP" altLang="en-US" sz="1200" dirty="0"/>
                        <a:t>密集市街地対策</a:t>
                      </a:r>
                      <a:r>
                        <a:rPr kumimoji="1" lang="en-US" altLang="ja-JP" sz="1200" dirty="0"/>
                        <a:t>】</a:t>
                      </a:r>
                    </a:p>
                    <a:p>
                      <a:pPr marL="0" indent="0"/>
                      <a:r>
                        <a:rPr kumimoji="1" lang="ja-JP" altLang="en-US" sz="1200" dirty="0"/>
                        <a:t>・府内には、地震等の災害時に著しく危険な密集市街地が７市</a:t>
                      </a:r>
                      <a:r>
                        <a:rPr kumimoji="1" lang="en-US" altLang="ja-JP" sz="1200" dirty="0"/>
                        <a:t>11</a:t>
                      </a:r>
                      <a:r>
                        <a:rPr kumimoji="1" lang="ja-JP" altLang="en-US" sz="1200" dirty="0"/>
                        <a:t>地区</a:t>
                      </a:r>
                      <a:r>
                        <a:rPr kumimoji="1" lang="en-US" altLang="ja-JP" sz="1200" dirty="0"/>
                        <a:t>2,248ha</a:t>
                      </a:r>
                      <a:r>
                        <a:rPr kumimoji="1" lang="ja-JP" altLang="en-US" sz="1200" dirty="0"/>
                        <a:t>存在（全国ワースト規模）</a:t>
                      </a:r>
                    </a:p>
                    <a:p>
                      <a:pPr marL="0" indent="0"/>
                      <a:endParaRPr kumimoji="1" lang="ja-JP" altLang="en-US" sz="1200" dirty="0"/>
                    </a:p>
                    <a:p>
                      <a:pPr marL="0" indent="0"/>
                      <a:r>
                        <a:rPr kumimoji="1" lang="ja-JP" altLang="en-US" sz="1200" dirty="0"/>
                        <a:t>・部分的な整備の積み重ねであり、効果発生までに時間を要する</a:t>
                      </a:r>
                    </a:p>
                    <a:p>
                      <a:pPr marL="0" indent="0"/>
                      <a:endParaRPr kumimoji="1" lang="ja-JP" altLang="en-US" sz="1200" dirty="0"/>
                    </a:p>
                    <a:p>
                      <a:pPr marL="0" indent="0"/>
                      <a:r>
                        <a:rPr kumimoji="1" lang="ja-JP" altLang="en-US" sz="1200" dirty="0"/>
                        <a:t>・府と地元市の連携、地域への働きかけが不十分</a:t>
                      </a:r>
                    </a:p>
                    <a:p>
                      <a:pPr marL="0" indent="0"/>
                      <a:endParaRPr kumimoji="1" lang="ja-JP" altLang="en-US" sz="12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200" dirty="0">
                          <a:solidFill>
                            <a:schemeClr val="tx1"/>
                          </a:solidFill>
                        </a:rPr>
                        <a:t>・これまでの公共施設等整備の取組みに加えスピードアップを図るため新たな手法を検討</a:t>
                      </a:r>
                    </a:p>
                    <a:p>
                      <a:pPr marL="0" indent="0"/>
                      <a:endParaRPr kumimoji="1" lang="ja-JP" altLang="en-US" sz="1200" dirty="0">
                        <a:solidFill>
                          <a:schemeClr val="tx1"/>
                        </a:solidFill>
                      </a:endParaRPr>
                    </a:p>
                    <a:p>
                      <a:pPr marL="0" indent="0"/>
                      <a:endParaRPr kumimoji="1" lang="ja-JP" altLang="en-US" sz="1200" dirty="0">
                        <a:solidFill>
                          <a:schemeClr val="tx1"/>
                        </a:solidFill>
                      </a:endParaRPr>
                    </a:p>
                    <a:p>
                      <a:pPr marL="0" indent="0"/>
                      <a:r>
                        <a:rPr kumimoji="1" lang="ja-JP" altLang="en-US" sz="1200" dirty="0">
                          <a:solidFill>
                            <a:schemeClr val="tx1"/>
                          </a:solidFill>
                        </a:rPr>
                        <a:t>・緊急な取組みを必要とする地区を設定し、重点投資</a:t>
                      </a:r>
                    </a:p>
                    <a:p>
                      <a:pPr marL="0" indent="0"/>
                      <a:endParaRPr kumimoji="1" lang="ja-JP" altLang="en-US" sz="1200" dirty="0">
                        <a:solidFill>
                          <a:schemeClr val="tx1"/>
                        </a:solidFill>
                      </a:endParaRPr>
                    </a:p>
                    <a:p>
                      <a:pPr marL="0" indent="0"/>
                      <a:r>
                        <a:rPr kumimoji="1" lang="ja-JP" altLang="en-US" sz="1200" dirty="0">
                          <a:solidFill>
                            <a:schemeClr val="tx1"/>
                          </a:solidFill>
                        </a:rPr>
                        <a:t>・避難訓練やワークショップの実施等、地元市と連携して地域への働きかけを強化する</a:t>
                      </a:r>
                    </a:p>
                    <a:p>
                      <a:pPr marL="0" indent="0"/>
                      <a:endParaRPr kumimoji="1" lang="ja-JP" altLang="en-US" sz="12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・「大阪密集市街地整備方針」の策定（</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2014.3</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2018.3</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改定）</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2021.3</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改定）</a:t>
                      </a:r>
                    </a:p>
                    <a:p>
                      <a:pPr algn="l"/>
                      <a:endParaRPr kumimoji="1" lang="en-US" altLang="ja-JP" sz="1200" dirty="0">
                        <a:solidFill>
                          <a:schemeClr val="tx1"/>
                        </a:solidFill>
                      </a:endParaRPr>
                    </a:p>
                    <a:p>
                      <a:pPr algn="l"/>
                      <a:r>
                        <a:rPr kumimoji="1" lang="ja-JP" altLang="en-US" sz="1200" dirty="0">
                          <a:solidFill>
                            <a:schemeClr val="tx1"/>
                          </a:solidFill>
                        </a:rPr>
                        <a:t>・老朽住宅除却補助制度の拡充</a:t>
                      </a:r>
                      <a:endParaRPr kumimoji="1" lang="en-US" altLang="ja-JP" sz="1200" dirty="0">
                        <a:solidFill>
                          <a:schemeClr val="tx1"/>
                        </a:solidFill>
                      </a:endParaRPr>
                    </a:p>
                    <a:p>
                      <a:pPr algn="l"/>
                      <a:r>
                        <a:rPr kumimoji="1" lang="ja-JP" altLang="en-US" sz="1200" dirty="0">
                          <a:solidFill>
                            <a:schemeClr val="tx1"/>
                          </a:solidFill>
                        </a:rPr>
                        <a:t>①対象エリアの拡大</a:t>
                      </a:r>
                      <a:endParaRPr kumimoji="1" lang="en-US" altLang="ja-JP" sz="1200" dirty="0">
                        <a:solidFill>
                          <a:schemeClr val="tx1"/>
                        </a:solidFill>
                      </a:endParaRPr>
                    </a:p>
                    <a:p>
                      <a:pPr algn="l"/>
                      <a:r>
                        <a:rPr kumimoji="1" lang="ja-JP" altLang="en-US" sz="1200" dirty="0">
                          <a:solidFill>
                            <a:schemeClr val="tx1"/>
                          </a:solidFill>
                        </a:rPr>
                        <a:t>②建物所有者等の負担軽減に繋がる補助率の改善（期間限定）</a:t>
                      </a:r>
                      <a:endParaRPr kumimoji="1" lang="en-US" altLang="ja-JP" sz="1200" dirty="0">
                        <a:solidFill>
                          <a:schemeClr val="tx1"/>
                        </a:solidFill>
                      </a:endParaRPr>
                    </a:p>
                    <a:p>
                      <a:pPr algn="l"/>
                      <a:endParaRPr kumimoji="1" lang="en-US" altLang="ja-JP" sz="1200" dirty="0">
                        <a:solidFill>
                          <a:schemeClr val="tx1"/>
                        </a:solidFill>
                      </a:endParaRPr>
                    </a:p>
                    <a:p>
                      <a:pPr algn="l"/>
                      <a:r>
                        <a:rPr kumimoji="1" lang="ja-JP" altLang="en-US" sz="1200" dirty="0">
                          <a:solidFill>
                            <a:schemeClr val="tx1"/>
                          </a:solidFill>
                        </a:rPr>
                        <a:t>・公共施設を重点的に整備する「取組重点地区」を府市で協議し設定</a:t>
                      </a:r>
                      <a:endParaRPr kumimoji="1" lang="en-US" altLang="ja-JP" sz="1200" dirty="0">
                        <a:solidFill>
                          <a:schemeClr val="tx1"/>
                        </a:solidFill>
                      </a:endParaRPr>
                    </a:p>
                    <a:p>
                      <a:pPr algn="l"/>
                      <a:endParaRPr kumimoji="1" lang="en-US" altLang="ja-JP" sz="1200" dirty="0">
                        <a:solidFill>
                          <a:schemeClr val="tx1"/>
                        </a:solidFill>
                      </a:endParaRPr>
                    </a:p>
                    <a:p>
                      <a:pPr algn="l"/>
                      <a:r>
                        <a:rPr kumimoji="1" lang="ja-JP" altLang="en-US" sz="1200" dirty="0">
                          <a:solidFill>
                            <a:schemeClr val="tx1"/>
                          </a:solidFill>
                        </a:rPr>
                        <a:t>・土木事務所に密集市街地担当を配置</a:t>
                      </a:r>
                      <a:endParaRPr kumimoji="1" lang="en-US" altLang="ja-JP" sz="1200" dirty="0">
                        <a:solidFill>
                          <a:schemeClr val="tx1"/>
                        </a:solidFill>
                      </a:endParaRPr>
                    </a:p>
                    <a:p>
                      <a:pPr algn="l"/>
                      <a:endParaRPr kumimoji="1" lang="en-US" altLang="ja-JP" sz="1200" dirty="0">
                        <a:solidFill>
                          <a:schemeClr val="tx1"/>
                        </a:solidFill>
                      </a:endParaRPr>
                    </a:p>
                    <a:p>
                      <a:pPr algn="l"/>
                      <a:r>
                        <a:rPr kumimoji="1" lang="ja-JP" altLang="en-US" sz="1200" dirty="0">
                          <a:solidFill>
                            <a:schemeClr val="tx1"/>
                          </a:solidFill>
                        </a:rPr>
                        <a:t>・庁内関係部局が連携し、横断的な取り組みを行う「密集市街地対策推進チーム」を設置</a:t>
                      </a:r>
                      <a:endParaRPr kumimoji="1" lang="en-US" altLang="ja-JP" sz="1200" dirty="0">
                        <a:solidFill>
                          <a:schemeClr val="tx1"/>
                        </a:solidFill>
                      </a:endParaRPr>
                    </a:p>
                    <a:p>
                      <a:pPr marL="88900" indent="-88900" algn="l"/>
                      <a:endParaRPr kumimoji="1" lang="en-US" altLang="ja-JP" sz="1200" u="none" dirty="0">
                        <a:solidFill>
                          <a:schemeClr val="tx1"/>
                        </a:solidFill>
                      </a:endParaRPr>
                    </a:p>
                    <a:p>
                      <a:pPr marL="0" indent="0" algn="l"/>
                      <a:r>
                        <a:rPr kumimoji="1" lang="ja-JP" altLang="en-US" sz="1200" u="none" dirty="0">
                          <a:solidFill>
                            <a:schemeClr val="tx1"/>
                          </a:solidFill>
                        </a:rPr>
                        <a:t>・ＧＩＳを用いて延焼危険性を効果的に低減可能な箇所を特定し除却等を推進する手法を導入</a:t>
                      </a:r>
                      <a:endParaRPr kumimoji="1" lang="en-US" altLang="ja-JP" sz="1200" u="none" dirty="0">
                        <a:solidFill>
                          <a:schemeClr val="tx1"/>
                        </a:solidFill>
                      </a:endParaRPr>
                    </a:p>
                    <a:p>
                      <a:pPr marL="88900" indent="-88900" algn="l"/>
                      <a:endParaRPr kumimoji="1" lang="en-US" altLang="ja-JP" sz="1200" u="none"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200" dirty="0">
                          <a:solidFill>
                            <a:schemeClr val="tx1"/>
                          </a:solidFill>
                        </a:rPr>
                        <a:t>・</a:t>
                      </a:r>
                      <a:r>
                        <a:rPr kumimoji="1" lang="ja-JP" altLang="en-US" sz="1200" u="none" dirty="0">
                          <a:solidFill>
                            <a:schemeClr val="tx1"/>
                          </a:solidFill>
                        </a:rPr>
                        <a:t>老朽住宅除却補助における</a:t>
                      </a:r>
                      <a:r>
                        <a:rPr kumimoji="1" lang="ja-JP" altLang="en-US" sz="1200" dirty="0">
                          <a:solidFill>
                            <a:schemeClr val="tx1"/>
                          </a:solidFill>
                        </a:rPr>
                        <a:t>建物所有者の負担</a:t>
                      </a:r>
                      <a:r>
                        <a:rPr kumimoji="1" lang="ja-JP" altLang="en-US" sz="1200" u="none" dirty="0">
                          <a:solidFill>
                            <a:schemeClr val="tx1"/>
                          </a:solidFill>
                        </a:rPr>
                        <a:t>割合を従来の１</a:t>
                      </a:r>
                      <a:r>
                        <a:rPr kumimoji="1" lang="en-US" altLang="ja-JP" sz="1200" u="none" dirty="0">
                          <a:solidFill>
                            <a:schemeClr val="tx1"/>
                          </a:solidFill>
                        </a:rPr>
                        <a:t>/</a:t>
                      </a:r>
                      <a:r>
                        <a:rPr kumimoji="1" lang="ja-JP" altLang="en-US" sz="1200" u="none" dirty="0">
                          <a:solidFill>
                            <a:schemeClr val="tx1"/>
                          </a:solidFill>
                        </a:rPr>
                        <a:t>２に軽減</a:t>
                      </a:r>
                      <a:endParaRPr kumimoji="1" lang="en-US" altLang="ja-JP" sz="1200" u="none" dirty="0">
                        <a:solidFill>
                          <a:schemeClr val="tx1"/>
                        </a:solidFill>
                      </a:endParaRPr>
                    </a:p>
                    <a:p>
                      <a:pPr algn="l"/>
                      <a:endParaRPr kumimoji="1" lang="en-US" altLang="ja-JP" sz="1200" dirty="0">
                        <a:solidFill>
                          <a:schemeClr val="tx1"/>
                        </a:solidFill>
                      </a:endParaRPr>
                    </a:p>
                    <a:p>
                      <a:pPr algn="l"/>
                      <a:r>
                        <a:rPr kumimoji="1" lang="ja-JP" altLang="en-US" sz="1200" dirty="0">
                          <a:solidFill>
                            <a:schemeClr val="tx1"/>
                          </a:solidFill>
                        </a:rPr>
                        <a:t>・府市の連携の要となる「整備アクションプログラム」を策定し、取組重点地区</a:t>
                      </a:r>
                      <a:r>
                        <a:rPr kumimoji="1" lang="ja-JP" altLang="en-US" sz="1200" strike="noStrike" baseline="0" dirty="0">
                          <a:solidFill>
                            <a:schemeClr val="tx1"/>
                          </a:solidFill>
                        </a:rPr>
                        <a:t>を位置付け</a:t>
                      </a:r>
                      <a:endParaRPr kumimoji="1" lang="en-US" altLang="ja-JP" sz="1200" strike="noStrike" baseline="0" dirty="0">
                        <a:solidFill>
                          <a:schemeClr val="tx1"/>
                        </a:solidFill>
                      </a:endParaRPr>
                    </a:p>
                    <a:p>
                      <a:pPr algn="l"/>
                      <a:endParaRPr kumimoji="1" lang="en-US" altLang="ja-JP" sz="1200" strike="noStrike" baseline="0" dirty="0">
                        <a:solidFill>
                          <a:schemeClr val="tx1"/>
                        </a:solidFill>
                      </a:endParaRPr>
                    </a:p>
                    <a:p>
                      <a:pPr algn="l"/>
                      <a:r>
                        <a:rPr kumimoji="1" lang="ja-JP" altLang="en-US" sz="1200" strike="noStrike" baseline="0" dirty="0">
                          <a:solidFill>
                            <a:schemeClr val="tx1"/>
                          </a:solidFill>
                        </a:rPr>
                        <a:t>・密集市街地の解消</a:t>
                      </a:r>
                      <a:endParaRPr kumimoji="1" lang="en-US" altLang="ja-JP" sz="1200" strike="noStrike" baseline="0" dirty="0">
                        <a:solidFill>
                          <a:schemeClr val="tx1"/>
                        </a:solidFill>
                      </a:endParaRPr>
                    </a:p>
                    <a:p>
                      <a:pPr algn="l"/>
                      <a:r>
                        <a:rPr kumimoji="1" lang="en-US" altLang="ja-JP" sz="1200" strike="noStrike" baseline="0" dirty="0">
                          <a:solidFill>
                            <a:schemeClr val="tx1"/>
                          </a:solidFill>
                        </a:rPr>
                        <a:t> 268</a:t>
                      </a:r>
                      <a:r>
                        <a:rPr kumimoji="1" lang="en-US" altLang="ja-JP" sz="1200" dirty="0">
                          <a:solidFill>
                            <a:schemeClr val="tx1"/>
                          </a:solidFill>
                        </a:rPr>
                        <a:t>ha</a:t>
                      </a:r>
                      <a:r>
                        <a:rPr kumimoji="1" lang="ja-JP" altLang="en-US" sz="1200" dirty="0">
                          <a:solidFill>
                            <a:schemeClr val="tx1"/>
                          </a:solidFill>
                        </a:rPr>
                        <a:t>（残り</a:t>
                      </a:r>
                      <a:r>
                        <a:rPr kumimoji="1" lang="en-US" altLang="ja-JP" sz="1200" dirty="0">
                          <a:solidFill>
                            <a:schemeClr val="tx1"/>
                          </a:solidFill>
                        </a:rPr>
                        <a:t>1,980ha</a:t>
                      </a:r>
                      <a:r>
                        <a:rPr kumimoji="1" lang="ja-JP" altLang="en-US" sz="1200" dirty="0">
                          <a:solidFill>
                            <a:schemeClr val="tx1"/>
                          </a:solidFill>
                        </a:rPr>
                        <a:t>）　・・・</a:t>
                      </a:r>
                      <a:r>
                        <a:rPr kumimoji="1" lang="en-US" altLang="ja-JP" sz="1200" dirty="0">
                          <a:solidFill>
                            <a:schemeClr val="tx1"/>
                          </a:solidFill>
                        </a:rPr>
                        <a:t>2018.6</a:t>
                      </a:r>
                      <a:r>
                        <a:rPr kumimoji="1" lang="ja-JP" altLang="en-US" sz="1200" dirty="0">
                          <a:solidFill>
                            <a:schemeClr val="tx1"/>
                          </a:solidFill>
                        </a:rPr>
                        <a:t>公表</a:t>
                      </a:r>
                      <a:endParaRPr kumimoji="1" lang="en-US" altLang="ja-JP" sz="1200" dirty="0">
                        <a:solidFill>
                          <a:schemeClr val="tx1"/>
                        </a:solidFill>
                      </a:endParaRPr>
                    </a:p>
                    <a:p>
                      <a:pPr algn="l"/>
                      <a:r>
                        <a:rPr kumimoji="1" lang="en-US" altLang="ja-JP" sz="1200" dirty="0">
                          <a:solidFill>
                            <a:schemeClr val="tx1"/>
                          </a:solidFill>
                        </a:rPr>
                        <a:t> 1,266ha</a:t>
                      </a:r>
                      <a:r>
                        <a:rPr kumimoji="1" lang="ja-JP" altLang="en-US" sz="1200" dirty="0">
                          <a:solidFill>
                            <a:schemeClr val="tx1"/>
                          </a:solidFill>
                        </a:rPr>
                        <a:t>（残り</a:t>
                      </a:r>
                      <a:r>
                        <a:rPr kumimoji="1" lang="en-US" altLang="ja-JP" sz="1200" dirty="0">
                          <a:solidFill>
                            <a:schemeClr val="tx1"/>
                          </a:solidFill>
                        </a:rPr>
                        <a:t>982ha</a:t>
                      </a:r>
                      <a:r>
                        <a:rPr kumimoji="1" lang="ja-JP" altLang="en-US" sz="1200" dirty="0">
                          <a:solidFill>
                            <a:schemeClr val="tx1"/>
                          </a:solidFill>
                        </a:rPr>
                        <a:t>）　・・・</a:t>
                      </a:r>
                      <a:r>
                        <a:rPr kumimoji="1" lang="en-US" altLang="ja-JP" sz="1200" dirty="0">
                          <a:solidFill>
                            <a:schemeClr val="tx1"/>
                          </a:solidFill>
                        </a:rPr>
                        <a:t>2022.3</a:t>
                      </a:r>
                      <a:r>
                        <a:rPr kumimoji="1" lang="ja-JP" altLang="en-US" sz="1200" dirty="0">
                          <a:solidFill>
                            <a:schemeClr val="tx1"/>
                          </a:solidFill>
                        </a:rPr>
                        <a:t>公表</a:t>
                      </a:r>
                      <a:endParaRPr kumimoji="1" lang="en-US" altLang="ja-JP" sz="1200" dirty="0">
                        <a:solidFill>
                          <a:schemeClr val="tx1"/>
                        </a:solidFill>
                      </a:endParaRPr>
                    </a:p>
                    <a:p>
                      <a:pPr algn="l"/>
                      <a:endParaRPr kumimoji="1" lang="en-US" altLang="ja-JP" sz="1200" dirty="0">
                        <a:solidFill>
                          <a:schemeClr val="tx1"/>
                        </a:solidFill>
                      </a:endParaRPr>
                    </a:p>
                    <a:p>
                      <a:pPr algn="l"/>
                      <a:r>
                        <a:rPr kumimoji="1" lang="ja-JP" altLang="en-US" sz="1200" dirty="0">
                          <a:solidFill>
                            <a:schemeClr val="tx1"/>
                          </a:solidFill>
                        </a:rPr>
                        <a:t>・まちの不燃化</a:t>
                      </a:r>
                      <a:endParaRPr kumimoji="1" lang="en-US" altLang="ja-JP" sz="1200" dirty="0">
                        <a:solidFill>
                          <a:schemeClr val="tx1"/>
                        </a:solidFill>
                      </a:endParaRPr>
                    </a:p>
                    <a:p>
                      <a:pPr algn="l"/>
                      <a:r>
                        <a:rPr kumimoji="1" lang="ja-JP" altLang="en-US" sz="1200" dirty="0">
                          <a:solidFill>
                            <a:schemeClr val="tx1"/>
                          </a:solidFill>
                        </a:rPr>
                        <a:t>　Ａ：</a:t>
                      </a:r>
                      <a:r>
                        <a:rPr kumimoji="1" lang="en-US" altLang="ja-JP" sz="1200" dirty="0">
                          <a:solidFill>
                            <a:schemeClr val="tx1"/>
                          </a:solidFill>
                        </a:rPr>
                        <a:t>2014</a:t>
                      </a:r>
                      <a:r>
                        <a:rPr kumimoji="1" lang="ja-JP" altLang="en-US" sz="1200" dirty="0">
                          <a:solidFill>
                            <a:schemeClr val="tx1"/>
                          </a:solidFill>
                        </a:rPr>
                        <a:t>～</a:t>
                      </a:r>
                      <a:r>
                        <a:rPr kumimoji="1" lang="en-US" altLang="ja-JP" sz="1200" dirty="0">
                          <a:solidFill>
                            <a:schemeClr val="tx1"/>
                          </a:solidFill>
                        </a:rPr>
                        <a:t>17</a:t>
                      </a:r>
                      <a:r>
                        <a:rPr kumimoji="1" lang="ja-JP" altLang="en-US" sz="1200" dirty="0">
                          <a:solidFill>
                            <a:schemeClr val="tx1"/>
                          </a:solidFill>
                        </a:rPr>
                        <a:t>年度　　Ｂ：</a:t>
                      </a:r>
                      <a:r>
                        <a:rPr kumimoji="1" lang="en-US" altLang="ja-JP" sz="1200" dirty="0">
                          <a:solidFill>
                            <a:schemeClr val="tx1"/>
                          </a:solidFill>
                        </a:rPr>
                        <a:t>2018</a:t>
                      </a:r>
                      <a:r>
                        <a:rPr kumimoji="1" lang="ja-JP" altLang="en-US" sz="1200" dirty="0">
                          <a:solidFill>
                            <a:schemeClr val="tx1"/>
                          </a:solidFill>
                        </a:rPr>
                        <a:t>～</a:t>
                      </a:r>
                      <a:r>
                        <a:rPr kumimoji="1" lang="en-US" altLang="ja-JP" sz="1200" dirty="0">
                          <a:solidFill>
                            <a:schemeClr val="tx1"/>
                          </a:solidFill>
                        </a:rPr>
                        <a:t>21</a:t>
                      </a:r>
                      <a:r>
                        <a:rPr kumimoji="1" lang="ja-JP" altLang="en-US" sz="1200" dirty="0">
                          <a:solidFill>
                            <a:schemeClr val="tx1"/>
                          </a:solidFill>
                        </a:rPr>
                        <a:t>年度</a:t>
                      </a:r>
                      <a:endParaRPr kumimoji="1" lang="en-US" altLang="ja-JP" sz="1200" dirty="0">
                        <a:solidFill>
                          <a:schemeClr val="tx1"/>
                        </a:solidFill>
                      </a:endParaRPr>
                    </a:p>
                    <a:p>
                      <a:pPr algn="l"/>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老朽建築部等除却</a:t>
                      </a:r>
                      <a:endParaRPr kumimoji="1" lang="en-US" altLang="ja-JP" sz="1200" dirty="0">
                        <a:solidFill>
                          <a:schemeClr val="tx1"/>
                        </a:solidFill>
                      </a:endParaRPr>
                    </a:p>
                    <a:p>
                      <a:pPr algn="l"/>
                      <a:r>
                        <a:rPr kumimoji="1" lang="ja-JP" altLang="en-US" sz="1200" dirty="0">
                          <a:solidFill>
                            <a:schemeClr val="tx1"/>
                          </a:solidFill>
                        </a:rPr>
                        <a:t>　　除却戸数  Ａ： </a:t>
                      </a:r>
                      <a:r>
                        <a:rPr kumimoji="1" lang="en-US" altLang="ja-JP" sz="1200" dirty="0">
                          <a:solidFill>
                            <a:schemeClr val="tx1"/>
                          </a:solidFill>
                        </a:rPr>
                        <a:t>3,085</a:t>
                      </a:r>
                      <a:r>
                        <a:rPr kumimoji="1" lang="ja-JP" altLang="en-US" sz="1200" dirty="0">
                          <a:solidFill>
                            <a:schemeClr val="tx1"/>
                          </a:solidFill>
                        </a:rPr>
                        <a:t>戸　　Ｂ： </a:t>
                      </a:r>
                      <a:r>
                        <a:rPr kumimoji="1" lang="en-US" altLang="ja-JP" sz="1200" dirty="0">
                          <a:solidFill>
                            <a:schemeClr val="tx1"/>
                          </a:solidFill>
                        </a:rPr>
                        <a:t>4,193</a:t>
                      </a:r>
                      <a:r>
                        <a:rPr kumimoji="1" lang="ja-JP" altLang="en-US" sz="1200" dirty="0">
                          <a:solidFill>
                            <a:schemeClr val="tx1"/>
                          </a:solidFill>
                        </a:rPr>
                        <a:t>戸</a:t>
                      </a:r>
                      <a:endParaRPr kumimoji="1" lang="en-US" altLang="ja-JP" sz="1200" dirty="0">
                        <a:solidFill>
                          <a:schemeClr val="tx1"/>
                        </a:solidFill>
                      </a:endParaRPr>
                    </a:p>
                    <a:p>
                      <a:pPr algn="l"/>
                      <a:endParaRPr kumimoji="1" lang="en-US" altLang="ja-JP" sz="1200" dirty="0">
                        <a:solidFill>
                          <a:schemeClr val="tx1"/>
                        </a:solidFill>
                      </a:endParaRPr>
                    </a:p>
                    <a:p>
                      <a:pPr algn="l"/>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地区公共施設整備</a:t>
                      </a:r>
                      <a:endParaRPr kumimoji="1" lang="en-US" altLang="ja-JP" sz="1200" dirty="0">
                        <a:solidFill>
                          <a:schemeClr val="tx1"/>
                        </a:solidFill>
                      </a:endParaRPr>
                    </a:p>
                    <a:p>
                      <a:pPr algn="l"/>
                      <a:r>
                        <a:rPr kumimoji="1" lang="ja-JP" altLang="en-US" sz="1200" dirty="0">
                          <a:solidFill>
                            <a:schemeClr val="tx1"/>
                          </a:solidFill>
                        </a:rPr>
                        <a:t>　　道路整備</a:t>
                      </a:r>
                      <a:r>
                        <a:rPr kumimoji="1" lang="ja-JP" altLang="en-US" sz="1200" baseline="0" dirty="0">
                          <a:solidFill>
                            <a:schemeClr val="tx1"/>
                          </a:solidFill>
                        </a:rPr>
                        <a:t>  Ａ： </a:t>
                      </a:r>
                      <a:r>
                        <a:rPr kumimoji="1" lang="en-US" altLang="ja-JP" sz="1200" dirty="0">
                          <a:solidFill>
                            <a:schemeClr val="tx1"/>
                          </a:solidFill>
                        </a:rPr>
                        <a:t>6,350</a:t>
                      </a:r>
                      <a:r>
                        <a:rPr kumimoji="1" lang="ja-JP" altLang="en-US" sz="1200" dirty="0">
                          <a:solidFill>
                            <a:schemeClr val="tx1"/>
                          </a:solidFill>
                        </a:rPr>
                        <a:t>㎡　　Ｂ：</a:t>
                      </a:r>
                      <a:r>
                        <a:rPr kumimoji="1" lang="en-US" altLang="ja-JP" sz="1200" dirty="0">
                          <a:solidFill>
                            <a:schemeClr val="tx1"/>
                          </a:solidFill>
                        </a:rPr>
                        <a:t>6,265</a:t>
                      </a:r>
                      <a:r>
                        <a:rPr kumimoji="1" lang="ja-JP" altLang="en-US" sz="1200" dirty="0">
                          <a:solidFill>
                            <a:schemeClr val="tx1"/>
                          </a:solidFill>
                        </a:rPr>
                        <a:t>㎡</a:t>
                      </a:r>
                      <a:endParaRPr kumimoji="1"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a:t>
                      </a:r>
                      <a:endParaRPr kumimoji="1"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公園整備</a:t>
                      </a:r>
                      <a:r>
                        <a:rPr kumimoji="1" lang="ja-JP" altLang="en-US" sz="1200" baseline="0" dirty="0">
                          <a:solidFill>
                            <a:schemeClr val="tx1"/>
                          </a:solidFill>
                        </a:rPr>
                        <a:t>  Ａ：　</a:t>
                      </a:r>
                      <a:r>
                        <a:rPr kumimoji="1" lang="ja-JP" altLang="en-US" sz="1200" dirty="0">
                          <a:solidFill>
                            <a:schemeClr val="tx1"/>
                          </a:solidFill>
                        </a:rPr>
                        <a:t> </a:t>
                      </a:r>
                      <a:r>
                        <a:rPr kumimoji="1" lang="en-US" altLang="ja-JP" sz="1200" dirty="0">
                          <a:solidFill>
                            <a:schemeClr val="tx1"/>
                          </a:solidFill>
                        </a:rPr>
                        <a:t>880</a:t>
                      </a:r>
                      <a:r>
                        <a:rPr kumimoji="1" lang="ja-JP" altLang="en-US" sz="1200" dirty="0">
                          <a:solidFill>
                            <a:schemeClr val="tx1"/>
                          </a:solidFill>
                        </a:rPr>
                        <a:t>㎡　　Ｂ：　　</a:t>
                      </a:r>
                      <a:r>
                        <a:rPr kumimoji="1" lang="ja-JP" altLang="en-US" sz="1200" baseline="0" dirty="0">
                          <a:solidFill>
                            <a:schemeClr val="tx1"/>
                          </a:solidFill>
                        </a:rPr>
                        <a:t> </a:t>
                      </a:r>
                      <a:r>
                        <a:rPr kumimoji="1" lang="en-US" altLang="ja-JP" sz="1200" dirty="0">
                          <a:solidFill>
                            <a:schemeClr val="tx1"/>
                          </a:solidFill>
                        </a:rPr>
                        <a:t>0</a:t>
                      </a:r>
                      <a:r>
                        <a:rPr kumimoji="1" lang="ja-JP" altLang="en-US" sz="1200" dirty="0">
                          <a:solidFill>
                            <a:schemeClr val="tx1"/>
                          </a:solidFill>
                        </a:rPr>
                        <a:t>㎡</a:t>
                      </a:r>
                      <a:endParaRPr kumimoji="1"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a:t>
                      </a:r>
                      <a:endParaRPr kumimoji="1"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防火規制</a:t>
                      </a:r>
                      <a:endParaRPr kumimoji="1" lang="en-US" altLang="ja-JP" sz="1200" dirty="0">
                        <a:solidFill>
                          <a:schemeClr val="tx1"/>
                        </a:solidFill>
                      </a:endParaRPr>
                    </a:p>
                    <a:p>
                      <a:pPr algn="l"/>
                      <a:r>
                        <a:rPr kumimoji="1" lang="ja-JP" altLang="en-US" sz="1200" dirty="0">
                          <a:solidFill>
                            <a:schemeClr val="tx1"/>
                          </a:solidFill>
                        </a:rPr>
                        <a:t>　　準防火地域指定　　　</a:t>
                      </a:r>
                      <a:r>
                        <a:rPr kumimoji="1" lang="ja-JP" altLang="en-US" sz="1200" dirty="0" smtClean="0">
                          <a:solidFill>
                            <a:schemeClr val="tx1"/>
                          </a:solidFill>
                        </a:rPr>
                        <a:t>６市９地区</a:t>
                      </a:r>
                      <a:r>
                        <a:rPr kumimoji="1" lang="en-US" altLang="ja-JP" sz="1200" dirty="0" smtClean="0">
                          <a:solidFill>
                            <a:schemeClr val="tx1"/>
                          </a:solidFill>
                        </a:rPr>
                        <a:t>(2022</a:t>
                      </a:r>
                      <a:r>
                        <a:rPr kumimoji="1" lang="ja-JP" altLang="en-US" sz="1200" dirty="0" smtClean="0">
                          <a:solidFill>
                            <a:schemeClr val="tx1"/>
                          </a:solidFill>
                        </a:rPr>
                        <a:t>年度</a:t>
                      </a:r>
                      <a:r>
                        <a:rPr kumimoji="1" lang="en-US" altLang="ja-JP" sz="1200" dirty="0" smtClean="0">
                          <a:solidFill>
                            <a:schemeClr val="tx1"/>
                          </a:solidFill>
                        </a:rPr>
                        <a:t>)</a:t>
                      </a:r>
                      <a:endParaRPr kumimoji="1" lang="en-US" altLang="ja-JP" sz="1200" dirty="0">
                        <a:solidFill>
                          <a:schemeClr val="tx1"/>
                        </a:solidFill>
                      </a:endParaRPr>
                    </a:p>
                    <a:p>
                      <a:pPr algn="l"/>
                      <a:endParaRPr kumimoji="1" lang="en-US" altLang="ja-JP" sz="1200" dirty="0">
                        <a:solidFill>
                          <a:schemeClr val="tx1"/>
                        </a:solidFill>
                      </a:endParaRPr>
                    </a:p>
                    <a:p>
                      <a:pPr algn="l"/>
                      <a:r>
                        <a:rPr kumimoji="1" lang="ja-JP" altLang="en-US" sz="1200" dirty="0">
                          <a:solidFill>
                            <a:schemeClr val="tx1"/>
                          </a:solidFill>
                        </a:rPr>
                        <a:t>　　防災街区整備地区計画等の導入５市９</a:t>
                      </a:r>
                      <a:r>
                        <a:rPr kumimoji="1" lang="ja-JP" altLang="en-US" sz="1200" dirty="0" smtClean="0">
                          <a:solidFill>
                            <a:schemeClr val="tx1"/>
                          </a:solidFill>
                        </a:rPr>
                        <a:t>地区</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(2022</a:t>
                      </a:r>
                      <a:r>
                        <a:rPr kumimoji="1" lang="ja-JP" altLang="en-US" sz="1200" dirty="0" smtClean="0">
                          <a:solidFill>
                            <a:schemeClr val="tx1"/>
                          </a:solidFill>
                        </a:rPr>
                        <a:t>年度</a:t>
                      </a:r>
                      <a:r>
                        <a:rPr kumimoji="1" lang="en-US" altLang="ja-JP" sz="1200" dirty="0" smtClean="0">
                          <a:solidFill>
                            <a:schemeClr val="tx1"/>
                          </a:solidFill>
                        </a:rPr>
                        <a:t>)</a:t>
                      </a:r>
                      <a:endParaRPr kumimoji="1" lang="en-US" altLang="ja-JP" sz="1200" dirty="0">
                        <a:solidFill>
                          <a:schemeClr val="tx1"/>
                        </a:solidFill>
                      </a:endParaRPr>
                    </a:p>
                    <a:p>
                      <a:pPr algn="l"/>
                      <a:endParaRPr kumimoji="1" lang="en-US" altLang="ja-JP" sz="1200" dirty="0">
                        <a:solidFill>
                          <a:schemeClr val="tx1"/>
                        </a:solidFill>
                      </a:endParaRPr>
                    </a:p>
                    <a:p>
                      <a:pPr algn="l"/>
                      <a:r>
                        <a:rPr kumimoji="1" lang="ja-JP" altLang="en-US" sz="1200" dirty="0">
                          <a:solidFill>
                            <a:schemeClr val="tx1"/>
                          </a:solidFill>
                        </a:rPr>
                        <a:t>・延焼遮断帯の整備</a:t>
                      </a:r>
                      <a:endParaRPr kumimoji="1" lang="en-US" altLang="ja-JP" sz="1200" dirty="0">
                        <a:solidFill>
                          <a:schemeClr val="tx1"/>
                        </a:solidFill>
                      </a:endParaRPr>
                    </a:p>
                    <a:p>
                      <a:pPr marL="85725" indent="-85725" algn="l"/>
                      <a:r>
                        <a:rPr kumimoji="1" lang="ja-JP" altLang="en-US" sz="1200" dirty="0">
                          <a:solidFill>
                            <a:schemeClr val="tx1"/>
                          </a:solidFill>
                        </a:rPr>
                        <a:t>　以下の路線について整備</a:t>
                      </a:r>
                      <a:endParaRPr kumimoji="1" lang="en-US" altLang="ja-JP" sz="1200" dirty="0">
                        <a:solidFill>
                          <a:schemeClr val="tx1"/>
                        </a:solidFill>
                      </a:endParaRPr>
                    </a:p>
                    <a:p>
                      <a:pPr algn="l"/>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三国塚口線  </a:t>
                      </a:r>
                      <a:r>
                        <a:rPr kumimoji="1" lang="en-US" altLang="ja-JP" sz="1200" dirty="0">
                          <a:solidFill>
                            <a:schemeClr val="tx1"/>
                          </a:solidFill>
                        </a:rPr>
                        <a:t>     </a:t>
                      </a:r>
                      <a:r>
                        <a:rPr kumimoji="1" lang="ja-JP" altLang="en-US" sz="1200" dirty="0">
                          <a:solidFill>
                            <a:schemeClr val="tx1"/>
                          </a:solidFill>
                        </a:rPr>
                        <a:t>（</a:t>
                      </a:r>
                      <a:r>
                        <a:rPr kumimoji="1" lang="en-US" altLang="ja-JP" sz="1200" dirty="0">
                          <a:solidFill>
                            <a:schemeClr val="tx1"/>
                          </a:solidFill>
                        </a:rPr>
                        <a:t>2015</a:t>
                      </a:r>
                      <a:r>
                        <a:rPr kumimoji="1" lang="ja-JP" altLang="en-US" sz="1200" dirty="0">
                          <a:solidFill>
                            <a:schemeClr val="tx1"/>
                          </a:solidFill>
                        </a:rPr>
                        <a:t>年度～）</a:t>
                      </a:r>
                      <a:endParaRPr kumimoji="1" lang="en-US" altLang="ja-JP" sz="1200" dirty="0">
                        <a:solidFill>
                          <a:schemeClr val="tx1"/>
                        </a:solidFill>
                      </a:endParaRPr>
                    </a:p>
                    <a:p>
                      <a:pPr marL="182563" indent="-182563" algn="l"/>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寝屋川大東線</a:t>
                      </a:r>
                      <a:r>
                        <a:rPr kumimoji="1" lang="en-US" altLang="ja-JP" sz="1200" dirty="0">
                          <a:solidFill>
                            <a:schemeClr val="tx1"/>
                          </a:solidFill>
                        </a:rPr>
                        <a:t>   </a:t>
                      </a:r>
                      <a:r>
                        <a:rPr kumimoji="1" lang="ja-JP" altLang="en-US" sz="1200" dirty="0">
                          <a:solidFill>
                            <a:schemeClr val="tx1"/>
                          </a:solidFill>
                        </a:rPr>
                        <a:t>（</a:t>
                      </a:r>
                      <a:r>
                        <a:rPr kumimoji="1" lang="en-US" altLang="ja-JP" sz="1200" dirty="0">
                          <a:solidFill>
                            <a:schemeClr val="tx1"/>
                          </a:solidFill>
                        </a:rPr>
                        <a:t>2016</a:t>
                      </a:r>
                      <a:r>
                        <a:rPr kumimoji="1" lang="ja-JP" altLang="en-US" sz="1200" dirty="0">
                          <a:solidFill>
                            <a:schemeClr val="tx1"/>
                          </a:solidFill>
                        </a:rPr>
                        <a:t>年度～）</a:t>
                      </a:r>
                      <a:endParaRPr kumimoji="1" lang="en-US" altLang="ja-JP" sz="1200" dirty="0">
                        <a:solidFill>
                          <a:schemeClr val="tx1"/>
                        </a:solidFill>
                      </a:endParaRPr>
                    </a:p>
                    <a:p>
                      <a:pPr algn="l"/>
                      <a:endParaRPr kumimoji="1" lang="en-US" altLang="ja-JP" sz="12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14684" y="0"/>
            <a:ext cx="8979172" cy="3231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5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（４）危機管理</a:t>
            </a:r>
            <a:r>
              <a:rPr kumimoji="1" lang="ja-JP" altLang="en-US" sz="15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対策（地震・津波対策（密集市街地対策、住宅・建築物の耐震化</a:t>
            </a:r>
            <a:r>
              <a:rPr kumimoji="1" lang="ja-JP" altLang="en-US" sz="15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）（その１））</a:t>
            </a:r>
            <a:endParaRPr kumimoji="1" lang="ja-JP" altLang="en-US" sz="15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144</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735418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215517" y="1066091"/>
          <a:ext cx="8748971" cy="2363080"/>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4104457">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370840">
                <a:tc>
                  <a:txBody>
                    <a:bodyPr/>
                    <a:lstStyle/>
                    <a:p>
                      <a:pPr algn="ctr"/>
                      <a:r>
                        <a:rPr kumimoji="1" lang="ja-JP" altLang="en-US" sz="1600" u="none" dirty="0">
                          <a:solidFill>
                            <a:schemeClr val="tx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u="none" dirty="0">
                          <a:solidFill>
                            <a:schemeClr val="tx1"/>
                          </a:solidFill>
                          <a:latin typeface="ＭＳ Ｐゴシック" panose="020B0600070205080204" pitchFamily="50" charset="-128"/>
                          <a:ea typeface="ＭＳ Ｐゴシック" panose="020B0600070205080204" pitchFamily="50" charset="-128"/>
                        </a:rPr>
                        <a:t>改革の内容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u="none" dirty="0">
                          <a:solidFill>
                            <a:schemeClr val="tx1"/>
                          </a:solidFill>
                          <a:latin typeface="ＭＳ Ｐゴシック" panose="020B0600070205080204" pitchFamily="50" charset="-128"/>
                          <a:ea typeface="ＭＳ Ｐゴシック" panose="020B0600070205080204" pitchFamily="50" charset="-128"/>
                        </a:rPr>
                        <a:t>成果・進捗状況</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1164352">
                <a:tc>
                  <a:txBody>
                    <a:bodyPr/>
                    <a:lstStyle/>
                    <a:p>
                      <a:r>
                        <a:rPr kumimoji="1" lang="ja-JP" altLang="en-US" sz="1400" b="0" u="none" dirty="0">
                          <a:solidFill>
                            <a:schemeClr val="tx1"/>
                          </a:solidFill>
                        </a:rPr>
                        <a:t>府立高校</a:t>
                      </a:r>
                      <a:r>
                        <a:rPr kumimoji="1" lang="en-US" altLang="ja-JP" sz="1400" b="0" u="none" dirty="0">
                          <a:solidFill>
                            <a:schemeClr val="tx1"/>
                          </a:solidFill>
                        </a:rPr>
                        <a:t>ICT</a:t>
                      </a:r>
                      <a:r>
                        <a:rPr kumimoji="1" lang="ja-JP" altLang="en-US" sz="1400" b="0" u="none" dirty="0">
                          <a:solidFill>
                            <a:schemeClr val="tx1"/>
                          </a:solidFill>
                        </a:rPr>
                        <a:t>化</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ICT</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を活用した新時代の教育を実現するため、全府立高校への生徒１人１台端末の配備をはじめとする学校の</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ICT</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環境の整備等を実施。</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indent="-92075"/>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2021</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年３月　府立高校の普通教室等における無線</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LAN</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環境を整備。</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a:p>
                      <a:pPr marL="92075" indent="-92075"/>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2021</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年９月　府立高校への生徒１人１台端末を配備。</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2023</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年</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rPr>
                        <a:t>３月　府立高校の特別教室等における無線</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rPr>
                        <a:t>LAN</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rPr>
                        <a:t>環境を整備予定。</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endParaRPr>
                    </a:p>
                    <a:p>
                      <a:pPr marL="92075" indent="-92075"/>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2023</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年３月　府立高校</a:t>
                      </a:r>
                      <a:r>
                        <a:rPr kumimoji="1" lang="en-US" altLang="ja-JP" sz="1400" b="0" u="none"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400" b="0" u="none" dirty="0">
                          <a:solidFill>
                            <a:schemeClr val="tx1"/>
                          </a:solidFill>
                          <a:latin typeface="ＭＳ Ｐゴシック" panose="020B0600070205080204" pitchFamily="50" charset="-128"/>
                          <a:ea typeface="ＭＳ Ｐゴシック" panose="020B0600070205080204" pitchFamily="50" charset="-128"/>
                        </a:rPr>
                        <a:t>校の普通教室に電子黒板機能付きプロジェクタ等を整備予定。</a:t>
                      </a:r>
                      <a:endParaRPr kumimoji="1" lang="en-US" altLang="ja-JP" sz="1400" b="0" u="none" dirty="0">
                        <a:solidFill>
                          <a:schemeClr val="tx1"/>
                        </a:solidFill>
                        <a:latin typeface="ＭＳ Ｐゴシック" panose="020B0600070205080204" pitchFamily="50" charset="-128"/>
                        <a:ea typeface="ＭＳ Ｐゴシック" panose="020B0600070205080204" pitchFamily="50" charset="-128"/>
                      </a:endParaRPr>
                    </a:p>
                  </a:txBody>
                  <a:tcPr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3512750"/>
                  </a:ext>
                </a:extLst>
              </a:tr>
            </a:tbl>
          </a:graphicData>
        </a:graphic>
      </p:graphicFrame>
      <p:sp>
        <p:nvSpPr>
          <p:cNvPr id="19" name="テキスト ボックス 18"/>
          <p:cNvSpPr txBox="1"/>
          <p:nvPr/>
        </p:nvSpPr>
        <p:spPr>
          <a:xfrm>
            <a:off x="215516" y="642174"/>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■改革の内容と進捗状況</a:t>
            </a: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180</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39542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nvGraphicFramePr>
        <p:xfrm>
          <a:off x="323528" y="4149080"/>
          <a:ext cx="8136904" cy="2330160"/>
        </p:xfrm>
        <a:graphic>
          <a:graphicData uri="http://schemas.openxmlformats.org/drawingml/2006/table">
            <a:tbl>
              <a:tblPr firstRow="1" bandRow="1">
                <a:tableStyleId>{5940675A-B579-460E-94D1-54222C63F5DA}</a:tableStyleId>
              </a:tblPr>
              <a:tblGrid>
                <a:gridCol w="8136904">
                  <a:extLst>
                    <a:ext uri="{9D8B030D-6E8A-4147-A177-3AD203B41FA5}">
                      <a16:colId xmlns:a16="http://schemas.microsoft.com/office/drawing/2014/main" val="20000"/>
                    </a:ext>
                  </a:extLst>
                </a:gridCol>
              </a:tblGrid>
              <a:tr h="288000">
                <a:tc>
                  <a:txBody>
                    <a:bodyPr/>
                    <a:lstStyle/>
                    <a:p>
                      <a:pPr algn="ctr"/>
                      <a:r>
                        <a:rPr lang="ja-JP" altLang="en-US" sz="1000" b="1" dirty="0">
                          <a:solidFill>
                            <a:schemeClr val="tx1"/>
                          </a:solidFill>
                        </a:rPr>
                        <a:t>英語入試改革について</a:t>
                      </a: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874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n-lt"/>
                          <a:ea typeface="+mn-ea"/>
                          <a:cs typeface="+mn-cs"/>
                        </a:rPr>
                        <a:t>○ 英語入試改革</a:t>
                      </a:r>
                      <a:r>
                        <a:rPr kumimoji="1" lang="en-US" altLang="ja-JP" sz="1000" b="1" i="0" u="none" strike="noStrike" kern="1200" cap="none" spc="0" normalizeH="0" baseline="0" noProof="0" dirty="0">
                          <a:ln>
                            <a:noFill/>
                          </a:ln>
                          <a:solidFill>
                            <a:schemeClr val="tx1"/>
                          </a:solidFill>
                          <a:effectLst/>
                          <a:uLnTx/>
                          <a:uFillTx/>
                          <a:latin typeface="+mn-lt"/>
                          <a:ea typeface="+mn-ea"/>
                          <a:cs typeface="+mn-cs"/>
                        </a:rPr>
                        <a:t>(2017</a:t>
                      </a:r>
                      <a:r>
                        <a:rPr kumimoji="1" lang="ja-JP" altLang="en-US" sz="1000" b="1" i="0" u="none" strike="noStrike" kern="1200" cap="none" spc="0" normalizeH="0" baseline="0" noProof="0" dirty="0">
                          <a:ln>
                            <a:noFill/>
                          </a:ln>
                          <a:solidFill>
                            <a:schemeClr val="tx1"/>
                          </a:solidFill>
                          <a:effectLst/>
                          <a:uLnTx/>
                          <a:uFillTx/>
                          <a:latin typeface="+mn-lt"/>
                          <a:ea typeface="+mn-ea"/>
                          <a:cs typeface="+mn-cs"/>
                        </a:rPr>
                        <a:t>年度～</a:t>
                      </a:r>
                      <a:r>
                        <a:rPr kumimoji="1" lang="en-US" altLang="ja-JP" sz="1000" b="1"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　英語の外部検定（</a:t>
                      </a:r>
                      <a:r>
                        <a:rPr kumimoji="1" lang="en-US" altLang="ja-JP" sz="1000" b="0" i="0" u="none" strike="noStrike" kern="1200" cap="none" spc="0" normalizeH="0" baseline="0" noProof="0" dirty="0">
                          <a:ln>
                            <a:noFill/>
                          </a:ln>
                          <a:solidFill>
                            <a:schemeClr val="tx1"/>
                          </a:solidFill>
                          <a:effectLst/>
                          <a:uLnTx/>
                          <a:uFillTx/>
                          <a:latin typeface="+mn-lt"/>
                          <a:ea typeface="+mn-ea"/>
                          <a:cs typeface="+mn-cs"/>
                        </a:rPr>
                        <a:t>TOEFL </a:t>
                      </a:r>
                      <a:r>
                        <a:rPr kumimoji="1" lang="en-US" altLang="ja-JP" sz="1000" b="0" i="0" u="none" strike="noStrike" kern="1200" cap="none" spc="0" normalizeH="0" baseline="0" noProof="0" dirty="0" err="1">
                          <a:ln>
                            <a:noFill/>
                          </a:ln>
                          <a:solidFill>
                            <a:schemeClr val="tx1"/>
                          </a:solidFill>
                          <a:effectLst/>
                          <a:uLnTx/>
                          <a:uFillTx/>
                          <a:latin typeface="+mn-lt"/>
                          <a:ea typeface="+mn-ea"/>
                          <a:cs typeface="+mn-cs"/>
                        </a:rPr>
                        <a:t>iBT</a:t>
                      </a:r>
                      <a:r>
                        <a:rPr kumimoji="1" lang="ja-JP" altLang="en-US" sz="1000" b="0" i="0" u="none" strike="noStrike" kern="1200" cap="none" spc="0" normalizeH="0" baseline="0" noProof="0" dirty="0" err="1">
                          <a:ln>
                            <a:noFill/>
                          </a:ln>
                          <a:solidFill>
                            <a:schemeClr val="tx1"/>
                          </a:solidFill>
                          <a:effectLst/>
                          <a:uLnTx/>
                          <a:uFillTx/>
                          <a:latin typeface="+mn-lt"/>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lt"/>
                          <a:ea typeface="+mn-ea"/>
                          <a:cs typeface="+mn-cs"/>
                        </a:rPr>
                        <a:t>IELTS</a:t>
                      </a:r>
                      <a:r>
                        <a:rPr kumimoji="1" lang="ja-JP" altLang="en-US" sz="1000" b="0" i="0" u="none" strike="noStrike" kern="1200" cap="none" spc="0" normalizeH="0" baseline="0" noProof="0" dirty="0" err="1">
                          <a:ln>
                            <a:noFill/>
                          </a:ln>
                          <a:solidFill>
                            <a:schemeClr val="tx1"/>
                          </a:solidFill>
                          <a:effectLst/>
                          <a:uLnTx/>
                          <a:uFillTx/>
                          <a:latin typeface="+mn-lt"/>
                          <a:ea typeface="+mn-ea"/>
                          <a:cs typeface="+mn-cs"/>
                        </a:rPr>
                        <a:t>、</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実用英語技能検定</a:t>
                      </a:r>
                      <a:r>
                        <a:rPr kumimoji="1" lang="en-US" altLang="ja-JP" sz="10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英検</a:t>
                      </a:r>
                      <a:r>
                        <a:rPr kumimoji="1" lang="en-US" altLang="ja-JP" sz="10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）のスコア等が一定レベル以上の場合、出願時に申請すれば、</a:t>
                      </a:r>
                      <a:endParaRPr kumimoji="1" lang="en-US" altLang="ja-JP"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学力検査「英語」で以下の点数が保障される。</a:t>
                      </a:r>
                      <a:endParaRPr kumimoji="1" lang="en-US" altLang="ja-JP"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srgbClr val="FF0000"/>
                        </a:solidFill>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テキスト ボックス 2"/>
          <p:cNvSpPr txBox="1"/>
          <p:nvPr/>
        </p:nvSpPr>
        <p:spPr>
          <a:xfrm>
            <a:off x="215516" y="405051"/>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■府立高校入学者選抜制度の改善</a:t>
            </a:r>
          </a:p>
        </p:txBody>
      </p:sp>
      <p:graphicFrame>
        <p:nvGraphicFramePr>
          <p:cNvPr id="10" name="表 9"/>
          <p:cNvGraphicFramePr>
            <a:graphicFrameLocks noGrp="1"/>
          </p:cNvGraphicFramePr>
          <p:nvPr/>
        </p:nvGraphicFramePr>
        <p:xfrm>
          <a:off x="539552" y="5025958"/>
          <a:ext cx="2718246" cy="1355370"/>
        </p:xfrm>
        <a:graphic>
          <a:graphicData uri="http://schemas.openxmlformats.org/drawingml/2006/table">
            <a:tbl>
              <a:tblPr firstRow="1">
                <a:tableStyleId>{7DF18680-E054-41AD-8BC1-D1AEF772440D}</a:tableStyleId>
              </a:tblPr>
              <a:tblGrid>
                <a:gridCol w="906082">
                  <a:extLst>
                    <a:ext uri="{9D8B030D-6E8A-4147-A177-3AD203B41FA5}">
                      <a16:colId xmlns:a16="http://schemas.microsoft.com/office/drawing/2014/main" val="20000"/>
                    </a:ext>
                  </a:extLst>
                </a:gridCol>
                <a:gridCol w="906082">
                  <a:extLst>
                    <a:ext uri="{9D8B030D-6E8A-4147-A177-3AD203B41FA5}">
                      <a16:colId xmlns:a16="http://schemas.microsoft.com/office/drawing/2014/main" val="20001"/>
                    </a:ext>
                  </a:extLst>
                </a:gridCol>
                <a:gridCol w="906082">
                  <a:extLst>
                    <a:ext uri="{9D8B030D-6E8A-4147-A177-3AD203B41FA5}">
                      <a16:colId xmlns:a16="http://schemas.microsoft.com/office/drawing/2014/main" val="20002"/>
                    </a:ext>
                  </a:extLst>
                </a:gridCol>
              </a:tblGrid>
              <a:tr h="311925">
                <a:tc gridSpan="3">
                  <a:txBody>
                    <a:bodyPr/>
                    <a:lstStyle/>
                    <a:p>
                      <a:pPr algn="ctr"/>
                      <a:r>
                        <a:rPr kumimoji="1" lang="ja-JP" altLang="en-US" sz="1000" b="1" dirty="0">
                          <a:solidFill>
                            <a:schemeClr val="bg1"/>
                          </a:solidFill>
                          <a:latin typeface="ＭＳ Ｐゴシック" panose="020B0600070205080204" pitchFamily="50" charset="-128"/>
                          <a:ea typeface="ＭＳ Ｐゴシック" panose="020B0600070205080204" pitchFamily="50" charset="-128"/>
                        </a:rPr>
                        <a:t>英語の外部検定のスコア等</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11925">
                <a:tc>
                  <a:txBody>
                    <a:bodyPr/>
                    <a:lstStyle/>
                    <a:p>
                      <a:pPr algn="ctr"/>
                      <a:r>
                        <a:rPr kumimoji="1" lang="en-US" altLang="ja-JP" sz="1000" b="1" dirty="0">
                          <a:solidFill>
                            <a:schemeClr val="bg1"/>
                          </a:solidFill>
                          <a:latin typeface="ＭＳ Ｐゴシック" panose="020B0600070205080204" pitchFamily="50" charset="-128"/>
                          <a:ea typeface="ＭＳ Ｐゴシック" panose="020B0600070205080204" pitchFamily="50" charset="-128"/>
                        </a:rPr>
                        <a:t>TOEFL</a:t>
                      </a:r>
                      <a:r>
                        <a:rPr kumimoji="1" lang="en-US" altLang="ja-JP" sz="1000" b="1" baseline="0" dirty="0">
                          <a:solidFill>
                            <a:schemeClr val="bg1"/>
                          </a:solidFill>
                          <a:latin typeface="ＭＳ Ｐゴシック" panose="020B0600070205080204" pitchFamily="50" charset="-128"/>
                          <a:ea typeface="ＭＳ Ｐゴシック" panose="020B0600070205080204" pitchFamily="50" charset="-128"/>
                        </a:rPr>
                        <a:t> </a:t>
                      </a:r>
                      <a:r>
                        <a:rPr kumimoji="1" lang="en-US" altLang="ja-JP" sz="1000" b="1" baseline="0" dirty="0" err="1">
                          <a:solidFill>
                            <a:schemeClr val="bg1"/>
                          </a:solidFill>
                          <a:latin typeface="ＭＳ Ｐゴシック" panose="020B0600070205080204" pitchFamily="50" charset="-128"/>
                          <a:ea typeface="ＭＳ Ｐゴシック" panose="020B0600070205080204" pitchFamily="50" charset="-128"/>
                        </a:rPr>
                        <a:t>iBT</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tc>
                  <a:txBody>
                    <a:bodyPr/>
                    <a:lstStyle/>
                    <a:p>
                      <a:pPr algn="ctr"/>
                      <a:r>
                        <a:rPr kumimoji="1" lang="en-US" altLang="ja-JP" sz="1000" b="1" dirty="0">
                          <a:solidFill>
                            <a:schemeClr val="bg1"/>
                          </a:solidFill>
                          <a:latin typeface="ＭＳ Ｐゴシック" panose="020B0600070205080204" pitchFamily="50" charset="-128"/>
                          <a:ea typeface="ＭＳ Ｐゴシック" panose="020B0600070205080204" pitchFamily="50" charset="-128"/>
                        </a:rPr>
                        <a:t>IELTS</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tc>
                  <a:txBody>
                    <a:bodyPr/>
                    <a:lstStyle/>
                    <a:p>
                      <a:pPr algn="ctr"/>
                      <a:r>
                        <a:rPr kumimoji="1" lang="ja-JP" altLang="en-US" sz="1000" b="1" dirty="0">
                          <a:solidFill>
                            <a:schemeClr val="bg1"/>
                          </a:solidFill>
                          <a:latin typeface="ＭＳ Ｐゴシック" panose="020B0600070205080204" pitchFamily="50" charset="-128"/>
                          <a:ea typeface="ＭＳ Ｐゴシック" panose="020B0600070205080204" pitchFamily="50" charset="-128"/>
                        </a:rPr>
                        <a:t>英検</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149820">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60</a:t>
                      </a:r>
                      <a:r>
                        <a:rPr kumimoji="1" lang="ja-JP" altLang="en-US" sz="1000" dirty="0">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120</a:t>
                      </a:r>
                      <a:r>
                        <a:rPr kumimoji="1" lang="ja-JP" altLang="en-US" sz="1000" dirty="0">
                          <a:latin typeface="ＭＳ Ｐゴシック" panose="020B0600070205080204" pitchFamily="50" charset="-128"/>
                          <a:ea typeface="ＭＳ Ｐゴシック" panose="020B0600070205080204" pitchFamily="50" charset="-128"/>
                        </a:rPr>
                        <a:t>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6.0</a:t>
                      </a:r>
                      <a:r>
                        <a:rPr kumimoji="1" lang="ja-JP" altLang="en-US" sz="1000" dirty="0">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9.0</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ＭＳ Ｐゴシック" panose="020B0600070205080204" pitchFamily="50" charset="-128"/>
                          <a:ea typeface="ＭＳ Ｐゴシック" panose="020B0600070205080204" pitchFamily="50" charset="-128"/>
                        </a:rPr>
                        <a:t>１級・</a:t>
                      </a:r>
                      <a:r>
                        <a:rPr kumimoji="1" lang="ja-JP" altLang="en-US" sz="1000" dirty="0">
                          <a:latin typeface="ＭＳ Ｐゴシック" panose="020B0600070205080204" pitchFamily="50" charset="-128"/>
                          <a:ea typeface="ＭＳ Ｐゴシック" panose="020B0600070205080204" pitchFamily="50" charset="-128"/>
                        </a:rPr>
                        <a:t>準１級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9820">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50</a:t>
                      </a:r>
                      <a:r>
                        <a:rPr kumimoji="1" lang="ja-JP" altLang="en-US" sz="1000" dirty="0">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59</a:t>
                      </a:r>
                      <a:r>
                        <a:rPr kumimoji="1" lang="ja-JP" altLang="en-US" sz="1000" dirty="0">
                          <a:latin typeface="ＭＳ Ｐゴシック" panose="020B0600070205080204" pitchFamily="50" charset="-128"/>
                          <a:ea typeface="ＭＳ Ｐゴシック" panose="020B0600070205080204" pitchFamily="50" charset="-128"/>
                        </a:rPr>
                        <a:t>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5.5</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対応なし</a:t>
                      </a:r>
                      <a:r>
                        <a:rPr kumimoji="1" lang="en-US" altLang="ja-JP" sz="1000" dirty="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9820">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40</a:t>
                      </a:r>
                      <a:r>
                        <a:rPr kumimoji="1" lang="ja-JP" altLang="en-US" sz="1000" dirty="0">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49</a:t>
                      </a:r>
                      <a:r>
                        <a:rPr kumimoji="1" lang="ja-JP" altLang="en-US" sz="1000" dirty="0">
                          <a:latin typeface="ＭＳ Ｐゴシック" panose="020B0600070205080204" pitchFamily="50" charset="-128"/>
                          <a:ea typeface="ＭＳ Ｐゴシック" panose="020B0600070205080204" pitchFamily="50" charset="-128"/>
                        </a:rPr>
                        <a:t>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5.0</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ＭＳ Ｐゴシック" panose="020B0600070205080204" pitchFamily="50" charset="-128"/>
                          <a:ea typeface="ＭＳ Ｐゴシック" panose="020B0600070205080204" pitchFamily="50" charset="-128"/>
                        </a:rPr>
                        <a:t>2</a:t>
                      </a:r>
                      <a:r>
                        <a:rPr kumimoji="1" lang="ja-JP" altLang="en-US" sz="1000" dirty="0">
                          <a:latin typeface="ＭＳ Ｐゴシック" panose="020B0600070205080204" pitchFamily="50" charset="-128"/>
                          <a:ea typeface="ＭＳ Ｐゴシック" panose="020B0600070205080204" pitchFamily="50" charset="-128"/>
                        </a:rPr>
                        <a:t>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11" name="表 10"/>
          <p:cNvGraphicFramePr>
            <a:graphicFrameLocks noGrp="1"/>
          </p:cNvGraphicFramePr>
          <p:nvPr/>
        </p:nvGraphicFramePr>
        <p:xfrm>
          <a:off x="5888310" y="5009728"/>
          <a:ext cx="2106116" cy="1371600"/>
        </p:xfrm>
        <a:graphic>
          <a:graphicData uri="http://schemas.openxmlformats.org/drawingml/2006/table">
            <a:tbl>
              <a:tblPr firstRow="1">
                <a:tableStyleId>{7DF18680-E054-41AD-8BC1-D1AEF772440D}</a:tableStyleId>
              </a:tblPr>
              <a:tblGrid>
                <a:gridCol w="1092060">
                  <a:extLst>
                    <a:ext uri="{9D8B030D-6E8A-4147-A177-3AD203B41FA5}">
                      <a16:colId xmlns:a16="http://schemas.microsoft.com/office/drawing/2014/main" val="20000"/>
                    </a:ext>
                  </a:extLst>
                </a:gridCol>
                <a:gridCol w="1014056">
                  <a:extLst>
                    <a:ext uri="{9D8B030D-6E8A-4147-A177-3AD203B41FA5}">
                      <a16:colId xmlns:a16="http://schemas.microsoft.com/office/drawing/2014/main" val="20001"/>
                    </a:ext>
                  </a:extLst>
                </a:gridCol>
              </a:tblGrid>
              <a:tr h="149820">
                <a:tc gridSpan="2">
                  <a:txBody>
                    <a:bodyPr/>
                    <a:lstStyle/>
                    <a:p>
                      <a:pPr algn="ctr"/>
                      <a:r>
                        <a:rPr kumimoji="1" lang="ja-JP" altLang="en-US" sz="1000" b="1" dirty="0">
                          <a:solidFill>
                            <a:schemeClr val="bg1"/>
                          </a:solidFill>
                          <a:latin typeface="ＭＳ Ｐゴシック" panose="020B0600070205080204" pitchFamily="50" charset="-128"/>
                          <a:ea typeface="ＭＳ Ｐゴシック" panose="020B0600070205080204" pitchFamily="50" charset="-128"/>
                        </a:rPr>
                        <a:t>学力検査「英語」で保障される点数</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49820">
                <a:tc>
                  <a:txBody>
                    <a:bodyPr/>
                    <a:lstStyle/>
                    <a:p>
                      <a:pPr algn="ctr"/>
                      <a:r>
                        <a:rPr kumimoji="1" lang="ja-JP" altLang="en-US" sz="1000" b="1" dirty="0">
                          <a:solidFill>
                            <a:schemeClr val="bg1"/>
                          </a:solidFill>
                          <a:latin typeface="ＭＳ Ｐゴシック" panose="020B0600070205080204" pitchFamily="50" charset="-128"/>
                          <a:ea typeface="ＭＳ Ｐゴシック" panose="020B0600070205080204" pitchFamily="50" charset="-128"/>
                        </a:rPr>
                        <a:t>特別選抜</a:t>
                      </a:r>
                      <a:endParaRPr kumimoji="1" lang="en-US" altLang="ja-JP" sz="1000" b="1" dirty="0">
                        <a:solidFill>
                          <a:schemeClr val="bg1"/>
                        </a:solidFill>
                        <a:latin typeface="ＭＳ Ｐゴシック" panose="020B0600070205080204" pitchFamily="50" charset="-128"/>
                        <a:ea typeface="ＭＳ Ｐゴシック" panose="020B0600070205080204" pitchFamily="50" charset="-128"/>
                      </a:endParaRPr>
                    </a:p>
                    <a:p>
                      <a:pPr algn="ctr"/>
                      <a:r>
                        <a:rPr kumimoji="1" lang="en-US" altLang="ja-JP" sz="1000" b="1" dirty="0">
                          <a:solidFill>
                            <a:schemeClr val="bg1"/>
                          </a:solidFill>
                          <a:latin typeface="ＭＳ Ｐゴシック" panose="020B0600070205080204" pitchFamily="50" charset="-128"/>
                          <a:ea typeface="ＭＳ Ｐゴシック" panose="020B0600070205080204" pitchFamily="50" charset="-128"/>
                        </a:rPr>
                        <a:t>(45</a:t>
                      </a:r>
                      <a:r>
                        <a:rPr kumimoji="1" lang="ja-JP" altLang="en-US" sz="1000" b="1" dirty="0">
                          <a:solidFill>
                            <a:schemeClr val="bg1"/>
                          </a:solidFill>
                          <a:latin typeface="ＭＳ Ｐゴシック" panose="020B0600070205080204" pitchFamily="50" charset="-128"/>
                          <a:ea typeface="ＭＳ Ｐゴシック" panose="020B0600070205080204" pitchFamily="50" charset="-128"/>
                        </a:rPr>
                        <a:t>点満点</a:t>
                      </a:r>
                      <a:r>
                        <a:rPr kumimoji="1" lang="en-US" altLang="ja-JP" sz="1000" b="1"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tc>
                  <a:txBody>
                    <a:bodyPr/>
                    <a:lstStyle/>
                    <a:p>
                      <a:pPr algn="ctr"/>
                      <a:r>
                        <a:rPr kumimoji="1" lang="ja-JP" altLang="en-US" sz="1000" b="1" dirty="0">
                          <a:solidFill>
                            <a:schemeClr val="bg1"/>
                          </a:solidFill>
                          <a:latin typeface="ＭＳ Ｐゴシック" panose="020B0600070205080204" pitchFamily="50" charset="-128"/>
                          <a:ea typeface="ＭＳ Ｐゴシック" panose="020B0600070205080204" pitchFamily="50" charset="-128"/>
                        </a:rPr>
                        <a:t>一般選抜</a:t>
                      </a:r>
                      <a:endParaRPr kumimoji="1" lang="en-US" altLang="ja-JP" sz="1000" b="1" dirty="0">
                        <a:solidFill>
                          <a:schemeClr val="bg1"/>
                        </a:solidFill>
                        <a:latin typeface="ＭＳ Ｐゴシック" panose="020B0600070205080204" pitchFamily="50" charset="-128"/>
                        <a:ea typeface="ＭＳ Ｐゴシック" panose="020B0600070205080204" pitchFamily="50" charset="-128"/>
                      </a:endParaRPr>
                    </a:p>
                    <a:p>
                      <a:pPr algn="ctr"/>
                      <a:r>
                        <a:rPr kumimoji="1" lang="en-US" altLang="ja-JP" sz="1000" b="1" dirty="0">
                          <a:solidFill>
                            <a:schemeClr val="bg1"/>
                          </a:solidFill>
                          <a:latin typeface="ＭＳ Ｐゴシック" panose="020B0600070205080204" pitchFamily="50" charset="-128"/>
                          <a:ea typeface="ＭＳ Ｐゴシック" panose="020B0600070205080204" pitchFamily="50" charset="-128"/>
                        </a:rPr>
                        <a:t>(90</a:t>
                      </a:r>
                      <a:r>
                        <a:rPr kumimoji="1" lang="ja-JP" altLang="en-US" sz="1000" b="1" dirty="0">
                          <a:solidFill>
                            <a:schemeClr val="bg1"/>
                          </a:solidFill>
                          <a:latin typeface="ＭＳ Ｐゴシック" panose="020B0600070205080204" pitchFamily="50" charset="-128"/>
                          <a:ea typeface="ＭＳ Ｐゴシック" panose="020B0600070205080204" pitchFamily="50" charset="-128"/>
                        </a:rPr>
                        <a:t>点満点</a:t>
                      </a:r>
                      <a:r>
                        <a:rPr kumimoji="1" lang="en-US" altLang="ja-JP" sz="1000" b="1"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149820">
                <a:tc>
                  <a:txBody>
                    <a:bodyPr/>
                    <a:lstStyle/>
                    <a:p>
                      <a:pPr algn="ctr"/>
                      <a:r>
                        <a:rPr kumimoji="1" lang="en-US" altLang="ja-JP" sz="1000" dirty="0">
                          <a:solidFill>
                            <a:schemeClr val="tx1"/>
                          </a:solidFill>
                          <a:latin typeface="ＭＳ Ｐゴシック" panose="020B0600070205080204" pitchFamily="50" charset="-128"/>
                          <a:ea typeface="ＭＳ Ｐゴシック" panose="020B0600070205080204" pitchFamily="50" charset="-128"/>
                        </a:rPr>
                        <a:t>45</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点</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ＭＳ Ｐゴシック" panose="020B0600070205080204" pitchFamily="50" charset="-128"/>
                          <a:ea typeface="ＭＳ Ｐゴシック" panose="020B0600070205080204" pitchFamily="50" charset="-128"/>
                        </a:rPr>
                        <a:t>90</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点</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9820">
                <a:tc>
                  <a:txBody>
                    <a:bodyPr/>
                    <a:lstStyle/>
                    <a:p>
                      <a:pPr algn="ctr"/>
                      <a:r>
                        <a:rPr kumimoji="1" lang="en-US" altLang="ja-JP" sz="1000" dirty="0">
                          <a:solidFill>
                            <a:schemeClr val="tx1"/>
                          </a:solidFill>
                          <a:latin typeface="ＭＳ Ｐゴシック" panose="020B0600070205080204" pitchFamily="50" charset="-128"/>
                          <a:ea typeface="ＭＳ Ｐゴシック" panose="020B0600070205080204" pitchFamily="50" charset="-128"/>
                        </a:rPr>
                        <a:t>41</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点</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ＭＳ Ｐゴシック" panose="020B0600070205080204" pitchFamily="50" charset="-128"/>
                          <a:ea typeface="ＭＳ Ｐゴシック" panose="020B0600070205080204" pitchFamily="50" charset="-128"/>
                        </a:rPr>
                        <a:t>81</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点</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9820">
                <a:tc>
                  <a:txBody>
                    <a:bodyPr/>
                    <a:lstStyle/>
                    <a:p>
                      <a:pPr algn="ctr"/>
                      <a:r>
                        <a:rPr kumimoji="1" lang="en-US" altLang="ja-JP" sz="1000" dirty="0">
                          <a:solidFill>
                            <a:schemeClr val="tx1"/>
                          </a:solidFill>
                          <a:latin typeface="ＭＳ Ｐゴシック" panose="020B0600070205080204" pitchFamily="50" charset="-128"/>
                          <a:ea typeface="ＭＳ Ｐゴシック" panose="020B0600070205080204" pitchFamily="50" charset="-128"/>
                        </a:rPr>
                        <a:t>36</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点</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ＭＳ Ｐゴシック" panose="020B0600070205080204" pitchFamily="50" charset="-128"/>
                          <a:ea typeface="ＭＳ Ｐゴシック" panose="020B0600070205080204" pitchFamily="50" charset="-128"/>
                        </a:rPr>
                        <a:t>72</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点</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067944" y="5001736"/>
          <a:ext cx="990054" cy="1379592"/>
        </p:xfrm>
        <a:graphic>
          <a:graphicData uri="http://schemas.openxmlformats.org/drawingml/2006/table">
            <a:tbl>
              <a:tblPr firstRow="1">
                <a:tableStyleId>{7DF18680-E054-41AD-8BC1-D1AEF772440D}</a:tableStyleId>
              </a:tblPr>
              <a:tblGrid>
                <a:gridCol w="990054">
                  <a:extLst>
                    <a:ext uri="{9D8B030D-6E8A-4147-A177-3AD203B41FA5}">
                      <a16:colId xmlns:a16="http://schemas.microsoft.com/office/drawing/2014/main" val="20000"/>
                    </a:ext>
                  </a:extLst>
                </a:gridCol>
              </a:tblGrid>
              <a:tr h="648072">
                <a:tc>
                  <a:txBody>
                    <a:bodyPr/>
                    <a:lstStyle/>
                    <a:p>
                      <a:pPr algn="ctr"/>
                      <a:r>
                        <a:rPr kumimoji="1" lang="ja-JP" altLang="en-US" sz="900" b="1" dirty="0">
                          <a:solidFill>
                            <a:schemeClr val="bg1"/>
                          </a:solidFill>
                          <a:latin typeface="ＭＳ Ｐゴシック" panose="020B0600070205080204" pitchFamily="50" charset="-128"/>
                          <a:ea typeface="ＭＳ Ｐゴシック" panose="020B0600070205080204" pitchFamily="50" charset="-128"/>
                        </a:rPr>
                        <a:t>学力検査「英語」における点数の読み替え率</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49820">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100</a:t>
                      </a:r>
                      <a:r>
                        <a:rPr kumimoji="1" lang="ja-JP" altLang="en-US" sz="1000" dirty="0">
                          <a:latin typeface="ＭＳ Ｐゴシック" panose="020B0600070205080204" pitchFamily="50" charset="-128"/>
                          <a:ea typeface="ＭＳ Ｐゴシック" panose="020B0600070205080204" pitchFamily="50" charset="-128"/>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9820">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90</a:t>
                      </a:r>
                      <a:r>
                        <a:rPr kumimoji="1" lang="ja-JP" altLang="en-US" sz="1000" dirty="0">
                          <a:latin typeface="ＭＳ Ｐゴシック" panose="020B0600070205080204" pitchFamily="50" charset="-128"/>
                          <a:ea typeface="ＭＳ Ｐゴシック" panose="020B0600070205080204" pitchFamily="50" charset="-128"/>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9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ＭＳ Ｐゴシック" panose="020B0600070205080204" pitchFamily="50" charset="-128"/>
                          <a:ea typeface="ＭＳ Ｐゴシック" panose="020B0600070205080204" pitchFamily="50" charset="-128"/>
                        </a:rPr>
                        <a:t>80</a:t>
                      </a:r>
                      <a:r>
                        <a:rPr kumimoji="1" lang="ja-JP" altLang="en-US" sz="1000" dirty="0">
                          <a:latin typeface="ＭＳ Ｐゴシック" panose="020B0600070205080204" pitchFamily="50" charset="-128"/>
                          <a:ea typeface="ＭＳ Ｐゴシック" panose="020B0600070205080204" pitchFamily="50" charset="-128"/>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4" name="二等辺三角形 13"/>
          <p:cNvSpPr/>
          <p:nvPr/>
        </p:nvSpPr>
        <p:spPr>
          <a:xfrm rot="5400000">
            <a:off x="3387482" y="5539378"/>
            <a:ext cx="645244"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二等辺三角形 14"/>
          <p:cNvSpPr/>
          <p:nvPr/>
        </p:nvSpPr>
        <p:spPr>
          <a:xfrm rot="5400000">
            <a:off x="5135386" y="5539378"/>
            <a:ext cx="645244"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6" name="表 15"/>
          <p:cNvGraphicFramePr>
            <a:graphicFrameLocks noGrp="1"/>
          </p:cNvGraphicFramePr>
          <p:nvPr/>
        </p:nvGraphicFramePr>
        <p:xfrm>
          <a:off x="323528" y="743605"/>
          <a:ext cx="8136904" cy="3279974"/>
        </p:xfrm>
        <a:graphic>
          <a:graphicData uri="http://schemas.openxmlformats.org/drawingml/2006/table">
            <a:tbl>
              <a:tblPr firstRow="1" bandRow="1">
                <a:tableStyleId>{5940675A-B579-460E-94D1-54222C63F5DA}</a:tableStyleId>
              </a:tblPr>
              <a:tblGrid>
                <a:gridCol w="8136904">
                  <a:extLst>
                    <a:ext uri="{9D8B030D-6E8A-4147-A177-3AD203B41FA5}">
                      <a16:colId xmlns:a16="http://schemas.microsoft.com/office/drawing/2014/main" val="20000"/>
                    </a:ext>
                  </a:extLst>
                </a:gridCol>
              </a:tblGrid>
              <a:tr h="292934">
                <a:tc>
                  <a:txBody>
                    <a:bodyPr/>
                    <a:lstStyle/>
                    <a:p>
                      <a:pPr algn="ctr"/>
                      <a:r>
                        <a:rPr kumimoji="1" lang="ja-JP" altLang="en-US" sz="1000" b="1" dirty="0">
                          <a:solidFill>
                            <a:schemeClr val="tx1"/>
                          </a:solidFill>
                        </a:rPr>
                        <a:t>選抜機会一本化、絶対評価導入等について</a:t>
                      </a: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r>
                        <a:rPr kumimoji="1" lang="ja-JP" altLang="en-US" sz="1000" b="1" dirty="0">
                          <a:solidFill>
                            <a:schemeClr val="tx1"/>
                          </a:solidFill>
                        </a:rPr>
                        <a:t>○選抜機会の原則一本化</a:t>
                      </a:r>
                      <a:r>
                        <a:rPr kumimoji="1" lang="en-US" altLang="ja-JP" sz="1000" b="1" dirty="0">
                          <a:solidFill>
                            <a:schemeClr val="tx1"/>
                          </a:solidFill>
                        </a:rPr>
                        <a:t>(2016</a:t>
                      </a:r>
                      <a:r>
                        <a:rPr kumimoji="1" lang="ja-JP" altLang="en-US" sz="1000" b="1" dirty="0">
                          <a:solidFill>
                            <a:schemeClr val="tx1"/>
                          </a:solidFill>
                        </a:rPr>
                        <a:t>年度～</a:t>
                      </a:r>
                      <a:r>
                        <a:rPr kumimoji="1" lang="en-US" altLang="ja-JP" sz="1000" b="1" dirty="0">
                          <a:solidFill>
                            <a:schemeClr val="tx1"/>
                          </a:solidFill>
                        </a:rPr>
                        <a:t>)</a:t>
                      </a:r>
                    </a:p>
                    <a:p>
                      <a:r>
                        <a:rPr kumimoji="1" lang="ja-JP" altLang="en-US" sz="1000" dirty="0">
                          <a:solidFill>
                            <a:schemeClr val="tx1"/>
                          </a:solidFill>
                        </a:rPr>
                        <a:t>　・　前期・後期入学者選抜　⇒　一般入学者選抜に一本化。</a:t>
                      </a:r>
                      <a:r>
                        <a:rPr lang="ja-JP" altLang="en-US" sz="1000" dirty="0">
                          <a:solidFill>
                            <a:schemeClr val="tx1"/>
                          </a:solidFill>
                        </a:rPr>
                        <a:t>　（一部、実技試験や面接を実施する学科・学校は特別入学者選抜を実施）</a:t>
                      </a:r>
                      <a:endParaRPr lang="en-US" altLang="ja-JP" sz="1000" dirty="0">
                        <a:solidFill>
                          <a:schemeClr val="tx1"/>
                        </a:solidFill>
                      </a:endParaRPr>
                    </a:p>
                    <a:p>
                      <a:endParaRPr kumimoji="1" lang="en-US" altLang="ja-JP" sz="1000" dirty="0">
                        <a:solidFill>
                          <a:schemeClr val="tx1"/>
                        </a:solidFill>
                      </a:endParaRPr>
                    </a:p>
                    <a:p>
                      <a:r>
                        <a:rPr kumimoji="1" lang="ja-JP" altLang="en-US" sz="1000" b="1" dirty="0">
                          <a:solidFill>
                            <a:schemeClr val="tx1"/>
                          </a:solidFill>
                        </a:rPr>
                        <a:t>○選抜資料等について </a:t>
                      </a:r>
                      <a:r>
                        <a:rPr kumimoji="1" lang="en-US" altLang="ja-JP" sz="1000" b="1" dirty="0">
                          <a:solidFill>
                            <a:schemeClr val="tx1"/>
                          </a:solidFill>
                        </a:rPr>
                        <a:t>(2016</a:t>
                      </a:r>
                      <a:r>
                        <a:rPr kumimoji="1" lang="ja-JP" altLang="en-US" sz="1000" b="1" dirty="0">
                          <a:solidFill>
                            <a:schemeClr val="tx1"/>
                          </a:solidFill>
                        </a:rPr>
                        <a:t>年度～</a:t>
                      </a:r>
                      <a:r>
                        <a:rPr kumimoji="1" lang="en-US" altLang="ja-JP" sz="1000" b="1" dirty="0">
                          <a:solidFill>
                            <a:schemeClr val="tx1"/>
                          </a:solidFill>
                        </a:rPr>
                        <a:t>)</a:t>
                      </a:r>
                    </a:p>
                    <a:p>
                      <a:r>
                        <a:rPr kumimoji="1" lang="ja-JP" altLang="en-US" sz="1000" dirty="0">
                          <a:solidFill>
                            <a:schemeClr val="tx1"/>
                          </a:solidFill>
                        </a:rPr>
                        <a:t>　・　</a:t>
                      </a:r>
                      <a:r>
                        <a:rPr kumimoji="1" lang="ja-JP" altLang="en-US" sz="1000" b="1" dirty="0">
                          <a:solidFill>
                            <a:schemeClr val="tx1"/>
                          </a:solidFill>
                        </a:rPr>
                        <a:t>調査書の各評価の評定における絶対評価の導入</a:t>
                      </a:r>
                      <a:endParaRPr kumimoji="1" lang="en-US" altLang="ja-JP" sz="1000" b="1" dirty="0">
                        <a:solidFill>
                          <a:schemeClr val="tx1"/>
                        </a:solidFill>
                      </a:endParaRPr>
                    </a:p>
                    <a:p>
                      <a:r>
                        <a:rPr kumimoji="1" lang="ja-JP" altLang="en-US" sz="1000" dirty="0">
                          <a:solidFill>
                            <a:schemeClr val="tx1"/>
                          </a:solidFill>
                        </a:rPr>
                        <a:t>　　　相対評価（集団に準拠した評価）　⇒　絶対評価（目標に準拠した評価）</a:t>
                      </a:r>
                      <a:endParaRPr kumimoji="1" lang="en-US" altLang="ja-JP" sz="1000" dirty="0">
                        <a:solidFill>
                          <a:schemeClr val="tx1"/>
                        </a:solidFill>
                      </a:endParaRPr>
                    </a:p>
                    <a:p>
                      <a:r>
                        <a:rPr lang="ja-JP" altLang="en-US" sz="1000" dirty="0">
                          <a:solidFill>
                            <a:schemeClr val="tx1"/>
                          </a:solidFill>
                        </a:rPr>
                        <a:t>　　　</a:t>
                      </a:r>
                      <a:r>
                        <a:rPr lang="en-US" altLang="ja-JP" sz="1000" dirty="0">
                          <a:solidFill>
                            <a:schemeClr val="tx1"/>
                          </a:solidFill>
                        </a:rPr>
                        <a:t>※</a:t>
                      </a:r>
                      <a:r>
                        <a:rPr lang="ja-JP" altLang="en-US" sz="1000" dirty="0">
                          <a:solidFill>
                            <a:schemeClr val="tx1"/>
                          </a:solidFill>
                        </a:rPr>
                        <a:t>なお、</a:t>
                      </a:r>
                      <a:r>
                        <a:rPr lang="en-US" altLang="ja-JP" sz="1000" dirty="0">
                          <a:solidFill>
                            <a:schemeClr val="tx1"/>
                          </a:solidFill>
                        </a:rPr>
                        <a:t>3</a:t>
                      </a:r>
                      <a:r>
                        <a:rPr lang="ja-JP" altLang="en-US" sz="1000" dirty="0">
                          <a:solidFill>
                            <a:schemeClr val="tx1"/>
                          </a:solidFill>
                        </a:rPr>
                        <a:t>年生の評定を</a:t>
                      </a:r>
                      <a:r>
                        <a:rPr lang="en-US" altLang="ja-JP" sz="1000" dirty="0">
                          <a:solidFill>
                            <a:schemeClr val="tx1"/>
                          </a:solidFill>
                        </a:rPr>
                        <a:t>1</a:t>
                      </a:r>
                      <a:r>
                        <a:rPr lang="ja-JP" altLang="en-US" sz="1000" dirty="0" err="1">
                          <a:solidFill>
                            <a:schemeClr val="tx1"/>
                          </a:solidFill>
                        </a:rPr>
                        <a:t>，</a:t>
                      </a:r>
                      <a:r>
                        <a:rPr lang="en-US" altLang="ja-JP" sz="1000" dirty="0">
                          <a:solidFill>
                            <a:schemeClr val="tx1"/>
                          </a:solidFill>
                        </a:rPr>
                        <a:t>2</a:t>
                      </a:r>
                      <a:r>
                        <a:rPr lang="ja-JP" altLang="en-US" sz="1000" dirty="0">
                          <a:solidFill>
                            <a:schemeClr val="tx1"/>
                          </a:solidFill>
                        </a:rPr>
                        <a:t>年生の評定の合計より重く評価する。</a:t>
                      </a:r>
                      <a:endParaRPr kumimoji="1" lang="en-US" altLang="ja-JP" sz="1000" dirty="0">
                        <a:solidFill>
                          <a:schemeClr val="tx1"/>
                        </a:solidFill>
                      </a:endParaRPr>
                    </a:p>
                    <a:p>
                      <a:r>
                        <a:rPr lang="ja-JP" altLang="en-US" sz="1000" dirty="0">
                          <a:solidFill>
                            <a:schemeClr val="tx1"/>
                          </a:solidFill>
                        </a:rPr>
                        <a:t>　　　</a:t>
                      </a:r>
                      <a:endParaRPr kumimoji="1" lang="en-US" altLang="ja-JP" sz="1000" dirty="0">
                        <a:solidFill>
                          <a:schemeClr val="tx1"/>
                        </a:solidFill>
                      </a:endParaRPr>
                    </a:p>
                    <a:p>
                      <a:r>
                        <a:rPr lang="ja-JP" altLang="en-US" sz="1000" dirty="0">
                          <a:solidFill>
                            <a:schemeClr val="tx1"/>
                          </a:solidFill>
                        </a:rPr>
                        <a:t>　</a:t>
                      </a:r>
                      <a:endParaRPr lang="en-US" altLang="ja-JP" sz="1000" dirty="0">
                        <a:solidFill>
                          <a:schemeClr val="tx1"/>
                        </a:solidFill>
                      </a:endParaRPr>
                    </a:p>
                    <a:p>
                      <a:endParaRPr kumimoji="1" lang="en-US" altLang="ja-JP" sz="1000" dirty="0">
                        <a:solidFill>
                          <a:schemeClr val="tx1"/>
                        </a:solidFill>
                      </a:endParaRPr>
                    </a:p>
                    <a:p>
                      <a:endParaRPr lang="en-US" altLang="ja-JP" sz="1000" dirty="0">
                        <a:solidFill>
                          <a:schemeClr val="tx1"/>
                        </a:solidFill>
                      </a:endParaRPr>
                    </a:p>
                    <a:p>
                      <a:r>
                        <a:rPr kumimoji="1" lang="ja-JP" altLang="en-US" sz="1000" b="1" dirty="0">
                          <a:solidFill>
                            <a:schemeClr val="tx1"/>
                          </a:solidFill>
                        </a:rPr>
                        <a:t>　・　絶対評価の公平性を担保する仕組み（府内統一ルール）</a:t>
                      </a:r>
                      <a:endParaRPr kumimoji="1" lang="en-US" altLang="ja-JP" sz="1000" b="1" dirty="0">
                        <a:solidFill>
                          <a:schemeClr val="tx1"/>
                        </a:solidFill>
                      </a:endParaRPr>
                    </a:p>
                    <a:p>
                      <a:pPr marL="266700" indent="-266700"/>
                      <a:r>
                        <a:rPr lang="ja-JP" altLang="en-US" sz="1000" dirty="0">
                          <a:solidFill>
                            <a:schemeClr val="tx1"/>
                          </a:solidFill>
                        </a:rPr>
                        <a:t>　　　公平な選抜を実施するため、各中学校がつける調査書の評定について、大阪府全体の状況に照らし適正であるかどうかを確認するために、チャレンジテストの点数を活用。</a:t>
                      </a:r>
                      <a:endParaRPr kumimoji="1" lang="ja-JP" altLang="en-US" sz="1000" dirty="0">
                        <a:solidFill>
                          <a:schemeClr val="tx1"/>
                        </a:solidFill>
                      </a:endParaRPr>
                    </a:p>
                    <a:p>
                      <a:endParaRPr kumimoji="1" lang="en-US" altLang="ja-JP" sz="1000" dirty="0">
                        <a:solidFill>
                          <a:schemeClr val="tx1"/>
                        </a:solidFill>
                      </a:endParaRPr>
                    </a:p>
                    <a:p>
                      <a:r>
                        <a:rPr kumimoji="1" lang="ja-JP" altLang="en-US" sz="1000" b="1" dirty="0">
                          <a:solidFill>
                            <a:schemeClr val="tx1"/>
                          </a:solidFill>
                        </a:rPr>
                        <a:t>　・　自己申告書等の活用</a:t>
                      </a:r>
                      <a:endParaRPr kumimoji="1" lang="en-US" altLang="ja-JP" sz="1000" b="1" dirty="0">
                        <a:solidFill>
                          <a:schemeClr val="tx1"/>
                        </a:solidFill>
                      </a:endParaRPr>
                    </a:p>
                    <a:p>
                      <a:r>
                        <a:rPr kumimoji="1" lang="ja-JP" altLang="en-US" sz="1000" dirty="0">
                          <a:solidFill>
                            <a:schemeClr val="tx1"/>
                          </a:solidFill>
                        </a:rPr>
                        <a:t>　　　生徒を多面的に評価する観点から、「自己申告書」、調査書の「活動／行動の記録」を活用。</a:t>
                      </a:r>
                      <a:endParaRPr kumimoji="1" lang="en-US" altLang="ja-JP" sz="1000" dirty="0">
                        <a:solidFill>
                          <a:schemeClr val="tx1"/>
                        </a:solidFill>
                      </a:endParaRPr>
                    </a:p>
                    <a:p>
                      <a:r>
                        <a:rPr kumimoji="1" lang="ja-JP" altLang="en-US" sz="1000" dirty="0">
                          <a:solidFill>
                            <a:schemeClr val="tx1"/>
                          </a:solidFill>
                        </a:rPr>
                        <a:t>　　　　</a:t>
                      </a:r>
                      <a:r>
                        <a:rPr kumimoji="1" lang="en-US" altLang="ja-JP" sz="1000" dirty="0">
                          <a:solidFill>
                            <a:schemeClr val="tx1"/>
                          </a:solidFill>
                        </a:rPr>
                        <a:t>※</a:t>
                      </a:r>
                      <a:r>
                        <a:rPr kumimoji="1" lang="ja-JP" altLang="en-US" sz="1000" dirty="0">
                          <a:solidFill>
                            <a:schemeClr val="tx1"/>
                          </a:solidFill>
                        </a:rPr>
                        <a:t>自己申告書：与えられたテーマ</a:t>
                      </a:r>
                      <a:r>
                        <a:rPr kumimoji="1" lang="en-US" altLang="ja-JP" sz="1000" dirty="0">
                          <a:solidFill>
                            <a:schemeClr val="tx1"/>
                          </a:solidFill>
                        </a:rPr>
                        <a:t>(</a:t>
                      </a:r>
                      <a:r>
                        <a:rPr kumimoji="1" lang="ja-JP" altLang="en-US" sz="1000" dirty="0">
                          <a:solidFill>
                            <a:schemeClr val="tx1"/>
                          </a:solidFill>
                        </a:rPr>
                        <a:t>例</a:t>
                      </a:r>
                      <a:r>
                        <a:rPr kumimoji="1" lang="en-US" altLang="ja-JP" sz="1000" dirty="0">
                          <a:solidFill>
                            <a:schemeClr val="tx1"/>
                          </a:solidFill>
                        </a:rPr>
                        <a:t>.</a:t>
                      </a:r>
                      <a:r>
                        <a:rPr kumimoji="1" lang="ja-JP" altLang="en-US" sz="1000" dirty="0">
                          <a:solidFill>
                            <a:schemeClr val="tx1"/>
                          </a:solidFill>
                        </a:rPr>
                        <a:t>中学校３年間で何を学んだか</a:t>
                      </a:r>
                      <a:r>
                        <a:rPr kumimoji="1" lang="en-US" altLang="ja-JP" sz="1000" dirty="0">
                          <a:solidFill>
                            <a:schemeClr val="tx1"/>
                          </a:solidFill>
                        </a:rPr>
                        <a:t>)</a:t>
                      </a:r>
                      <a:r>
                        <a:rPr kumimoji="1" lang="ja-JP" altLang="en-US" sz="1000" dirty="0">
                          <a:solidFill>
                            <a:schemeClr val="tx1"/>
                          </a:solidFill>
                        </a:rPr>
                        <a:t>について生徒が回答。</a:t>
                      </a:r>
                      <a:endParaRPr kumimoji="1" lang="en-US" altLang="ja-JP" sz="1000" dirty="0">
                        <a:solidFill>
                          <a:schemeClr val="tx1"/>
                        </a:solidFill>
                      </a:endParaRPr>
                    </a:p>
                    <a:p>
                      <a:r>
                        <a:rPr kumimoji="1" lang="ja-JP" altLang="en-US" sz="1000" dirty="0">
                          <a:solidFill>
                            <a:schemeClr val="tx1"/>
                          </a:solidFill>
                        </a:rPr>
                        <a:t>　　　　</a:t>
                      </a:r>
                      <a:r>
                        <a:rPr kumimoji="1" lang="en-US" altLang="ja-JP" sz="1000" dirty="0">
                          <a:solidFill>
                            <a:schemeClr val="tx1"/>
                          </a:solidFill>
                        </a:rPr>
                        <a:t>※</a:t>
                      </a:r>
                      <a:r>
                        <a:rPr kumimoji="1" lang="ja-JP" altLang="en-US" sz="1000" dirty="0">
                          <a:solidFill>
                            <a:schemeClr val="tx1"/>
                          </a:solidFill>
                        </a:rPr>
                        <a:t>調査書の「活動／行動の記録」：校内での日常生活等教育活動全般における活動及び行動の記録を学校が記載。</a:t>
                      </a: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9" name="表 18"/>
          <p:cNvGraphicFramePr>
            <a:graphicFrameLocks noGrp="1"/>
          </p:cNvGraphicFramePr>
          <p:nvPr/>
        </p:nvGraphicFramePr>
        <p:xfrm>
          <a:off x="4572000" y="1700808"/>
          <a:ext cx="3744416" cy="975360"/>
        </p:xfrm>
        <a:graphic>
          <a:graphicData uri="http://schemas.openxmlformats.org/drawingml/2006/table">
            <a:tbl>
              <a:tblPr firstRow="1">
                <a:tableStyleId>{7DF18680-E054-41AD-8BC1-D1AEF772440D}</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149820">
                <a:tc>
                  <a:txBody>
                    <a:bodyPr/>
                    <a:lstStyle/>
                    <a:p>
                      <a:pPr algn="ct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絶対評価対象</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比率</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49820">
                <a:tc>
                  <a:txBody>
                    <a:bodyPr/>
                    <a:lstStyle/>
                    <a:p>
                      <a:pPr algn="l"/>
                      <a:r>
                        <a:rPr kumimoji="1" lang="en-US" altLang="ja-JP" sz="1000"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年度選抜</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000" dirty="0">
                          <a:latin typeface="ＭＳ Ｐゴシック" panose="020B0600070205080204" pitchFamily="50" charset="-128"/>
                          <a:ea typeface="ＭＳ Ｐゴシック" panose="020B0600070205080204" pitchFamily="50" charset="-128"/>
                        </a:rPr>
                        <a:t>3</a:t>
                      </a:r>
                      <a:r>
                        <a:rPr kumimoji="1" lang="ja-JP" altLang="en-US" sz="1000" dirty="0">
                          <a:latin typeface="ＭＳ Ｐゴシック" panose="020B0600070205080204" pitchFamily="50" charset="-128"/>
                          <a:ea typeface="ＭＳ Ｐゴシック" panose="020B0600070205080204" pitchFamily="50" charset="-128"/>
                        </a:rPr>
                        <a:t>年生</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000" dirty="0">
                          <a:latin typeface="ＭＳ Ｐゴシック" panose="020B0600070205080204" pitchFamily="50" charset="-128"/>
                          <a:ea typeface="ＭＳ Ｐゴシック" panose="020B0600070205080204" pitchFamily="50" charset="-128"/>
                        </a:rPr>
                        <a:t>3</a:t>
                      </a:r>
                      <a:r>
                        <a:rPr kumimoji="1" lang="ja-JP" altLang="en-US" sz="1000" dirty="0">
                          <a:latin typeface="ＭＳ Ｐゴシック" panose="020B0600070205080204" pitchFamily="50" charset="-128"/>
                          <a:ea typeface="ＭＳ Ｐゴシック" panose="020B0600070205080204" pitchFamily="50" charset="-128"/>
                        </a:rPr>
                        <a:t>年生＝１</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9820">
                <a:tc>
                  <a:txBody>
                    <a:bodyPr/>
                    <a:lstStyle/>
                    <a:p>
                      <a:pPr algn="l"/>
                      <a:r>
                        <a:rPr kumimoji="1" lang="en-US" altLang="ja-JP" sz="1000" dirty="0">
                          <a:solidFill>
                            <a:schemeClr val="tx1"/>
                          </a:solidFill>
                          <a:latin typeface="ＭＳ Ｐゴシック" panose="020B0600070205080204" pitchFamily="50" charset="-128"/>
                          <a:ea typeface="ＭＳ Ｐゴシック" panose="020B0600070205080204" pitchFamily="50" charset="-128"/>
                        </a:rPr>
                        <a:t>2017</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年度選抜</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000" dirty="0">
                          <a:latin typeface="ＭＳ Ｐゴシック" panose="020B0600070205080204" pitchFamily="50" charset="-128"/>
                          <a:ea typeface="ＭＳ Ｐゴシック" panose="020B0600070205080204" pitchFamily="50" charset="-128"/>
                        </a:rPr>
                        <a:t>2</a:t>
                      </a:r>
                      <a:r>
                        <a:rPr kumimoji="1" lang="ja-JP" altLang="en-US" sz="1000" dirty="0" err="1">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3</a:t>
                      </a:r>
                      <a:r>
                        <a:rPr kumimoji="1" lang="ja-JP" altLang="en-US" sz="1000" dirty="0">
                          <a:latin typeface="ＭＳ Ｐゴシック" panose="020B0600070205080204" pitchFamily="50" charset="-128"/>
                          <a:ea typeface="ＭＳ Ｐゴシック" panose="020B0600070205080204" pitchFamily="50" charset="-128"/>
                        </a:rPr>
                        <a:t>年生</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000" dirty="0">
                          <a:latin typeface="ＭＳ Ｐゴシック" panose="020B0600070205080204" pitchFamily="50" charset="-128"/>
                          <a:ea typeface="ＭＳ Ｐゴシック" panose="020B0600070205080204" pitchFamily="50" charset="-128"/>
                        </a:rPr>
                        <a:t>2</a:t>
                      </a:r>
                      <a:r>
                        <a:rPr kumimoji="1" lang="ja-JP" altLang="en-US" sz="1000" dirty="0">
                          <a:latin typeface="ＭＳ Ｐゴシック" panose="020B0600070205080204" pitchFamily="50" charset="-128"/>
                          <a:ea typeface="ＭＳ Ｐゴシック" panose="020B0600070205080204" pitchFamily="50" charset="-128"/>
                        </a:rPr>
                        <a:t>年生：</a:t>
                      </a:r>
                      <a:r>
                        <a:rPr kumimoji="1" lang="en-US" altLang="ja-JP" sz="1000" dirty="0">
                          <a:latin typeface="ＭＳ Ｐゴシック" panose="020B0600070205080204" pitchFamily="50" charset="-128"/>
                          <a:ea typeface="ＭＳ Ｐゴシック" panose="020B0600070205080204" pitchFamily="50" charset="-128"/>
                        </a:rPr>
                        <a:t>3</a:t>
                      </a:r>
                      <a:r>
                        <a:rPr kumimoji="1" lang="ja-JP" altLang="en-US" sz="1000" dirty="0">
                          <a:latin typeface="ＭＳ Ｐゴシック" panose="020B0600070205080204" pitchFamily="50" charset="-128"/>
                          <a:ea typeface="ＭＳ Ｐゴシック" panose="020B0600070205080204" pitchFamily="50" charset="-128"/>
                        </a:rPr>
                        <a:t>年生＝</a:t>
                      </a: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3</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9820">
                <a:tc>
                  <a:txBody>
                    <a:bodyPr/>
                    <a:lstStyle/>
                    <a:p>
                      <a:pPr algn="l"/>
                      <a:r>
                        <a:rPr kumimoji="1" lang="en-US" altLang="ja-JP" sz="1000" dirty="0">
                          <a:solidFill>
                            <a:schemeClr val="tx1"/>
                          </a:solidFill>
                          <a:latin typeface="ＭＳ Ｐゴシック" panose="020B0600070205080204" pitchFamily="50" charset="-128"/>
                          <a:ea typeface="ＭＳ Ｐゴシック" panose="020B0600070205080204" pitchFamily="50" charset="-128"/>
                        </a:rPr>
                        <a:t>2018</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年度選抜</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err="1">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2</a:t>
                      </a:r>
                      <a:r>
                        <a:rPr kumimoji="1" lang="ja-JP" altLang="en-US" sz="1000" dirty="0" err="1">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3</a:t>
                      </a:r>
                      <a:r>
                        <a:rPr kumimoji="1" lang="ja-JP" altLang="en-US" sz="1000" dirty="0">
                          <a:latin typeface="ＭＳ Ｐゴシック" panose="020B0600070205080204" pitchFamily="50" charset="-128"/>
                          <a:ea typeface="ＭＳ Ｐゴシック" panose="020B0600070205080204" pitchFamily="50" charset="-128"/>
                        </a:rPr>
                        <a:t>年生</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年生：</a:t>
                      </a:r>
                      <a:r>
                        <a:rPr kumimoji="1" lang="en-US" altLang="ja-JP" sz="1000" dirty="0">
                          <a:latin typeface="ＭＳ Ｐゴシック" panose="020B0600070205080204" pitchFamily="50" charset="-128"/>
                          <a:ea typeface="ＭＳ Ｐゴシック" panose="020B0600070205080204" pitchFamily="50" charset="-128"/>
                        </a:rPr>
                        <a:t>2</a:t>
                      </a:r>
                      <a:r>
                        <a:rPr kumimoji="1" lang="ja-JP" altLang="en-US" sz="1000" dirty="0">
                          <a:latin typeface="ＭＳ Ｐゴシック" panose="020B0600070205080204" pitchFamily="50" charset="-128"/>
                          <a:ea typeface="ＭＳ Ｐゴシック" panose="020B0600070205080204" pitchFamily="50" charset="-128"/>
                        </a:rPr>
                        <a:t>年生：</a:t>
                      </a:r>
                      <a:r>
                        <a:rPr kumimoji="1" lang="en-US" altLang="ja-JP" sz="1000" dirty="0">
                          <a:latin typeface="ＭＳ Ｐゴシック" panose="020B0600070205080204" pitchFamily="50" charset="-128"/>
                          <a:ea typeface="ＭＳ Ｐゴシック" panose="020B0600070205080204" pitchFamily="50" charset="-128"/>
                        </a:rPr>
                        <a:t>3</a:t>
                      </a:r>
                      <a:r>
                        <a:rPr kumimoji="1" lang="ja-JP" altLang="en-US" sz="1000" dirty="0">
                          <a:latin typeface="ＭＳ Ｐゴシック" panose="020B0600070205080204" pitchFamily="50" charset="-128"/>
                          <a:ea typeface="ＭＳ Ｐゴシック" panose="020B0600070205080204" pitchFamily="50" charset="-128"/>
                        </a:rPr>
                        <a:t>年生＝</a:t>
                      </a: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3</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181</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491871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4624"/>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④支援教育改革</a:t>
            </a:r>
          </a:p>
        </p:txBody>
      </p:sp>
      <p:sp>
        <p:nvSpPr>
          <p:cNvPr id="19" name="テキスト ボックス 18"/>
          <p:cNvSpPr txBox="1"/>
          <p:nvPr/>
        </p:nvSpPr>
        <p:spPr>
          <a:xfrm>
            <a:off x="208112" y="335082"/>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■改革の内容と進捗状況</a:t>
            </a:r>
          </a:p>
        </p:txBody>
      </p:sp>
      <p:graphicFrame>
        <p:nvGraphicFramePr>
          <p:cNvPr id="10" name="表 9"/>
          <p:cNvGraphicFramePr>
            <a:graphicFrameLocks noGrp="1"/>
          </p:cNvGraphicFramePr>
          <p:nvPr/>
        </p:nvGraphicFramePr>
        <p:xfrm>
          <a:off x="159048" y="629012"/>
          <a:ext cx="8892986" cy="5902960"/>
        </p:xfrm>
        <a:graphic>
          <a:graphicData uri="http://schemas.openxmlformats.org/drawingml/2006/table">
            <a:tbl>
              <a:tblPr firstRow="1">
                <a:tableStyleId>{7DF18680-E054-41AD-8BC1-D1AEF772440D}</a:tableStyleId>
              </a:tblPr>
              <a:tblGrid>
                <a:gridCol w="1061301">
                  <a:extLst>
                    <a:ext uri="{9D8B030D-6E8A-4147-A177-3AD203B41FA5}">
                      <a16:colId xmlns:a16="http://schemas.microsoft.com/office/drawing/2014/main" val="20000"/>
                    </a:ext>
                  </a:extLst>
                </a:gridCol>
                <a:gridCol w="3659665">
                  <a:extLst>
                    <a:ext uri="{9D8B030D-6E8A-4147-A177-3AD203B41FA5}">
                      <a16:colId xmlns:a16="http://schemas.microsoft.com/office/drawing/2014/main" val="20001"/>
                    </a:ext>
                  </a:extLst>
                </a:gridCol>
                <a:gridCol w="4172020">
                  <a:extLst>
                    <a:ext uri="{9D8B030D-6E8A-4147-A177-3AD203B41FA5}">
                      <a16:colId xmlns:a16="http://schemas.microsoft.com/office/drawing/2014/main" val="20002"/>
                    </a:ext>
                  </a:extLst>
                </a:gridCol>
              </a:tblGrid>
              <a:tr h="370840">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改革の内容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成果・進捗状況</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442734">
                <a:tc>
                  <a:txBody>
                    <a:bodyPr/>
                    <a:lstStyle/>
                    <a:p>
                      <a:r>
                        <a:rPr kumimoji="1" lang="ja-JP" altLang="en-US" sz="1350" dirty="0">
                          <a:latin typeface="ＭＳ Ｐゴシック" panose="020B0600070205080204" pitchFamily="50" charset="-128"/>
                          <a:ea typeface="ＭＳ Ｐゴシック" panose="020B0600070205080204" pitchFamily="50" charset="-128"/>
                        </a:rPr>
                        <a:t>府立支援学校の教育環境の整備</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350" dirty="0">
                          <a:solidFill>
                            <a:schemeClr val="tx1"/>
                          </a:solidFill>
                          <a:latin typeface="ＭＳ Ｐゴシック" panose="020B0600070205080204" pitchFamily="50" charset="-128"/>
                          <a:ea typeface="ＭＳ Ｐゴシック" panose="020B0600070205080204" pitchFamily="50" charset="-128"/>
                        </a:rPr>
                        <a:t>・知的</a:t>
                      </a:r>
                      <a:r>
                        <a:rPr kumimoji="1" lang="ja-JP" altLang="en-US" sz="1350" dirty="0" err="1">
                          <a:solidFill>
                            <a:schemeClr val="tx1"/>
                          </a:solidFill>
                          <a:latin typeface="ＭＳ Ｐゴシック" panose="020B0600070205080204" pitchFamily="50" charset="-128"/>
                          <a:ea typeface="ＭＳ Ｐゴシック" panose="020B0600070205080204" pitchFamily="50" charset="-128"/>
                        </a:rPr>
                        <a:t>障がい</a:t>
                      </a:r>
                      <a:r>
                        <a:rPr kumimoji="1" lang="ja-JP" altLang="en-US" sz="1350" dirty="0">
                          <a:solidFill>
                            <a:schemeClr val="tx1"/>
                          </a:solidFill>
                          <a:latin typeface="ＭＳ Ｐゴシック" panose="020B0600070205080204" pitchFamily="50" charset="-128"/>
                          <a:ea typeface="ＭＳ Ｐゴシック" panose="020B0600070205080204" pitchFamily="50" charset="-128"/>
                        </a:rPr>
                        <a:t>支援学校に在籍する児童生徒数が増加していることを踏まえ、「府立支援学校施設整備基本方針」</a:t>
                      </a:r>
                      <a:r>
                        <a:rPr kumimoji="1" lang="en-US" altLang="ja-JP" sz="1350" dirty="0">
                          <a:solidFill>
                            <a:schemeClr val="tx1"/>
                          </a:solidFill>
                          <a:latin typeface="ＭＳ Ｐゴシック" panose="020B0600070205080204" pitchFamily="50" charset="-128"/>
                          <a:ea typeface="ＭＳ Ｐゴシック" panose="020B0600070205080204" pitchFamily="50" charset="-128"/>
                        </a:rPr>
                        <a:t>(2009</a:t>
                      </a:r>
                      <a:r>
                        <a:rPr kumimoji="1" lang="ja-JP" altLang="en-US" sz="135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35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3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35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350" dirty="0">
                          <a:solidFill>
                            <a:schemeClr val="tx1"/>
                          </a:solidFill>
                          <a:latin typeface="ＭＳ Ｐゴシック" panose="020B0600070205080204" pitchFamily="50" charset="-128"/>
                          <a:ea typeface="ＭＳ Ｐゴシック" panose="020B0600070205080204" pitchFamily="50" charset="-128"/>
                        </a:rPr>
                        <a:t>に基づき、府内</a:t>
                      </a:r>
                      <a:r>
                        <a:rPr kumimoji="1" lang="en-US" altLang="ja-JP" sz="1350"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350" dirty="0">
                          <a:solidFill>
                            <a:schemeClr val="tx1"/>
                          </a:solidFill>
                          <a:latin typeface="ＭＳ Ｐゴシック" panose="020B0600070205080204" pitchFamily="50" charset="-128"/>
                          <a:ea typeface="ＭＳ Ｐゴシック" panose="020B0600070205080204" pitchFamily="50" charset="-128"/>
                        </a:rPr>
                        <a:t>地域に新たな支援学校の整備を推進。</a:t>
                      </a:r>
                      <a:endParaRPr kumimoji="1" lang="en-US" altLang="ja-JP" sz="13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・今後の知的</a:t>
                      </a:r>
                      <a:r>
                        <a:rPr kumimoji="1" lang="ja-JP" altLang="en-US" sz="1350" u="none" dirty="0" err="1">
                          <a:solidFill>
                            <a:schemeClr val="tx1"/>
                          </a:solidFill>
                          <a:latin typeface="ＭＳ Ｐゴシック" panose="020B0600070205080204" pitchFamily="50" charset="-128"/>
                          <a:ea typeface="ＭＳ Ｐゴシック" panose="020B0600070205080204" pitchFamily="50" charset="-128"/>
                        </a:rPr>
                        <a:t>障がい</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児童生徒の増加を踏まえ、</a:t>
                      </a:r>
                      <a:r>
                        <a:rPr kumimoji="1" lang="en-US" altLang="ja-JP" sz="1350" u="none" dirty="0">
                          <a:solidFill>
                            <a:schemeClr val="tx1"/>
                          </a:solidFill>
                          <a:latin typeface="ＭＳ Ｐゴシック" panose="020B0600070205080204" pitchFamily="50" charset="-128"/>
                          <a:ea typeface="ＭＳ Ｐゴシック" panose="020B0600070205080204" pitchFamily="50" charset="-128"/>
                        </a:rPr>
                        <a:t>2018</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350" u="none"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月に「府立支援学校における知的</a:t>
                      </a:r>
                      <a:r>
                        <a:rPr kumimoji="1" lang="ja-JP" altLang="en-US" sz="1350" u="none" dirty="0" err="1">
                          <a:solidFill>
                            <a:schemeClr val="tx1"/>
                          </a:solidFill>
                          <a:latin typeface="ＭＳ Ｐゴシック" panose="020B0600070205080204" pitchFamily="50" charset="-128"/>
                          <a:ea typeface="ＭＳ Ｐゴシック" panose="020B0600070205080204" pitchFamily="50" charset="-128"/>
                        </a:rPr>
                        <a:t>障がい</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児童生徒の教育環境の充実に向けた基本方針」を策定。</a:t>
                      </a:r>
                      <a:r>
                        <a:rPr kumimoji="1" lang="en-US" altLang="ja-JP" sz="1350" u="none"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350" u="none"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月に同方針を改め、「知的障がいのある児童生徒等の教育環境に関する基本方針」を策定。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350" b="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350" b="0" u="none" dirty="0">
                          <a:solidFill>
                            <a:schemeClr val="tx1"/>
                          </a:solidFill>
                          <a:latin typeface="ＭＳ Ｐゴシック" panose="020B0600070205080204" pitchFamily="50" charset="-128"/>
                          <a:ea typeface="ＭＳ Ｐゴシック" panose="020B0600070205080204" pitchFamily="50" charset="-128"/>
                        </a:rPr>
                        <a:t>2013</a:t>
                      </a:r>
                      <a:r>
                        <a:rPr kumimoji="1" lang="ja-JP" altLang="en-US" sz="1350" b="0" u="none"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350" b="0" u="none"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350" b="0" u="none" dirty="0">
                          <a:solidFill>
                            <a:schemeClr val="tx1"/>
                          </a:solidFill>
                          <a:latin typeface="ＭＳ Ｐゴシック" panose="020B0600070205080204" pitchFamily="50" charset="-128"/>
                          <a:ea typeface="ＭＳ Ｐゴシック" panose="020B0600070205080204" pitchFamily="50" charset="-128"/>
                        </a:rPr>
                        <a:t>月　豊能・三島地域に摂津支援学校開校。</a:t>
                      </a:r>
                    </a:p>
                    <a:p>
                      <a:r>
                        <a:rPr kumimoji="1" lang="ja-JP" altLang="en-US" sz="1350" b="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350" b="0" u="none" dirty="0">
                          <a:solidFill>
                            <a:schemeClr val="tx1"/>
                          </a:solidFill>
                          <a:latin typeface="ＭＳ Ｐゴシック" panose="020B0600070205080204" pitchFamily="50" charset="-128"/>
                          <a:ea typeface="ＭＳ Ｐゴシック" panose="020B0600070205080204" pitchFamily="50" charset="-128"/>
                        </a:rPr>
                        <a:t>2014</a:t>
                      </a:r>
                      <a:r>
                        <a:rPr kumimoji="1" lang="ja-JP" altLang="en-US" sz="1350" b="0" u="none"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350" b="0" u="none"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350" b="0" u="none" dirty="0">
                          <a:solidFill>
                            <a:schemeClr val="tx1"/>
                          </a:solidFill>
                          <a:latin typeface="ＭＳ Ｐゴシック" panose="020B0600070205080204" pitchFamily="50" charset="-128"/>
                          <a:ea typeface="ＭＳ Ｐゴシック" panose="020B0600070205080204" pitchFamily="50" charset="-128"/>
                        </a:rPr>
                        <a:t>月　泉北・泉南地域に泉南支援学校開校。</a:t>
                      </a:r>
                      <a:endParaRPr kumimoji="1" lang="en-US" altLang="ja-JP" sz="1350" b="0" u="none"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350" b="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350" b="0" u="none" dirty="0">
                          <a:solidFill>
                            <a:schemeClr val="tx1"/>
                          </a:solidFill>
                          <a:latin typeface="ＭＳ Ｐゴシック" panose="020B0600070205080204" pitchFamily="50" charset="-128"/>
                          <a:ea typeface="ＭＳ Ｐゴシック" panose="020B0600070205080204" pitchFamily="50" charset="-128"/>
                        </a:rPr>
                        <a:t>2015</a:t>
                      </a:r>
                      <a:r>
                        <a:rPr kumimoji="1" lang="ja-JP" altLang="en-US" sz="1350" b="0" u="none"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350" b="0" u="none"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350" b="0" u="none" dirty="0">
                          <a:solidFill>
                            <a:schemeClr val="tx1"/>
                          </a:solidFill>
                          <a:latin typeface="ＭＳ Ｐゴシック" panose="020B0600070205080204" pitchFamily="50" charset="-128"/>
                          <a:ea typeface="ＭＳ Ｐゴシック" panose="020B0600070205080204" pitchFamily="50" charset="-128"/>
                        </a:rPr>
                        <a:t>月　北河内地域に枚方支援学校、中・南河内地域に西浦支援学校開校。</a:t>
                      </a:r>
                      <a:endParaRPr kumimoji="1" lang="en-US" altLang="ja-JP" sz="1350" b="0" u="none"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350" b="0" u="none" strike="noStrike" dirty="0">
                          <a:solidFill>
                            <a:schemeClr val="tx1"/>
                          </a:solidFill>
                          <a:latin typeface="ＭＳ Ｐゴシック" panose="020B0600070205080204" pitchFamily="50" charset="-128"/>
                          <a:ea typeface="ＭＳ Ｐゴシック" panose="020B0600070205080204" pitchFamily="50" charset="-128"/>
                        </a:rPr>
                        <a:t>・「もと府立西淀川高等学校」を活用した 新たな知的</a:t>
                      </a:r>
                      <a:r>
                        <a:rPr kumimoji="1" lang="ja-JP" altLang="en-US" sz="1350" b="0" u="none" strike="noStrike" dirty="0" err="1">
                          <a:solidFill>
                            <a:schemeClr val="tx1"/>
                          </a:solidFill>
                          <a:latin typeface="ＭＳ Ｐゴシック" panose="020B0600070205080204" pitchFamily="50" charset="-128"/>
                          <a:ea typeface="ＭＳ Ｐゴシック" panose="020B0600070205080204" pitchFamily="50" charset="-128"/>
                        </a:rPr>
                        <a:t>障がい</a:t>
                      </a:r>
                      <a:r>
                        <a:rPr kumimoji="1" lang="ja-JP" altLang="en-US" sz="1350" b="0" u="none" strike="noStrike" dirty="0">
                          <a:solidFill>
                            <a:schemeClr val="tx1"/>
                          </a:solidFill>
                          <a:latin typeface="ＭＳ Ｐゴシック" panose="020B0600070205080204" pitchFamily="50" charset="-128"/>
                          <a:ea typeface="ＭＳ Ｐゴシック" panose="020B0600070205080204" pitchFamily="50" charset="-128"/>
                        </a:rPr>
                        <a:t>支援学校を整備中。（</a:t>
                      </a:r>
                      <a:r>
                        <a:rPr kumimoji="1" lang="en-US" altLang="ja-JP" sz="1350" b="0" u="none" strike="noStrike" dirty="0">
                          <a:solidFill>
                            <a:schemeClr val="tx1"/>
                          </a:solidFill>
                          <a:latin typeface="ＭＳ Ｐゴシック" panose="020B0600070205080204" pitchFamily="50" charset="-128"/>
                          <a:ea typeface="ＭＳ Ｐゴシック" panose="020B0600070205080204" pitchFamily="50" charset="-128"/>
                        </a:rPr>
                        <a:t>2024</a:t>
                      </a:r>
                      <a:r>
                        <a:rPr kumimoji="1" lang="ja-JP" altLang="en-US" sz="1350" b="0" u="none" strike="noStrike"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350" b="0" u="none" strike="noStrike"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350" b="0" u="none" strike="noStrike" dirty="0">
                          <a:solidFill>
                            <a:schemeClr val="tx1"/>
                          </a:solidFill>
                          <a:latin typeface="ＭＳ Ｐゴシック" panose="020B0600070205080204" pitchFamily="50" charset="-128"/>
                          <a:ea typeface="ＭＳ Ｐゴシック" panose="020B0600070205080204" pitchFamily="50" charset="-128"/>
                        </a:rPr>
                        <a:t>月開校予定）</a:t>
                      </a:r>
                      <a:endParaRPr kumimoji="1" lang="en-US" altLang="ja-JP" sz="1350" b="0" u="none" strike="noStrike"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350" b="0" u="none" strike="noStrike" dirty="0">
                          <a:solidFill>
                            <a:schemeClr val="tx1"/>
                          </a:solidFill>
                          <a:latin typeface="ＭＳ Ｐゴシック" panose="020B0600070205080204" pitchFamily="50" charset="-128"/>
                          <a:ea typeface="ＭＳ Ｐゴシック" panose="020B0600070205080204" pitchFamily="50" charset="-128"/>
                        </a:rPr>
                        <a:t>・生野支援学校の大阪わかば高等学校敷地内への移転・併設にかかる計画に着手。</a:t>
                      </a:r>
                      <a:endParaRPr kumimoji="1" lang="en-US" altLang="ja-JP" sz="1350" b="0" u="none" strike="noStrik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42734">
                <a:tc>
                  <a:txBody>
                    <a:bodyPr/>
                    <a:lstStyle/>
                    <a:p>
                      <a:r>
                        <a:rPr kumimoji="1" lang="ja-JP" altLang="en-US" sz="1350" dirty="0">
                          <a:latin typeface="ＭＳ Ｐゴシック" panose="020B0600070205080204" pitchFamily="50" charset="-128"/>
                          <a:ea typeface="ＭＳ Ｐゴシック" panose="020B0600070205080204" pitchFamily="50" charset="-128"/>
                        </a:rPr>
                        <a:t>就労を通じた社会的自立支援の充実</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50" dirty="0">
                          <a:solidFill>
                            <a:schemeClr val="tx1"/>
                          </a:solidFill>
                          <a:latin typeface="ＭＳ Ｐゴシック" panose="020B0600070205080204" pitchFamily="50" charset="-128"/>
                          <a:ea typeface="ＭＳ Ｐゴシック" panose="020B0600070205080204" pitchFamily="50" charset="-128"/>
                        </a:rPr>
                        <a:t>・「府立知的障がい支援学校職業コースの設置方針」に基づき、知的障がい支援学校高等部（知肢併置校含む）に職業コースを設置。国の「切れ目ない支援体制整備事業」を活用した、府立支援学校における教育課程改善やキャリア教育の充実を図る取組の促進。</a:t>
                      </a:r>
                      <a:r>
                        <a:rPr kumimoji="1" lang="ja-JP" altLang="en-US" sz="1350" dirty="0">
                          <a:solidFill>
                            <a:schemeClr val="tx1"/>
                          </a:solidFill>
                          <a:latin typeface="ＭＳ Ｐゴシック" panose="020B0600070205080204" pitchFamily="50" charset="-128"/>
                          <a:ea typeface="+mn-ea"/>
                        </a:rPr>
                        <a:t>さらなる就労支援の充実をめざし、令和元年度に株式会社</a:t>
                      </a:r>
                      <a:r>
                        <a:rPr kumimoji="1" lang="en-US" altLang="ja-JP" sz="1350" dirty="0">
                          <a:solidFill>
                            <a:schemeClr val="tx1"/>
                          </a:solidFill>
                          <a:latin typeface="ＭＳ Ｐゴシック" panose="020B0600070205080204" pitchFamily="50" charset="-128"/>
                          <a:ea typeface="+mn-ea"/>
                        </a:rPr>
                        <a:t>D&amp;I</a:t>
                      </a:r>
                      <a:r>
                        <a:rPr kumimoji="1" lang="ja-JP" altLang="en-US" sz="1350" dirty="0">
                          <a:solidFill>
                            <a:schemeClr val="tx1"/>
                          </a:solidFill>
                          <a:latin typeface="ＭＳ Ｐゴシック" panose="020B0600070205080204" pitchFamily="50" charset="-128"/>
                          <a:ea typeface="+mn-ea"/>
                        </a:rPr>
                        <a:t>と事業連携協定を締結。</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350" u="none" dirty="0">
                          <a:solidFill>
                            <a:schemeClr val="tx1"/>
                          </a:solidFill>
                          <a:latin typeface="ＭＳ Ｐゴシック" panose="020B0600070205080204" pitchFamily="50" charset="-128"/>
                          <a:ea typeface="+mn-ea"/>
                        </a:rPr>
                        <a:t>・</a:t>
                      </a:r>
                      <a:r>
                        <a:rPr kumimoji="1" lang="en-US" altLang="ja-JP" sz="1350" u="none" dirty="0">
                          <a:solidFill>
                            <a:schemeClr val="tx1"/>
                          </a:solidFill>
                          <a:latin typeface="ＭＳ Ｐゴシック" panose="020B0600070205080204" pitchFamily="50" charset="-128"/>
                          <a:ea typeface="+mn-ea"/>
                        </a:rPr>
                        <a:t>2013</a:t>
                      </a:r>
                      <a:r>
                        <a:rPr kumimoji="1" lang="ja-JP" altLang="en-US" sz="1350" u="none" dirty="0">
                          <a:solidFill>
                            <a:schemeClr val="tx1"/>
                          </a:solidFill>
                          <a:latin typeface="ＭＳ Ｐゴシック" panose="020B0600070205080204" pitchFamily="50" charset="-128"/>
                          <a:ea typeface="+mn-ea"/>
                        </a:rPr>
                        <a:t>年</a:t>
                      </a:r>
                      <a:r>
                        <a:rPr kumimoji="1" lang="en-US" altLang="ja-JP" sz="1350" u="none" dirty="0">
                          <a:solidFill>
                            <a:schemeClr val="tx1"/>
                          </a:solidFill>
                          <a:latin typeface="ＭＳ Ｐゴシック" panose="020B0600070205080204" pitchFamily="50" charset="-128"/>
                          <a:ea typeface="+mn-ea"/>
                        </a:rPr>
                        <a:t>4</a:t>
                      </a:r>
                      <a:r>
                        <a:rPr kumimoji="1" lang="ja-JP" altLang="en-US" sz="1350" u="none" dirty="0">
                          <a:solidFill>
                            <a:schemeClr val="tx1"/>
                          </a:solidFill>
                          <a:latin typeface="ＭＳ Ｐゴシック" panose="020B0600070205080204" pitchFamily="50" charset="-128"/>
                          <a:ea typeface="+mn-ea"/>
                        </a:rPr>
                        <a:t>月　豊能・三島地域にとりかい高等支援学校開校。</a:t>
                      </a:r>
                    </a:p>
                    <a:p>
                      <a:r>
                        <a:rPr kumimoji="1" lang="ja-JP" altLang="en-US" sz="1350" u="none" dirty="0">
                          <a:solidFill>
                            <a:schemeClr val="tx1"/>
                          </a:solidFill>
                          <a:latin typeface="ＭＳ Ｐゴシック" panose="020B0600070205080204" pitchFamily="50" charset="-128"/>
                          <a:ea typeface="+mn-ea"/>
                        </a:rPr>
                        <a:t>・</a:t>
                      </a:r>
                      <a:r>
                        <a:rPr kumimoji="1" lang="en-US" altLang="ja-JP" sz="1350" u="none" dirty="0">
                          <a:solidFill>
                            <a:schemeClr val="tx1"/>
                          </a:solidFill>
                          <a:latin typeface="ＭＳ Ｐゴシック" panose="020B0600070205080204" pitchFamily="50" charset="-128"/>
                          <a:ea typeface="+mn-ea"/>
                        </a:rPr>
                        <a:t>2014</a:t>
                      </a:r>
                      <a:r>
                        <a:rPr kumimoji="1" lang="ja-JP" altLang="en-US" sz="1350" u="none" dirty="0">
                          <a:solidFill>
                            <a:schemeClr val="tx1"/>
                          </a:solidFill>
                          <a:latin typeface="ＭＳ Ｐゴシック" panose="020B0600070205080204" pitchFamily="50" charset="-128"/>
                          <a:ea typeface="+mn-ea"/>
                        </a:rPr>
                        <a:t>年</a:t>
                      </a:r>
                      <a:r>
                        <a:rPr kumimoji="1" lang="en-US" altLang="ja-JP" sz="1350" u="none" dirty="0">
                          <a:solidFill>
                            <a:schemeClr val="tx1"/>
                          </a:solidFill>
                          <a:latin typeface="ＭＳ Ｐゴシック" panose="020B0600070205080204" pitchFamily="50" charset="-128"/>
                          <a:ea typeface="+mn-ea"/>
                        </a:rPr>
                        <a:t>4</a:t>
                      </a:r>
                      <a:r>
                        <a:rPr kumimoji="1" lang="ja-JP" altLang="en-US" sz="1350" u="none" dirty="0">
                          <a:solidFill>
                            <a:schemeClr val="tx1"/>
                          </a:solidFill>
                          <a:latin typeface="ＭＳ Ｐゴシック" panose="020B0600070205080204" pitchFamily="50" charset="-128"/>
                          <a:ea typeface="+mn-ea"/>
                        </a:rPr>
                        <a:t>月　泉北・泉南地域にすながわ高等支援学校開校。</a:t>
                      </a:r>
                      <a:endParaRPr kumimoji="1" lang="en-US" altLang="ja-JP" sz="1350" u="none" dirty="0">
                        <a:solidFill>
                          <a:schemeClr val="tx1"/>
                        </a:solidFill>
                        <a:latin typeface="ＭＳ Ｐゴシック" panose="020B0600070205080204" pitchFamily="50" charset="-128"/>
                        <a:ea typeface="+mn-ea"/>
                      </a:endParaRPr>
                    </a:p>
                    <a:p>
                      <a:r>
                        <a:rPr kumimoji="1" lang="ja-JP" altLang="en-US" sz="1350" u="none" dirty="0">
                          <a:solidFill>
                            <a:schemeClr val="tx1"/>
                          </a:solidFill>
                          <a:latin typeface="ＭＳ Ｐゴシック" panose="020B0600070205080204" pitchFamily="50" charset="-128"/>
                          <a:ea typeface="+mn-ea"/>
                        </a:rPr>
                        <a:t>・</a:t>
                      </a:r>
                      <a:r>
                        <a:rPr kumimoji="1" lang="en-US" altLang="ja-JP" sz="1350" u="none" dirty="0">
                          <a:solidFill>
                            <a:schemeClr val="tx1"/>
                          </a:solidFill>
                          <a:latin typeface="ＭＳ Ｐゴシック" panose="020B0600070205080204" pitchFamily="50" charset="-128"/>
                          <a:ea typeface="+mn-ea"/>
                        </a:rPr>
                        <a:t>2015</a:t>
                      </a:r>
                      <a:r>
                        <a:rPr kumimoji="1" lang="ja-JP" altLang="en-US" sz="1350" u="none" dirty="0">
                          <a:solidFill>
                            <a:schemeClr val="tx1"/>
                          </a:solidFill>
                          <a:latin typeface="ＭＳ Ｐゴシック" panose="020B0600070205080204" pitchFamily="50" charset="-128"/>
                          <a:ea typeface="+mn-ea"/>
                        </a:rPr>
                        <a:t>年</a:t>
                      </a:r>
                      <a:r>
                        <a:rPr kumimoji="1" lang="en-US" altLang="ja-JP" sz="1350" u="none" dirty="0">
                          <a:solidFill>
                            <a:schemeClr val="tx1"/>
                          </a:solidFill>
                          <a:latin typeface="ＭＳ Ｐゴシック" panose="020B0600070205080204" pitchFamily="50" charset="-128"/>
                          <a:ea typeface="+mn-ea"/>
                        </a:rPr>
                        <a:t>4</a:t>
                      </a:r>
                      <a:r>
                        <a:rPr kumimoji="1" lang="ja-JP" altLang="en-US" sz="1350" u="none" dirty="0">
                          <a:solidFill>
                            <a:schemeClr val="tx1"/>
                          </a:solidFill>
                          <a:latin typeface="ＭＳ Ｐゴシック" panose="020B0600070205080204" pitchFamily="50" charset="-128"/>
                          <a:ea typeface="+mn-ea"/>
                        </a:rPr>
                        <a:t>月　北河内地域にむらの高等支援学校開校。</a:t>
                      </a:r>
                    </a:p>
                    <a:p>
                      <a:r>
                        <a:rPr kumimoji="1" lang="ja-JP" altLang="en-US" sz="1350" u="none" dirty="0">
                          <a:solidFill>
                            <a:schemeClr val="tx1"/>
                          </a:solidFill>
                          <a:latin typeface="ＭＳ Ｐゴシック" panose="020B0600070205080204" pitchFamily="50" charset="-128"/>
                          <a:ea typeface="+mn-ea"/>
                        </a:rPr>
                        <a:t>・全府立知的</a:t>
                      </a:r>
                      <a:r>
                        <a:rPr kumimoji="1" lang="ja-JP" altLang="en-US" sz="1350" u="none" dirty="0" err="1">
                          <a:solidFill>
                            <a:schemeClr val="tx1"/>
                          </a:solidFill>
                          <a:latin typeface="ＭＳ Ｐゴシック" panose="020B0600070205080204" pitchFamily="50" charset="-128"/>
                          <a:ea typeface="+mn-ea"/>
                        </a:rPr>
                        <a:t>障がい</a:t>
                      </a:r>
                      <a:r>
                        <a:rPr kumimoji="1" lang="ja-JP" altLang="en-US" sz="1350" u="none" dirty="0">
                          <a:solidFill>
                            <a:schemeClr val="tx1"/>
                          </a:solidFill>
                          <a:latin typeface="ＭＳ Ｐゴシック" panose="020B0600070205080204" pitchFamily="50" charset="-128"/>
                          <a:ea typeface="+mn-ea"/>
                        </a:rPr>
                        <a:t>支援学校高等部に職業コースを設置（</a:t>
                      </a:r>
                      <a:r>
                        <a:rPr kumimoji="1" lang="en-US" altLang="ja-JP" sz="1350" u="none" dirty="0">
                          <a:solidFill>
                            <a:schemeClr val="tx1"/>
                          </a:solidFill>
                          <a:latin typeface="ＭＳ Ｐゴシック" panose="020B0600070205080204" pitchFamily="50" charset="-128"/>
                          <a:ea typeface="+mn-ea"/>
                        </a:rPr>
                        <a:t>2013</a:t>
                      </a:r>
                      <a:r>
                        <a:rPr kumimoji="1" lang="ja-JP" altLang="en-US" sz="1350" u="none" dirty="0">
                          <a:solidFill>
                            <a:schemeClr val="tx1"/>
                          </a:solidFill>
                          <a:latin typeface="ＭＳ Ｐゴシック" panose="020B0600070205080204" pitchFamily="50" charset="-128"/>
                          <a:ea typeface="+mn-ea"/>
                        </a:rPr>
                        <a:t>年度設置完了）</a:t>
                      </a:r>
                      <a:endParaRPr kumimoji="1" lang="en-US" altLang="ja-JP" sz="1350" u="none" dirty="0">
                        <a:solidFill>
                          <a:schemeClr val="tx1"/>
                        </a:solidFill>
                        <a:latin typeface="ＭＳ Ｐゴシック" panose="020B0600070205080204" pitchFamily="50" charset="-128"/>
                        <a:ea typeface="+mn-ea"/>
                      </a:endParaRPr>
                    </a:p>
                    <a:p>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350" u="none"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350" u="none"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月に大阪市から府へ移管した知的</a:t>
                      </a:r>
                      <a:r>
                        <a:rPr kumimoji="1" lang="ja-JP" altLang="en-US" sz="1350" u="none" dirty="0" err="1">
                          <a:solidFill>
                            <a:schemeClr val="tx1"/>
                          </a:solidFill>
                          <a:latin typeface="ＭＳ Ｐゴシック" panose="020B0600070205080204" pitchFamily="50" charset="-128"/>
                          <a:ea typeface="ＭＳ Ｐゴシック" panose="020B0600070205080204" pitchFamily="50" charset="-128"/>
                        </a:rPr>
                        <a:t>障がい</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支援学校</a:t>
                      </a:r>
                      <a:r>
                        <a:rPr kumimoji="1" lang="en-US" altLang="ja-JP" sz="1350" u="none" dirty="0">
                          <a:solidFill>
                            <a:schemeClr val="tx1"/>
                          </a:solidFill>
                          <a:latin typeface="ＭＳ Ｐゴシック" panose="020B0600070205080204" pitchFamily="50" charset="-128"/>
                          <a:ea typeface="ＭＳ Ｐゴシック" panose="020B0600070205080204" pitchFamily="50" charset="-128"/>
                        </a:rPr>
                        <a:t>6</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校に職業コースを設置。（</a:t>
                      </a:r>
                      <a:r>
                        <a:rPr kumimoji="1" lang="en-US" altLang="ja-JP" sz="1350" u="none" dirty="0">
                          <a:solidFill>
                            <a:schemeClr val="tx1"/>
                          </a:solidFill>
                          <a:latin typeface="ＭＳ Ｐゴシック" panose="020B0600070205080204" pitchFamily="50" charset="-128"/>
                          <a:ea typeface="ＭＳ Ｐゴシック" panose="020B0600070205080204" pitchFamily="50" charset="-128"/>
                        </a:rPr>
                        <a:t>2018</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年度設置完了）</a:t>
                      </a:r>
                      <a:endParaRPr kumimoji="1" lang="en-US" altLang="ja-JP" sz="1350" u="none"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・モデル校において「①教育課程改善事業」（</a:t>
                      </a:r>
                      <a:r>
                        <a:rPr kumimoji="1" lang="en-US" altLang="ja-JP" sz="1350" u="none" dirty="0">
                          <a:solidFill>
                            <a:schemeClr val="tx1"/>
                          </a:solidFill>
                          <a:latin typeface="ＭＳ Ｐゴシック" panose="020B0600070205080204" pitchFamily="50" charset="-128"/>
                          <a:ea typeface="ＭＳ Ｐゴシック" panose="020B0600070205080204" pitchFamily="50" charset="-128"/>
                        </a:rPr>
                        <a:t>2017</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350" u="none" dirty="0">
                          <a:solidFill>
                            <a:schemeClr val="tx1"/>
                          </a:solidFill>
                          <a:latin typeface="ＭＳ Ｐゴシック" panose="020B0600070205080204" pitchFamily="50" charset="-128"/>
                          <a:ea typeface="ＭＳ Ｐゴシック" panose="020B0600070205080204" pitchFamily="50" charset="-128"/>
                        </a:rPr>
                        <a:t>2019</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）、「②キャリア教育支援体制強化事業」（</a:t>
                      </a:r>
                      <a:r>
                        <a:rPr kumimoji="1" lang="en-US" altLang="ja-JP" sz="1350" u="none"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350" u="none"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）を実施（①生野支援学校、東淀川支援学校　②思斉支援学校、交野支援学校四條畷校）</a:t>
                      </a:r>
                      <a:endParaRPr kumimoji="1" lang="en-US" altLang="ja-JP" sz="1350" u="none"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・株式会社</a:t>
                      </a:r>
                      <a:r>
                        <a:rPr kumimoji="1" lang="en-US" altLang="ja-JP" sz="1350" u="none" dirty="0">
                          <a:solidFill>
                            <a:schemeClr val="tx1"/>
                          </a:solidFill>
                          <a:latin typeface="ＭＳ Ｐゴシック" panose="020B0600070205080204" pitchFamily="50" charset="-128"/>
                          <a:ea typeface="ＭＳ Ｐゴシック" panose="020B0600070205080204" pitchFamily="50" charset="-128"/>
                        </a:rPr>
                        <a:t>D&amp;I</a:t>
                      </a:r>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との連携事業である、テレワーク実習、中学部生徒及び保護者向け職場体験実習を実施。</a:t>
                      </a:r>
                      <a:endParaRPr kumimoji="1" lang="en-US" altLang="ja-JP" sz="1350" u="none"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350" u="none" dirty="0">
                          <a:solidFill>
                            <a:schemeClr val="tx1"/>
                          </a:solidFill>
                          <a:latin typeface="ＭＳ Ｐゴシック" panose="020B0600070205080204" pitchFamily="50" charset="-128"/>
                          <a:ea typeface="ＭＳ Ｐゴシック" panose="020B0600070205080204" pitchFamily="50" charset="-128"/>
                        </a:rPr>
                        <a:t>・上記のほか、教員向け就労支援研修の実施等。</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182</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1466983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40764"/>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④支援教育改革</a:t>
            </a:r>
          </a:p>
        </p:txBody>
      </p:sp>
      <p:sp>
        <p:nvSpPr>
          <p:cNvPr id="19" name="テキスト ボックス 18"/>
          <p:cNvSpPr txBox="1"/>
          <p:nvPr/>
        </p:nvSpPr>
        <p:spPr>
          <a:xfrm>
            <a:off x="208112" y="531222"/>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■改革の内容と進捗状況</a:t>
            </a:r>
          </a:p>
        </p:txBody>
      </p:sp>
      <p:graphicFrame>
        <p:nvGraphicFramePr>
          <p:cNvPr id="10" name="表 9"/>
          <p:cNvGraphicFramePr>
            <a:graphicFrameLocks noGrp="1"/>
          </p:cNvGraphicFramePr>
          <p:nvPr/>
        </p:nvGraphicFramePr>
        <p:xfrm>
          <a:off x="215010" y="834216"/>
          <a:ext cx="8892986" cy="4234180"/>
        </p:xfrm>
        <a:graphic>
          <a:graphicData uri="http://schemas.openxmlformats.org/drawingml/2006/table">
            <a:tbl>
              <a:tblPr firstRow="1">
                <a:tableStyleId>{7DF18680-E054-41AD-8BC1-D1AEF772440D}</a:tableStyleId>
              </a:tblPr>
              <a:tblGrid>
                <a:gridCol w="1061301">
                  <a:extLst>
                    <a:ext uri="{9D8B030D-6E8A-4147-A177-3AD203B41FA5}">
                      <a16:colId xmlns:a16="http://schemas.microsoft.com/office/drawing/2014/main" val="20000"/>
                    </a:ext>
                  </a:extLst>
                </a:gridCol>
                <a:gridCol w="3659665">
                  <a:extLst>
                    <a:ext uri="{9D8B030D-6E8A-4147-A177-3AD203B41FA5}">
                      <a16:colId xmlns:a16="http://schemas.microsoft.com/office/drawing/2014/main" val="20001"/>
                    </a:ext>
                  </a:extLst>
                </a:gridCol>
                <a:gridCol w="4172020">
                  <a:extLst>
                    <a:ext uri="{9D8B030D-6E8A-4147-A177-3AD203B41FA5}">
                      <a16:colId xmlns:a16="http://schemas.microsoft.com/office/drawing/2014/main" val="20002"/>
                    </a:ext>
                  </a:extLst>
                </a:gridCol>
              </a:tblGrid>
              <a:tr h="370840">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改革の内容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成果・進捗状況</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442734">
                <a:tc>
                  <a:txBody>
                    <a:bodyP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府立高校における知的</a:t>
                      </a:r>
                      <a:r>
                        <a:rPr kumimoji="1" lang="ja-JP" altLang="en-US" sz="1200" dirty="0" err="1">
                          <a:solidFill>
                            <a:schemeClr val="tx1"/>
                          </a:solidFill>
                          <a:latin typeface="ＭＳ Ｐゴシック" panose="020B0600070205080204" pitchFamily="50" charset="-128"/>
                          <a:ea typeface="ＭＳ Ｐゴシック" panose="020B0600070205080204" pitchFamily="50" charset="-128"/>
                        </a:rPr>
                        <a:t>障がい</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等のある生徒の学習機会の充実</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・府立高校において、知的障がいのある生徒が社会的自立を図れるよう、一人ひとりの教育的ニーズに応じた支援を行い、「ともに学び、ともに育つ」教育を推進する環境を整備。</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ＭＳ Ｐゴシック" panose="020B0600070205080204" pitchFamily="50" charset="-128"/>
                          <a:ea typeface="+mn-ea"/>
                        </a:rPr>
                        <a:t>・府立高校における発達障がいのある生徒の状況に応じた指導を行う通級指導教室を設置。</a:t>
                      </a:r>
                      <a:endParaRPr kumimoji="1" lang="en-US" altLang="ja-JP" sz="1200" dirty="0">
                        <a:solidFill>
                          <a:schemeClr val="tx1"/>
                        </a:solidFill>
                        <a:latin typeface="ＭＳ Ｐゴシック" panose="020B0600070205080204" pitchFamily="50" charset="-128"/>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・府立高校において障がいのある生徒が増加しているため、臨床心理士や支援員を配置するなどにより、障がいのある生徒の学校生活を支援。</a:t>
                      </a:r>
                      <a:endParaRPr kumimoji="1" lang="ja-JP" altLang="en-US" sz="1200" strike="sngStrik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u="none" dirty="0">
                          <a:solidFill>
                            <a:schemeClr val="tx1"/>
                          </a:solidFill>
                          <a:latin typeface="ＭＳ Ｐゴシック" panose="020B0600070205080204" pitchFamily="50" charset="-128"/>
                          <a:ea typeface="+mn-ea"/>
                        </a:rPr>
                        <a:t>・知的障がい生徒自立支援コースの設置（</a:t>
                      </a:r>
                      <a:r>
                        <a:rPr kumimoji="1" lang="en-US" altLang="ja-JP" sz="1200" u="none" dirty="0">
                          <a:solidFill>
                            <a:schemeClr val="tx1"/>
                          </a:solidFill>
                          <a:latin typeface="ＭＳ Ｐゴシック" panose="020B0600070205080204" pitchFamily="50" charset="-128"/>
                          <a:ea typeface="+mn-ea"/>
                        </a:rPr>
                        <a:t>11</a:t>
                      </a:r>
                      <a:r>
                        <a:rPr kumimoji="1" lang="ja-JP" altLang="en-US" sz="1200" u="none" dirty="0">
                          <a:solidFill>
                            <a:schemeClr val="tx1"/>
                          </a:solidFill>
                          <a:latin typeface="ＭＳ Ｐゴシック" panose="020B0600070205080204" pitchFamily="50" charset="-128"/>
                          <a:ea typeface="+mn-ea"/>
                        </a:rPr>
                        <a:t>校）</a:t>
                      </a:r>
                    </a:p>
                    <a:p>
                      <a:r>
                        <a:rPr kumimoji="1" lang="ja-JP" altLang="en-US" sz="1200" u="none" dirty="0">
                          <a:solidFill>
                            <a:schemeClr val="tx1"/>
                          </a:solidFill>
                          <a:latin typeface="ＭＳ Ｐゴシック" panose="020B0600070205080204" pitchFamily="50" charset="-128"/>
                          <a:ea typeface="+mn-ea"/>
                        </a:rPr>
                        <a:t>  順次、募集人員を増員（</a:t>
                      </a:r>
                      <a:r>
                        <a:rPr kumimoji="1" lang="en-US" altLang="ja-JP" sz="1200" u="none" dirty="0">
                          <a:solidFill>
                            <a:schemeClr val="tx1"/>
                          </a:solidFill>
                          <a:latin typeface="ＭＳ Ｐゴシック" panose="020B0600070205080204" pitchFamily="50" charset="-128"/>
                          <a:ea typeface="+mn-ea"/>
                        </a:rPr>
                        <a:t>3</a:t>
                      </a:r>
                      <a:r>
                        <a:rPr kumimoji="1" lang="ja-JP" altLang="en-US" sz="1200" u="none" dirty="0">
                          <a:solidFill>
                            <a:schemeClr val="tx1"/>
                          </a:solidFill>
                          <a:latin typeface="ＭＳ Ｐゴシック" panose="020B0600070205080204" pitchFamily="50" charset="-128"/>
                          <a:ea typeface="+mn-ea"/>
                        </a:rPr>
                        <a:t>人➡</a:t>
                      </a:r>
                      <a:r>
                        <a:rPr kumimoji="1" lang="en-US" altLang="ja-JP" sz="1200" u="none" dirty="0">
                          <a:solidFill>
                            <a:schemeClr val="tx1"/>
                          </a:solidFill>
                          <a:latin typeface="ＭＳ Ｐゴシック" panose="020B0600070205080204" pitchFamily="50" charset="-128"/>
                          <a:ea typeface="+mn-ea"/>
                        </a:rPr>
                        <a:t>4</a:t>
                      </a:r>
                      <a:r>
                        <a:rPr kumimoji="1" lang="ja-JP" altLang="en-US" sz="1200" u="none" dirty="0">
                          <a:solidFill>
                            <a:schemeClr val="tx1"/>
                          </a:solidFill>
                          <a:latin typeface="ＭＳ Ｐゴシック" panose="020B0600070205080204" pitchFamily="50" charset="-128"/>
                          <a:ea typeface="+mn-ea"/>
                        </a:rPr>
                        <a:t>人）</a:t>
                      </a:r>
                    </a:p>
                    <a:p>
                      <a:r>
                        <a:rPr kumimoji="1" lang="ja-JP" altLang="en-US" sz="1050" u="none" dirty="0">
                          <a:solidFill>
                            <a:schemeClr val="tx1"/>
                          </a:solidFill>
                          <a:latin typeface="ＭＳ Ｐゴシック" panose="020B0600070205080204" pitchFamily="50" charset="-128"/>
                          <a:ea typeface="+mn-ea"/>
                        </a:rPr>
                        <a:t>   </a:t>
                      </a:r>
                      <a:r>
                        <a:rPr kumimoji="1" lang="en-US" altLang="ja-JP" sz="1050" u="none" dirty="0">
                          <a:solidFill>
                            <a:schemeClr val="tx1"/>
                          </a:solidFill>
                          <a:latin typeface="ＭＳ Ｐゴシック" panose="020B0600070205080204" pitchFamily="50" charset="-128"/>
                          <a:ea typeface="+mn-ea"/>
                        </a:rPr>
                        <a:t>2018</a:t>
                      </a:r>
                      <a:r>
                        <a:rPr kumimoji="1" lang="ja-JP" altLang="en-US" sz="1050" u="none" dirty="0">
                          <a:solidFill>
                            <a:schemeClr val="tx1"/>
                          </a:solidFill>
                          <a:latin typeface="ＭＳ Ｐゴシック" panose="020B0600070205080204" pitchFamily="50" charset="-128"/>
                          <a:ea typeface="+mn-ea"/>
                        </a:rPr>
                        <a:t>年度～ 枚方なぎさ、松原、貝塚</a:t>
                      </a:r>
                    </a:p>
                    <a:p>
                      <a:r>
                        <a:rPr kumimoji="1" lang="ja-JP" altLang="en-US" sz="1050" u="none" dirty="0">
                          <a:solidFill>
                            <a:schemeClr val="tx1"/>
                          </a:solidFill>
                          <a:latin typeface="ＭＳ Ｐゴシック" panose="020B0600070205080204" pitchFamily="50" charset="-128"/>
                          <a:ea typeface="+mn-ea"/>
                        </a:rPr>
                        <a:t>   </a:t>
                      </a:r>
                      <a:r>
                        <a:rPr kumimoji="1" lang="en-US" altLang="ja-JP" sz="1050" u="none" dirty="0">
                          <a:solidFill>
                            <a:schemeClr val="tx1"/>
                          </a:solidFill>
                          <a:latin typeface="ＭＳ Ｐゴシック" panose="020B0600070205080204" pitchFamily="50" charset="-128"/>
                          <a:ea typeface="+mn-ea"/>
                        </a:rPr>
                        <a:t>2022</a:t>
                      </a:r>
                      <a:r>
                        <a:rPr kumimoji="1" lang="ja-JP" altLang="en-US" sz="1050" u="none" dirty="0">
                          <a:solidFill>
                            <a:schemeClr val="tx1"/>
                          </a:solidFill>
                          <a:latin typeface="ＭＳ Ｐゴシック" panose="020B0600070205080204" pitchFamily="50" charset="-128"/>
                          <a:ea typeface="+mn-ea"/>
                        </a:rPr>
                        <a:t>年度～ 園芸</a:t>
                      </a:r>
                    </a:p>
                    <a:p>
                      <a:r>
                        <a:rPr kumimoji="1" lang="ja-JP" altLang="en-US" sz="1200" u="none" dirty="0">
                          <a:solidFill>
                            <a:schemeClr val="tx1"/>
                          </a:solidFill>
                          <a:latin typeface="ＭＳ Ｐゴシック" panose="020B0600070205080204" pitchFamily="50" charset="-128"/>
                          <a:ea typeface="+mn-ea"/>
                        </a:rPr>
                        <a:t>・共生推進教室の設置（</a:t>
                      </a:r>
                      <a:r>
                        <a:rPr kumimoji="1" lang="en-US" altLang="ja-JP" sz="1200" u="none" dirty="0">
                          <a:solidFill>
                            <a:schemeClr val="tx1"/>
                          </a:solidFill>
                          <a:latin typeface="ＭＳ Ｐゴシック" panose="020B0600070205080204" pitchFamily="50" charset="-128"/>
                          <a:ea typeface="+mn-ea"/>
                        </a:rPr>
                        <a:t>10</a:t>
                      </a:r>
                      <a:r>
                        <a:rPr kumimoji="1" lang="ja-JP" altLang="en-US" sz="1200" u="none" dirty="0">
                          <a:solidFill>
                            <a:schemeClr val="tx1"/>
                          </a:solidFill>
                          <a:latin typeface="ＭＳ Ｐゴシック" panose="020B0600070205080204" pitchFamily="50" charset="-128"/>
                          <a:ea typeface="+mn-ea"/>
                        </a:rPr>
                        <a:t>校）</a:t>
                      </a:r>
                    </a:p>
                    <a:p>
                      <a:r>
                        <a:rPr kumimoji="1" lang="ja-JP" altLang="en-US" sz="1050" u="none" dirty="0">
                          <a:solidFill>
                            <a:schemeClr val="tx1"/>
                          </a:solidFill>
                          <a:latin typeface="ＭＳ Ｐゴシック" panose="020B0600070205080204" pitchFamily="50" charset="-128"/>
                          <a:ea typeface="+mn-ea"/>
                        </a:rPr>
                        <a:t>  </a:t>
                      </a:r>
                      <a:r>
                        <a:rPr kumimoji="1" lang="en-US" altLang="ja-JP" sz="1050" u="none" dirty="0">
                          <a:solidFill>
                            <a:schemeClr val="tx1"/>
                          </a:solidFill>
                          <a:latin typeface="ＭＳ Ｐゴシック" panose="020B0600070205080204" pitchFamily="50" charset="-128"/>
                          <a:ea typeface="+mn-ea"/>
                        </a:rPr>
                        <a:t>2019</a:t>
                      </a:r>
                      <a:r>
                        <a:rPr kumimoji="1" lang="ja-JP" altLang="en-US" sz="1050" u="none" dirty="0">
                          <a:solidFill>
                            <a:schemeClr val="tx1"/>
                          </a:solidFill>
                          <a:latin typeface="ＭＳ Ｐゴシック" panose="020B0600070205080204" pitchFamily="50" charset="-128"/>
                          <a:ea typeface="+mn-ea"/>
                        </a:rPr>
                        <a:t>年度までに府立高校８校に設置</a:t>
                      </a:r>
                    </a:p>
                    <a:p>
                      <a:r>
                        <a:rPr kumimoji="1" lang="ja-JP" altLang="en-US" sz="1050" u="none" dirty="0">
                          <a:solidFill>
                            <a:schemeClr val="tx1"/>
                          </a:solidFill>
                          <a:latin typeface="ＭＳ Ｐゴシック" panose="020B0600070205080204" pitchFamily="50" charset="-128"/>
                          <a:ea typeface="+mn-ea"/>
                        </a:rPr>
                        <a:t>  </a:t>
                      </a:r>
                      <a:r>
                        <a:rPr kumimoji="1" lang="en-US" altLang="ja-JP" sz="1050" u="none" dirty="0">
                          <a:solidFill>
                            <a:schemeClr val="tx1"/>
                          </a:solidFill>
                          <a:latin typeface="ＭＳ Ｐゴシック" panose="020B0600070205080204" pitchFamily="50" charset="-128"/>
                          <a:ea typeface="+mn-ea"/>
                        </a:rPr>
                        <a:t>2020</a:t>
                      </a:r>
                      <a:r>
                        <a:rPr kumimoji="1" lang="ja-JP" altLang="en-US" sz="1050" u="none" dirty="0">
                          <a:solidFill>
                            <a:schemeClr val="tx1"/>
                          </a:solidFill>
                          <a:latin typeface="ＭＳ Ｐゴシック" panose="020B0600070205080204" pitchFamily="50" charset="-128"/>
                          <a:ea typeface="+mn-ea"/>
                        </a:rPr>
                        <a:t>年</a:t>
                      </a:r>
                      <a:r>
                        <a:rPr kumimoji="1" lang="en-US" altLang="ja-JP" sz="1050" u="none" dirty="0">
                          <a:solidFill>
                            <a:schemeClr val="tx1"/>
                          </a:solidFill>
                          <a:latin typeface="ＭＳ Ｐゴシック" panose="020B0600070205080204" pitchFamily="50" charset="-128"/>
                          <a:ea typeface="+mn-ea"/>
                        </a:rPr>
                        <a:t>4</a:t>
                      </a:r>
                      <a:r>
                        <a:rPr kumimoji="1" lang="ja-JP" altLang="en-US" sz="1050" u="none" dirty="0">
                          <a:solidFill>
                            <a:schemeClr val="tx1"/>
                          </a:solidFill>
                          <a:latin typeface="ＭＳ Ｐゴシック" panose="020B0600070205080204" pitchFamily="50" charset="-128"/>
                          <a:ea typeface="+mn-ea"/>
                        </a:rPr>
                        <a:t>月に、新たに府立高校２校（東住吉、今宮）に設置</a:t>
                      </a:r>
                    </a:p>
                    <a:p>
                      <a:r>
                        <a:rPr kumimoji="1" lang="ja-JP" altLang="en-US" sz="1200" dirty="0">
                          <a:solidFill>
                            <a:schemeClr val="tx1"/>
                          </a:solidFill>
                          <a:latin typeface="ＭＳ Ｐゴシック" panose="020B0600070205080204" pitchFamily="50" charset="-128"/>
                          <a:ea typeface="+mn-ea"/>
                        </a:rPr>
                        <a:t>・通級指導教室の設置（</a:t>
                      </a:r>
                      <a:r>
                        <a:rPr kumimoji="1" lang="en-US" altLang="ja-JP" sz="1200" dirty="0">
                          <a:solidFill>
                            <a:schemeClr val="tx1"/>
                          </a:solidFill>
                          <a:latin typeface="ＭＳ Ｐゴシック" panose="020B0600070205080204" pitchFamily="50" charset="-128"/>
                          <a:ea typeface="+mn-ea"/>
                        </a:rPr>
                        <a:t>10</a:t>
                      </a:r>
                      <a:r>
                        <a:rPr kumimoji="1" lang="ja-JP" altLang="en-US" sz="1200" dirty="0">
                          <a:solidFill>
                            <a:schemeClr val="tx1"/>
                          </a:solidFill>
                          <a:latin typeface="ＭＳ Ｐゴシック" panose="020B0600070205080204" pitchFamily="50" charset="-128"/>
                          <a:ea typeface="+mn-ea"/>
                        </a:rPr>
                        <a:t>校）</a:t>
                      </a:r>
                    </a:p>
                    <a:p>
                      <a:r>
                        <a:rPr kumimoji="1" lang="ja-JP" altLang="en-US" sz="1050" dirty="0">
                          <a:solidFill>
                            <a:schemeClr val="tx1"/>
                          </a:solidFill>
                          <a:latin typeface="ＭＳ Ｐゴシック" panose="020B0600070205080204" pitchFamily="50" charset="-128"/>
                          <a:ea typeface="+mn-ea"/>
                        </a:rPr>
                        <a:t>  </a:t>
                      </a:r>
                      <a:r>
                        <a:rPr kumimoji="1" lang="en-US" altLang="ja-JP" sz="1050" dirty="0">
                          <a:solidFill>
                            <a:schemeClr val="tx1"/>
                          </a:solidFill>
                          <a:latin typeface="ＭＳ Ｐゴシック" panose="020B0600070205080204" pitchFamily="50" charset="-128"/>
                          <a:ea typeface="+mn-ea"/>
                        </a:rPr>
                        <a:t>2018</a:t>
                      </a:r>
                      <a:r>
                        <a:rPr kumimoji="1" lang="ja-JP" altLang="en-US" sz="1050" dirty="0">
                          <a:solidFill>
                            <a:schemeClr val="tx1"/>
                          </a:solidFill>
                          <a:latin typeface="ＭＳ Ｐゴシック" panose="020B0600070205080204" pitchFamily="50" charset="-128"/>
                          <a:ea typeface="+mn-ea"/>
                        </a:rPr>
                        <a:t>年度～ 柴島、松原</a:t>
                      </a:r>
                    </a:p>
                    <a:p>
                      <a:r>
                        <a:rPr kumimoji="1" lang="ja-JP" altLang="en-US" sz="1050" dirty="0">
                          <a:solidFill>
                            <a:schemeClr val="tx1"/>
                          </a:solidFill>
                          <a:latin typeface="ＭＳ Ｐゴシック" panose="020B0600070205080204" pitchFamily="50" charset="-128"/>
                          <a:ea typeface="+mn-ea"/>
                        </a:rPr>
                        <a:t>  </a:t>
                      </a:r>
                      <a:r>
                        <a:rPr kumimoji="1" lang="en-US" altLang="ja-JP" sz="1050" dirty="0">
                          <a:solidFill>
                            <a:schemeClr val="tx1"/>
                          </a:solidFill>
                          <a:latin typeface="ＭＳ Ｐゴシック" panose="020B0600070205080204" pitchFamily="50" charset="-128"/>
                          <a:ea typeface="+mn-ea"/>
                        </a:rPr>
                        <a:t>2019</a:t>
                      </a:r>
                      <a:r>
                        <a:rPr kumimoji="1" lang="ja-JP" altLang="en-US" sz="1050" dirty="0">
                          <a:solidFill>
                            <a:schemeClr val="tx1"/>
                          </a:solidFill>
                          <a:latin typeface="ＭＳ Ｐゴシック" panose="020B0600070205080204" pitchFamily="50" charset="-128"/>
                          <a:ea typeface="+mn-ea"/>
                        </a:rPr>
                        <a:t>年度～ 大手前、岬</a:t>
                      </a:r>
                    </a:p>
                    <a:p>
                      <a:r>
                        <a:rPr kumimoji="1" lang="ja-JP" altLang="en-US" sz="1050" dirty="0">
                          <a:solidFill>
                            <a:schemeClr val="tx1"/>
                          </a:solidFill>
                          <a:latin typeface="ＭＳ Ｐゴシック" panose="020B0600070205080204" pitchFamily="50" charset="-128"/>
                          <a:ea typeface="+mn-ea"/>
                        </a:rPr>
                        <a:t>  </a:t>
                      </a:r>
                      <a:r>
                        <a:rPr kumimoji="1" lang="en-US" altLang="ja-JP" sz="1050" dirty="0">
                          <a:solidFill>
                            <a:schemeClr val="tx1"/>
                          </a:solidFill>
                          <a:latin typeface="ＭＳ Ｐゴシック" panose="020B0600070205080204" pitchFamily="50" charset="-128"/>
                          <a:ea typeface="+mn-ea"/>
                        </a:rPr>
                        <a:t>2022</a:t>
                      </a:r>
                      <a:r>
                        <a:rPr kumimoji="1" lang="ja-JP" altLang="en-US" sz="1050" dirty="0">
                          <a:solidFill>
                            <a:schemeClr val="tx1"/>
                          </a:solidFill>
                          <a:latin typeface="ＭＳ Ｐゴシック" panose="020B0600070205080204" pitchFamily="50" charset="-128"/>
                          <a:ea typeface="+mn-ea"/>
                        </a:rPr>
                        <a:t>年度～ 箕面東、野崎、布施、教育センター附属、富田林、和泉総合</a:t>
                      </a: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・エキスパート支援員としてスクールカウンセラーを全ての府立高校に配置するともに、学校からの要望に応じて介助員、学習支援員を配置。</a:t>
                      </a:r>
                    </a:p>
                  </a:txBody>
                  <a:tcPr marL="36000" marR="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7346769"/>
                  </a:ext>
                </a:extLst>
              </a:tr>
              <a:tr h="442734">
                <a:tc>
                  <a:txBody>
                    <a:bodyPr/>
                    <a:lstStyle/>
                    <a:p>
                      <a:pPr marL="0" algn="l" defTabSz="914400" rtl="0" eaLnBrk="1" latinLnBrk="0" hangingPunct="1"/>
                      <a:r>
                        <a:rPr kumimoji="1" lang="ja-JP" altLang="en-US" sz="1400" kern="1200" dirty="0">
                          <a:solidFill>
                            <a:schemeClr val="tx1"/>
                          </a:solidFill>
                          <a:latin typeface="ＭＳ Ｐゴシック" panose="020B0600070205080204" pitchFamily="50" charset="-128"/>
                          <a:ea typeface="ＭＳ Ｐゴシック" panose="020B0600070205080204" pitchFamily="50" charset="-128"/>
                          <a:cs typeface="+mn-cs"/>
                        </a:rPr>
                        <a:t>医療的ケア児の通学支援</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・府立学校において、通学中に医療的ケアが必要なため、通学バスを利用できない等の理由により、通学が困難な児童生徒に対して通学支援を行うことにより学習機会を保障する。</a:t>
                      </a:r>
                      <a:endParaRPr kumimoji="1" lang="ja-JP" altLang="en-US" sz="1400" b="0" i="0" u="none" strike="sng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2019</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年度モデル実施（通学支援）</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2020</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年９月本格実施（通学支援）</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・利用実績</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2020</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44</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人</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2021</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71</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人</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2022</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年度）</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86</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人　＊</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2022</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年</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8</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月現在</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183</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701359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115616" y="3933056"/>
            <a:ext cx="6303810" cy="2853175"/>
          </a:xfrm>
          <a:prstGeom prst="rect">
            <a:avLst/>
          </a:prstGeom>
        </p:spPr>
      </p:pic>
      <p:pic>
        <p:nvPicPr>
          <p:cNvPr id="5" name="図 4"/>
          <p:cNvPicPr>
            <a:picLocks noChangeAspect="1"/>
          </p:cNvPicPr>
          <p:nvPr/>
        </p:nvPicPr>
        <p:blipFill>
          <a:blip r:embed="rId3"/>
          <a:stretch>
            <a:fillRect/>
          </a:stretch>
        </p:blipFill>
        <p:spPr>
          <a:xfrm>
            <a:off x="1243753" y="1124744"/>
            <a:ext cx="6352583" cy="2639797"/>
          </a:xfrm>
          <a:prstGeom prst="rect">
            <a:avLst/>
          </a:prstGeom>
        </p:spPr>
      </p:pic>
      <p:sp>
        <p:nvSpPr>
          <p:cNvPr id="2" name="タイトル 1"/>
          <p:cNvSpPr>
            <a:spLocks noGrp="1"/>
          </p:cNvSpPr>
          <p:nvPr>
            <p:ph type="title"/>
          </p:nvPr>
        </p:nvSpPr>
        <p:spPr>
          <a:xfrm>
            <a:off x="323528" y="309759"/>
            <a:ext cx="3888432" cy="490066"/>
          </a:xfrm>
        </p:spPr>
        <p:txBody>
          <a:bodyPr>
            <a:noAutofit/>
          </a:bodyPr>
          <a:lstStyle/>
          <a:p>
            <a:pPr algn="l"/>
            <a:r>
              <a:rPr kumimoji="1" lang="ja-JP" altLang="en-US" sz="1600" dirty="0">
                <a:latin typeface="+mn-ea"/>
                <a:ea typeface="+mn-ea"/>
              </a:rPr>
              <a:t>■関連データ：教育予算規模の推移</a:t>
            </a:r>
          </a:p>
        </p:txBody>
      </p:sp>
      <p:sp>
        <p:nvSpPr>
          <p:cNvPr id="7" name="テキスト ボックス 6"/>
          <p:cNvSpPr txBox="1"/>
          <p:nvPr/>
        </p:nvSpPr>
        <p:spPr>
          <a:xfrm>
            <a:off x="0" y="692696"/>
            <a:ext cx="9144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当初予算（一般会計）に占める教育費の推移（事業費ベース）</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当初予算の規模の推移に関わらず、一定の予算規模を確保</a:t>
            </a:r>
          </a:p>
        </p:txBody>
      </p:sp>
      <p:sp>
        <p:nvSpPr>
          <p:cNvPr id="8" name="テキスト ボックス 7"/>
          <p:cNvSpPr txBox="1"/>
          <p:nvPr/>
        </p:nvSpPr>
        <p:spPr>
          <a:xfrm>
            <a:off x="0" y="1001591"/>
            <a:ext cx="187220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単位：百億円</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0" y="3789040"/>
            <a:ext cx="9144000"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知事重点事業予算に占める教育関連事業予算の推移（事業費ベース）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1" name="テキスト ボックス 10"/>
          <p:cNvSpPr txBox="1"/>
          <p:nvPr/>
        </p:nvSpPr>
        <p:spPr>
          <a:xfrm>
            <a:off x="0" y="3909284"/>
            <a:ext cx="93610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単位：億円</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1" name="グループ化 20"/>
          <p:cNvGrpSpPr/>
          <p:nvPr/>
        </p:nvGrpSpPr>
        <p:grpSpPr>
          <a:xfrm>
            <a:off x="2908930" y="5947708"/>
            <a:ext cx="3658162" cy="431428"/>
            <a:chOff x="1793314" y="1870636"/>
            <a:chExt cx="3658162" cy="431428"/>
          </a:xfrm>
        </p:grpSpPr>
        <p:sp>
          <p:nvSpPr>
            <p:cNvPr id="27" name="テキスト ボックス 7"/>
            <p:cNvSpPr txBox="1"/>
            <p:nvPr/>
          </p:nvSpPr>
          <p:spPr>
            <a:xfrm>
              <a:off x="1793314" y="1870636"/>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80.2 %</a:t>
              </a:r>
              <a:endParaRPr kumimoji="1" lang="ja-JP" altLang="en-US" sz="7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テキスト ボックス 8"/>
            <p:cNvSpPr txBox="1"/>
            <p:nvPr/>
          </p:nvSpPr>
          <p:spPr>
            <a:xfrm>
              <a:off x="2488639" y="1889686"/>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85.4 %</a:t>
              </a:r>
              <a:endParaRPr kumimoji="1" lang="ja-JP" altLang="en-US" sz="7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テキスト ボックス 11"/>
            <p:cNvSpPr txBox="1"/>
            <p:nvPr/>
          </p:nvSpPr>
          <p:spPr>
            <a:xfrm>
              <a:off x="4365064" y="1918261"/>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36.5 %</a:t>
              </a:r>
              <a:endParaRPr kumimoji="1" lang="ja-JP" altLang="en-US" sz="7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テキスト ボックス 12"/>
            <p:cNvSpPr txBox="1"/>
            <p:nvPr/>
          </p:nvSpPr>
          <p:spPr>
            <a:xfrm>
              <a:off x="5012764" y="1927786"/>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41.6 %</a:t>
              </a:r>
              <a:endParaRPr kumimoji="1" lang="ja-JP" altLang="en-US" sz="7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3" name="ホームベース 22"/>
          <p:cNvSpPr/>
          <p:nvPr/>
        </p:nvSpPr>
        <p:spPr>
          <a:xfrm>
            <a:off x="1223566" y="6272785"/>
            <a:ext cx="504056" cy="296204"/>
          </a:xfrm>
          <a:prstGeom prst="homePlate">
            <a:avLst/>
          </a:prstGeom>
          <a:ln w="9525">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wrap="square" lIns="36000" r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教育関連事業</a:t>
            </a:r>
          </a:p>
        </p:txBody>
      </p:sp>
      <p:sp>
        <p:nvSpPr>
          <p:cNvPr id="24" name="右矢印 23"/>
          <p:cNvSpPr/>
          <p:nvPr/>
        </p:nvSpPr>
        <p:spPr>
          <a:xfrm>
            <a:off x="2727325" y="5805264"/>
            <a:ext cx="3284835" cy="278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四角形吹き出し 33"/>
          <p:cNvSpPr/>
          <p:nvPr/>
        </p:nvSpPr>
        <p:spPr>
          <a:xfrm>
            <a:off x="7434091" y="4040089"/>
            <a:ext cx="1386382" cy="1704727"/>
          </a:xfrm>
          <a:prstGeom prst="wedgeRectCallout">
            <a:avLst>
              <a:gd name="adj1" fmla="val -50417"/>
              <a:gd name="adj2" fmla="val 22216"/>
            </a:avLst>
          </a:prstGeom>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年度</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知事重点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教育関連事業例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・私立高等学校等生徒授業料支援補助</a:t>
            </a:r>
            <a:endParaRPr kumimoji="1" lang="ja-JP" altLang="en-US" sz="1000" b="0" i="0" u="none" strike="sng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・スマートスクール推進</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事業</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スクールカウンセラー配置</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事業</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医療的ケア児支援</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事業</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rPr>
              <a:t>等</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8" name="ホームベース 37"/>
          <p:cNvSpPr/>
          <p:nvPr/>
        </p:nvSpPr>
        <p:spPr>
          <a:xfrm>
            <a:off x="1323660" y="3172004"/>
            <a:ext cx="504068" cy="216027"/>
          </a:xfrm>
          <a:prstGeom prst="homePlate">
            <a:avLst/>
          </a:prstGeom>
          <a:ln w="9525">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lIns="36000" r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教育費</a:t>
            </a:r>
          </a:p>
        </p:txBody>
      </p:sp>
      <p:sp>
        <p:nvSpPr>
          <p:cNvPr id="39" name="右矢印 38"/>
          <p:cNvSpPr/>
          <p:nvPr/>
        </p:nvSpPr>
        <p:spPr>
          <a:xfrm>
            <a:off x="2623740" y="2557558"/>
            <a:ext cx="3284835" cy="278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7434091" y="5892285"/>
            <a:ext cx="145838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※2021</a:t>
            </a:r>
            <a:r>
              <a:rPr kumimoji="1" lang="ja-JP" altLang="en-US" sz="1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年度以降、新型コロナウイルス感染症対策により知事重点事業費全体が増大</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1896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7467004"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（５）教育（私立高校授業料無償化）</a:t>
            </a:r>
          </a:p>
        </p:txBody>
      </p:sp>
      <p:graphicFrame>
        <p:nvGraphicFramePr>
          <p:cNvPr id="9" name="表 8"/>
          <p:cNvGraphicFramePr>
            <a:graphicFrameLocks noGrp="1"/>
          </p:cNvGraphicFramePr>
          <p:nvPr/>
        </p:nvGraphicFramePr>
        <p:xfrm>
          <a:off x="251524" y="404664"/>
          <a:ext cx="8712968" cy="6314440"/>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370840">
                <a:tc>
                  <a:txBody>
                    <a:bodyPr/>
                    <a:lstStyle/>
                    <a:p>
                      <a:pPr algn="ctr"/>
                      <a:r>
                        <a:rPr kumimoji="1" lang="ja-JP" altLang="en-US" dirty="0"/>
                        <a:t>＜</a:t>
                      </a:r>
                      <a:r>
                        <a:rPr kumimoji="1" lang="en-US" altLang="ja-JP" dirty="0"/>
                        <a:t>Why</a:t>
                      </a:r>
                      <a:r>
                        <a:rPr kumimoji="1" lang="ja-JP" altLang="en-US" dirty="0"/>
                        <a:t>＞</a:t>
                      </a:r>
                      <a:r>
                        <a:rPr kumimoji="1" lang="en-US" altLang="ja-JP" dirty="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93663" marR="0" indent="-93663"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①学校・行政の供給側の論理が優先</a:t>
                      </a:r>
                      <a:endParaRPr kumimoji="1" lang="en-US" altLang="ja-JP"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・これまでの大阪の高　校教育は、エンドユーザー（生徒や保護者）の視点よりも、供給側（行政・学校）の論理が優先されてきた。（公立・私立で入学者の受入枠を事前協議で設定する「公私７・３枠の設定」など）</a:t>
                      </a:r>
                    </a:p>
                    <a:p>
                      <a:pPr marL="0" indent="0"/>
                      <a:r>
                        <a:rPr kumimoji="1" lang="ja-JP" altLang="en-US" sz="1400" dirty="0">
                          <a:solidFill>
                            <a:schemeClr val="tx1"/>
                          </a:solidFill>
                        </a:rPr>
                        <a:t>・国は、高等学校等における教育に係る経済的負担の軽減を図り、それによって教育の機会均等に寄与することを目的に、国公立高校生の授業料不徴収、私立高校生への就学支援制度を、</a:t>
                      </a:r>
                      <a:r>
                        <a:rPr kumimoji="1" lang="en-US" altLang="ja-JP" sz="1400" dirty="0">
                          <a:solidFill>
                            <a:schemeClr val="tx1"/>
                          </a:solidFill>
                        </a:rPr>
                        <a:t>2010</a:t>
                      </a:r>
                      <a:r>
                        <a:rPr kumimoji="1" lang="ja-JP" altLang="en-US" sz="1400" dirty="0">
                          <a:solidFill>
                            <a:schemeClr val="tx1"/>
                          </a:solidFill>
                        </a:rPr>
                        <a:t>年度にスタート。しかし、公私間の授業料に大きな格差が残り、「教育の機会均等」は十分とはいえなかった。</a:t>
                      </a:r>
                      <a:endParaRPr kumimoji="1" lang="en-US" altLang="ja-JP" sz="1400" dirty="0">
                        <a:solidFill>
                          <a:schemeClr val="tx1"/>
                        </a:solidFill>
                      </a:endParaRPr>
                    </a:p>
                    <a:p>
                      <a:pPr marL="0" indent="0"/>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b="1" dirty="0">
                          <a:solidFill>
                            <a:schemeClr val="tx1"/>
                          </a:solidFill>
                        </a:rPr>
                        <a:t>②自由な学校選択の機会の保証</a:t>
                      </a:r>
                      <a:endParaRPr kumimoji="1" lang="en-US" altLang="ja-JP" sz="1400" b="1" dirty="0">
                        <a:solidFill>
                          <a:schemeClr val="tx1"/>
                        </a:solidFill>
                      </a:endParaRPr>
                    </a:p>
                    <a:p>
                      <a:pPr marL="0" indent="0"/>
                      <a:r>
                        <a:rPr kumimoji="1" lang="ja-JP" altLang="en-US" sz="1400" dirty="0">
                          <a:solidFill>
                            <a:schemeClr val="tx1"/>
                          </a:solidFill>
                        </a:rPr>
                        <a:t>・中学生が、進学先の高校を選択する際、家庭の経済的事情に関わらず、教育内容そのものが決め手になるよう、公立・私立高校の保護者負担格差を解消し、自由な学校選択の機会を保障。</a:t>
                      </a:r>
                      <a:endParaRPr kumimoji="1" lang="en-US" altLang="ja-JP" sz="1400" dirty="0">
                        <a:solidFill>
                          <a:schemeClr val="tx1"/>
                        </a:solidFill>
                      </a:endParaRPr>
                    </a:p>
                    <a:p>
                      <a:pPr marL="0" indent="0"/>
                      <a:endParaRPr kumimoji="1" lang="en-US" altLang="ja-JP" sz="300" dirty="0">
                        <a:solidFill>
                          <a:schemeClr val="tx1"/>
                        </a:solidFill>
                      </a:endParaRPr>
                    </a:p>
                    <a:p>
                      <a:pPr marL="0" indent="0"/>
                      <a:r>
                        <a:rPr kumimoji="1" lang="ja-JP" altLang="en-US" sz="1400" b="1" dirty="0">
                          <a:solidFill>
                            <a:schemeClr val="tx1"/>
                          </a:solidFill>
                        </a:rPr>
                        <a:t>③学校間の切磋琢磨による教育の質の向上</a:t>
                      </a:r>
                      <a:endParaRPr kumimoji="1" lang="en-US" altLang="ja-JP" sz="1400" b="1" dirty="0">
                        <a:solidFill>
                          <a:schemeClr val="tx1"/>
                        </a:solidFill>
                      </a:endParaRPr>
                    </a:p>
                    <a:p>
                      <a:pPr marL="0" indent="0"/>
                      <a:r>
                        <a:rPr kumimoji="1" lang="ja-JP" altLang="en-US" sz="1400" dirty="0">
                          <a:solidFill>
                            <a:schemeClr val="tx1"/>
                          </a:solidFill>
                        </a:rPr>
                        <a:t>・公立・私立高校間の競争条件をほぼ同一にすることにより、魅力ある教育内容を提供するよう学校側の努力を促し、学校間の切磋琢磨による大阪の教育力の底上げをめざす。</a:t>
                      </a:r>
                    </a:p>
                    <a:p>
                      <a:pPr marL="0" indent="0"/>
                      <a:r>
                        <a:rPr kumimoji="1" lang="ja-JP" altLang="en-US" sz="1400" dirty="0">
                          <a:solidFill>
                            <a:schemeClr val="tx1"/>
                          </a:solidFill>
                        </a:rPr>
                        <a:t>・公私の事前協議で生徒受入枠を決める「公私７・３枠」を撤廃し、公私間の切磋琢磨を促進。</a:t>
                      </a:r>
                      <a:endParaRPr kumimoji="1" lang="en-US" altLang="ja-JP" sz="1400" dirty="0">
                        <a:solidFill>
                          <a:schemeClr val="tx1"/>
                        </a:solidFill>
                      </a:endParaRPr>
                    </a:p>
                    <a:p>
                      <a:pPr marL="0" indent="0"/>
                      <a:endParaRPr kumimoji="1" lang="en-US" altLang="ja-JP" sz="300" dirty="0">
                        <a:solidFill>
                          <a:schemeClr val="tx1"/>
                        </a:solidFill>
                      </a:endParaRPr>
                    </a:p>
                    <a:p>
                      <a:pPr marL="0" indent="0"/>
                      <a:r>
                        <a:rPr kumimoji="1" lang="ja-JP" altLang="en-US" sz="1400" b="1" dirty="0">
                          <a:solidFill>
                            <a:schemeClr val="tx1"/>
                          </a:solidFill>
                        </a:rPr>
                        <a:t>④経常費補助金の配分方法の転換</a:t>
                      </a:r>
                      <a:endParaRPr kumimoji="1" lang="en-US" altLang="ja-JP" sz="1400" b="1" dirty="0">
                        <a:solidFill>
                          <a:schemeClr val="tx1"/>
                        </a:solidFill>
                      </a:endParaRPr>
                    </a:p>
                    <a:p>
                      <a:pPr marL="0" indent="0"/>
                      <a:r>
                        <a:rPr kumimoji="1" lang="ja-JP" altLang="en-US" sz="1400" b="1" dirty="0">
                          <a:solidFill>
                            <a:schemeClr val="tx1"/>
                          </a:solidFill>
                        </a:rPr>
                        <a:t>・</a:t>
                      </a:r>
                      <a:r>
                        <a:rPr kumimoji="1" lang="ja-JP" altLang="en-US" sz="1400" b="0" dirty="0">
                          <a:solidFill>
                            <a:schemeClr val="tx1"/>
                          </a:solidFill>
                        </a:rPr>
                        <a:t>府が私立高校に対し交付する経常費補助金の配分ルールを見直し。</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u="none" dirty="0">
                          <a:solidFill>
                            <a:schemeClr val="tx1"/>
                          </a:solidFill>
                        </a:rPr>
                        <a:t>・</a:t>
                      </a:r>
                      <a:r>
                        <a:rPr kumimoji="1" lang="en-US" altLang="ja-JP" sz="1400" u="none" dirty="0">
                          <a:solidFill>
                            <a:schemeClr val="tx1"/>
                          </a:solidFill>
                          <a:latin typeface="+mn-ea"/>
                          <a:ea typeface="+mn-ea"/>
                        </a:rPr>
                        <a:t>2010</a:t>
                      </a:r>
                      <a:r>
                        <a:rPr kumimoji="1" lang="ja-JP" altLang="en-US" sz="1400" u="none" dirty="0">
                          <a:solidFill>
                            <a:schemeClr val="tx1"/>
                          </a:solidFill>
                          <a:latin typeface="+mn-ea"/>
                          <a:ea typeface="+mn-ea"/>
                        </a:rPr>
                        <a:t>年度より、国の「高等学校等就学支援金」と併せて府独自の「私立高等学校等授業料支援補助金」を交付することにより、私立高校の授業料が無償となる、「私立高等学校等授業料無償化制度」を実施。</a:t>
                      </a:r>
                      <a:endParaRPr kumimoji="1" lang="en-US" altLang="ja-JP" sz="1400" u="none" dirty="0">
                        <a:solidFill>
                          <a:schemeClr val="tx1"/>
                        </a:solidFill>
                        <a:latin typeface="+mn-ea"/>
                        <a:ea typeface="+mn-ea"/>
                      </a:endParaRPr>
                    </a:p>
                    <a:p>
                      <a:pPr marL="0" indent="0"/>
                      <a:r>
                        <a:rPr kumimoji="1" lang="ja-JP" altLang="en-US" sz="1400" u="none" dirty="0">
                          <a:solidFill>
                            <a:schemeClr val="tx1"/>
                          </a:solidFill>
                          <a:latin typeface="+mn-ea"/>
                          <a:ea typeface="+mn-ea"/>
                        </a:rPr>
                        <a:t>制度開始以降、</a:t>
                      </a:r>
                      <a:r>
                        <a:rPr kumimoji="1" lang="en-US" altLang="ja-JP" sz="1400" u="none" dirty="0">
                          <a:solidFill>
                            <a:schemeClr val="tx1"/>
                          </a:solidFill>
                          <a:latin typeface="+mn-ea"/>
                          <a:ea typeface="+mn-ea"/>
                        </a:rPr>
                        <a:t>2011</a:t>
                      </a:r>
                      <a:r>
                        <a:rPr kumimoji="1" lang="ja-JP" altLang="en-US" sz="1400" u="none" dirty="0">
                          <a:solidFill>
                            <a:schemeClr val="tx1"/>
                          </a:solidFill>
                          <a:latin typeface="+mn-ea"/>
                          <a:ea typeface="+mn-ea"/>
                        </a:rPr>
                        <a:t>年・</a:t>
                      </a:r>
                      <a:r>
                        <a:rPr kumimoji="1" lang="en-US" altLang="ja-JP" sz="1400" u="none" dirty="0">
                          <a:solidFill>
                            <a:schemeClr val="tx1"/>
                          </a:solidFill>
                          <a:latin typeface="+mn-ea"/>
                          <a:ea typeface="+mn-ea"/>
                        </a:rPr>
                        <a:t>2016</a:t>
                      </a:r>
                      <a:r>
                        <a:rPr kumimoji="1" lang="ja-JP" altLang="en-US" sz="1400" u="none" dirty="0">
                          <a:solidFill>
                            <a:schemeClr val="tx1"/>
                          </a:solidFill>
                          <a:latin typeface="+mn-ea"/>
                          <a:ea typeface="+mn-ea"/>
                        </a:rPr>
                        <a:t>年・</a:t>
                      </a:r>
                      <a:r>
                        <a:rPr kumimoji="1" lang="en-US" altLang="ja-JP" sz="1400" u="none" dirty="0">
                          <a:solidFill>
                            <a:schemeClr val="tx1"/>
                          </a:solidFill>
                          <a:latin typeface="+mn-ea"/>
                          <a:ea typeface="+mn-ea"/>
                        </a:rPr>
                        <a:t>2019</a:t>
                      </a:r>
                      <a:r>
                        <a:rPr kumimoji="1" lang="ja-JP" altLang="en-US" sz="1400" u="none" dirty="0">
                          <a:solidFill>
                            <a:schemeClr val="tx1"/>
                          </a:solidFill>
                          <a:latin typeface="+mn-ea"/>
                          <a:ea typeface="+mn-ea"/>
                        </a:rPr>
                        <a:t>年の制度改正を経て、現在では、年収めやす</a:t>
                      </a:r>
                      <a:r>
                        <a:rPr kumimoji="1" lang="en-US" altLang="ja-JP" sz="1400" u="none" dirty="0">
                          <a:solidFill>
                            <a:schemeClr val="tx1"/>
                          </a:solidFill>
                          <a:latin typeface="+mn-ea"/>
                          <a:ea typeface="+mn-ea"/>
                        </a:rPr>
                        <a:t>590</a:t>
                      </a:r>
                      <a:r>
                        <a:rPr kumimoji="1" lang="ja-JP" altLang="en-US" sz="1400" u="none" dirty="0">
                          <a:solidFill>
                            <a:schemeClr val="tx1"/>
                          </a:solidFill>
                          <a:latin typeface="+mn-ea"/>
                          <a:ea typeface="+mn-ea"/>
                        </a:rPr>
                        <a:t>万円未満世帯は授業料負担が実質無償、年収めやす</a:t>
                      </a:r>
                      <a:r>
                        <a:rPr kumimoji="1" lang="en-US" altLang="ja-JP" sz="1400" u="none" dirty="0">
                          <a:solidFill>
                            <a:schemeClr val="tx1"/>
                          </a:solidFill>
                          <a:latin typeface="+mn-ea"/>
                          <a:ea typeface="+mn-ea"/>
                        </a:rPr>
                        <a:t>590</a:t>
                      </a:r>
                      <a:r>
                        <a:rPr kumimoji="1" lang="ja-JP" altLang="en-US" sz="1400" u="none" dirty="0">
                          <a:solidFill>
                            <a:schemeClr val="tx1"/>
                          </a:solidFill>
                          <a:latin typeface="+mn-ea"/>
                          <a:ea typeface="+mn-ea"/>
                        </a:rPr>
                        <a:t>万円以上</a:t>
                      </a:r>
                      <a:r>
                        <a:rPr kumimoji="1" lang="en-US" altLang="ja-JP" sz="1400" u="none" dirty="0">
                          <a:solidFill>
                            <a:schemeClr val="tx1"/>
                          </a:solidFill>
                          <a:latin typeface="+mn-ea"/>
                          <a:ea typeface="+mn-ea"/>
                        </a:rPr>
                        <a:t>910</a:t>
                      </a:r>
                      <a:r>
                        <a:rPr kumimoji="1" lang="ja-JP" altLang="en-US" sz="1400" u="none" dirty="0">
                          <a:solidFill>
                            <a:schemeClr val="tx1"/>
                          </a:solidFill>
                          <a:latin typeface="+mn-ea"/>
                          <a:ea typeface="+mn-ea"/>
                        </a:rPr>
                        <a:t>万円未満世帯は、子どもの人数に応じて支援が手厚くなる制度となっている。</a:t>
                      </a:r>
                      <a:endParaRPr kumimoji="1" lang="en-US" altLang="ja-JP" sz="1400" u="none" dirty="0">
                        <a:solidFill>
                          <a:schemeClr val="tx1"/>
                        </a:solidFill>
                        <a:latin typeface="+mn-ea"/>
                        <a:ea typeface="+mn-ea"/>
                      </a:endParaRPr>
                    </a:p>
                    <a:p>
                      <a:pPr marL="92075" indent="-92075"/>
                      <a:endParaRPr kumimoji="1" lang="en-US" altLang="ja-JP" sz="1400" u="none" dirty="0">
                        <a:solidFill>
                          <a:schemeClr val="tx1"/>
                        </a:solidFill>
                        <a:latin typeface="+mn-ea"/>
                        <a:ea typeface="+mn-ea"/>
                      </a:endParaRPr>
                    </a:p>
                    <a:p>
                      <a:pPr marL="0" indent="0"/>
                      <a:r>
                        <a:rPr kumimoji="1" lang="ja-JP" altLang="en-US" sz="1400" u="none" dirty="0">
                          <a:solidFill>
                            <a:schemeClr val="tx1"/>
                          </a:solidFill>
                          <a:latin typeface="+mn-ea"/>
                          <a:ea typeface="+mn-ea"/>
                        </a:rPr>
                        <a:t>・府が私立高校に対し交付する経常費補助金の配分ルールについて、</a:t>
                      </a:r>
                      <a:r>
                        <a:rPr kumimoji="1" lang="en-US" altLang="ja-JP" sz="1400" u="none" dirty="0">
                          <a:solidFill>
                            <a:schemeClr val="tx1"/>
                          </a:solidFill>
                          <a:latin typeface="+mn-ea"/>
                          <a:ea typeface="+mn-ea"/>
                        </a:rPr>
                        <a:t>2011</a:t>
                      </a:r>
                      <a:r>
                        <a:rPr kumimoji="1" lang="ja-JP" altLang="en-US" sz="1400" u="none" dirty="0">
                          <a:solidFill>
                            <a:schemeClr val="tx1"/>
                          </a:solidFill>
                          <a:latin typeface="+mn-ea"/>
                          <a:ea typeface="+mn-ea"/>
                        </a:rPr>
                        <a:t>年度から、それまでは授業料水準などの基準により配分していたものを、生徒数に応じて決める「パーヘッドの原則」へ転換。</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u="none" dirty="0">
                          <a:solidFill>
                            <a:schemeClr val="tx1"/>
                          </a:solidFill>
                        </a:rPr>
                        <a:t>・府内公立中学校卒業生に占める、府内私立高校進学生の比率が上昇。公立・私立間の生徒流動化が実現、定着。　</a:t>
                      </a:r>
                    </a:p>
                    <a:p>
                      <a:pPr marL="92075" indent="-92075"/>
                      <a:r>
                        <a:rPr kumimoji="1" lang="en-US" altLang="ja-JP" sz="1400" u="none" dirty="0">
                          <a:solidFill>
                            <a:schemeClr val="tx1"/>
                          </a:solidFill>
                        </a:rPr>
                        <a:t>-2010</a:t>
                      </a:r>
                      <a:r>
                        <a:rPr kumimoji="1" lang="ja-JP" altLang="en-US" sz="1400" u="none" dirty="0">
                          <a:solidFill>
                            <a:schemeClr val="tx1"/>
                          </a:solidFill>
                        </a:rPr>
                        <a:t>年：</a:t>
                      </a:r>
                      <a:r>
                        <a:rPr kumimoji="1" lang="en-US" altLang="ja-JP" sz="1400" u="none" dirty="0">
                          <a:solidFill>
                            <a:schemeClr val="tx1"/>
                          </a:solidFill>
                        </a:rPr>
                        <a:t>27.4%</a:t>
                      </a:r>
                      <a:r>
                        <a:rPr kumimoji="1" lang="ja-JP" altLang="en-US" sz="1400" u="none" dirty="0">
                          <a:solidFill>
                            <a:schemeClr val="tx1"/>
                          </a:solidFill>
                        </a:rPr>
                        <a:t>（</a:t>
                      </a:r>
                      <a:r>
                        <a:rPr kumimoji="1" lang="en-US" altLang="ja-JP" sz="1400" u="none" dirty="0">
                          <a:solidFill>
                            <a:schemeClr val="tx1"/>
                          </a:solidFill>
                        </a:rPr>
                        <a:t>17,990</a:t>
                      </a:r>
                      <a:r>
                        <a:rPr kumimoji="1" lang="ja-JP" altLang="en-US" sz="1400" u="none" dirty="0">
                          <a:solidFill>
                            <a:schemeClr val="tx1"/>
                          </a:solidFill>
                        </a:rPr>
                        <a:t>人）</a:t>
                      </a:r>
                      <a:endParaRPr kumimoji="1" lang="en-US" altLang="ja-JP" sz="1400" u="none" dirty="0">
                        <a:solidFill>
                          <a:schemeClr val="tx1"/>
                        </a:solidFill>
                      </a:endParaRPr>
                    </a:p>
                    <a:p>
                      <a:pPr marL="0" indent="0"/>
                      <a:r>
                        <a:rPr kumimoji="1" lang="en-US" altLang="ja-JP" sz="1400" u="none" dirty="0">
                          <a:solidFill>
                            <a:schemeClr val="tx1"/>
                          </a:solidFill>
                        </a:rPr>
                        <a:t>-2022</a:t>
                      </a:r>
                      <a:r>
                        <a:rPr kumimoji="1" lang="ja-JP" altLang="en-US" sz="1400" u="none" dirty="0">
                          <a:solidFill>
                            <a:schemeClr val="tx1"/>
                          </a:solidFill>
                        </a:rPr>
                        <a:t>年：</a:t>
                      </a:r>
                      <a:r>
                        <a:rPr kumimoji="1" lang="en-US" altLang="ja-JP" sz="1400" u="none" dirty="0">
                          <a:solidFill>
                            <a:schemeClr val="tx1"/>
                          </a:solidFill>
                        </a:rPr>
                        <a:t>38.4%</a:t>
                      </a:r>
                    </a:p>
                    <a:p>
                      <a:pPr marL="0" indent="0"/>
                      <a:r>
                        <a:rPr kumimoji="1" lang="ja-JP" altLang="en-US" sz="1400" u="none" dirty="0">
                          <a:solidFill>
                            <a:schemeClr val="tx1"/>
                          </a:solidFill>
                        </a:rPr>
                        <a:t>　（</a:t>
                      </a:r>
                      <a:r>
                        <a:rPr kumimoji="1" lang="en-US" altLang="ja-JP" sz="1400" u="none" dirty="0">
                          <a:solidFill>
                            <a:schemeClr val="tx1"/>
                          </a:solidFill>
                        </a:rPr>
                        <a:t>22,286</a:t>
                      </a:r>
                      <a:r>
                        <a:rPr kumimoji="1" lang="ja-JP" altLang="en-US" sz="1400" u="none" dirty="0">
                          <a:solidFill>
                            <a:schemeClr val="tx1"/>
                          </a:solidFill>
                        </a:rPr>
                        <a:t>人）</a:t>
                      </a:r>
                      <a:endParaRPr kumimoji="1" lang="en-US" altLang="ja-JP" sz="1400" u="none" dirty="0">
                        <a:solidFill>
                          <a:schemeClr val="tx1"/>
                        </a:solidFill>
                      </a:endParaRPr>
                    </a:p>
                    <a:p>
                      <a:pPr marL="0" indent="0"/>
                      <a:endParaRPr kumimoji="1" lang="en-US" altLang="ja-JP" sz="1400" u="none" dirty="0">
                        <a:solidFill>
                          <a:schemeClr val="tx1"/>
                        </a:solidFill>
                      </a:endParaRPr>
                    </a:p>
                    <a:p>
                      <a:pPr marL="0" indent="0"/>
                      <a:r>
                        <a:rPr kumimoji="1" lang="ja-JP" altLang="en-US" sz="1400" u="none" dirty="0">
                          <a:solidFill>
                            <a:schemeClr val="tx1"/>
                          </a:solidFill>
                        </a:rPr>
                        <a:t>・私学専願率が上昇。</a:t>
                      </a:r>
                      <a:endParaRPr kumimoji="1" lang="en-US" altLang="ja-JP" sz="1400" u="none" dirty="0">
                        <a:solidFill>
                          <a:schemeClr val="tx1"/>
                        </a:solidFill>
                      </a:endParaRPr>
                    </a:p>
                    <a:p>
                      <a:pPr marL="0" indent="0"/>
                      <a:r>
                        <a:rPr kumimoji="1" lang="en-US" altLang="ja-JP" sz="1400" u="none" dirty="0">
                          <a:solidFill>
                            <a:schemeClr val="tx1"/>
                          </a:solidFill>
                        </a:rPr>
                        <a:t>-2010</a:t>
                      </a:r>
                      <a:r>
                        <a:rPr kumimoji="1" lang="ja-JP" altLang="en-US" sz="1400" u="none" dirty="0">
                          <a:solidFill>
                            <a:schemeClr val="tx1"/>
                          </a:solidFill>
                        </a:rPr>
                        <a:t>年：</a:t>
                      </a:r>
                      <a:r>
                        <a:rPr kumimoji="1" lang="en-US" altLang="ja-JP" sz="1400" u="none" dirty="0">
                          <a:solidFill>
                            <a:schemeClr val="tx1"/>
                          </a:solidFill>
                        </a:rPr>
                        <a:t>21.46%</a:t>
                      </a:r>
                    </a:p>
                    <a:p>
                      <a:pPr marL="0" indent="0"/>
                      <a:r>
                        <a:rPr kumimoji="1" lang="en-US" altLang="ja-JP" sz="1400" u="none" dirty="0">
                          <a:solidFill>
                            <a:schemeClr val="tx1"/>
                          </a:solidFill>
                        </a:rPr>
                        <a:t>-2022</a:t>
                      </a:r>
                      <a:r>
                        <a:rPr kumimoji="1" lang="ja-JP" altLang="en-US" sz="1400" u="none" dirty="0">
                          <a:solidFill>
                            <a:schemeClr val="tx1"/>
                          </a:solidFill>
                        </a:rPr>
                        <a:t>年：</a:t>
                      </a:r>
                      <a:r>
                        <a:rPr kumimoji="1" lang="en-US" altLang="ja-JP" sz="1400" u="none" dirty="0">
                          <a:solidFill>
                            <a:schemeClr val="tx1"/>
                          </a:solidFill>
                        </a:rPr>
                        <a:t>29.12%</a:t>
                      </a:r>
                    </a:p>
                    <a:p>
                      <a:pPr marL="0" indent="0"/>
                      <a:endParaRPr kumimoji="1" lang="en-US" altLang="ja-JP" sz="1400" u="none" dirty="0">
                        <a:solidFill>
                          <a:schemeClr val="tx1"/>
                        </a:solidFill>
                      </a:endParaRPr>
                    </a:p>
                    <a:p>
                      <a:pPr marL="0" indent="0"/>
                      <a:r>
                        <a:rPr kumimoji="1" lang="ja-JP" altLang="en-US" sz="1400" u="none" dirty="0">
                          <a:solidFill>
                            <a:schemeClr val="tx1"/>
                          </a:solidFill>
                        </a:rPr>
                        <a:t>・高校中退率が減少。</a:t>
                      </a:r>
                      <a:endParaRPr kumimoji="1" lang="en-US" altLang="ja-JP" sz="1400" u="none" dirty="0">
                        <a:solidFill>
                          <a:schemeClr val="tx1"/>
                        </a:solidFill>
                      </a:endParaRPr>
                    </a:p>
                    <a:p>
                      <a:pPr marL="92075" indent="-92075"/>
                      <a:r>
                        <a:rPr kumimoji="1" lang="en-US" altLang="ja-JP" sz="1400" u="none" dirty="0">
                          <a:solidFill>
                            <a:schemeClr val="tx1"/>
                          </a:solidFill>
                        </a:rPr>
                        <a:t>-2010</a:t>
                      </a:r>
                      <a:r>
                        <a:rPr kumimoji="1" lang="ja-JP" altLang="en-US" sz="1400" u="none" dirty="0">
                          <a:solidFill>
                            <a:schemeClr val="tx1"/>
                          </a:solidFill>
                        </a:rPr>
                        <a:t>年：</a:t>
                      </a:r>
                      <a:r>
                        <a:rPr kumimoji="1" lang="en-US" altLang="ja-JP" sz="1400" u="none" dirty="0">
                          <a:solidFill>
                            <a:schemeClr val="tx1"/>
                          </a:solidFill>
                        </a:rPr>
                        <a:t>2.12%</a:t>
                      </a:r>
                    </a:p>
                    <a:p>
                      <a:pPr marL="0" indent="0"/>
                      <a:r>
                        <a:rPr kumimoji="1" lang="en-US" altLang="ja-JP" sz="1400" u="none" dirty="0">
                          <a:solidFill>
                            <a:schemeClr val="tx1"/>
                          </a:solidFill>
                        </a:rPr>
                        <a:t>-2021</a:t>
                      </a:r>
                      <a:r>
                        <a:rPr kumimoji="1" lang="ja-JP" altLang="en-US" sz="1400" u="none" dirty="0">
                          <a:solidFill>
                            <a:schemeClr val="tx1"/>
                          </a:solidFill>
                        </a:rPr>
                        <a:t>年：</a:t>
                      </a:r>
                      <a:r>
                        <a:rPr kumimoji="1" lang="en-US" altLang="ja-JP" sz="1400" u="none" dirty="0">
                          <a:solidFill>
                            <a:schemeClr val="tx1"/>
                          </a:solidFill>
                        </a:rPr>
                        <a:t>1.41%</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a:xfrm>
            <a:off x="7092280" y="6592267"/>
            <a:ext cx="2133600" cy="365125"/>
          </a:xfrm>
        </p:spPr>
        <p:txBody>
          <a:bodyPr/>
          <a:lstStyle/>
          <a:p>
            <a:fld id="{63BC356D-1576-478B-8647-1361C6E9DFF7}" type="slidenum">
              <a:rPr kumimoji="1" lang="ja-JP" altLang="en-US" sz="1100" smtClean="0">
                <a:latin typeface="BIZ UDゴシック" panose="020B0400000000000000" pitchFamily="49" charset="-128"/>
                <a:ea typeface="BIZ UDゴシック" panose="020B0400000000000000" pitchFamily="49" charset="-128"/>
              </a:rPr>
              <a:t>185</a:t>
            </a:fld>
            <a:endParaRPr kumimoji="1" lang="ja-JP" altLang="en-US" sz="110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056894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516" y="445314"/>
            <a:ext cx="81188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私学無償化制度における改革の考え方の整理</a:t>
            </a:r>
          </a:p>
        </p:txBody>
      </p:sp>
      <p:sp>
        <p:nvSpPr>
          <p:cNvPr id="4" name="テキスト ボックス 3"/>
          <p:cNvSpPr txBox="1"/>
          <p:nvPr/>
        </p:nvSpPr>
        <p:spPr>
          <a:xfrm>
            <a:off x="2537756" y="805756"/>
            <a:ext cx="19442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Before</a:t>
            </a:r>
            <a:endPar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6012160" y="802928"/>
            <a:ext cx="19442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After</a:t>
            </a:r>
            <a:endPar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179512" y="1224260"/>
            <a:ext cx="2016224" cy="369332"/>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①政策理念</a:t>
            </a:r>
          </a:p>
        </p:txBody>
      </p:sp>
      <p:sp>
        <p:nvSpPr>
          <p:cNvPr id="7" name="テキスト ボックス 6"/>
          <p:cNvSpPr txBox="1"/>
          <p:nvPr/>
        </p:nvSpPr>
        <p:spPr>
          <a:xfrm>
            <a:off x="2339752" y="1209594"/>
            <a:ext cx="2376264" cy="584775"/>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学校・行政の供給側の論理が優先</a:t>
            </a:r>
          </a:p>
        </p:txBody>
      </p:sp>
      <p:sp>
        <p:nvSpPr>
          <p:cNvPr id="8" name="テキスト ボックス 7"/>
          <p:cNvSpPr txBox="1"/>
          <p:nvPr/>
        </p:nvSpPr>
        <p:spPr>
          <a:xfrm>
            <a:off x="5272112" y="1209594"/>
            <a:ext cx="3744416" cy="584775"/>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・エンドユーザーの視点から私学助成を再構築</a:t>
            </a:r>
          </a:p>
        </p:txBody>
      </p:sp>
      <p:sp>
        <p:nvSpPr>
          <p:cNvPr id="9" name="二等辺三角形 8"/>
          <p:cNvSpPr/>
          <p:nvPr/>
        </p:nvSpPr>
        <p:spPr>
          <a:xfrm rot="5400000">
            <a:off x="3411014" y="3389382"/>
            <a:ext cx="3237532"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215516" y="1866050"/>
            <a:ext cx="2016224" cy="664885"/>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②自由な学校選択の機会の保証</a:t>
            </a:r>
          </a:p>
        </p:txBody>
      </p:sp>
      <p:sp>
        <p:nvSpPr>
          <p:cNvPr id="11" name="テキスト ボックス 10"/>
          <p:cNvSpPr txBox="1"/>
          <p:nvPr/>
        </p:nvSpPr>
        <p:spPr>
          <a:xfrm>
            <a:off x="2382522" y="1866033"/>
            <a:ext cx="2376264" cy="2072942"/>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・２０１０年度、国は国公立高校生の授業料不徴収、私立高校生への就学支援制度をスタートさせたが、公立・私立間の授業料に大きな格差が残り、学校選択の際に経済的事情が影響</a:t>
            </a:r>
          </a:p>
        </p:txBody>
      </p:sp>
      <p:sp>
        <p:nvSpPr>
          <p:cNvPr id="12" name="テキスト ボックス 11"/>
          <p:cNvSpPr txBox="1"/>
          <p:nvPr/>
        </p:nvSpPr>
        <p:spPr>
          <a:xfrm>
            <a:off x="5308116" y="1866051"/>
            <a:ext cx="3708412" cy="1375091"/>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・２０１１年度より、生徒の７割を対象に、授業料を公立同様の無償化もしくは低額負担化とする大幅な支援の拡充。家庭の経済的事情に関わらず、高校進学段階で自由な学校選択の機会を保障</a:t>
            </a:r>
          </a:p>
        </p:txBody>
      </p:sp>
      <p:sp>
        <p:nvSpPr>
          <p:cNvPr id="13" name="テキスト ボックス 12"/>
          <p:cNvSpPr txBox="1"/>
          <p:nvPr/>
        </p:nvSpPr>
        <p:spPr>
          <a:xfrm>
            <a:off x="254100" y="4030588"/>
            <a:ext cx="2016224" cy="945396"/>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③学校間の切磋琢磨による教育の質の向上</a:t>
            </a:r>
          </a:p>
        </p:txBody>
      </p:sp>
      <p:sp>
        <p:nvSpPr>
          <p:cNvPr id="17" name="テキスト ボックス 16"/>
          <p:cNvSpPr txBox="1"/>
          <p:nvPr/>
        </p:nvSpPr>
        <p:spPr>
          <a:xfrm>
            <a:off x="2389627" y="4030606"/>
            <a:ext cx="2376264" cy="1323439"/>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・公立・私立間で生徒の受入枠を協議して設定（「公私７・３枠」）。公私の切磋琢磨が起こらない環境</a:t>
            </a:r>
          </a:p>
        </p:txBody>
      </p:sp>
      <p:sp>
        <p:nvSpPr>
          <p:cNvPr id="18" name="テキスト ボックス 17"/>
          <p:cNvSpPr txBox="1"/>
          <p:nvPr/>
        </p:nvSpPr>
        <p:spPr>
          <a:xfrm>
            <a:off x="5321996" y="4030588"/>
            <a:ext cx="3694541" cy="1077218"/>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・公私それぞれが受入枠を確保し、公私トータルで高校進学予定者数を上回る募集人員を確保する仕組みにより、学校間の切磋琢磨の環境を整備</a:t>
            </a:r>
          </a:p>
        </p:txBody>
      </p:sp>
      <p:sp>
        <p:nvSpPr>
          <p:cNvPr id="19" name="テキスト ボックス 18"/>
          <p:cNvSpPr txBox="1"/>
          <p:nvPr/>
        </p:nvSpPr>
        <p:spPr>
          <a:xfrm>
            <a:off x="251520" y="5482429"/>
            <a:ext cx="2016224" cy="898917"/>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④私立高校への経常費補助金の配分方法の転換</a:t>
            </a:r>
          </a:p>
        </p:txBody>
      </p:sp>
      <p:sp>
        <p:nvSpPr>
          <p:cNvPr id="20" name="テキスト ボックス 19"/>
          <p:cNvSpPr txBox="1"/>
          <p:nvPr/>
        </p:nvSpPr>
        <p:spPr>
          <a:xfrm>
            <a:off x="2387048" y="5460363"/>
            <a:ext cx="2376264" cy="1323439"/>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・授業料水準などの配分基準により、学校間で、生徒一人当たり単価に大きな配分格差</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２１年度で４倍</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テキスト ボックス 20"/>
          <p:cNvSpPr txBox="1"/>
          <p:nvPr/>
        </p:nvSpPr>
        <p:spPr>
          <a:xfrm>
            <a:off x="5319416" y="5460363"/>
            <a:ext cx="3697121" cy="830997"/>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・「パーヘッド</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(per head)</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の原則」（原則として生徒単価均等）で配分する制度に転換し、学校間の切磋琢磨を促す環境を整備</a:t>
            </a: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186</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421562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TeradaTa\Desktop\現行制度.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7993"/>
            <a:ext cx="691590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187</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タイトル 1"/>
          <p:cNvSpPr>
            <a:spLocks noGrp="1"/>
          </p:cNvSpPr>
          <p:nvPr>
            <p:ph type="title" idx="4294967295"/>
          </p:nvPr>
        </p:nvSpPr>
        <p:spPr>
          <a:xfrm>
            <a:off x="0" y="220663"/>
            <a:ext cx="8229600" cy="404812"/>
          </a:xfrm>
        </p:spPr>
        <p:txBody>
          <a:bodyPr>
            <a:normAutofit/>
          </a:bodyPr>
          <a:lstStyle/>
          <a:p>
            <a:pPr algn="l"/>
            <a:r>
              <a:rPr kumimoji="1" lang="ja-JP" altLang="en-US" sz="1600" dirty="0"/>
              <a:t>■私立高校等授業料支援補助金の制度概要イメージ</a:t>
            </a:r>
          </a:p>
        </p:txBody>
      </p:sp>
      <p:sp>
        <p:nvSpPr>
          <p:cNvPr id="7" name="正方形/長方形 6"/>
          <p:cNvSpPr/>
          <p:nvPr/>
        </p:nvSpPr>
        <p:spPr>
          <a:xfrm>
            <a:off x="0" y="1917993"/>
            <a:ext cx="12596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2" name="グループ化 1"/>
          <p:cNvGrpSpPr/>
          <p:nvPr/>
        </p:nvGrpSpPr>
        <p:grpSpPr>
          <a:xfrm>
            <a:off x="4355976" y="1935927"/>
            <a:ext cx="4896544" cy="4255494"/>
            <a:chOff x="4355976" y="1935927"/>
            <a:chExt cx="4896544" cy="4255494"/>
          </a:xfrm>
        </p:grpSpPr>
        <p:pic>
          <p:nvPicPr>
            <p:cNvPr id="5" name="Picture 6" descr="D:\TeradaTa\Desktop\無題.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608000" y="1965045"/>
              <a:ext cx="4644000" cy="422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4355976" y="1935927"/>
              <a:ext cx="4896544" cy="34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9" name="正方形/長方形 8"/>
          <p:cNvSpPr/>
          <p:nvPr/>
        </p:nvSpPr>
        <p:spPr>
          <a:xfrm>
            <a:off x="179512" y="1773977"/>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2010</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年度の制度</a:t>
            </a:r>
          </a:p>
        </p:txBody>
      </p:sp>
      <p:sp>
        <p:nvSpPr>
          <p:cNvPr id="10" name="正方形/長方形 9"/>
          <p:cNvSpPr/>
          <p:nvPr/>
        </p:nvSpPr>
        <p:spPr>
          <a:xfrm>
            <a:off x="5220072" y="1773977"/>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2011</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年度～</a:t>
            </a:r>
            <a:r>
              <a:rPr kumimoji="1" lang="ja-JP" altLang="en-US" sz="1600" b="0" i="0" u="none" strike="noStrike" kern="1200" cap="none" spc="0" normalizeH="0" baseline="0" noProof="0" dirty="0" err="1">
                <a:ln>
                  <a:noFill/>
                </a:ln>
                <a:solidFill>
                  <a:prstClr val="white"/>
                </a:solidFill>
                <a:effectLst/>
                <a:uLnTx/>
                <a:uFillTx/>
                <a:latin typeface="Calibri"/>
                <a:ea typeface="ＭＳ Ｐゴシック" panose="020B0600070205080204" pitchFamily="50" charset="-128"/>
                <a:cs typeface="+mn-cs"/>
              </a:rPr>
              <a:t>の</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制度</a:t>
            </a:r>
          </a:p>
        </p:txBody>
      </p:sp>
      <p:sp>
        <p:nvSpPr>
          <p:cNvPr id="11" name="テキスト ボックス 10"/>
          <p:cNvSpPr txBox="1"/>
          <p:nvPr/>
        </p:nvSpPr>
        <p:spPr>
          <a:xfrm>
            <a:off x="5148064" y="6238473"/>
            <a:ext cx="399593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年度は、国の就学支援金の増額などの変更がある</a:t>
            </a:r>
          </a:p>
        </p:txBody>
      </p:sp>
      <p:sp>
        <p:nvSpPr>
          <p:cNvPr id="12" name="テキスト ボックス 11"/>
          <p:cNvSpPr txBox="1"/>
          <p:nvPr/>
        </p:nvSpPr>
        <p:spPr>
          <a:xfrm>
            <a:off x="209815" y="620694"/>
            <a:ext cx="892899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年度の新</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年生より、私立高等学校等授業料支援補助金を</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・所得中位の世帯（年収</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610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万円未満世帯）の生徒まで授業料を無償とし、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・生徒の</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％（年収</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800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万円未満世帯）までは保護者負担が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万円で収まるように、大幅に拡充</a:t>
            </a:r>
          </a:p>
        </p:txBody>
      </p:sp>
    </p:spTree>
    <p:extLst>
      <p:ext uri="{BB962C8B-B14F-4D97-AF65-F5344CB8AC3E}">
        <p14:creationId xmlns:p14="http://schemas.microsoft.com/office/powerpoint/2010/main" val="2978449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678248" y="620688"/>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2016</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年度～</a:t>
            </a:r>
            <a:r>
              <a:rPr kumimoji="1" lang="ja-JP" altLang="en-US" sz="1600" b="0" i="0" u="none" strike="noStrike" kern="1200" cap="none" spc="0" normalizeH="0" baseline="0" noProof="0" dirty="0" err="1">
                <a:ln>
                  <a:noFill/>
                </a:ln>
                <a:solidFill>
                  <a:prstClr val="white"/>
                </a:solidFill>
                <a:effectLst/>
                <a:uLnTx/>
                <a:uFillTx/>
                <a:latin typeface="Calibri"/>
                <a:ea typeface="ＭＳ Ｐゴシック" panose="020B0600070205080204" pitchFamily="50" charset="-128"/>
                <a:cs typeface="+mn-cs"/>
              </a:rPr>
              <a:t>の</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制度</a:t>
            </a:r>
          </a:p>
        </p:txBody>
      </p:sp>
      <p:sp>
        <p:nvSpPr>
          <p:cNvPr id="4" name="テキスト ボックス 3"/>
          <p:cNvSpPr txBox="1"/>
          <p:nvPr/>
        </p:nvSpPr>
        <p:spPr>
          <a:xfrm>
            <a:off x="215017" y="332674"/>
            <a:ext cx="688927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年度の新</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年生より、私立高等学校等授業料支援補助金については、</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年収</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590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万円未満世帯の生徒まで授業料を無償とし、</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子どもが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人以上の世帯の場合</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・年収</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590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万円以上</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800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万円未満世帯の保護者負担を</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・年収</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800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万円以上</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910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万円未満世帯の保護者負担を</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子どもが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人以下の世帯の場合</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・年収</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590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万円以上</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800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万円未満世帯の保護者負担を</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となるよう支援</a:t>
            </a:r>
          </a:p>
        </p:txBody>
      </p:sp>
      <p:sp>
        <p:nvSpPr>
          <p:cNvPr id="70" name="正方形/長方形 69"/>
          <p:cNvSpPr/>
          <p:nvPr/>
        </p:nvSpPr>
        <p:spPr>
          <a:xfrm>
            <a:off x="498430" y="3068978"/>
            <a:ext cx="244490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（子どもが三人以上の世帯の場合）</a:t>
            </a:r>
          </a:p>
        </p:txBody>
      </p:sp>
      <p:sp>
        <p:nvSpPr>
          <p:cNvPr id="71" name="正方形/長方形 70"/>
          <p:cNvSpPr/>
          <p:nvPr/>
        </p:nvSpPr>
        <p:spPr>
          <a:xfrm>
            <a:off x="4716823" y="2996970"/>
            <a:ext cx="244490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（子どもが二人以下の世帯の場合）</a:t>
            </a:r>
          </a:p>
        </p:txBody>
      </p:sp>
      <p:grpSp>
        <p:nvGrpSpPr>
          <p:cNvPr id="166" name="グループ化 165"/>
          <p:cNvGrpSpPr/>
          <p:nvPr/>
        </p:nvGrpSpPr>
        <p:grpSpPr>
          <a:xfrm>
            <a:off x="4313607" y="3335508"/>
            <a:ext cx="4794900" cy="3337189"/>
            <a:chOff x="4644008" y="3335490"/>
            <a:chExt cx="4320480" cy="3337189"/>
          </a:xfrm>
        </p:grpSpPr>
        <p:grpSp>
          <p:nvGrpSpPr>
            <p:cNvPr id="111" name="グループ化 110"/>
            <p:cNvGrpSpPr/>
            <p:nvPr/>
          </p:nvGrpSpPr>
          <p:grpSpPr>
            <a:xfrm>
              <a:off x="4644008" y="3357572"/>
              <a:ext cx="4320480" cy="3315107"/>
              <a:chOff x="-39904" y="412801"/>
              <a:chExt cx="9761754" cy="6306362"/>
            </a:xfrm>
          </p:grpSpPr>
          <p:sp>
            <p:nvSpPr>
              <p:cNvPr id="112" name="テキスト ボックス 111"/>
              <p:cNvSpPr txBox="1"/>
              <p:nvPr/>
            </p:nvSpPr>
            <p:spPr>
              <a:xfrm>
                <a:off x="1749751" y="6307292"/>
                <a:ext cx="943812"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250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13" name="テキスト ボックス 112"/>
              <p:cNvSpPr txBox="1"/>
              <p:nvPr/>
            </p:nvSpPr>
            <p:spPr>
              <a:xfrm>
                <a:off x="-38819" y="6309322"/>
                <a:ext cx="1626869"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年収</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万円</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14" name="テキスト ボックス 113"/>
              <p:cNvSpPr txBox="1"/>
              <p:nvPr/>
            </p:nvSpPr>
            <p:spPr>
              <a:xfrm>
                <a:off x="3204364" y="6307293"/>
                <a:ext cx="943812"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350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15" name="テキスト ボックス 114"/>
              <p:cNvSpPr txBox="1"/>
              <p:nvPr/>
            </p:nvSpPr>
            <p:spPr>
              <a:xfrm>
                <a:off x="8486899" y="6301905"/>
                <a:ext cx="1048678"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910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16" name="テキスト ボックス 115"/>
              <p:cNvSpPr txBox="1"/>
              <p:nvPr/>
            </p:nvSpPr>
            <p:spPr>
              <a:xfrm>
                <a:off x="37740" y="1242806"/>
                <a:ext cx="739537" cy="878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58</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万円</a:t>
                </a:r>
              </a:p>
            </p:txBody>
          </p:sp>
          <p:sp>
            <p:nvSpPr>
              <p:cNvPr id="117" name="テキスト ボックス 116"/>
              <p:cNvSpPr txBox="1"/>
              <p:nvPr/>
            </p:nvSpPr>
            <p:spPr>
              <a:xfrm>
                <a:off x="-39904" y="412801"/>
                <a:ext cx="1550311" cy="40984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授業料</a:t>
                </a:r>
              </a:p>
            </p:txBody>
          </p:sp>
          <p:sp>
            <p:nvSpPr>
              <p:cNvPr id="118" name="テキスト ボックス 117"/>
              <p:cNvSpPr txBox="1"/>
              <p:nvPr/>
            </p:nvSpPr>
            <p:spPr>
              <a:xfrm>
                <a:off x="7797873" y="6301905"/>
                <a:ext cx="943812"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800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19" name="テキスト ボックス 118"/>
              <p:cNvSpPr txBox="1"/>
              <p:nvPr/>
            </p:nvSpPr>
            <p:spPr>
              <a:xfrm>
                <a:off x="5654238" y="6307293"/>
                <a:ext cx="1258417"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590</a:t>
                </a:r>
              </a:p>
            </p:txBody>
          </p:sp>
          <p:sp>
            <p:nvSpPr>
              <p:cNvPr id="120" name="テキスト ボックス 119"/>
              <p:cNvSpPr txBox="1"/>
              <p:nvPr/>
            </p:nvSpPr>
            <p:spPr>
              <a:xfrm>
                <a:off x="37740" y="2743940"/>
                <a:ext cx="739537" cy="878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38</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万円</a:t>
                </a:r>
              </a:p>
            </p:txBody>
          </p:sp>
          <p:grpSp>
            <p:nvGrpSpPr>
              <p:cNvPr id="121" name="グループ化 120"/>
              <p:cNvGrpSpPr/>
              <p:nvPr/>
            </p:nvGrpSpPr>
            <p:grpSpPr>
              <a:xfrm>
                <a:off x="589771" y="548680"/>
                <a:ext cx="9132079" cy="5851973"/>
                <a:chOff x="589771" y="548680"/>
                <a:chExt cx="9132079" cy="5851973"/>
              </a:xfrm>
            </p:grpSpPr>
            <p:sp>
              <p:nvSpPr>
                <p:cNvPr id="122" name="正方形/長方形 121"/>
                <p:cNvSpPr/>
                <p:nvPr/>
              </p:nvSpPr>
              <p:spPr>
                <a:xfrm>
                  <a:off x="3729113" y="741621"/>
                  <a:ext cx="5971563" cy="547812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3" name="正方形/長方形 122"/>
                <p:cNvSpPr/>
                <p:nvPr/>
              </p:nvSpPr>
              <p:spPr>
                <a:xfrm>
                  <a:off x="803326" y="2943989"/>
                  <a:ext cx="5435654" cy="3256330"/>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4" name="正方形/長方形 123"/>
                <p:cNvSpPr/>
                <p:nvPr/>
              </p:nvSpPr>
              <p:spPr>
                <a:xfrm>
                  <a:off x="803326" y="1389177"/>
                  <a:ext cx="5435654" cy="4811142"/>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5" name="正方形/長方形 124"/>
                <p:cNvSpPr/>
                <p:nvPr/>
              </p:nvSpPr>
              <p:spPr>
                <a:xfrm>
                  <a:off x="803326" y="722195"/>
                  <a:ext cx="7448515" cy="653588"/>
                </a:xfrm>
                <a:prstGeom prst="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キ　ャ　ッ　プ　制</a:t>
                  </a:r>
                </a:p>
              </p:txBody>
            </p:sp>
            <p:cxnSp>
              <p:nvCxnSpPr>
                <p:cNvPr id="126" name="直線コネクタ 125"/>
                <p:cNvCxnSpPr/>
                <p:nvPr/>
              </p:nvCxnSpPr>
              <p:spPr>
                <a:xfrm flipV="1">
                  <a:off x="2238796" y="1389177"/>
                  <a:ext cx="0" cy="494586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27" name="直線コネクタ 126"/>
                <p:cNvCxnSpPr/>
                <p:nvPr/>
              </p:nvCxnSpPr>
              <p:spPr>
                <a:xfrm flipV="1">
                  <a:off x="3674268" y="1375783"/>
                  <a:ext cx="0" cy="494586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28" name="直線コネクタ 127"/>
                <p:cNvCxnSpPr/>
                <p:nvPr/>
              </p:nvCxnSpPr>
              <p:spPr>
                <a:xfrm flipV="1">
                  <a:off x="8995084" y="5156203"/>
                  <a:ext cx="0" cy="116544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29" name="テキスト ボックス 128"/>
                <p:cNvSpPr txBox="1"/>
                <p:nvPr/>
              </p:nvSpPr>
              <p:spPr>
                <a:xfrm>
                  <a:off x="711473" y="1519802"/>
                  <a:ext cx="1649028"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(283,000</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円</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30" name="テキスト ボックス 129"/>
                <p:cNvSpPr txBox="1"/>
                <p:nvPr/>
              </p:nvSpPr>
              <p:spPr>
                <a:xfrm>
                  <a:off x="2137887" y="1519802"/>
                  <a:ext cx="1649407"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(342,400</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円</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31" name="テキスト ボックス 130"/>
                <p:cNvSpPr txBox="1"/>
                <p:nvPr/>
              </p:nvSpPr>
              <p:spPr>
                <a:xfrm>
                  <a:off x="4004514" y="1537140"/>
                  <a:ext cx="2052377"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(401,800</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円</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132" name="直線コネクタ 131"/>
                <p:cNvCxnSpPr/>
                <p:nvPr/>
              </p:nvCxnSpPr>
              <p:spPr>
                <a:xfrm>
                  <a:off x="777273" y="1375789"/>
                  <a:ext cx="8944577" cy="21565"/>
                </a:xfrm>
                <a:prstGeom prst="line">
                  <a:avLst/>
                </a:prstGeom>
              </p:spPr>
              <p:style>
                <a:lnRef idx="1">
                  <a:schemeClr val="accent1"/>
                </a:lnRef>
                <a:fillRef idx="0">
                  <a:schemeClr val="accent1"/>
                </a:fillRef>
                <a:effectRef idx="0">
                  <a:schemeClr val="accent1"/>
                </a:effectRef>
                <a:fontRef idx="minor">
                  <a:schemeClr val="tx1"/>
                </a:fontRef>
              </p:style>
            </p:cxnSp>
            <p:sp>
              <p:nvSpPr>
                <p:cNvPr id="133" name="正方形/長方形 132"/>
                <p:cNvSpPr/>
                <p:nvPr/>
              </p:nvSpPr>
              <p:spPr>
                <a:xfrm>
                  <a:off x="6238978" y="2959960"/>
                  <a:ext cx="2028800" cy="2224500"/>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4" name="テキスト ボックス 133"/>
                <p:cNvSpPr txBox="1"/>
                <p:nvPr/>
              </p:nvSpPr>
              <p:spPr>
                <a:xfrm>
                  <a:off x="6398572" y="3115015"/>
                  <a:ext cx="1802852"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(261,200</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円</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135" name="直線矢印コネクタ 134"/>
                <p:cNvCxnSpPr/>
                <p:nvPr/>
              </p:nvCxnSpPr>
              <p:spPr>
                <a:xfrm>
                  <a:off x="6698329" y="1410748"/>
                  <a:ext cx="0" cy="1533247"/>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6315537" y="1554059"/>
                  <a:ext cx="1837403" cy="6440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万円</a:t>
                  </a:r>
                  <a:endPar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負担</a:t>
                  </a:r>
                  <a:endPar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37" name="正方形/長方形 136"/>
                <p:cNvSpPr/>
                <p:nvPr/>
              </p:nvSpPr>
              <p:spPr>
                <a:xfrm>
                  <a:off x="8258246" y="736105"/>
                  <a:ext cx="1454612" cy="639678"/>
                </a:xfrm>
                <a:prstGeom prst="rect">
                  <a:avLst/>
                </a:prstGeom>
                <a:pattFill prst="wdUpDiag">
                  <a:fgClr>
                    <a:schemeClr val="accent1"/>
                  </a:fgClr>
                  <a:bgClr>
                    <a:schemeClr val="bg1"/>
                  </a:bgClr>
                </a:pattFill>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138" name="直線コネクタ 137"/>
                <p:cNvCxnSpPr/>
                <p:nvPr/>
              </p:nvCxnSpPr>
              <p:spPr>
                <a:xfrm>
                  <a:off x="8251840" y="741625"/>
                  <a:ext cx="3202" cy="2218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線コネクタ 138"/>
                <p:cNvCxnSpPr>
                  <a:stCxn id="118" idx="0"/>
                </p:cNvCxnSpPr>
                <p:nvPr/>
              </p:nvCxnSpPr>
              <p:spPr>
                <a:xfrm flipH="1" flipV="1">
                  <a:off x="8251839" y="2943989"/>
                  <a:ext cx="17940" cy="3357915"/>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40" name="正方形/長方形 139"/>
                <p:cNvSpPr/>
                <p:nvPr/>
              </p:nvSpPr>
              <p:spPr>
                <a:xfrm>
                  <a:off x="803326" y="5156203"/>
                  <a:ext cx="8191760" cy="10441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1" name="テキスト ボックス 140"/>
                <p:cNvSpPr txBox="1"/>
                <p:nvPr/>
              </p:nvSpPr>
              <p:spPr>
                <a:xfrm>
                  <a:off x="6769298" y="5401392"/>
                  <a:ext cx="1813681"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118,800</a:t>
                  </a: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円</a:t>
                  </a:r>
                </a:p>
              </p:txBody>
            </p:sp>
            <p:sp>
              <p:nvSpPr>
                <p:cNvPr id="142" name="正方形/長方形 141"/>
                <p:cNvSpPr/>
                <p:nvPr/>
              </p:nvSpPr>
              <p:spPr>
                <a:xfrm>
                  <a:off x="803326" y="4697443"/>
                  <a:ext cx="5435654" cy="150287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3" name="正方形/長方形 142"/>
                <p:cNvSpPr/>
                <p:nvPr/>
              </p:nvSpPr>
              <p:spPr>
                <a:xfrm>
                  <a:off x="803326" y="4112087"/>
                  <a:ext cx="2870944" cy="20882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4" name="正方形/長方形 143"/>
                <p:cNvSpPr/>
                <p:nvPr/>
              </p:nvSpPr>
              <p:spPr>
                <a:xfrm>
                  <a:off x="803324" y="3392008"/>
                  <a:ext cx="1435472" cy="28083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5" name="テキスト ボックス 144"/>
                <p:cNvSpPr txBox="1"/>
                <p:nvPr/>
              </p:nvSpPr>
              <p:spPr>
                <a:xfrm>
                  <a:off x="962412" y="3536025"/>
                  <a:ext cx="1117296"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2.5</a:t>
                  </a: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倍</a:t>
                  </a:r>
                </a:p>
              </p:txBody>
            </p:sp>
            <p:sp>
              <p:nvSpPr>
                <p:cNvPr id="146" name="テキスト ボックス 145"/>
                <p:cNvSpPr txBox="1"/>
                <p:nvPr/>
              </p:nvSpPr>
              <p:spPr>
                <a:xfrm>
                  <a:off x="2411053" y="4318820"/>
                  <a:ext cx="1117296"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2</a:t>
                  </a: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倍</a:t>
                  </a:r>
                </a:p>
              </p:txBody>
            </p:sp>
            <p:sp>
              <p:nvSpPr>
                <p:cNvPr id="147" name="テキスト ボックス 146"/>
                <p:cNvSpPr txBox="1"/>
                <p:nvPr/>
              </p:nvSpPr>
              <p:spPr>
                <a:xfrm>
                  <a:off x="4401576" y="4822875"/>
                  <a:ext cx="1117296"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1.5</a:t>
                  </a: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倍</a:t>
                  </a:r>
                </a:p>
              </p:txBody>
            </p:sp>
            <p:sp>
              <p:nvSpPr>
                <p:cNvPr id="148" name="テキスト ボックス 147"/>
                <p:cNvSpPr txBox="1"/>
                <p:nvPr/>
              </p:nvSpPr>
              <p:spPr>
                <a:xfrm>
                  <a:off x="2041399" y="4771199"/>
                  <a:ext cx="1813681"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237,600</a:t>
                  </a: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円</a:t>
                  </a:r>
                </a:p>
              </p:txBody>
            </p:sp>
            <p:sp>
              <p:nvSpPr>
                <p:cNvPr id="149" name="テキスト ボックス 148"/>
                <p:cNvSpPr txBox="1"/>
                <p:nvPr/>
              </p:nvSpPr>
              <p:spPr>
                <a:xfrm>
                  <a:off x="589771" y="3968076"/>
                  <a:ext cx="1813681"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297,000</a:t>
                  </a: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円</a:t>
                  </a:r>
                </a:p>
              </p:txBody>
            </p:sp>
            <p:sp>
              <p:nvSpPr>
                <p:cNvPr id="150" name="テキスト ボックス 149"/>
                <p:cNvSpPr txBox="1"/>
                <p:nvPr/>
              </p:nvSpPr>
              <p:spPr>
                <a:xfrm>
                  <a:off x="1588050" y="5677100"/>
                  <a:ext cx="4172437" cy="40984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国の就学支援金</a:t>
                  </a:r>
                </a:p>
              </p:txBody>
            </p:sp>
            <p:sp>
              <p:nvSpPr>
                <p:cNvPr id="151" name="テキスト ボックス 150"/>
                <p:cNvSpPr txBox="1"/>
                <p:nvPr/>
              </p:nvSpPr>
              <p:spPr>
                <a:xfrm>
                  <a:off x="4031923" y="5192214"/>
                  <a:ext cx="1813681" cy="40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178,200</a:t>
                  </a: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円</a:t>
                  </a:r>
                </a:p>
              </p:txBody>
            </p:sp>
            <p:cxnSp>
              <p:nvCxnSpPr>
                <p:cNvPr id="152" name="直線コネクタ 151"/>
                <p:cNvCxnSpPr/>
                <p:nvPr/>
              </p:nvCxnSpPr>
              <p:spPr>
                <a:xfrm flipV="1">
                  <a:off x="8267779" y="6200321"/>
                  <a:ext cx="0" cy="12933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53" name="直線コネクタ 152"/>
                <p:cNvCxnSpPr/>
                <p:nvPr/>
              </p:nvCxnSpPr>
              <p:spPr>
                <a:xfrm flipH="1" flipV="1">
                  <a:off x="6238980" y="1455933"/>
                  <a:ext cx="2" cy="4944720"/>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54" name="テキスト ボックス 153"/>
                <p:cNvSpPr txBox="1"/>
                <p:nvPr/>
              </p:nvSpPr>
              <p:spPr>
                <a:xfrm>
                  <a:off x="1544938" y="2743937"/>
                  <a:ext cx="3981042" cy="4098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府の授業料支援補助金</a:t>
                  </a:r>
                </a:p>
              </p:txBody>
            </p:sp>
            <p:cxnSp>
              <p:nvCxnSpPr>
                <p:cNvPr id="155" name="直線コネクタ 154"/>
                <p:cNvCxnSpPr/>
                <p:nvPr/>
              </p:nvCxnSpPr>
              <p:spPr>
                <a:xfrm>
                  <a:off x="8897364" y="548680"/>
                  <a:ext cx="226932" cy="385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p:nvPr/>
              </p:nvCxnSpPr>
              <p:spPr>
                <a:xfrm>
                  <a:off x="8466126" y="1426713"/>
                  <a:ext cx="0" cy="3729490"/>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8609688" y="1537140"/>
                  <a:ext cx="802283" cy="8782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46</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万円</a:t>
                  </a:r>
                  <a:endPar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負担</a:t>
                  </a:r>
                  <a:endPar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158" name="直線矢印コネクタ 157"/>
                <p:cNvCxnSpPr/>
                <p:nvPr/>
              </p:nvCxnSpPr>
              <p:spPr>
                <a:xfrm>
                  <a:off x="9623297" y="1426713"/>
                  <a:ext cx="0" cy="4793032"/>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9" name="テキスト ボックス 158"/>
                <p:cNvSpPr txBox="1"/>
                <p:nvPr/>
              </p:nvSpPr>
              <p:spPr>
                <a:xfrm>
                  <a:off x="8823923" y="4105354"/>
                  <a:ext cx="776083" cy="134661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58</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万円</a:t>
                  </a:r>
                  <a:endPar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負担</a:t>
                  </a:r>
                  <a:endPar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grpSp>
        <p:sp>
          <p:nvSpPr>
            <p:cNvPr id="165" name="テキスト ボックス 164"/>
            <p:cNvSpPr txBox="1"/>
            <p:nvPr/>
          </p:nvSpPr>
          <p:spPr>
            <a:xfrm>
              <a:off x="7924044" y="3335490"/>
              <a:ext cx="89642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キャップ制なし</a:t>
              </a:r>
            </a:p>
          </p:txBody>
        </p:sp>
      </p:grpSp>
      <p:grpSp>
        <p:nvGrpSpPr>
          <p:cNvPr id="175" name="グループ化 174"/>
          <p:cNvGrpSpPr/>
          <p:nvPr/>
        </p:nvGrpSpPr>
        <p:grpSpPr>
          <a:xfrm>
            <a:off x="-70420" y="3335507"/>
            <a:ext cx="4384024" cy="3349505"/>
            <a:chOff x="259944" y="3530427"/>
            <a:chExt cx="4384024" cy="3155337"/>
          </a:xfrm>
        </p:grpSpPr>
        <p:grpSp>
          <p:nvGrpSpPr>
            <p:cNvPr id="167" name="グループ化 166"/>
            <p:cNvGrpSpPr/>
            <p:nvPr/>
          </p:nvGrpSpPr>
          <p:grpSpPr>
            <a:xfrm>
              <a:off x="259944" y="3530427"/>
              <a:ext cx="4384024" cy="2994917"/>
              <a:chOff x="259944" y="3530427"/>
              <a:chExt cx="4384024" cy="2994917"/>
            </a:xfrm>
          </p:grpSpPr>
          <p:grpSp>
            <p:nvGrpSpPr>
              <p:cNvPr id="69" name="グループ化 68"/>
              <p:cNvGrpSpPr/>
              <p:nvPr/>
            </p:nvGrpSpPr>
            <p:grpSpPr>
              <a:xfrm>
                <a:off x="259944" y="3573016"/>
                <a:ext cx="4384024" cy="2952328"/>
                <a:chOff x="-107660" y="612085"/>
                <a:chExt cx="9956125" cy="5903967"/>
              </a:xfrm>
            </p:grpSpPr>
            <p:sp>
              <p:nvSpPr>
                <p:cNvPr id="6" name="正方形/長方形 5"/>
                <p:cNvSpPr/>
                <p:nvPr/>
              </p:nvSpPr>
              <p:spPr>
                <a:xfrm>
                  <a:off x="3811921" y="840294"/>
                  <a:ext cx="5976153" cy="538084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803326" y="2348880"/>
                  <a:ext cx="7448515" cy="4032448"/>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803326" y="1570186"/>
                  <a:ext cx="5435654" cy="4811142"/>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803326" y="5337212"/>
                  <a:ext cx="8191760" cy="10441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803326" y="4878453"/>
                  <a:ext cx="5435654" cy="150287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803326" y="4293096"/>
                  <a:ext cx="2870944" cy="20882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803324" y="3573017"/>
                  <a:ext cx="1435472" cy="28083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36739" y="1325541"/>
                  <a:ext cx="739533" cy="8697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58</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万円</a:t>
                  </a:r>
                </a:p>
              </p:txBody>
            </p:sp>
            <p:sp>
              <p:nvSpPr>
                <p:cNvPr id="14" name="正方形/長方形 13"/>
                <p:cNvSpPr/>
                <p:nvPr/>
              </p:nvSpPr>
              <p:spPr>
                <a:xfrm>
                  <a:off x="803326" y="903204"/>
                  <a:ext cx="7448515" cy="653588"/>
                </a:xfrm>
                <a:prstGeom prst="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キ　ャ　ッ　プ　制</a:t>
                  </a:r>
                </a:p>
              </p:txBody>
            </p:sp>
            <p:sp>
              <p:nvSpPr>
                <p:cNvPr id="15" name="テキスト ボックス 14"/>
                <p:cNvSpPr txBox="1"/>
                <p:nvPr/>
              </p:nvSpPr>
              <p:spPr>
                <a:xfrm>
                  <a:off x="-107660" y="612085"/>
                  <a:ext cx="1289112" cy="40586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授業料</a:t>
                  </a:r>
                </a:p>
              </p:txBody>
            </p:sp>
            <p:cxnSp>
              <p:nvCxnSpPr>
                <p:cNvPr id="16" name="直線コネクタ 15"/>
                <p:cNvCxnSpPr/>
                <p:nvPr/>
              </p:nvCxnSpPr>
              <p:spPr>
                <a:xfrm flipV="1">
                  <a:off x="2238796" y="1570186"/>
                  <a:ext cx="0" cy="494586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flipV="1">
                  <a:off x="3674268" y="1556792"/>
                  <a:ext cx="0" cy="494586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flipH="1" flipV="1">
                  <a:off x="6238978" y="1570186"/>
                  <a:ext cx="2" cy="4944720"/>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flipV="1">
                  <a:off x="8995084" y="5337212"/>
                  <a:ext cx="0" cy="116544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1588049" y="5858109"/>
                  <a:ext cx="4172440" cy="40586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国の就学支援金</a:t>
                  </a:r>
                </a:p>
              </p:txBody>
            </p:sp>
            <p:sp>
              <p:nvSpPr>
                <p:cNvPr id="21" name="テキスト ボックス 20"/>
                <p:cNvSpPr txBox="1"/>
                <p:nvPr/>
              </p:nvSpPr>
              <p:spPr>
                <a:xfrm>
                  <a:off x="962410" y="3717031"/>
                  <a:ext cx="1117299"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2.5</a:t>
                  </a: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倍</a:t>
                  </a:r>
                </a:p>
              </p:txBody>
            </p:sp>
            <p:sp>
              <p:nvSpPr>
                <p:cNvPr id="22" name="テキスト ボックス 21"/>
                <p:cNvSpPr txBox="1"/>
                <p:nvPr/>
              </p:nvSpPr>
              <p:spPr>
                <a:xfrm>
                  <a:off x="2411054" y="4509120"/>
                  <a:ext cx="1117299"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2</a:t>
                  </a: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倍</a:t>
                  </a:r>
                </a:p>
              </p:txBody>
            </p:sp>
            <p:cxnSp>
              <p:nvCxnSpPr>
                <p:cNvPr id="23" name="直線矢印コネクタ 22"/>
                <p:cNvCxnSpPr/>
                <p:nvPr/>
              </p:nvCxnSpPr>
              <p:spPr>
                <a:xfrm>
                  <a:off x="6545212" y="1591752"/>
                  <a:ext cx="0" cy="757129"/>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81318" y="4149086"/>
                  <a:ext cx="1658835"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297,000</a:t>
                  </a: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円</a:t>
                  </a:r>
                </a:p>
              </p:txBody>
            </p:sp>
            <p:sp>
              <p:nvSpPr>
                <p:cNvPr id="26" name="テキスト ボックス 25"/>
                <p:cNvSpPr txBox="1"/>
                <p:nvPr/>
              </p:nvSpPr>
              <p:spPr>
                <a:xfrm>
                  <a:off x="2122130" y="4941174"/>
                  <a:ext cx="1658835"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237,600</a:t>
                  </a: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円</a:t>
                  </a:r>
                </a:p>
              </p:txBody>
            </p:sp>
            <p:sp>
              <p:nvSpPr>
                <p:cNvPr id="27" name="テキスト ボックス 26"/>
                <p:cNvSpPr txBox="1"/>
                <p:nvPr/>
              </p:nvSpPr>
              <p:spPr>
                <a:xfrm>
                  <a:off x="4401575" y="4996137"/>
                  <a:ext cx="1117299"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1.5</a:t>
                  </a: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倍</a:t>
                  </a:r>
                </a:p>
              </p:txBody>
            </p:sp>
            <p:sp>
              <p:nvSpPr>
                <p:cNvPr id="28" name="テキスト ボックス 27"/>
                <p:cNvSpPr txBox="1"/>
                <p:nvPr/>
              </p:nvSpPr>
              <p:spPr>
                <a:xfrm>
                  <a:off x="3939584" y="5376607"/>
                  <a:ext cx="1658835"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178,200</a:t>
                  </a: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円</a:t>
                  </a:r>
                </a:p>
              </p:txBody>
            </p:sp>
            <p:sp>
              <p:nvSpPr>
                <p:cNvPr id="29" name="テキスト ボックス 28"/>
                <p:cNvSpPr txBox="1"/>
                <p:nvPr/>
              </p:nvSpPr>
              <p:spPr>
                <a:xfrm>
                  <a:off x="6676958" y="5582403"/>
                  <a:ext cx="1658835"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118,800</a:t>
                  </a:r>
                  <a:r>
                    <a:rPr kumimoji="1" lang="ja-JP" altLang="en-US" sz="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円</a:t>
                  </a:r>
                </a:p>
              </p:txBody>
            </p:sp>
            <p:sp>
              <p:nvSpPr>
                <p:cNvPr id="30" name="テキスト ボックス 29"/>
                <p:cNvSpPr txBox="1"/>
                <p:nvPr/>
              </p:nvSpPr>
              <p:spPr>
                <a:xfrm>
                  <a:off x="1544938" y="2924943"/>
                  <a:ext cx="3981045" cy="40586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府の授業料支援補助金</a:t>
                  </a:r>
                </a:p>
              </p:txBody>
            </p:sp>
            <p:sp>
              <p:nvSpPr>
                <p:cNvPr id="31" name="テキスト ボックス 30"/>
                <p:cNvSpPr txBox="1"/>
                <p:nvPr/>
              </p:nvSpPr>
              <p:spPr>
                <a:xfrm>
                  <a:off x="626572" y="1700808"/>
                  <a:ext cx="1863120"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283,000</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円</a:t>
                  </a:r>
                </a:p>
              </p:txBody>
            </p:sp>
            <p:sp>
              <p:nvSpPr>
                <p:cNvPr id="32" name="テキスト ボックス 31"/>
                <p:cNvSpPr txBox="1"/>
                <p:nvPr/>
              </p:nvSpPr>
              <p:spPr>
                <a:xfrm>
                  <a:off x="1999102" y="1700808"/>
                  <a:ext cx="1863120"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342,400</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円</a:t>
                  </a:r>
                </a:p>
              </p:txBody>
            </p:sp>
            <p:sp>
              <p:nvSpPr>
                <p:cNvPr id="33" name="テキスト ボックス 32"/>
                <p:cNvSpPr txBox="1"/>
                <p:nvPr/>
              </p:nvSpPr>
              <p:spPr>
                <a:xfrm>
                  <a:off x="3897180" y="1718147"/>
                  <a:ext cx="1863120"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401,800</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円</a:t>
                  </a:r>
                </a:p>
              </p:txBody>
            </p:sp>
            <p:cxnSp>
              <p:nvCxnSpPr>
                <p:cNvPr id="34" name="直線コネクタ 33"/>
                <p:cNvCxnSpPr/>
                <p:nvPr/>
              </p:nvCxnSpPr>
              <p:spPr>
                <a:xfrm flipH="1" flipV="1">
                  <a:off x="8251840" y="2348881"/>
                  <a:ext cx="4785" cy="2988330"/>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6468654" y="2420893"/>
                  <a:ext cx="1607731" cy="405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361,200</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円</a:t>
                  </a:r>
                </a:p>
              </p:txBody>
            </p:sp>
            <p:cxnSp>
              <p:nvCxnSpPr>
                <p:cNvPr id="36" name="直線矢印コネクタ 35"/>
                <p:cNvCxnSpPr/>
                <p:nvPr/>
              </p:nvCxnSpPr>
              <p:spPr>
                <a:xfrm>
                  <a:off x="8398361" y="1578363"/>
                  <a:ext cx="0" cy="1533247"/>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777273" y="1556798"/>
                  <a:ext cx="8944577" cy="21565"/>
                </a:xfrm>
                <a:prstGeom prst="line">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6450109" y="3645028"/>
                  <a:ext cx="1763143" cy="405862"/>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261,200</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円</a:t>
                  </a:r>
                </a:p>
              </p:txBody>
            </p:sp>
            <p:sp>
              <p:nvSpPr>
                <p:cNvPr id="40" name="正方形/長方形 39"/>
                <p:cNvSpPr/>
                <p:nvPr/>
              </p:nvSpPr>
              <p:spPr>
                <a:xfrm>
                  <a:off x="8258246" y="917114"/>
                  <a:ext cx="1454612" cy="639678"/>
                </a:xfrm>
                <a:prstGeom prst="rect">
                  <a:avLst/>
                </a:prstGeom>
                <a:pattFill prst="wdUpDiag">
                  <a:fgClr>
                    <a:schemeClr val="accent1"/>
                  </a:fgClr>
                  <a:bgClr>
                    <a:schemeClr val="bg1"/>
                  </a:bgClr>
                </a:pattFill>
                <a:ln w="19050">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41" name="直線コネクタ 40"/>
                <p:cNvCxnSpPr/>
                <p:nvPr/>
              </p:nvCxnSpPr>
              <p:spPr>
                <a:xfrm flipV="1">
                  <a:off x="8267779" y="6381330"/>
                  <a:ext cx="0" cy="12933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42" name="テキスト ボックス 41"/>
                <p:cNvSpPr txBox="1"/>
                <p:nvPr/>
              </p:nvSpPr>
              <p:spPr>
                <a:xfrm>
                  <a:off x="37739" y="2196475"/>
                  <a:ext cx="739533" cy="8697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48</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endPar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円</a:t>
                  </a:r>
                </a:p>
              </p:txBody>
            </p:sp>
            <p:sp>
              <p:nvSpPr>
                <p:cNvPr id="43" name="テキスト ボックス 42"/>
                <p:cNvSpPr txBox="1"/>
                <p:nvPr/>
              </p:nvSpPr>
              <p:spPr>
                <a:xfrm>
                  <a:off x="37739" y="3089013"/>
                  <a:ext cx="739533" cy="8697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38</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万円</a:t>
                  </a:r>
                </a:p>
              </p:txBody>
            </p:sp>
            <p:cxnSp>
              <p:nvCxnSpPr>
                <p:cNvPr id="44" name="直線コネクタ 43"/>
                <p:cNvCxnSpPr/>
                <p:nvPr/>
              </p:nvCxnSpPr>
              <p:spPr>
                <a:xfrm>
                  <a:off x="8768154" y="844116"/>
                  <a:ext cx="226932" cy="385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8251840" y="922634"/>
                  <a:ext cx="3202" cy="2218339"/>
                </a:xfrm>
                <a:prstGeom prst="line">
                  <a:avLst/>
                </a:prstGeom>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8251841" y="3140970"/>
                  <a:ext cx="743247" cy="2184504"/>
                </a:xfrm>
                <a:prstGeom prst="rect">
                  <a:avLst/>
                </a:prstGeom>
                <a:gradFill>
                  <a:gsLst>
                    <a:gs pos="0">
                      <a:schemeClr val="accent5">
                        <a:tint val="50000"/>
                        <a:satMod val="300000"/>
                      </a:schemeClr>
                    </a:gs>
                    <a:gs pos="12000">
                      <a:schemeClr val="accent5">
                        <a:tint val="37000"/>
                        <a:satMod val="300000"/>
                      </a:schemeClr>
                    </a:gs>
                    <a:gs pos="100000">
                      <a:schemeClr val="accent5">
                        <a:tint val="15000"/>
                        <a:satMod val="350000"/>
                      </a:schemeClr>
                    </a:gs>
                  </a:gsLst>
                  <a:lin ang="16200000" scaled="1"/>
                </a:gradFill>
                <a:ln w="19050"/>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47" name="直線コネクタ 46"/>
                <p:cNvCxnSpPr/>
                <p:nvPr/>
              </p:nvCxnSpPr>
              <p:spPr>
                <a:xfrm flipV="1">
                  <a:off x="8076384" y="3573021"/>
                  <a:ext cx="370673" cy="210507"/>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8768153" y="4248289"/>
                  <a:ext cx="1080312" cy="8697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58</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万円</a:t>
                  </a:r>
                  <a:endPar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負担</a:t>
                  </a:r>
                  <a:endPar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49" name="直線矢印コネクタ 48"/>
                <p:cNvCxnSpPr/>
                <p:nvPr/>
              </p:nvCxnSpPr>
              <p:spPr>
                <a:xfrm>
                  <a:off x="9668109" y="1613486"/>
                  <a:ext cx="0" cy="4773605"/>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6708526" y="1637110"/>
                  <a:ext cx="1246304" cy="637782"/>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万円負担</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3" name="テキスト ボックス 52"/>
                <p:cNvSpPr txBox="1"/>
                <p:nvPr/>
              </p:nvSpPr>
              <p:spPr>
                <a:xfrm>
                  <a:off x="8440114" y="1916227"/>
                  <a:ext cx="1227994" cy="637782"/>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万円負担</a:t>
                  </a:r>
                  <a:endPar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sp>
            <p:nvSpPr>
              <p:cNvPr id="164" name="テキスト ボックス 163"/>
              <p:cNvSpPr txBox="1"/>
              <p:nvPr/>
            </p:nvSpPr>
            <p:spPr>
              <a:xfrm>
                <a:off x="3509690" y="3530427"/>
                <a:ext cx="896428" cy="2029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キャップ制なし</a:t>
                </a:r>
              </a:p>
            </p:txBody>
          </p:sp>
        </p:grpSp>
        <p:sp>
          <p:nvSpPr>
            <p:cNvPr id="169" name="テキスト ボックス 168"/>
            <p:cNvSpPr txBox="1"/>
            <p:nvPr/>
          </p:nvSpPr>
          <p:spPr>
            <a:xfrm>
              <a:off x="1054043" y="6481743"/>
              <a:ext cx="417724" cy="202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250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70" name="テキスト ボックス 169"/>
            <p:cNvSpPr txBox="1"/>
            <p:nvPr/>
          </p:nvSpPr>
          <p:spPr>
            <a:xfrm>
              <a:off x="262435" y="6482809"/>
              <a:ext cx="725205" cy="202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年収</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万円</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71" name="テキスト ボックス 170"/>
            <p:cNvSpPr txBox="1"/>
            <p:nvPr/>
          </p:nvSpPr>
          <p:spPr>
            <a:xfrm>
              <a:off x="1697844" y="6481743"/>
              <a:ext cx="417724" cy="202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350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72" name="テキスト ボックス 171"/>
            <p:cNvSpPr txBox="1"/>
            <p:nvPr/>
          </p:nvSpPr>
          <p:spPr>
            <a:xfrm>
              <a:off x="4035855" y="6478911"/>
              <a:ext cx="464137" cy="202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910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73" name="テキスト ボックス 172"/>
            <p:cNvSpPr txBox="1"/>
            <p:nvPr/>
          </p:nvSpPr>
          <p:spPr>
            <a:xfrm>
              <a:off x="3730897" y="6478911"/>
              <a:ext cx="417724" cy="202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800</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74" name="テキスト ボックス 173"/>
            <p:cNvSpPr txBox="1"/>
            <p:nvPr/>
          </p:nvSpPr>
          <p:spPr>
            <a:xfrm>
              <a:off x="2782140" y="6481743"/>
              <a:ext cx="556966" cy="202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590</a:t>
              </a:r>
            </a:p>
          </p:txBody>
        </p:sp>
      </p:grpSp>
      <p:sp>
        <p:nvSpPr>
          <p:cNvPr id="24" name="スライド番号プレースホルダー 2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42486927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948272" y="620688"/>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2019</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年度～</a:t>
            </a:r>
            <a:r>
              <a:rPr kumimoji="1" lang="ja-JP" altLang="en-US" sz="1600" b="0" i="0" u="none" strike="noStrike" kern="1200" cap="none" spc="0" normalizeH="0" baseline="0" noProof="0" dirty="0" err="1">
                <a:ln>
                  <a:noFill/>
                </a:ln>
                <a:solidFill>
                  <a:prstClr val="white"/>
                </a:solidFill>
                <a:effectLst/>
                <a:uLnTx/>
                <a:uFillTx/>
                <a:latin typeface="Calibri"/>
                <a:ea typeface="ＭＳ Ｐゴシック" panose="020B0600070205080204" pitchFamily="50" charset="-128"/>
                <a:cs typeface="+mn-cs"/>
              </a:rPr>
              <a:t>の</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制度</a:t>
            </a:r>
          </a:p>
        </p:txBody>
      </p:sp>
      <p:sp>
        <p:nvSpPr>
          <p:cNvPr id="4" name="テキスト ボックス 3"/>
          <p:cNvSpPr txBox="1"/>
          <p:nvPr/>
        </p:nvSpPr>
        <p:spPr>
          <a:xfrm>
            <a:off x="215017" y="332674"/>
            <a:ext cx="7456877"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年度の新</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年生より、私立高等学校等授業料支援補助金については、</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年収</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590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万円未満世帯の生徒まで授業料を無償とし、</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子どもが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人以上の世帯の場合</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多子世帯の要件を拡充</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・年収</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590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万円以上</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800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万円未満世帯の生徒まで授業料を無償（子ども３人以上）</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保護者負担を</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万円（子ども２人）</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・年収</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800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万円以上</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910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万円未満世帯の保護者負担を</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万円（子ども３人以上）</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保護者負担を</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万円（子ども２人）</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子どもが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人以下の世帯の場合</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・年収</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590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万円以上</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800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万円未満世帯の保護者負担を</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となるよう支援</a:t>
            </a:r>
          </a:p>
        </p:txBody>
      </p:sp>
      <p:pic>
        <p:nvPicPr>
          <p:cNvPr id="8" name="図 7"/>
          <p:cNvPicPr>
            <a:picLocks noChangeAspect="1"/>
          </p:cNvPicPr>
          <p:nvPr/>
        </p:nvPicPr>
        <p:blipFill>
          <a:blip r:embed="rId2"/>
          <a:stretch>
            <a:fillRect/>
          </a:stretch>
        </p:blipFill>
        <p:spPr>
          <a:xfrm>
            <a:off x="-36513" y="3675860"/>
            <a:ext cx="4546825" cy="3209523"/>
          </a:xfrm>
          <a:prstGeom prst="rect">
            <a:avLst/>
          </a:prstGeom>
        </p:spPr>
      </p:pic>
      <p:pic>
        <p:nvPicPr>
          <p:cNvPr id="9" name="図 8"/>
          <p:cNvPicPr>
            <a:picLocks noChangeAspect="1"/>
          </p:cNvPicPr>
          <p:nvPr/>
        </p:nvPicPr>
        <p:blipFill>
          <a:blip r:embed="rId3"/>
          <a:stretch>
            <a:fillRect/>
          </a:stretch>
        </p:blipFill>
        <p:spPr>
          <a:xfrm>
            <a:off x="4605114" y="3675861"/>
            <a:ext cx="4546823" cy="3209523"/>
          </a:xfrm>
          <a:prstGeom prst="rect">
            <a:avLst/>
          </a:prstGeom>
        </p:spPr>
      </p:pic>
      <p:sp>
        <p:nvSpPr>
          <p:cNvPr id="6" name="スライド番号プレースホルダー 5"/>
          <p:cNvSpPr>
            <a:spLocks noGrp="1"/>
          </p:cNvSpPr>
          <p:nvPr>
            <p:ph type="sldNum" sz="quarter" idx="12"/>
          </p:nvPr>
        </p:nvSpPr>
        <p:spPr>
          <a:xfrm>
            <a:off x="7092280" y="659735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823473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791606585"/>
              </p:ext>
            </p:extLst>
          </p:nvPr>
        </p:nvGraphicFramePr>
        <p:xfrm>
          <a:off x="179512" y="473000"/>
          <a:ext cx="8748648" cy="6131560"/>
        </p:xfrm>
        <a:graphic>
          <a:graphicData uri="http://schemas.openxmlformats.org/drawingml/2006/table">
            <a:tbl>
              <a:tblPr firstRow="1" bandRow="1">
                <a:tableStyleId>{5940675A-B579-460E-94D1-54222C63F5DA}</a:tableStyleId>
              </a:tblPr>
              <a:tblGrid>
                <a:gridCol w="136815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2916000">
                  <a:extLst>
                    <a:ext uri="{9D8B030D-6E8A-4147-A177-3AD203B41FA5}">
                      <a16:colId xmlns:a16="http://schemas.microsoft.com/office/drawing/2014/main" val="20003"/>
                    </a:ext>
                  </a:extLst>
                </a:gridCol>
              </a:tblGrid>
              <a:tr h="370840">
                <a:tc>
                  <a:txBody>
                    <a:bodyPr/>
                    <a:lstStyle/>
                    <a:p>
                      <a:pPr algn="ctr"/>
                      <a:r>
                        <a:rPr kumimoji="1" lang="ja-JP" altLang="en-US" dirty="0"/>
                        <a:t>＜</a:t>
                      </a:r>
                      <a:r>
                        <a:rPr kumimoji="1" lang="en-US" altLang="ja-JP" dirty="0"/>
                        <a:t>Why</a:t>
                      </a:r>
                      <a:r>
                        <a:rPr kumimoji="1" lang="ja-JP" altLang="en-US" dirty="0"/>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marR="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kumimoji="1" lang="en-US" altLang="ja-JP" sz="1200" dirty="0">
                          <a:solidFill>
                            <a:schemeClr val="tx1"/>
                          </a:solidFill>
                        </a:rPr>
                        <a:t>【</a:t>
                      </a:r>
                      <a:r>
                        <a:rPr kumimoji="1" lang="ja-JP" altLang="en-US" sz="1200" dirty="0">
                          <a:solidFill>
                            <a:schemeClr val="tx1"/>
                          </a:solidFill>
                        </a:rPr>
                        <a:t>住宅・建築物の耐震化</a:t>
                      </a:r>
                      <a:r>
                        <a:rPr kumimoji="1" lang="en-US" altLang="ja-JP" sz="1200" dirty="0">
                          <a:solidFill>
                            <a:schemeClr val="tx1"/>
                          </a:solidFill>
                        </a:rPr>
                        <a:t>】</a:t>
                      </a:r>
                    </a:p>
                    <a:p>
                      <a:pPr algn="l"/>
                      <a:r>
                        <a:rPr kumimoji="1" lang="ja-JP" altLang="en-US" sz="1200" dirty="0">
                          <a:solidFill>
                            <a:schemeClr val="tx1"/>
                          </a:solidFill>
                        </a:rPr>
                        <a:t>・府民の耐震化に対する関心や危険に対する認識が薄い</a:t>
                      </a:r>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smtClean="0">
                        <a:solidFill>
                          <a:schemeClr val="tx1"/>
                        </a:solidFill>
                      </a:endParaRPr>
                    </a:p>
                    <a:p>
                      <a:pPr algn="l"/>
                      <a:endParaRPr kumimoji="1" lang="en-US" altLang="ja-JP" sz="1200" dirty="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a:solidFill>
                          <a:schemeClr val="tx1"/>
                        </a:solidFill>
                      </a:endParaRPr>
                    </a:p>
                    <a:p>
                      <a:pPr algn="l"/>
                      <a:r>
                        <a:rPr kumimoji="1" lang="ja-JP" altLang="en-US" sz="1200" dirty="0">
                          <a:solidFill>
                            <a:schemeClr val="tx1"/>
                          </a:solidFill>
                        </a:rPr>
                        <a:t>・府有建築物のリスクを判断する客観的情報が開示されていなかった</a:t>
                      </a:r>
                    </a:p>
                    <a:p>
                      <a:pPr marL="0" indent="0"/>
                      <a:endParaRPr kumimoji="1" lang="ja-JP" altLang="en-US" sz="12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200" dirty="0">
                          <a:solidFill>
                            <a:schemeClr val="tx1"/>
                          </a:solidFill>
                        </a:rPr>
                        <a:t>・耐震化を一層促進するため、民間との連携を強化する</a:t>
                      </a:r>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a:solidFill>
                          <a:schemeClr val="tx1"/>
                        </a:solidFill>
                      </a:endParaRPr>
                    </a:p>
                    <a:p>
                      <a:pPr algn="l"/>
                      <a:endParaRPr kumimoji="1" lang="en-US" altLang="ja-JP" sz="1200" dirty="0" smtClean="0">
                        <a:solidFill>
                          <a:schemeClr val="tx1"/>
                        </a:solidFill>
                      </a:endParaRPr>
                    </a:p>
                    <a:p>
                      <a:pPr algn="l"/>
                      <a:endParaRPr kumimoji="1" lang="en-US" altLang="ja-JP" sz="1200" dirty="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a:solidFill>
                          <a:schemeClr val="tx1"/>
                        </a:solidFill>
                      </a:endParaRPr>
                    </a:p>
                    <a:p>
                      <a:pPr algn="l"/>
                      <a:r>
                        <a:rPr kumimoji="1" lang="ja-JP" altLang="en-US" sz="1200" dirty="0" smtClean="0">
                          <a:solidFill>
                            <a:schemeClr val="tx1"/>
                          </a:solidFill>
                        </a:rPr>
                        <a:t>・</a:t>
                      </a:r>
                      <a:r>
                        <a:rPr kumimoji="1" lang="ja-JP" altLang="en-US" sz="1200" dirty="0">
                          <a:solidFill>
                            <a:schemeClr val="tx1"/>
                          </a:solidFill>
                        </a:rPr>
                        <a:t>府民とのリスク共有</a:t>
                      </a:r>
                    </a:p>
                    <a:p>
                      <a:pPr marL="0" indent="0"/>
                      <a:endParaRPr kumimoji="1" lang="ja-JP" altLang="en-US" sz="12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・大阪府住宅・建築物耐震　</a:t>
                      </a:r>
                      <a:r>
                        <a:rPr kumimoji="1" lang="en-US" altLang="ja-JP" sz="1200" dirty="0">
                          <a:solidFill>
                            <a:schemeClr val="tx1"/>
                          </a:solidFill>
                        </a:rPr>
                        <a:t>10</a:t>
                      </a:r>
                      <a:r>
                        <a:rPr kumimoji="1" lang="ja-JP" altLang="en-US" sz="1200" dirty="0">
                          <a:solidFill>
                            <a:schemeClr val="tx1"/>
                          </a:solidFill>
                        </a:rPr>
                        <a:t>ヵ年 戦略プラン　中間検証（</a:t>
                      </a:r>
                      <a:r>
                        <a:rPr kumimoji="1" lang="en-US" altLang="ja-JP" sz="1200" dirty="0">
                          <a:solidFill>
                            <a:schemeClr val="tx1"/>
                          </a:solidFill>
                        </a:rPr>
                        <a:t>2011</a:t>
                      </a:r>
                      <a:r>
                        <a:rPr kumimoji="1" lang="ja-JP" altLang="en-US" sz="1200" dirty="0">
                          <a:solidFill>
                            <a:schemeClr val="tx1"/>
                          </a:solidFill>
                        </a:rPr>
                        <a:t>年</a:t>
                      </a:r>
                      <a:r>
                        <a:rPr kumimoji="1" lang="en-US" altLang="ja-JP" sz="1200" dirty="0">
                          <a:solidFill>
                            <a:schemeClr val="tx1"/>
                          </a:solidFill>
                        </a:rPr>
                        <a:t>3</a:t>
                      </a:r>
                      <a:r>
                        <a:rPr kumimoji="1" lang="ja-JP" altLang="en-US" sz="1200" dirty="0">
                          <a:solidFill>
                            <a:schemeClr val="tx1"/>
                          </a:solidFill>
                        </a:rPr>
                        <a:t>月</a:t>
                      </a:r>
                      <a:r>
                        <a:rPr kumimoji="1" lang="en-US" altLang="ja-JP" sz="1200" dirty="0">
                          <a:solidFill>
                            <a:schemeClr val="tx1"/>
                          </a:solidFill>
                        </a:rPr>
                        <a:t>)</a:t>
                      </a:r>
                      <a:endParaRPr kumimoji="1" lang="ja-JP" alt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住宅建築物耐震</a:t>
                      </a:r>
                      <a:r>
                        <a:rPr kumimoji="1" lang="en-US" altLang="ja-JP" sz="1200" dirty="0">
                          <a:solidFill>
                            <a:schemeClr val="tx1"/>
                          </a:solidFill>
                        </a:rPr>
                        <a:t>10</a:t>
                      </a:r>
                      <a:r>
                        <a:rPr kumimoji="1" lang="ja-JP" altLang="en-US" sz="1200" dirty="0">
                          <a:solidFill>
                            <a:schemeClr val="tx1"/>
                          </a:solidFill>
                        </a:rPr>
                        <a:t>ヵ年 戦略・大阪 策定</a:t>
                      </a:r>
                      <a:r>
                        <a:rPr kumimoji="1" lang="en-US" altLang="ja-JP" sz="1200" dirty="0">
                          <a:solidFill>
                            <a:schemeClr val="tx1"/>
                          </a:solidFill>
                        </a:rPr>
                        <a:t>(2016</a:t>
                      </a:r>
                      <a:r>
                        <a:rPr kumimoji="1" lang="ja-JP" altLang="en-US" sz="1200" dirty="0">
                          <a:solidFill>
                            <a:schemeClr val="tx1"/>
                          </a:solidFill>
                        </a:rPr>
                        <a:t>年</a:t>
                      </a:r>
                      <a:r>
                        <a:rPr kumimoji="1" lang="en-US" altLang="ja-JP" sz="1200" dirty="0">
                          <a:solidFill>
                            <a:schemeClr val="tx1"/>
                          </a:solidFill>
                        </a:rPr>
                        <a:t>1</a:t>
                      </a:r>
                      <a:r>
                        <a:rPr kumimoji="1" lang="ja-JP" altLang="en-US" sz="1200" dirty="0">
                          <a:solidFill>
                            <a:schemeClr val="tx1"/>
                          </a:solidFill>
                        </a:rPr>
                        <a:t>月</a:t>
                      </a:r>
                      <a:r>
                        <a:rPr kumimoji="1" lang="en-US" altLang="ja-JP" sz="120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10</a:t>
                      </a:r>
                      <a:r>
                        <a:rPr kumimoji="1" lang="ja-JP" altLang="en-US" sz="1200" dirty="0" smtClean="0">
                          <a:solidFill>
                            <a:schemeClr val="tx1"/>
                          </a:solidFill>
                        </a:rPr>
                        <a:t>ヵ年 戦略 </a:t>
                      </a:r>
                      <a:r>
                        <a:rPr kumimoji="1" lang="ja-JP" altLang="en-US" sz="1200" u="none" dirty="0" smtClean="0">
                          <a:solidFill>
                            <a:schemeClr val="tx1"/>
                          </a:solidFill>
                        </a:rPr>
                        <a:t>改定（</a:t>
                      </a:r>
                      <a:r>
                        <a:rPr kumimoji="1" lang="en-US" altLang="ja-JP" sz="1200" u="none" dirty="0" smtClean="0">
                          <a:solidFill>
                            <a:schemeClr val="tx1"/>
                          </a:solidFill>
                        </a:rPr>
                        <a:t>2019</a:t>
                      </a:r>
                      <a:r>
                        <a:rPr kumimoji="1" lang="ja-JP" altLang="en-US" sz="1200" u="none" dirty="0" smtClean="0">
                          <a:solidFill>
                            <a:schemeClr val="tx1"/>
                          </a:solidFill>
                        </a:rPr>
                        <a:t>年</a:t>
                      </a:r>
                      <a:r>
                        <a:rPr kumimoji="1" lang="en-US" altLang="ja-JP" sz="1200" u="none" dirty="0" smtClean="0">
                          <a:solidFill>
                            <a:schemeClr val="tx1"/>
                          </a:solidFill>
                        </a:rPr>
                        <a:t>3</a:t>
                      </a:r>
                      <a:r>
                        <a:rPr kumimoji="1" lang="ja-JP" altLang="en-US" sz="1200" u="none" dirty="0" smtClean="0">
                          <a:solidFill>
                            <a:schemeClr val="tx1"/>
                          </a:solidFill>
                        </a:rPr>
                        <a:t>月）</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　　</a:t>
                      </a:r>
                      <a:r>
                        <a:rPr kumimoji="1" lang="ja-JP" altLang="en-US" sz="1050" u="none" dirty="0" smtClean="0">
                          <a:solidFill>
                            <a:schemeClr val="tx1"/>
                          </a:solidFill>
                        </a:rPr>
                        <a:t>大阪府北部を震源とする地震の被害等を</a:t>
                      </a:r>
                      <a:r>
                        <a:rPr kumimoji="1" lang="ja-JP" altLang="en-US" sz="1050" u="none" dirty="0" err="1" smtClean="0">
                          <a:solidFill>
                            <a:schemeClr val="tx1"/>
                          </a:solidFill>
                        </a:rPr>
                        <a:t>踏ま</a:t>
                      </a:r>
                      <a:endParaRPr kumimoji="1" lang="en-US" altLang="ja-JP" sz="1050" u="none" dirty="0" smtClean="0">
                        <a:solidFill>
                          <a:schemeClr val="tx1"/>
                        </a:solidFill>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rPr>
                        <a:t>　  </a:t>
                      </a:r>
                      <a:r>
                        <a:rPr kumimoji="1" lang="ja-JP" altLang="en-US" sz="1050" u="none" spc="-30" baseline="0" dirty="0" smtClean="0">
                          <a:solidFill>
                            <a:schemeClr val="tx1"/>
                          </a:solidFill>
                        </a:rPr>
                        <a:t>え、取組みを強化（ブロック塀等の安全対策等）</a:t>
                      </a:r>
                      <a:endParaRPr kumimoji="1" lang="en-US" altLang="ja-JP" sz="1050" u="none" strike="sngStrike" spc="-3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　</a:t>
                      </a:r>
                      <a:r>
                        <a:rPr kumimoji="1" lang="en-US" altLang="ja-JP" sz="1200" dirty="0" smtClean="0">
                          <a:solidFill>
                            <a:schemeClr val="tx1"/>
                          </a:solidFill>
                        </a:rPr>
                        <a:t>10</a:t>
                      </a:r>
                      <a:r>
                        <a:rPr kumimoji="1" lang="ja-JP" altLang="en-US" sz="1200" dirty="0" smtClean="0">
                          <a:solidFill>
                            <a:schemeClr val="tx1"/>
                          </a:solidFill>
                        </a:rPr>
                        <a:t>ヵ年 戦略</a:t>
                      </a:r>
                      <a:r>
                        <a:rPr kumimoji="1" lang="ja-JP" altLang="en-US" sz="1200" strike="noStrike" baseline="0" dirty="0" smtClean="0">
                          <a:solidFill>
                            <a:schemeClr val="tx1"/>
                          </a:solidFill>
                        </a:rPr>
                        <a:t> </a:t>
                      </a:r>
                      <a:r>
                        <a:rPr kumimoji="1" lang="ja-JP" altLang="en-US" sz="1200" u="none" dirty="0" smtClean="0">
                          <a:solidFill>
                            <a:schemeClr val="tx1"/>
                          </a:solidFill>
                        </a:rPr>
                        <a:t>改定（</a:t>
                      </a:r>
                      <a:r>
                        <a:rPr kumimoji="1" lang="en-US" altLang="ja-JP" sz="1200" u="none" dirty="0" smtClean="0">
                          <a:solidFill>
                            <a:schemeClr val="tx1"/>
                          </a:solidFill>
                        </a:rPr>
                        <a:t>2021</a:t>
                      </a:r>
                      <a:r>
                        <a:rPr kumimoji="1" lang="ja-JP" altLang="en-US" sz="1200" u="none" dirty="0" smtClean="0">
                          <a:solidFill>
                            <a:schemeClr val="tx1"/>
                          </a:solidFill>
                        </a:rPr>
                        <a:t>年</a:t>
                      </a:r>
                      <a:r>
                        <a:rPr kumimoji="1" lang="en-US" altLang="ja-JP" sz="1200" u="none" dirty="0" smtClean="0">
                          <a:solidFill>
                            <a:schemeClr val="tx1"/>
                          </a:solidFill>
                        </a:rPr>
                        <a:t>3</a:t>
                      </a:r>
                      <a:r>
                        <a:rPr kumimoji="1" lang="ja-JP" altLang="en-US" sz="1200" u="none" dirty="0" smtClean="0">
                          <a:solidFill>
                            <a:schemeClr val="tx1"/>
                          </a:solidFill>
                        </a:rPr>
                        <a:t>月）</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　　  中間検証に基づく見直し</a:t>
                      </a:r>
                      <a:endParaRPr kumimoji="1" lang="en-US" altLang="ja-JP" sz="105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・行政が登録した事業者を、地域が選定し、府民の自主的な耐震化を促進する「まちまるごと耐震化支援事業」を実施</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・府</a:t>
                      </a:r>
                      <a:r>
                        <a:rPr kumimoji="1" lang="ja-JP" altLang="en-US" sz="1200" dirty="0">
                          <a:solidFill>
                            <a:schemeClr val="tx1"/>
                          </a:solidFill>
                        </a:rPr>
                        <a:t>有建築物の耐震性能を府民にわかりやすく情報提供</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・「新・府有建築物耐震化実施方針（</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2016</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8</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月策定、</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2021</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3</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月中間</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見直し）」に基づき、耐震化を推進</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200" dirty="0">
                          <a:solidFill>
                            <a:schemeClr val="tx1"/>
                          </a:solidFill>
                        </a:rPr>
                        <a:t>・まちまるごと耐震化支援事業</a:t>
                      </a:r>
                      <a:r>
                        <a:rPr kumimoji="1" lang="ja-JP" altLang="en-US" sz="1200" dirty="0" smtClean="0">
                          <a:solidFill>
                            <a:schemeClr val="tx1"/>
                          </a:solidFill>
                        </a:rPr>
                        <a:t>実績</a:t>
                      </a:r>
                      <a:endParaRPr kumimoji="1" lang="en-US" altLang="ja-JP" sz="1200" dirty="0" smtClean="0">
                        <a:solidFill>
                          <a:schemeClr val="tx1"/>
                        </a:solidFill>
                      </a:endParaRPr>
                    </a:p>
                    <a:p>
                      <a:pPr algn="l"/>
                      <a:r>
                        <a:rPr kumimoji="1" lang="en-US" altLang="ja-JP" sz="1200" baseline="0" dirty="0" smtClean="0">
                          <a:solidFill>
                            <a:schemeClr val="tx1"/>
                          </a:solidFill>
                        </a:rPr>
                        <a:t> </a:t>
                      </a:r>
                      <a:r>
                        <a:rPr kumimoji="1" lang="en-US" altLang="ja-JP" sz="1200" dirty="0" smtClean="0">
                          <a:solidFill>
                            <a:schemeClr val="tx1"/>
                          </a:solidFill>
                        </a:rPr>
                        <a:t>‐2013</a:t>
                      </a:r>
                      <a:r>
                        <a:rPr kumimoji="1" lang="ja-JP" altLang="en-US" sz="1200" dirty="0" smtClean="0">
                          <a:solidFill>
                            <a:schemeClr val="tx1"/>
                          </a:solidFill>
                        </a:rPr>
                        <a:t>年度</a:t>
                      </a:r>
                      <a:r>
                        <a:rPr kumimoji="1" lang="en-US" altLang="ja-JP" sz="1200" dirty="0" smtClean="0">
                          <a:solidFill>
                            <a:schemeClr val="tx1"/>
                          </a:solidFill>
                        </a:rPr>
                        <a:t>10</a:t>
                      </a:r>
                      <a:r>
                        <a:rPr kumimoji="1" lang="ja-JP" altLang="en-US" sz="1200" dirty="0" smtClean="0">
                          <a:solidFill>
                            <a:schemeClr val="tx1"/>
                          </a:solidFill>
                        </a:rPr>
                        <a:t>市</a:t>
                      </a:r>
                      <a:r>
                        <a:rPr kumimoji="1" lang="en-US" altLang="ja-JP" sz="1200" dirty="0" smtClean="0">
                          <a:solidFill>
                            <a:schemeClr val="tx1"/>
                          </a:solidFill>
                        </a:rPr>
                        <a:t>17</a:t>
                      </a:r>
                      <a:r>
                        <a:rPr kumimoji="1" lang="ja-JP" altLang="en-US" sz="1200" dirty="0" smtClean="0">
                          <a:solidFill>
                            <a:schemeClr val="tx1"/>
                          </a:solidFill>
                        </a:rPr>
                        <a:t>地区</a:t>
                      </a:r>
                      <a:r>
                        <a:rPr kumimoji="1" lang="ja-JP" altLang="en-US" sz="1200" baseline="0" dirty="0" smtClean="0">
                          <a:solidFill>
                            <a:schemeClr val="tx1"/>
                          </a:solidFill>
                        </a:rPr>
                        <a:t> </a:t>
                      </a:r>
                      <a:r>
                        <a:rPr kumimoji="1" lang="en-US" altLang="ja-JP" sz="1200" dirty="0" smtClean="0">
                          <a:solidFill>
                            <a:schemeClr val="tx1"/>
                          </a:solidFill>
                        </a:rPr>
                        <a:t>14</a:t>
                      </a:r>
                      <a:r>
                        <a:rPr kumimoji="1" lang="ja-JP" altLang="en-US" sz="1200" dirty="0" smtClean="0">
                          <a:solidFill>
                            <a:schemeClr val="tx1"/>
                          </a:solidFill>
                        </a:rPr>
                        <a:t>年度</a:t>
                      </a:r>
                      <a:r>
                        <a:rPr kumimoji="1" lang="en-US" altLang="ja-JP" sz="1200" dirty="0" smtClean="0">
                          <a:solidFill>
                            <a:schemeClr val="tx1"/>
                          </a:solidFill>
                        </a:rPr>
                        <a:t>15</a:t>
                      </a:r>
                      <a:r>
                        <a:rPr kumimoji="1" lang="ja-JP" altLang="en-US" sz="1200" dirty="0" smtClean="0">
                          <a:solidFill>
                            <a:schemeClr val="tx1"/>
                          </a:solidFill>
                        </a:rPr>
                        <a:t>市村</a:t>
                      </a:r>
                      <a:r>
                        <a:rPr kumimoji="1" lang="en-US" altLang="ja-JP" sz="1200" dirty="0" smtClean="0">
                          <a:solidFill>
                            <a:schemeClr val="tx1"/>
                          </a:solidFill>
                        </a:rPr>
                        <a:t>30</a:t>
                      </a:r>
                      <a:r>
                        <a:rPr kumimoji="1" lang="ja-JP" altLang="en-US" sz="1200" dirty="0" smtClean="0">
                          <a:solidFill>
                            <a:schemeClr val="tx1"/>
                          </a:solidFill>
                        </a:rPr>
                        <a:t>地</a:t>
                      </a:r>
                      <a:endParaRPr kumimoji="1" lang="en-US" altLang="ja-JP" sz="1200" dirty="0" smtClean="0">
                        <a:solidFill>
                          <a:schemeClr val="tx1"/>
                        </a:solidFill>
                      </a:endParaRPr>
                    </a:p>
                    <a:p>
                      <a:pPr algn="l"/>
                      <a:r>
                        <a:rPr kumimoji="1" lang="en-US" altLang="ja-JP" sz="1200" dirty="0" smtClean="0">
                          <a:solidFill>
                            <a:schemeClr val="tx1"/>
                          </a:solidFill>
                        </a:rPr>
                        <a:t>   </a:t>
                      </a:r>
                      <a:r>
                        <a:rPr kumimoji="1" lang="ja-JP" altLang="en-US" sz="1200" dirty="0" smtClean="0">
                          <a:solidFill>
                            <a:schemeClr val="tx1"/>
                          </a:solidFill>
                        </a:rPr>
                        <a:t>区 </a:t>
                      </a:r>
                      <a:r>
                        <a:rPr kumimoji="1" lang="en-US" altLang="ja-JP" sz="1200" dirty="0" smtClean="0">
                          <a:solidFill>
                            <a:schemeClr val="tx1"/>
                          </a:solidFill>
                        </a:rPr>
                        <a:t>15</a:t>
                      </a:r>
                      <a:r>
                        <a:rPr kumimoji="1" lang="ja-JP" altLang="en-US" sz="1200" dirty="0" smtClean="0">
                          <a:solidFill>
                            <a:schemeClr val="tx1"/>
                          </a:solidFill>
                        </a:rPr>
                        <a:t>年度 </a:t>
                      </a:r>
                      <a:r>
                        <a:rPr kumimoji="1" lang="en-US" altLang="ja-JP" sz="1200" dirty="0" smtClean="0">
                          <a:solidFill>
                            <a:schemeClr val="tx1"/>
                          </a:solidFill>
                        </a:rPr>
                        <a:t>7</a:t>
                      </a:r>
                      <a:r>
                        <a:rPr kumimoji="1" lang="ja-JP" altLang="en-US" sz="1200" dirty="0" smtClean="0">
                          <a:solidFill>
                            <a:schemeClr val="tx1"/>
                          </a:solidFill>
                        </a:rPr>
                        <a:t>市</a:t>
                      </a:r>
                      <a:r>
                        <a:rPr kumimoji="1" lang="en-US" altLang="ja-JP" sz="1200" dirty="0" smtClean="0">
                          <a:solidFill>
                            <a:schemeClr val="tx1"/>
                          </a:solidFill>
                        </a:rPr>
                        <a:t>36</a:t>
                      </a:r>
                      <a:r>
                        <a:rPr kumimoji="1" lang="ja-JP" altLang="en-US" sz="1200" dirty="0" smtClean="0">
                          <a:solidFill>
                            <a:schemeClr val="tx1"/>
                          </a:solidFill>
                        </a:rPr>
                        <a:t>地区 </a:t>
                      </a:r>
                      <a:r>
                        <a:rPr kumimoji="1" lang="en-US" altLang="ja-JP" sz="1200" dirty="0" smtClean="0">
                          <a:solidFill>
                            <a:schemeClr val="tx1"/>
                          </a:solidFill>
                        </a:rPr>
                        <a:t>16</a:t>
                      </a:r>
                      <a:r>
                        <a:rPr kumimoji="1" lang="ja-JP" altLang="en-US" sz="1200" dirty="0" smtClean="0">
                          <a:solidFill>
                            <a:schemeClr val="tx1"/>
                          </a:solidFill>
                        </a:rPr>
                        <a:t>年度  </a:t>
                      </a:r>
                      <a:r>
                        <a:rPr kumimoji="1" lang="en-US" altLang="ja-JP" sz="1200" dirty="0" smtClean="0">
                          <a:solidFill>
                            <a:schemeClr val="tx1"/>
                          </a:solidFill>
                        </a:rPr>
                        <a:t>5</a:t>
                      </a:r>
                      <a:r>
                        <a:rPr kumimoji="1" lang="ja-JP" altLang="en-US" sz="1200" dirty="0" smtClean="0">
                          <a:solidFill>
                            <a:schemeClr val="tx1"/>
                          </a:solidFill>
                        </a:rPr>
                        <a:t>市</a:t>
                      </a:r>
                      <a:r>
                        <a:rPr kumimoji="1" lang="en-US" altLang="ja-JP" sz="1200" dirty="0" smtClean="0">
                          <a:solidFill>
                            <a:schemeClr val="tx1"/>
                          </a:solidFill>
                        </a:rPr>
                        <a:t>41</a:t>
                      </a:r>
                      <a:r>
                        <a:rPr kumimoji="1" lang="ja-JP" altLang="en-US" sz="1200" dirty="0" smtClean="0">
                          <a:solidFill>
                            <a:schemeClr val="tx1"/>
                          </a:solidFill>
                        </a:rPr>
                        <a:t>地区</a:t>
                      </a:r>
                      <a:endParaRPr kumimoji="1" lang="en-US" altLang="ja-JP" sz="1200" dirty="0" smtClean="0">
                        <a:solidFill>
                          <a:schemeClr val="tx1"/>
                        </a:solidFill>
                      </a:endParaRPr>
                    </a:p>
                    <a:p>
                      <a:pPr algn="l"/>
                      <a:r>
                        <a:rPr kumimoji="1" lang="en-US" altLang="ja-JP" sz="1200" dirty="0" smtClean="0">
                          <a:solidFill>
                            <a:schemeClr val="tx1"/>
                          </a:solidFill>
                        </a:rPr>
                        <a:t>   17</a:t>
                      </a:r>
                      <a:r>
                        <a:rPr kumimoji="1" lang="ja-JP" altLang="en-US" sz="1200" dirty="0" smtClean="0">
                          <a:solidFill>
                            <a:schemeClr val="tx1"/>
                          </a:solidFill>
                        </a:rPr>
                        <a:t>年度 </a:t>
                      </a:r>
                      <a:r>
                        <a:rPr kumimoji="1" lang="en-US" altLang="ja-JP" sz="1200" dirty="0" smtClean="0">
                          <a:solidFill>
                            <a:schemeClr val="tx1"/>
                          </a:solidFill>
                        </a:rPr>
                        <a:t>6</a:t>
                      </a:r>
                      <a:r>
                        <a:rPr kumimoji="1" lang="ja-JP" altLang="en-US" sz="1200" dirty="0" smtClean="0">
                          <a:solidFill>
                            <a:schemeClr val="tx1"/>
                          </a:solidFill>
                        </a:rPr>
                        <a:t>市町</a:t>
                      </a:r>
                      <a:r>
                        <a:rPr kumimoji="1" lang="en-US" altLang="ja-JP" sz="1200" dirty="0" smtClean="0">
                          <a:solidFill>
                            <a:schemeClr val="tx1"/>
                          </a:solidFill>
                        </a:rPr>
                        <a:t>45</a:t>
                      </a:r>
                      <a:r>
                        <a:rPr kumimoji="1" lang="ja-JP" altLang="en-US" sz="1200" dirty="0" smtClean="0">
                          <a:solidFill>
                            <a:schemeClr val="tx1"/>
                          </a:solidFill>
                        </a:rPr>
                        <a:t>地区 </a:t>
                      </a:r>
                      <a:r>
                        <a:rPr kumimoji="1" lang="en-US" altLang="ja-JP" sz="1200" dirty="0" smtClean="0">
                          <a:solidFill>
                            <a:schemeClr val="tx1"/>
                          </a:solidFill>
                        </a:rPr>
                        <a:t>18</a:t>
                      </a:r>
                      <a:r>
                        <a:rPr kumimoji="1" lang="ja-JP" altLang="en-US" sz="1200" dirty="0" smtClean="0">
                          <a:solidFill>
                            <a:schemeClr val="tx1"/>
                          </a:solidFill>
                        </a:rPr>
                        <a:t>年度 </a:t>
                      </a:r>
                      <a:r>
                        <a:rPr kumimoji="1" lang="en-US" altLang="ja-JP" sz="1200" dirty="0" smtClean="0">
                          <a:solidFill>
                            <a:schemeClr val="tx1"/>
                          </a:solidFill>
                        </a:rPr>
                        <a:t>3</a:t>
                      </a:r>
                      <a:r>
                        <a:rPr kumimoji="1" lang="ja-JP" altLang="en-US" sz="1200" dirty="0" smtClean="0">
                          <a:solidFill>
                            <a:schemeClr val="tx1"/>
                          </a:solidFill>
                        </a:rPr>
                        <a:t>市</a:t>
                      </a:r>
                      <a:r>
                        <a:rPr kumimoji="1" lang="en-US" altLang="ja-JP" sz="1200" dirty="0" smtClean="0">
                          <a:solidFill>
                            <a:schemeClr val="tx1"/>
                          </a:solidFill>
                        </a:rPr>
                        <a:t>33</a:t>
                      </a:r>
                      <a:r>
                        <a:rPr kumimoji="1" lang="ja-JP" altLang="en-US" sz="1200" dirty="0" smtClean="0">
                          <a:solidFill>
                            <a:schemeClr val="tx1"/>
                          </a:solidFill>
                        </a:rPr>
                        <a:t>地区</a:t>
                      </a:r>
                      <a:endParaRPr kumimoji="1" lang="en-US" altLang="ja-JP" sz="1200" dirty="0" smtClean="0">
                        <a:solidFill>
                          <a:schemeClr val="tx1"/>
                        </a:solidFill>
                      </a:endParaRPr>
                    </a:p>
                    <a:p>
                      <a:pPr algn="l"/>
                      <a:r>
                        <a:rPr kumimoji="1" lang="ja-JP" altLang="en-US" sz="1200" baseline="0" dirty="0" smtClean="0">
                          <a:solidFill>
                            <a:schemeClr val="tx1"/>
                          </a:solidFill>
                        </a:rPr>
                        <a:t>   </a:t>
                      </a:r>
                      <a:r>
                        <a:rPr kumimoji="1" lang="en-US" altLang="ja-JP" sz="1200" dirty="0" smtClean="0">
                          <a:solidFill>
                            <a:schemeClr val="tx1"/>
                          </a:solidFill>
                        </a:rPr>
                        <a:t>19</a:t>
                      </a:r>
                      <a:r>
                        <a:rPr kumimoji="1" lang="ja-JP" altLang="en-US" sz="1200" dirty="0" smtClean="0">
                          <a:solidFill>
                            <a:schemeClr val="tx1"/>
                          </a:solidFill>
                        </a:rPr>
                        <a:t>年度 </a:t>
                      </a:r>
                      <a:r>
                        <a:rPr kumimoji="1" lang="en-US" altLang="ja-JP" sz="1200" dirty="0" smtClean="0">
                          <a:solidFill>
                            <a:schemeClr val="tx1"/>
                          </a:solidFill>
                        </a:rPr>
                        <a:t>6</a:t>
                      </a:r>
                      <a:r>
                        <a:rPr kumimoji="1" lang="ja-JP" altLang="en-US" sz="1200" dirty="0" smtClean="0">
                          <a:solidFill>
                            <a:schemeClr val="tx1"/>
                          </a:solidFill>
                        </a:rPr>
                        <a:t>市</a:t>
                      </a:r>
                      <a:r>
                        <a:rPr kumimoji="1" lang="en-US" altLang="ja-JP" sz="1200" dirty="0" smtClean="0">
                          <a:solidFill>
                            <a:schemeClr val="tx1"/>
                          </a:solidFill>
                        </a:rPr>
                        <a:t>51</a:t>
                      </a:r>
                      <a:r>
                        <a:rPr kumimoji="1" lang="ja-JP" altLang="en-US" sz="1200" dirty="0" smtClean="0">
                          <a:solidFill>
                            <a:schemeClr val="tx1"/>
                          </a:solidFill>
                        </a:rPr>
                        <a:t>地区 </a:t>
                      </a:r>
                      <a:r>
                        <a:rPr kumimoji="1" lang="en-US" altLang="ja-JP" sz="1200" dirty="0" smtClean="0">
                          <a:solidFill>
                            <a:schemeClr val="tx1"/>
                          </a:solidFill>
                        </a:rPr>
                        <a:t>20</a:t>
                      </a:r>
                      <a:r>
                        <a:rPr kumimoji="1" lang="ja-JP" altLang="en-US" sz="1200" dirty="0" smtClean="0">
                          <a:solidFill>
                            <a:schemeClr val="tx1"/>
                          </a:solidFill>
                        </a:rPr>
                        <a:t>年度 </a:t>
                      </a:r>
                      <a:r>
                        <a:rPr kumimoji="1" lang="en-US" altLang="ja-JP" sz="1200" dirty="0" smtClean="0">
                          <a:solidFill>
                            <a:schemeClr val="tx1"/>
                          </a:solidFill>
                        </a:rPr>
                        <a:t>4</a:t>
                      </a:r>
                      <a:r>
                        <a:rPr kumimoji="1" lang="ja-JP" altLang="en-US" sz="1200" dirty="0" smtClean="0">
                          <a:solidFill>
                            <a:schemeClr val="tx1"/>
                          </a:solidFill>
                        </a:rPr>
                        <a:t>市</a:t>
                      </a:r>
                      <a:r>
                        <a:rPr kumimoji="1" lang="en-US" altLang="ja-JP" sz="1200" dirty="0" smtClean="0">
                          <a:solidFill>
                            <a:schemeClr val="tx1"/>
                          </a:solidFill>
                        </a:rPr>
                        <a:t>49</a:t>
                      </a:r>
                      <a:r>
                        <a:rPr kumimoji="1" lang="ja-JP" altLang="en-US" sz="1200" dirty="0" smtClean="0">
                          <a:solidFill>
                            <a:schemeClr val="tx1"/>
                          </a:solidFill>
                        </a:rPr>
                        <a:t>地区</a:t>
                      </a:r>
                      <a:endParaRPr kumimoji="1" lang="en-US" altLang="ja-JP" sz="1200" dirty="0" smtClean="0">
                        <a:solidFill>
                          <a:schemeClr val="tx1"/>
                        </a:solidFill>
                      </a:endParaRPr>
                    </a:p>
                    <a:p>
                      <a:pPr algn="l"/>
                      <a:r>
                        <a:rPr kumimoji="1" lang="en-US" altLang="ja-JP" sz="1200" dirty="0" smtClean="0">
                          <a:solidFill>
                            <a:schemeClr val="tx1"/>
                          </a:solidFill>
                        </a:rPr>
                        <a:t>   21</a:t>
                      </a:r>
                      <a:r>
                        <a:rPr kumimoji="1" lang="ja-JP" altLang="en-US" sz="1200" dirty="0" smtClean="0">
                          <a:solidFill>
                            <a:schemeClr val="tx1"/>
                          </a:solidFill>
                        </a:rPr>
                        <a:t>年度 </a:t>
                      </a:r>
                      <a:r>
                        <a:rPr kumimoji="1" lang="en-US" altLang="ja-JP" sz="1200" dirty="0" smtClean="0">
                          <a:solidFill>
                            <a:schemeClr val="tx1"/>
                          </a:solidFill>
                        </a:rPr>
                        <a:t>5</a:t>
                      </a:r>
                      <a:r>
                        <a:rPr kumimoji="1" lang="ja-JP" altLang="en-US" sz="1200" dirty="0" smtClean="0">
                          <a:solidFill>
                            <a:schemeClr val="tx1"/>
                          </a:solidFill>
                        </a:rPr>
                        <a:t>市町</a:t>
                      </a:r>
                      <a:r>
                        <a:rPr kumimoji="1" lang="en-US" altLang="ja-JP" sz="1200" dirty="0" smtClean="0">
                          <a:solidFill>
                            <a:schemeClr val="tx1"/>
                          </a:solidFill>
                        </a:rPr>
                        <a:t>82</a:t>
                      </a:r>
                      <a:r>
                        <a:rPr kumimoji="1" lang="ja-JP" altLang="en-US" sz="1200" dirty="0" smtClean="0">
                          <a:solidFill>
                            <a:schemeClr val="tx1"/>
                          </a:solidFill>
                        </a:rPr>
                        <a:t>地区</a:t>
                      </a:r>
                      <a:endParaRPr kumimoji="1" lang="en-US" altLang="ja-JP" sz="1200" dirty="0" smtClean="0">
                        <a:solidFill>
                          <a:schemeClr val="tx1"/>
                        </a:solidFill>
                      </a:endParaRPr>
                    </a:p>
                    <a:p>
                      <a:pPr algn="l"/>
                      <a:endParaRPr kumimoji="1" lang="en-US" altLang="ja-JP" sz="1200" dirty="0">
                        <a:solidFill>
                          <a:schemeClr val="tx1"/>
                        </a:solidFill>
                      </a:endParaRPr>
                    </a:p>
                    <a:p>
                      <a:pPr algn="l"/>
                      <a:r>
                        <a:rPr kumimoji="1" lang="ja-JP" altLang="en-US" sz="1200" dirty="0">
                          <a:solidFill>
                            <a:schemeClr val="tx1"/>
                          </a:solidFill>
                        </a:rPr>
                        <a:t>・耐震化率の</a:t>
                      </a:r>
                      <a:r>
                        <a:rPr kumimoji="1" lang="ja-JP" altLang="en-US" sz="1200" dirty="0" smtClean="0">
                          <a:solidFill>
                            <a:schemeClr val="tx1"/>
                          </a:solidFill>
                        </a:rPr>
                        <a:t>推移</a:t>
                      </a:r>
                      <a:endParaRPr kumimoji="1" lang="en-US" altLang="ja-JP" sz="1200" dirty="0" smtClean="0">
                        <a:solidFill>
                          <a:schemeClr val="tx1"/>
                        </a:solidFill>
                      </a:endParaRPr>
                    </a:p>
                    <a:p>
                      <a:pPr algn="l"/>
                      <a:r>
                        <a:rPr kumimoji="1" lang="ja-JP" altLang="en-US" sz="1200" dirty="0" smtClean="0">
                          <a:solidFill>
                            <a:schemeClr val="tx1"/>
                          </a:solidFill>
                        </a:rPr>
                        <a:t>（</a:t>
                      </a:r>
                      <a:r>
                        <a:rPr kumimoji="1" lang="en-US" altLang="ja-JP" sz="1200" dirty="0">
                          <a:solidFill>
                            <a:schemeClr val="tx1"/>
                          </a:solidFill>
                        </a:rPr>
                        <a:t>2010</a:t>
                      </a:r>
                      <a:r>
                        <a:rPr kumimoji="1" lang="ja-JP" altLang="en-US" sz="1200" dirty="0">
                          <a:solidFill>
                            <a:schemeClr val="tx1"/>
                          </a:solidFill>
                        </a:rPr>
                        <a:t>年→</a:t>
                      </a:r>
                      <a:r>
                        <a:rPr kumimoji="1" lang="en-US" altLang="ja-JP" sz="1200" dirty="0" smtClean="0">
                          <a:solidFill>
                            <a:schemeClr val="tx1"/>
                          </a:solidFill>
                        </a:rPr>
                        <a:t>2015</a:t>
                      </a:r>
                      <a:r>
                        <a:rPr kumimoji="1" lang="ja-JP" altLang="en-US" sz="1200" dirty="0" smtClean="0">
                          <a:solidFill>
                            <a:schemeClr val="tx1"/>
                          </a:solidFill>
                        </a:rPr>
                        <a:t>年→</a:t>
                      </a:r>
                      <a:r>
                        <a:rPr kumimoji="1" lang="en-US" altLang="ja-JP" sz="1200" dirty="0" smtClean="0">
                          <a:solidFill>
                            <a:schemeClr val="tx1"/>
                          </a:solidFill>
                        </a:rPr>
                        <a:t>2020</a:t>
                      </a:r>
                      <a:r>
                        <a:rPr kumimoji="1" lang="ja-JP" altLang="en-US" sz="1200" dirty="0" smtClean="0">
                          <a:solidFill>
                            <a:schemeClr val="tx1"/>
                          </a:solidFill>
                        </a:rPr>
                        <a:t>年）</a:t>
                      </a:r>
                      <a:endParaRPr kumimoji="1" lang="en-US" altLang="ja-JP" sz="1200" dirty="0">
                        <a:solidFill>
                          <a:schemeClr val="tx1"/>
                        </a:solidFill>
                      </a:endParaRPr>
                    </a:p>
                    <a:p>
                      <a:pPr algn="l"/>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住宅　（</a:t>
                      </a:r>
                      <a:r>
                        <a:rPr kumimoji="1" lang="en-US" altLang="ja-JP" sz="1200" dirty="0">
                          <a:solidFill>
                            <a:schemeClr val="tx1"/>
                          </a:solidFill>
                        </a:rPr>
                        <a:t>79.0%</a:t>
                      </a:r>
                      <a:r>
                        <a:rPr kumimoji="1" lang="ja-JP" altLang="en-US" sz="1200" dirty="0">
                          <a:solidFill>
                            <a:schemeClr val="tx1"/>
                          </a:solidFill>
                        </a:rPr>
                        <a:t>→</a:t>
                      </a:r>
                      <a:r>
                        <a:rPr kumimoji="1" lang="en-US" altLang="ja-JP" sz="1200" dirty="0">
                          <a:solidFill>
                            <a:schemeClr val="tx1"/>
                          </a:solidFill>
                        </a:rPr>
                        <a:t>83.5%</a:t>
                      </a:r>
                      <a:r>
                        <a:rPr kumimoji="1" lang="ja-JP" altLang="en-US" sz="1200" dirty="0">
                          <a:solidFill>
                            <a:schemeClr val="tx1"/>
                          </a:solidFill>
                        </a:rPr>
                        <a:t>→</a:t>
                      </a:r>
                      <a:r>
                        <a:rPr kumimoji="1" lang="en-US" altLang="ja-JP" sz="1200" dirty="0">
                          <a:solidFill>
                            <a:schemeClr val="tx1"/>
                          </a:solidFill>
                        </a:rPr>
                        <a:t>88.6%</a:t>
                      </a:r>
                      <a:r>
                        <a:rPr kumimoji="1" lang="ja-JP" altLang="en-US" sz="1200" dirty="0">
                          <a:solidFill>
                            <a:schemeClr val="tx1"/>
                          </a:solidFill>
                        </a:rPr>
                        <a:t>）</a:t>
                      </a:r>
                      <a:endParaRPr kumimoji="1" lang="en-US" altLang="ja-JP" sz="1200" dirty="0">
                        <a:solidFill>
                          <a:schemeClr val="tx1"/>
                        </a:solidFill>
                      </a:endParaRPr>
                    </a:p>
                    <a:p>
                      <a:pPr algn="l"/>
                      <a:r>
                        <a:rPr kumimoji="1" lang="ja-JP" altLang="en-US" sz="1200" dirty="0">
                          <a:solidFill>
                            <a:schemeClr val="tx1"/>
                          </a:solidFill>
                        </a:rPr>
                        <a:t>　</a:t>
                      </a:r>
                      <a:r>
                        <a:rPr kumimoji="1" lang="en-US" altLang="ja-JP" sz="1200" dirty="0">
                          <a:solidFill>
                            <a:schemeClr val="tx1"/>
                          </a:solidFill>
                        </a:rPr>
                        <a:t>‐</a:t>
                      </a:r>
                      <a:r>
                        <a:rPr kumimoji="1" lang="ja-JP" altLang="en-US" sz="1200" spc="-100" baseline="0" dirty="0">
                          <a:solidFill>
                            <a:schemeClr val="tx1"/>
                          </a:solidFill>
                        </a:rPr>
                        <a:t>多数の者が利用する 建築物</a:t>
                      </a:r>
                      <a:endParaRPr kumimoji="1" lang="en-US" altLang="ja-JP" sz="1200" spc="-100" baseline="0" dirty="0">
                        <a:solidFill>
                          <a:schemeClr val="tx1"/>
                        </a:solidFill>
                      </a:endParaRPr>
                    </a:p>
                    <a:p>
                      <a:pPr algn="l"/>
                      <a:r>
                        <a:rPr kumimoji="1" lang="ja-JP" altLang="en-US" sz="1200" spc="-100" baseline="0" dirty="0">
                          <a:solidFill>
                            <a:schemeClr val="tx1"/>
                          </a:solidFill>
                        </a:rPr>
                        <a:t>　（</a:t>
                      </a:r>
                      <a:r>
                        <a:rPr kumimoji="1" lang="en-US" altLang="ja-JP" sz="1200" dirty="0">
                          <a:solidFill>
                            <a:schemeClr val="tx1"/>
                          </a:solidFill>
                        </a:rPr>
                        <a:t>86.0%</a:t>
                      </a:r>
                      <a:r>
                        <a:rPr kumimoji="1" lang="ja-JP" altLang="en-US" sz="1200" dirty="0">
                          <a:solidFill>
                            <a:schemeClr val="tx1"/>
                          </a:solidFill>
                        </a:rPr>
                        <a:t>→</a:t>
                      </a:r>
                      <a:r>
                        <a:rPr kumimoji="1" lang="en-US" altLang="ja-JP" sz="1200" dirty="0">
                          <a:solidFill>
                            <a:schemeClr val="tx1"/>
                          </a:solidFill>
                        </a:rPr>
                        <a:t>90.3%</a:t>
                      </a:r>
                      <a:r>
                        <a:rPr kumimoji="1" lang="ja-JP" altLang="en-US" sz="1200" dirty="0">
                          <a:solidFill>
                            <a:schemeClr val="tx1"/>
                          </a:solidFill>
                        </a:rPr>
                        <a:t>→</a:t>
                      </a:r>
                      <a:r>
                        <a:rPr kumimoji="1" lang="en-US" altLang="ja-JP" sz="1200" dirty="0">
                          <a:solidFill>
                            <a:schemeClr val="tx1"/>
                          </a:solidFill>
                        </a:rPr>
                        <a:t>93.9%</a:t>
                      </a:r>
                      <a:r>
                        <a:rPr kumimoji="1" lang="ja-JP" altLang="en-US" sz="1200" dirty="0">
                          <a:solidFill>
                            <a:schemeClr val="tx1"/>
                          </a:solidFill>
                        </a:rPr>
                        <a:t>）</a:t>
                      </a:r>
                      <a:endParaRPr kumimoji="1" lang="en-US" altLang="ja-JP" sz="1200" dirty="0">
                        <a:solidFill>
                          <a:schemeClr val="tx1"/>
                        </a:solidFill>
                      </a:endParaRPr>
                    </a:p>
                    <a:p>
                      <a:pPr algn="l"/>
                      <a:r>
                        <a:rPr kumimoji="1" lang="ja-JP" altLang="en-US" sz="1200" dirty="0">
                          <a:solidFill>
                            <a:schemeClr val="tx1"/>
                          </a:solidFill>
                        </a:rPr>
                        <a:t>・耐震性が不足する棟数の推移</a:t>
                      </a:r>
                      <a:endParaRPr kumimoji="1" lang="en-US" altLang="ja-JP" sz="1200" dirty="0">
                        <a:solidFill>
                          <a:schemeClr val="tx1"/>
                        </a:solidFill>
                      </a:endParaRPr>
                    </a:p>
                    <a:p>
                      <a:pPr algn="l"/>
                      <a:r>
                        <a:rPr kumimoji="1" lang="ja-JP" altLang="en-US" sz="1200" dirty="0">
                          <a:solidFill>
                            <a:schemeClr val="tx1"/>
                          </a:solidFill>
                        </a:rPr>
                        <a:t>　大規模建築物</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a:t>
                      </a:r>
                      <a:r>
                        <a:rPr kumimoji="1" lang="en-US" altLang="ja-JP" sz="1200" dirty="0">
                          <a:solidFill>
                            <a:schemeClr val="tx1"/>
                          </a:solidFill>
                        </a:rPr>
                        <a:t>2016</a:t>
                      </a:r>
                      <a:r>
                        <a:rPr kumimoji="1" lang="ja-JP" altLang="en-US" sz="1200" dirty="0" smtClean="0">
                          <a:solidFill>
                            <a:schemeClr val="tx1"/>
                          </a:solidFill>
                        </a:rPr>
                        <a:t>年度</a:t>
                      </a:r>
                      <a:r>
                        <a:rPr kumimoji="1" lang="en-US" altLang="ja-JP" sz="1200" dirty="0" smtClean="0">
                          <a:solidFill>
                            <a:schemeClr val="tx1"/>
                          </a:solidFill>
                        </a:rPr>
                        <a:t>139</a:t>
                      </a:r>
                      <a:r>
                        <a:rPr kumimoji="1" lang="ja-JP" altLang="en-US" sz="1200" dirty="0">
                          <a:solidFill>
                            <a:schemeClr val="tx1"/>
                          </a:solidFill>
                        </a:rPr>
                        <a:t>棟→</a:t>
                      </a:r>
                      <a:r>
                        <a:rPr kumimoji="1" lang="en-US" altLang="ja-JP" sz="1200" dirty="0">
                          <a:solidFill>
                            <a:schemeClr val="tx1"/>
                          </a:solidFill>
                        </a:rPr>
                        <a:t>2021</a:t>
                      </a:r>
                      <a:r>
                        <a:rPr kumimoji="1" lang="ja-JP" altLang="en-US" sz="1200" dirty="0" smtClean="0">
                          <a:solidFill>
                            <a:schemeClr val="tx1"/>
                          </a:solidFill>
                        </a:rPr>
                        <a:t>年度</a:t>
                      </a:r>
                      <a:r>
                        <a:rPr kumimoji="1" lang="en-US" altLang="ja-JP" sz="1200" dirty="0" smtClean="0">
                          <a:solidFill>
                            <a:schemeClr val="tx1"/>
                          </a:solidFill>
                        </a:rPr>
                        <a:t>90</a:t>
                      </a:r>
                      <a:r>
                        <a:rPr kumimoji="1" lang="ja-JP" altLang="en-US" sz="1200" dirty="0">
                          <a:solidFill>
                            <a:schemeClr val="tx1"/>
                          </a:solidFill>
                        </a:rPr>
                        <a:t>棟）</a:t>
                      </a:r>
                      <a:endParaRPr kumimoji="1" lang="en-US" altLang="ja-JP" sz="1200" dirty="0">
                        <a:solidFill>
                          <a:schemeClr val="tx1"/>
                        </a:solidFill>
                      </a:endParaRPr>
                    </a:p>
                    <a:p>
                      <a:pPr algn="l"/>
                      <a:r>
                        <a:rPr kumimoji="1" lang="ja-JP" altLang="en-US" sz="1200" dirty="0">
                          <a:solidFill>
                            <a:schemeClr val="tx1"/>
                          </a:solidFill>
                        </a:rPr>
                        <a:t>　広域緊急交通路沿道建築物</a:t>
                      </a:r>
                      <a:endParaRPr kumimoji="1" lang="en-US" altLang="ja-JP" sz="1200" dirty="0">
                        <a:solidFill>
                          <a:schemeClr val="tx1"/>
                        </a:solidFill>
                      </a:endParaRPr>
                    </a:p>
                    <a:p>
                      <a:pPr algn="l"/>
                      <a:r>
                        <a:rPr kumimoji="1" lang="ja-JP" altLang="en-US" sz="1200" dirty="0">
                          <a:solidFill>
                            <a:schemeClr val="tx1"/>
                          </a:solidFill>
                        </a:rPr>
                        <a:t>　（</a:t>
                      </a:r>
                      <a:r>
                        <a:rPr kumimoji="1" lang="en-US" altLang="ja-JP" sz="1200" dirty="0">
                          <a:solidFill>
                            <a:schemeClr val="tx1"/>
                          </a:solidFill>
                        </a:rPr>
                        <a:t>2018</a:t>
                      </a:r>
                      <a:r>
                        <a:rPr kumimoji="1" lang="ja-JP" altLang="en-US" sz="1200" dirty="0" smtClean="0">
                          <a:solidFill>
                            <a:schemeClr val="tx1"/>
                          </a:solidFill>
                        </a:rPr>
                        <a:t>年度</a:t>
                      </a:r>
                      <a:r>
                        <a:rPr kumimoji="1" lang="en-US" altLang="ja-JP" sz="1200" dirty="0" smtClean="0">
                          <a:solidFill>
                            <a:schemeClr val="tx1"/>
                          </a:solidFill>
                        </a:rPr>
                        <a:t>228</a:t>
                      </a:r>
                      <a:r>
                        <a:rPr kumimoji="1" lang="ja-JP" altLang="en-US" sz="1200" dirty="0">
                          <a:solidFill>
                            <a:schemeClr val="tx1"/>
                          </a:solidFill>
                        </a:rPr>
                        <a:t>棟→</a:t>
                      </a:r>
                      <a:r>
                        <a:rPr kumimoji="1" lang="en-US" altLang="ja-JP" sz="1200" dirty="0">
                          <a:solidFill>
                            <a:schemeClr val="tx1"/>
                          </a:solidFill>
                        </a:rPr>
                        <a:t>2021</a:t>
                      </a:r>
                      <a:r>
                        <a:rPr kumimoji="1" lang="ja-JP" altLang="en-US" sz="1200" dirty="0" smtClean="0">
                          <a:solidFill>
                            <a:schemeClr val="tx1"/>
                          </a:solidFill>
                        </a:rPr>
                        <a:t>年度</a:t>
                      </a:r>
                      <a:r>
                        <a:rPr kumimoji="1" lang="en-US" altLang="ja-JP" sz="1200" dirty="0" smtClean="0">
                          <a:solidFill>
                            <a:schemeClr val="tx1"/>
                          </a:solidFill>
                        </a:rPr>
                        <a:t>197</a:t>
                      </a:r>
                      <a:r>
                        <a:rPr kumimoji="1" lang="ja-JP" altLang="en-US" sz="1200" dirty="0">
                          <a:solidFill>
                            <a:schemeClr val="tx1"/>
                          </a:solidFill>
                        </a:rPr>
                        <a:t>棟</a:t>
                      </a:r>
                      <a:r>
                        <a:rPr kumimoji="1" lang="ja-JP" altLang="en-US" sz="1200" dirty="0" smtClean="0">
                          <a:solidFill>
                            <a:schemeClr val="tx1"/>
                          </a:solidFill>
                        </a:rPr>
                        <a:t>）</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・府立学校のブロック塀について、</a:t>
                      </a:r>
                      <a:r>
                        <a:rPr kumimoji="1" lang="en-US" altLang="ja-JP" sz="1200" strike="noStrike" baseline="0" dirty="0" smtClean="0">
                          <a:solidFill>
                            <a:schemeClr val="tx1"/>
                          </a:solidFill>
                        </a:rPr>
                        <a:t>2018</a:t>
                      </a:r>
                      <a:r>
                        <a:rPr kumimoji="1" lang="ja-JP" altLang="en-US" sz="1200" strike="noStrike" baseline="0" dirty="0" smtClean="0">
                          <a:solidFill>
                            <a:schemeClr val="tx1"/>
                          </a:solidFill>
                        </a:rPr>
                        <a:t>年度の調査時に不適合のあった全ブロック塀の撤去完了</a:t>
                      </a:r>
                      <a:r>
                        <a:rPr kumimoji="1" lang="ja-JP" altLang="en-US" sz="1200" dirty="0" smtClean="0">
                          <a:solidFill>
                            <a:schemeClr val="tx1"/>
                          </a:solidFill>
                        </a:rPr>
                        <a:t>（</a:t>
                      </a:r>
                      <a:r>
                        <a:rPr kumimoji="1" lang="en-US" altLang="ja-JP" sz="1200" dirty="0" smtClean="0">
                          <a:solidFill>
                            <a:schemeClr val="tx1"/>
                          </a:solidFill>
                        </a:rPr>
                        <a:t>131</a:t>
                      </a:r>
                      <a:r>
                        <a:rPr kumimoji="1" lang="ja-JP" altLang="en-US" sz="1200" dirty="0" smtClean="0">
                          <a:solidFill>
                            <a:schemeClr val="tx1"/>
                          </a:solidFill>
                        </a:rPr>
                        <a:t>校　</a:t>
                      </a:r>
                      <a:r>
                        <a:rPr kumimoji="1" lang="en-US" altLang="ja-JP" sz="1200" dirty="0" smtClean="0">
                          <a:solidFill>
                            <a:schemeClr val="tx1"/>
                          </a:solidFill>
                        </a:rPr>
                        <a:t>2021</a:t>
                      </a:r>
                      <a:r>
                        <a:rPr kumimoji="1" lang="ja-JP" altLang="en-US" sz="1200" dirty="0" smtClean="0">
                          <a:solidFill>
                            <a:schemeClr val="tx1"/>
                          </a:solidFill>
                        </a:rPr>
                        <a:t>年度）</a:t>
                      </a:r>
                      <a:endParaRPr kumimoji="1" lang="en-US" altLang="ja-JP" sz="1200" dirty="0">
                        <a:solidFill>
                          <a:schemeClr val="tx1"/>
                        </a:solidFill>
                      </a:endParaRPr>
                    </a:p>
                    <a:p>
                      <a:pPr algn="l"/>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・グーグルマップを活用し、府</a:t>
                      </a:r>
                      <a:r>
                        <a:rPr kumimoji="1" lang="ja-JP" altLang="en-US" sz="1200" dirty="0">
                          <a:solidFill>
                            <a:schemeClr val="tx1"/>
                          </a:solidFill>
                        </a:rPr>
                        <a:t>有建築物の</a:t>
                      </a:r>
                      <a:r>
                        <a:rPr kumimoji="1" lang="ja-JP" altLang="en-US" sz="1200" dirty="0" smtClean="0">
                          <a:solidFill>
                            <a:schemeClr val="tx1"/>
                          </a:solidFill>
                        </a:rPr>
                        <a:t>耐震性能を地図上に表示し、府</a:t>
                      </a:r>
                      <a:r>
                        <a:rPr kumimoji="1" lang="en-US" altLang="ja-JP" sz="1200" dirty="0" smtClean="0">
                          <a:solidFill>
                            <a:schemeClr val="tx1"/>
                          </a:solidFill>
                        </a:rPr>
                        <a:t>HP</a:t>
                      </a:r>
                      <a:r>
                        <a:rPr kumimoji="1" lang="ja-JP" altLang="en-US" sz="1200" dirty="0" smtClean="0">
                          <a:solidFill>
                            <a:schemeClr val="tx1"/>
                          </a:solidFill>
                        </a:rPr>
                        <a:t>に掲載</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a:solidFill>
                            <a:schemeClr val="tx1"/>
                          </a:solidFill>
                        </a:rPr>
                        <a:t>2009</a:t>
                      </a:r>
                      <a:r>
                        <a:rPr kumimoji="1" lang="ja-JP" altLang="en-US" sz="1200" dirty="0">
                          <a:solidFill>
                            <a:schemeClr val="tx1"/>
                          </a:solidFill>
                        </a:rPr>
                        <a:t>年度～</a:t>
                      </a:r>
                      <a:r>
                        <a:rPr kumimoji="1" lang="ja-JP" altLang="en-US" sz="1200" dirty="0" smtClean="0">
                          <a:solidFill>
                            <a:schemeClr val="tx1"/>
                          </a:solidFill>
                        </a:rPr>
                        <a:t>）</a:t>
                      </a:r>
                      <a:endParaRPr kumimoji="1" lang="ja-JP" altLang="en-US" sz="1200" strike="dblStrike" dirty="0">
                        <a:solidFill>
                          <a:schemeClr val="tx1"/>
                        </a:solidFill>
                      </a:endParaRPr>
                    </a:p>
                    <a:p>
                      <a:pPr algn="l"/>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algn="l"/>
                      <a:r>
                        <a:rPr kumimoji="1" lang="ja-JP" altLang="en-US" sz="1200" b="0" i="0" u="none" strike="noStrike" kern="1200" cap="none" spc="0" normalizeH="0" baseline="0" noProof="0" dirty="0">
                          <a:ln>
                            <a:noFill/>
                          </a:ln>
                          <a:solidFill>
                            <a:schemeClr val="tx1"/>
                          </a:solidFill>
                          <a:effectLst/>
                          <a:uLnTx/>
                          <a:uFillTx/>
                          <a:latin typeface="+mn-lt"/>
                          <a:ea typeface="+mn-ea"/>
                          <a:cs typeface="+mn-cs"/>
                        </a:rPr>
                        <a:t>・耐震化率の推移</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(2008</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2017</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2021</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p>
                    <a:p>
                      <a:pPr algn="l"/>
                      <a:r>
                        <a:rPr kumimoji="1" lang="ja-JP" altLang="en-US" sz="12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府有</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建築物</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63.9%</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90.1%</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96.1%</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algn="l"/>
                      <a:r>
                        <a:rPr kumimoji="1" lang="ja-JP" altLang="en-US" sz="12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うち災害時に重要</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な機能</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を果たす建築物</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algn="l"/>
                      <a:r>
                        <a:rPr kumimoji="1" lang="ja-JP" altLang="en-US" sz="12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68.8%</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2018</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年度に</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100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％達成）</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txBody>
                  <a:tcPr marR="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テキスト ボックス 8"/>
          <p:cNvSpPr txBox="1"/>
          <p:nvPr/>
        </p:nvSpPr>
        <p:spPr>
          <a:xfrm>
            <a:off x="-14684" y="0"/>
            <a:ext cx="8979172" cy="3231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5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（４）危機管理</a:t>
            </a:r>
            <a:r>
              <a:rPr kumimoji="1" lang="ja-JP" altLang="en-US" sz="15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対策（地震・津波対策（密集市街地対策、住宅・建築物の耐震化</a:t>
            </a:r>
            <a:r>
              <a:rPr kumimoji="1" lang="ja-JP" altLang="en-US" sz="15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）（その２））</a:t>
            </a:r>
            <a:endParaRPr kumimoji="1" lang="ja-JP" altLang="en-US" sz="15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スライド番号プレースホルダー 1"/>
          <p:cNvSpPr>
            <a:spLocks noGrp="1"/>
          </p:cNvSpPr>
          <p:nvPr>
            <p:ph type="sldNum" sz="quarter" idx="12"/>
          </p:nvPr>
        </p:nvSpPr>
        <p:spPr>
          <a:xfrm>
            <a:off x="7092280" y="6492875"/>
            <a:ext cx="2133600" cy="365125"/>
          </a:xfrm>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145</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1250678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42000" y="1731600"/>
            <a:ext cx="8480271" cy="4883319"/>
          </a:xfrm>
          <a:prstGeom prst="rect">
            <a:avLst/>
          </a:prstGeom>
        </p:spPr>
      </p:pic>
      <p:sp>
        <p:nvSpPr>
          <p:cNvPr id="11" name="テキスト ボックス 10"/>
          <p:cNvSpPr txBox="1"/>
          <p:nvPr/>
        </p:nvSpPr>
        <p:spPr>
          <a:xfrm>
            <a:off x="395536" y="339638"/>
            <a:ext cx="874846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＞公立・私立高校　入学者割合の推移</a:t>
            </a:r>
          </a:p>
        </p:txBody>
      </p:sp>
      <p:sp>
        <p:nvSpPr>
          <p:cNvPr id="12" name="テキスト ボックス 11"/>
          <p:cNvSpPr txBox="1"/>
          <p:nvPr/>
        </p:nvSpPr>
        <p:spPr>
          <a:xfrm>
            <a:off x="539552" y="743163"/>
            <a:ext cx="82809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年度より私学無償化制度が開始され、府内公立中学校卒業者の私立高校への入学割合が増加し、３割を上回った。</a:t>
            </a:r>
          </a:p>
        </p:txBody>
      </p:sp>
      <p:sp>
        <p:nvSpPr>
          <p:cNvPr id="8" name="正方形/長方形 7"/>
          <p:cNvSpPr/>
          <p:nvPr/>
        </p:nvSpPr>
        <p:spPr>
          <a:xfrm>
            <a:off x="2826060" y="1486771"/>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公立</a:t>
            </a:r>
          </a:p>
        </p:txBody>
      </p:sp>
      <p:sp>
        <p:nvSpPr>
          <p:cNvPr id="9" name="正方形/長方形 8"/>
          <p:cNvSpPr/>
          <p:nvPr/>
        </p:nvSpPr>
        <p:spPr>
          <a:xfrm>
            <a:off x="6749978" y="1486771"/>
            <a:ext cx="1584176"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私立</a:t>
            </a:r>
          </a:p>
        </p:txBody>
      </p:sp>
      <p:cxnSp>
        <p:nvCxnSpPr>
          <p:cNvPr id="10" name="直線コネクタ 9"/>
          <p:cNvCxnSpPr/>
          <p:nvPr/>
        </p:nvCxnSpPr>
        <p:spPr>
          <a:xfrm>
            <a:off x="-18476" y="2492896"/>
            <a:ext cx="8532000" cy="0"/>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8496741" y="2300917"/>
            <a:ext cx="7205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私学無償化ｽﾀｰﾄ</a:t>
            </a:r>
          </a:p>
        </p:txBody>
      </p:sp>
      <p:sp>
        <p:nvSpPr>
          <p:cNvPr id="15" name="テキスト ボックス 14"/>
          <p:cNvSpPr txBox="1"/>
          <p:nvPr/>
        </p:nvSpPr>
        <p:spPr>
          <a:xfrm>
            <a:off x="322389" y="1662916"/>
            <a:ext cx="64807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cxnSp>
        <p:nvCxnSpPr>
          <p:cNvPr id="17" name="直線コネクタ 16"/>
          <p:cNvCxnSpPr/>
          <p:nvPr/>
        </p:nvCxnSpPr>
        <p:spPr>
          <a:xfrm>
            <a:off x="6266394" y="1774809"/>
            <a:ext cx="0" cy="4579091"/>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8" name="左矢印 17"/>
          <p:cNvSpPr/>
          <p:nvPr/>
        </p:nvSpPr>
        <p:spPr>
          <a:xfrm>
            <a:off x="8242580" y="2320972"/>
            <a:ext cx="288472" cy="360000"/>
          </a:xfrm>
          <a:prstGeom prst="leftArrow">
            <a:avLst>
              <a:gd name="adj1" fmla="val 50000"/>
              <a:gd name="adj2" fmla="val 56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4210890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241200" y="1047600"/>
            <a:ext cx="8669263" cy="5578323"/>
          </a:xfrm>
          <a:prstGeom prst="rect">
            <a:avLst/>
          </a:prstGeom>
        </p:spPr>
      </p:pic>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タイトル 1"/>
          <p:cNvSpPr>
            <a:spLocks noGrp="1"/>
          </p:cNvSpPr>
          <p:nvPr>
            <p:ph type="title" idx="4294967295"/>
          </p:nvPr>
        </p:nvSpPr>
        <p:spPr>
          <a:xfrm>
            <a:off x="0" y="215900"/>
            <a:ext cx="8588375" cy="620713"/>
          </a:xfrm>
        </p:spPr>
        <p:txBody>
          <a:bodyPr>
            <a:normAutofit/>
          </a:bodyPr>
          <a:lstStyle/>
          <a:p>
            <a:pPr algn="l"/>
            <a:r>
              <a:rPr kumimoji="1" lang="ja-JP" altLang="en-US" sz="1600" dirty="0">
                <a:latin typeface="+mn-ea"/>
                <a:ea typeface="+mn-ea"/>
              </a:rPr>
              <a:t>■関連データ：私学助成の予算額の推移</a:t>
            </a:r>
          </a:p>
        </p:txBody>
      </p:sp>
      <p:sp>
        <p:nvSpPr>
          <p:cNvPr id="7" name="テキスト ボックス 6"/>
          <p:cNvSpPr txBox="1"/>
          <p:nvPr/>
        </p:nvSpPr>
        <p:spPr>
          <a:xfrm>
            <a:off x="181206" y="836712"/>
            <a:ext cx="82072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私立高校等授業料支援補助金（府から生徒・保護者へ補助）</a:t>
            </a:r>
          </a:p>
        </p:txBody>
      </p:sp>
      <p:sp>
        <p:nvSpPr>
          <p:cNvPr id="8" name="テキスト ボックス 7"/>
          <p:cNvSpPr txBox="1"/>
          <p:nvPr/>
        </p:nvSpPr>
        <p:spPr>
          <a:xfrm>
            <a:off x="194526" y="3788558"/>
            <a:ext cx="43204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経常費補助金（府から全日制私立高校へ補助）</a:t>
            </a:r>
          </a:p>
        </p:txBody>
      </p:sp>
      <p:sp>
        <p:nvSpPr>
          <p:cNvPr id="9" name="テキスト ボックス 8"/>
          <p:cNvSpPr txBox="1"/>
          <p:nvPr/>
        </p:nvSpPr>
        <p:spPr>
          <a:xfrm>
            <a:off x="7668344" y="682841"/>
            <a:ext cx="136815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単位：億円</a:t>
            </a:r>
          </a:p>
        </p:txBody>
      </p:sp>
      <p:sp>
        <p:nvSpPr>
          <p:cNvPr id="10" name="テキスト ボックス 9"/>
          <p:cNvSpPr txBox="1"/>
          <p:nvPr/>
        </p:nvSpPr>
        <p:spPr>
          <a:xfrm>
            <a:off x="7534338" y="3807342"/>
            <a:ext cx="136815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単位：億円</a:t>
            </a:r>
          </a:p>
        </p:txBody>
      </p:sp>
      <p:sp>
        <p:nvSpPr>
          <p:cNvPr id="5" name="上矢印 4"/>
          <p:cNvSpPr/>
          <p:nvPr/>
        </p:nvSpPr>
        <p:spPr>
          <a:xfrm rot="4891848">
            <a:off x="3895461" y="3678638"/>
            <a:ext cx="273305" cy="2095962"/>
          </a:xfrm>
          <a:prstGeom prst="upArrow">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771357" y="3470612"/>
            <a:ext cx="144015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所得に応じた補助</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公私間に授業料格差</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17"/>
          <p:cNvSpPr txBox="1"/>
          <p:nvPr/>
        </p:nvSpPr>
        <p:spPr>
          <a:xfrm>
            <a:off x="2063385" y="3484875"/>
            <a:ext cx="9847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350</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万円未満</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無償化</a:t>
            </a:r>
          </a:p>
        </p:txBody>
      </p:sp>
      <p:sp>
        <p:nvSpPr>
          <p:cNvPr id="19" name="テキスト ボックス 18"/>
          <p:cNvSpPr txBox="1"/>
          <p:nvPr/>
        </p:nvSpPr>
        <p:spPr>
          <a:xfrm>
            <a:off x="4284815" y="3581302"/>
            <a:ext cx="207321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中間所得層まで授業料無償化</a:t>
            </a:r>
          </a:p>
        </p:txBody>
      </p:sp>
      <p:cxnSp>
        <p:nvCxnSpPr>
          <p:cNvPr id="11" name="直線コネクタ 10"/>
          <p:cNvCxnSpPr/>
          <p:nvPr/>
        </p:nvCxnSpPr>
        <p:spPr>
          <a:xfrm>
            <a:off x="2123728" y="1184712"/>
            <a:ext cx="0" cy="2519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55776" y="1175266"/>
            <a:ext cx="0" cy="25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2761338" y="4127112"/>
            <a:ext cx="10287" cy="251732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872939" y="6219631"/>
            <a:ext cx="1852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教育水準や授業料水準等の基準により配分</a:t>
            </a:r>
          </a:p>
        </p:txBody>
      </p:sp>
      <p:sp>
        <p:nvSpPr>
          <p:cNvPr id="25" name="テキスト ボックス 24"/>
          <p:cNvSpPr txBox="1"/>
          <p:nvPr/>
        </p:nvSpPr>
        <p:spPr>
          <a:xfrm>
            <a:off x="2807100" y="6222058"/>
            <a:ext cx="30801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生徒単価均等</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パーヘッド</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の原則を導入し、生徒が集まった学校に多く支出</a:t>
            </a:r>
          </a:p>
        </p:txBody>
      </p:sp>
      <p:sp>
        <p:nvSpPr>
          <p:cNvPr id="21" name="上矢印 20"/>
          <p:cNvSpPr/>
          <p:nvPr/>
        </p:nvSpPr>
        <p:spPr>
          <a:xfrm rot="3981644">
            <a:off x="2931039" y="1452301"/>
            <a:ext cx="329503" cy="1899949"/>
          </a:xfrm>
          <a:prstGeom prst="upArrow">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936821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251520" y="692696"/>
          <a:ext cx="8784976" cy="4857360"/>
        </p:xfrm>
        <a:graphic>
          <a:graphicData uri="http://schemas.openxmlformats.org/drawingml/2006/table">
            <a:tbl>
              <a:tblPr firstRow="1" bandRow="1">
                <a:tableStyleId>{5940675A-B579-460E-94D1-54222C63F5DA}</a:tableStyleId>
              </a:tblPr>
              <a:tblGrid>
                <a:gridCol w="2196244">
                  <a:extLst>
                    <a:ext uri="{9D8B030D-6E8A-4147-A177-3AD203B41FA5}">
                      <a16:colId xmlns:a16="http://schemas.microsoft.com/office/drawing/2014/main" val="20000"/>
                    </a:ext>
                  </a:extLst>
                </a:gridCol>
                <a:gridCol w="2196244">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tblGrid>
              <a:tr h="143992">
                <a:tc>
                  <a:txBody>
                    <a:body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a:solidFill>
                            <a:schemeClr val="tx1"/>
                          </a:solidFill>
                          <a:latin typeface="ＭＳ Ｐゴシック" panose="020B0600070205080204" pitchFamily="50" charset="-128"/>
                          <a:ea typeface="ＭＳ Ｐゴシック" panose="020B0600070205080204" pitchFamily="50" charset="-128"/>
                        </a:rPr>
                        <a:t>Why</a:t>
                      </a: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a:solidFill>
                            <a:schemeClr val="tx1"/>
                          </a:solidFill>
                          <a:latin typeface="ＭＳ Ｐゴシック" panose="020B0600070205080204" pitchFamily="50" charset="-128"/>
                          <a:ea typeface="ＭＳ Ｐゴシック" panose="020B0600070205080204" pitchFamily="50" charset="-128"/>
                        </a:rPr>
                        <a:t>What</a:t>
                      </a: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1600181">
                <a:tc>
                  <a:txBody>
                    <a:bodyPr/>
                    <a:lstStyle/>
                    <a:p>
                      <a:pPr algn="l">
                        <a:lnSpc>
                          <a:spcPct val="100000"/>
                        </a:lnSpc>
                        <a:spcBef>
                          <a:spcPts val="240"/>
                        </a:spcBef>
                        <a:spcAft>
                          <a:spcPts val="240"/>
                        </a:spcAft>
                      </a:pPr>
                      <a:r>
                        <a:rPr lang="ja-JP" altLang="en-US" sz="1600" kern="100" dirty="0">
                          <a:solidFill>
                            <a:schemeClr val="tx1"/>
                          </a:solidFill>
                          <a:effectLst/>
                          <a:latin typeface="+mn-ea"/>
                          <a:ea typeface="+mn-ea"/>
                          <a:cs typeface="Times New Roman" panose="02020603050405020304" pitchFamily="18" charset="0"/>
                        </a:rPr>
                        <a:t>○親の経済事情や家庭の個別事情によって、大阪の子どもたちが進学を諦めることなくチャレンジできるよう、大阪で子育てをしている世帯を支援するため。</a:t>
                      </a:r>
                      <a:endParaRPr lang="ja-JP" sz="1600" kern="100" dirty="0">
                        <a:solidFill>
                          <a:schemeClr val="tx1"/>
                        </a:solidFill>
                        <a:effectLst/>
                        <a:latin typeface="+mn-ea"/>
                        <a:ea typeface="+mn-ea"/>
                        <a:cs typeface="Times New Roman" panose="02020603050405020304" pitchFamily="18" charset="0"/>
                      </a:endParaRPr>
                    </a:p>
                  </a:txBody>
                  <a:tcPr marL="68580" marR="68580" marT="0" marB="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lnSpc>
                          <a:spcPct val="100000"/>
                        </a:lnSpc>
                        <a:spcBef>
                          <a:spcPts val="240"/>
                        </a:spcBef>
                        <a:spcAft>
                          <a:spcPts val="240"/>
                        </a:spcAft>
                      </a:pPr>
                      <a:r>
                        <a:rPr lang="ja-JP" altLang="en-US" sz="1600" kern="100" dirty="0">
                          <a:solidFill>
                            <a:schemeClr val="tx1"/>
                          </a:solidFill>
                          <a:effectLst/>
                          <a:latin typeface="+mn-ea"/>
                          <a:ea typeface="+mn-ea"/>
                          <a:cs typeface="Times New Roman" panose="02020603050405020304" pitchFamily="18" charset="0"/>
                        </a:rPr>
                        <a:t>○</a:t>
                      </a:r>
                      <a:r>
                        <a:rPr lang="en-US" altLang="ja-JP" sz="1600" kern="100" dirty="0">
                          <a:solidFill>
                            <a:schemeClr val="tx1"/>
                          </a:solidFill>
                          <a:effectLst/>
                          <a:latin typeface="+mn-ea"/>
                          <a:ea typeface="+mn-ea"/>
                          <a:cs typeface="Times New Roman" panose="02020603050405020304" pitchFamily="18" charset="0"/>
                        </a:rPr>
                        <a:t>2020</a:t>
                      </a:r>
                      <a:r>
                        <a:rPr lang="ja-JP" altLang="en-US" sz="1600" kern="100" dirty="0">
                          <a:solidFill>
                            <a:schemeClr val="tx1"/>
                          </a:solidFill>
                          <a:effectLst/>
                          <a:latin typeface="+mn-ea"/>
                          <a:ea typeface="+mn-ea"/>
                          <a:cs typeface="Times New Roman" panose="02020603050405020304" pitchFamily="18" charset="0"/>
                        </a:rPr>
                        <a:t>年度入学生から、国の高等教育の修学支援新制度に大阪府独自の制度を加え、大阪公立大学・大阪府立大学、大阪市立大学及び大阪公立大学工業高等専門学校の授業料等支援制度を実施。</a:t>
                      </a:r>
                      <a:endParaRPr lang="ja-JP" sz="1600"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lnSpc>
                          <a:spcPct val="100000"/>
                        </a:lnSpc>
                        <a:spcBef>
                          <a:spcPts val="240"/>
                        </a:spcBef>
                        <a:spcAft>
                          <a:spcPts val="240"/>
                        </a:spcAft>
                      </a:pPr>
                      <a:r>
                        <a:rPr lang="ja-JP" altLang="en-US" sz="1600" kern="100" dirty="0">
                          <a:solidFill>
                            <a:schemeClr val="tx1"/>
                          </a:solidFill>
                          <a:effectLst/>
                          <a:latin typeface="+mn-ea"/>
                          <a:ea typeface="+mn-ea"/>
                          <a:cs typeface="Times New Roman" panose="02020603050405020304" pitchFamily="18" charset="0"/>
                        </a:rPr>
                        <a:t>○中・低所得者層（年収目安</a:t>
                      </a:r>
                      <a:r>
                        <a:rPr lang="en-US" altLang="ja-JP" sz="1600" kern="100" dirty="0">
                          <a:solidFill>
                            <a:schemeClr val="tx1"/>
                          </a:solidFill>
                          <a:effectLst/>
                          <a:latin typeface="+mn-ea"/>
                          <a:ea typeface="+mn-ea"/>
                          <a:cs typeface="Times New Roman" panose="02020603050405020304" pitchFamily="18" charset="0"/>
                        </a:rPr>
                        <a:t>590</a:t>
                      </a:r>
                      <a:r>
                        <a:rPr lang="ja-JP" altLang="en-US" sz="1600" kern="100" dirty="0">
                          <a:solidFill>
                            <a:schemeClr val="tx1"/>
                          </a:solidFill>
                          <a:effectLst/>
                          <a:latin typeface="+mn-ea"/>
                          <a:ea typeface="+mn-ea"/>
                          <a:cs typeface="Times New Roman" panose="02020603050405020304" pitchFamily="18" charset="0"/>
                        </a:rPr>
                        <a:t>万円未満世帯）は、</a:t>
                      </a:r>
                      <a:r>
                        <a:rPr lang="en-US" altLang="ja-JP" sz="1600" kern="100" dirty="0">
                          <a:solidFill>
                            <a:schemeClr val="tx1"/>
                          </a:solidFill>
                          <a:effectLst/>
                          <a:latin typeface="+mn-ea"/>
                          <a:ea typeface="+mn-ea"/>
                          <a:cs typeface="Times New Roman" panose="02020603050405020304" pitchFamily="18" charset="0"/>
                        </a:rPr>
                        <a:t>『</a:t>
                      </a:r>
                      <a:r>
                        <a:rPr lang="ja-JP" altLang="en-US" sz="1600" kern="100" dirty="0">
                          <a:solidFill>
                            <a:schemeClr val="tx1"/>
                          </a:solidFill>
                          <a:effectLst/>
                          <a:latin typeface="+mn-ea"/>
                          <a:ea typeface="+mn-ea"/>
                          <a:cs typeface="Times New Roman" panose="02020603050405020304" pitchFamily="18" charset="0"/>
                        </a:rPr>
                        <a:t>国の高等教育の修学支援新制度＋大阪府独自の制度</a:t>
                      </a:r>
                      <a:r>
                        <a:rPr lang="en-US" altLang="ja-JP" sz="1600" kern="100" dirty="0">
                          <a:solidFill>
                            <a:schemeClr val="tx1"/>
                          </a:solidFill>
                          <a:effectLst/>
                          <a:latin typeface="+mn-ea"/>
                          <a:ea typeface="+mn-ea"/>
                          <a:cs typeface="Times New Roman" panose="02020603050405020304" pitchFamily="18" charset="0"/>
                        </a:rPr>
                        <a:t>』</a:t>
                      </a:r>
                      <a:r>
                        <a:rPr lang="ja-JP" altLang="en-US" sz="1600" kern="100" dirty="0">
                          <a:solidFill>
                            <a:schemeClr val="tx1"/>
                          </a:solidFill>
                          <a:effectLst/>
                          <a:latin typeface="+mn-ea"/>
                          <a:ea typeface="+mn-ea"/>
                          <a:cs typeface="Times New Roman" panose="02020603050405020304" pitchFamily="18" charset="0"/>
                        </a:rPr>
                        <a:t>もしくは</a:t>
                      </a:r>
                      <a:r>
                        <a:rPr lang="en-US" altLang="ja-JP" sz="1600" kern="100" dirty="0">
                          <a:solidFill>
                            <a:schemeClr val="tx1"/>
                          </a:solidFill>
                          <a:effectLst/>
                          <a:latin typeface="+mn-ea"/>
                          <a:ea typeface="+mn-ea"/>
                          <a:cs typeface="Times New Roman" panose="02020603050405020304" pitchFamily="18" charset="0"/>
                        </a:rPr>
                        <a:t>『</a:t>
                      </a:r>
                      <a:r>
                        <a:rPr lang="ja-JP" altLang="en-US" sz="1600" kern="100" dirty="0">
                          <a:solidFill>
                            <a:schemeClr val="tx1"/>
                          </a:solidFill>
                          <a:effectLst/>
                          <a:latin typeface="+mn-ea"/>
                          <a:ea typeface="+mn-ea"/>
                          <a:cs typeface="Times New Roman" panose="02020603050405020304" pitchFamily="18" charset="0"/>
                        </a:rPr>
                        <a:t>大阪府独自の制度</a:t>
                      </a:r>
                      <a:r>
                        <a:rPr lang="en-US" altLang="ja-JP" sz="1600" kern="100" dirty="0">
                          <a:solidFill>
                            <a:schemeClr val="tx1"/>
                          </a:solidFill>
                          <a:effectLst/>
                          <a:latin typeface="+mn-ea"/>
                          <a:ea typeface="+mn-ea"/>
                          <a:cs typeface="Times New Roman" panose="02020603050405020304" pitchFamily="18" charset="0"/>
                        </a:rPr>
                        <a:t>』</a:t>
                      </a:r>
                      <a:r>
                        <a:rPr lang="ja-JP" altLang="en-US" sz="1600" kern="100" dirty="0">
                          <a:solidFill>
                            <a:schemeClr val="tx1"/>
                          </a:solidFill>
                          <a:effectLst/>
                          <a:latin typeface="+mn-ea"/>
                          <a:ea typeface="+mn-ea"/>
                          <a:cs typeface="Times New Roman" panose="02020603050405020304" pitchFamily="18" charset="0"/>
                        </a:rPr>
                        <a:t>の単独実施により無償化。</a:t>
                      </a:r>
                    </a:p>
                    <a:p>
                      <a:pPr algn="l">
                        <a:lnSpc>
                          <a:spcPct val="100000"/>
                        </a:lnSpc>
                        <a:spcBef>
                          <a:spcPts val="240"/>
                        </a:spcBef>
                        <a:spcAft>
                          <a:spcPts val="240"/>
                        </a:spcAft>
                      </a:pPr>
                      <a:endParaRPr lang="en-US" altLang="ja-JP" sz="1600" kern="100" dirty="0">
                        <a:solidFill>
                          <a:schemeClr val="tx1"/>
                        </a:solidFill>
                        <a:effectLst/>
                        <a:latin typeface="+mn-ea"/>
                        <a:ea typeface="+mn-ea"/>
                        <a:cs typeface="Times New Roman" panose="02020603050405020304" pitchFamily="18" charset="0"/>
                      </a:endParaRPr>
                    </a:p>
                    <a:p>
                      <a:pPr algn="l">
                        <a:lnSpc>
                          <a:spcPct val="100000"/>
                        </a:lnSpc>
                        <a:spcBef>
                          <a:spcPts val="240"/>
                        </a:spcBef>
                        <a:spcAft>
                          <a:spcPts val="240"/>
                        </a:spcAft>
                      </a:pPr>
                      <a:r>
                        <a:rPr lang="ja-JP" altLang="en-US" sz="1600" kern="100" dirty="0">
                          <a:solidFill>
                            <a:schemeClr val="tx1"/>
                          </a:solidFill>
                          <a:effectLst/>
                          <a:latin typeface="+mn-ea"/>
                          <a:ea typeface="+mn-ea"/>
                          <a:cs typeface="Times New Roman" panose="02020603050405020304" pitchFamily="18" charset="0"/>
                        </a:rPr>
                        <a:t>○年収目安</a:t>
                      </a:r>
                      <a:r>
                        <a:rPr lang="en-US" altLang="ja-JP" sz="1600" kern="100" dirty="0">
                          <a:solidFill>
                            <a:schemeClr val="tx1"/>
                          </a:solidFill>
                          <a:effectLst/>
                          <a:latin typeface="+mn-ea"/>
                          <a:ea typeface="+mn-ea"/>
                          <a:cs typeface="Times New Roman" panose="02020603050405020304" pitchFamily="18" charset="0"/>
                        </a:rPr>
                        <a:t>590</a:t>
                      </a:r>
                      <a:r>
                        <a:rPr lang="ja-JP" altLang="en-US" sz="1600" kern="100" dirty="0">
                          <a:solidFill>
                            <a:schemeClr val="tx1"/>
                          </a:solidFill>
                          <a:effectLst/>
                          <a:latin typeface="+mn-ea"/>
                          <a:ea typeface="+mn-ea"/>
                          <a:cs typeface="Times New Roman" panose="02020603050405020304" pitchFamily="18" charset="0"/>
                        </a:rPr>
                        <a:t>万円～</a:t>
                      </a:r>
                      <a:r>
                        <a:rPr lang="en-US" altLang="ja-JP" sz="1600" kern="100" dirty="0">
                          <a:solidFill>
                            <a:schemeClr val="tx1"/>
                          </a:solidFill>
                          <a:effectLst/>
                          <a:latin typeface="+mn-ea"/>
                          <a:ea typeface="+mn-ea"/>
                          <a:cs typeface="Times New Roman" panose="02020603050405020304" pitchFamily="18" charset="0"/>
                        </a:rPr>
                        <a:t>910</a:t>
                      </a:r>
                      <a:r>
                        <a:rPr lang="ja-JP" altLang="en-US" sz="1600" kern="100" dirty="0">
                          <a:solidFill>
                            <a:schemeClr val="tx1"/>
                          </a:solidFill>
                          <a:effectLst/>
                          <a:latin typeface="+mn-ea"/>
                          <a:ea typeface="+mn-ea"/>
                          <a:cs typeface="Times New Roman" panose="02020603050405020304" pitchFamily="18" charset="0"/>
                        </a:rPr>
                        <a:t>万円未満までは、</a:t>
                      </a:r>
                      <a:r>
                        <a:rPr lang="en-US" altLang="ja-JP" sz="1600" kern="100" dirty="0">
                          <a:solidFill>
                            <a:schemeClr val="tx1"/>
                          </a:solidFill>
                          <a:effectLst/>
                          <a:latin typeface="+mn-ea"/>
                          <a:ea typeface="+mn-ea"/>
                          <a:cs typeface="Times New Roman" panose="02020603050405020304" pitchFamily="18" charset="0"/>
                        </a:rPr>
                        <a:t>『</a:t>
                      </a:r>
                      <a:r>
                        <a:rPr lang="ja-JP" altLang="en-US" sz="1600" kern="100" dirty="0">
                          <a:solidFill>
                            <a:schemeClr val="tx1"/>
                          </a:solidFill>
                          <a:effectLst/>
                          <a:latin typeface="+mn-ea"/>
                          <a:ea typeface="+mn-ea"/>
                          <a:cs typeface="Times New Roman" panose="02020603050405020304" pitchFamily="18" charset="0"/>
                        </a:rPr>
                        <a:t>大阪府独自の制度</a:t>
                      </a:r>
                      <a:r>
                        <a:rPr lang="en-US" altLang="ja-JP" sz="1600" kern="100" dirty="0">
                          <a:solidFill>
                            <a:schemeClr val="tx1"/>
                          </a:solidFill>
                          <a:effectLst/>
                          <a:latin typeface="+mn-ea"/>
                          <a:ea typeface="+mn-ea"/>
                          <a:cs typeface="Times New Roman" panose="02020603050405020304" pitchFamily="18" charset="0"/>
                        </a:rPr>
                        <a:t>』</a:t>
                      </a:r>
                      <a:r>
                        <a:rPr lang="ja-JP" altLang="en-US" sz="1600" kern="100" dirty="0">
                          <a:solidFill>
                            <a:schemeClr val="tx1"/>
                          </a:solidFill>
                          <a:effectLst/>
                          <a:latin typeface="+mn-ea"/>
                          <a:ea typeface="+mn-ea"/>
                          <a:cs typeface="Times New Roman" panose="02020603050405020304" pitchFamily="18" charset="0"/>
                        </a:rPr>
                        <a:t>により世帯年収や子どもの数に応じた支援を実施。</a:t>
                      </a:r>
                      <a:endParaRPr lang="en-US" altLang="ja-JP" sz="1600"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lnSpc>
                          <a:spcPct val="100000"/>
                        </a:lnSpc>
                        <a:spcBef>
                          <a:spcPts val="240"/>
                        </a:spcBef>
                        <a:spcAft>
                          <a:spcPts val="240"/>
                        </a:spcAft>
                      </a:pPr>
                      <a:r>
                        <a:rPr lang="ja-JP" altLang="en-US" sz="1600" kern="100" dirty="0">
                          <a:solidFill>
                            <a:schemeClr val="tx1"/>
                          </a:solidFill>
                          <a:effectLst/>
                          <a:latin typeface="+mn-ea"/>
                          <a:ea typeface="+mn-ea"/>
                          <a:cs typeface="Times New Roman" panose="02020603050405020304" pitchFamily="18" charset="0"/>
                        </a:rPr>
                        <a:t>○中途退学者の割合は制度開始以前（</a:t>
                      </a:r>
                      <a:r>
                        <a:rPr lang="en-US" altLang="ja-JP" sz="1600" kern="100" dirty="0">
                          <a:solidFill>
                            <a:schemeClr val="tx1"/>
                          </a:solidFill>
                          <a:effectLst/>
                          <a:latin typeface="+mn-ea"/>
                          <a:ea typeface="+mn-ea"/>
                          <a:cs typeface="Times New Roman" panose="02020603050405020304" pitchFamily="18" charset="0"/>
                        </a:rPr>
                        <a:t>2019</a:t>
                      </a:r>
                      <a:r>
                        <a:rPr lang="ja-JP" altLang="en-US" sz="1600" kern="100" dirty="0">
                          <a:solidFill>
                            <a:schemeClr val="tx1"/>
                          </a:solidFill>
                          <a:effectLst/>
                          <a:latin typeface="+mn-ea"/>
                          <a:ea typeface="+mn-ea"/>
                          <a:cs typeface="Times New Roman" panose="02020603050405020304" pitchFamily="18" charset="0"/>
                        </a:rPr>
                        <a:t>年度）に比べ減少するなど、セーフティネットとしての機能を一定果たしている。</a:t>
                      </a:r>
                    </a:p>
                    <a:p>
                      <a:pPr algn="l">
                        <a:lnSpc>
                          <a:spcPct val="100000"/>
                        </a:lnSpc>
                        <a:spcBef>
                          <a:spcPts val="240"/>
                        </a:spcBef>
                        <a:spcAft>
                          <a:spcPts val="240"/>
                        </a:spcAft>
                      </a:pPr>
                      <a:endParaRPr lang="en-US" altLang="ja-JP" sz="1600" kern="100" dirty="0">
                        <a:solidFill>
                          <a:schemeClr val="tx1"/>
                        </a:solidFill>
                        <a:effectLst/>
                        <a:latin typeface="+mn-ea"/>
                        <a:ea typeface="+mn-ea"/>
                        <a:cs typeface="Times New Roman" panose="02020603050405020304" pitchFamily="18" charset="0"/>
                      </a:endParaRPr>
                    </a:p>
                    <a:p>
                      <a:pPr algn="l">
                        <a:lnSpc>
                          <a:spcPct val="100000"/>
                        </a:lnSpc>
                        <a:spcBef>
                          <a:spcPts val="240"/>
                        </a:spcBef>
                        <a:spcAft>
                          <a:spcPts val="240"/>
                        </a:spcAft>
                      </a:pPr>
                      <a:r>
                        <a:rPr lang="ja-JP" altLang="en-US" sz="1400" kern="100" dirty="0">
                          <a:solidFill>
                            <a:schemeClr val="tx1"/>
                          </a:solidFill>
                          <a:effectLst/>
                          <a:latin typeface="+mn-ea"/>
                          <a:ea typeface="+mn-ea"/>
                          <a:cs typeface="Times New Roman" panose="02020603050405020304" pitchFamily="18" charset="0"/>
                        </a:rPr>
                        <a:t>＜</a:t>
                      </a:r>
                      <a:r>
                        <a:rPr lang="en-US" altLang="ja-JP" sz="1400" kern="100" dirty="0">
                          <a:solidFill>
                            <a:schemeClr val="tx1"/>
                          </a:solidFill>
                          <a:effectLst/>
                          <a:latin typeface="+mn-ea"/>
                          <a:ea typeface="+mn-ea"/>
                          <a:cs typeface="Times New Roman" panose="02020603050405020304" pitchFamily="18" charset="0"/>
                        </a:rPr>
                        <a:t>2020</a:t>
                      </a:r>
                      <a:r>
                        <a:rPr lang="ja-JP" altLang="en-US" sz="1400" kern="100" dirty="0">
                          <a:solidFill>
                            <a:schemeClr val="tx1"/>
                          </a:solidFill>
                          <a:effectLst/>
                          <a:latin typeface="+mn-ea"/>
                          <a:ea typeface="+mn-ea"/>
                          <a:cs typeface="Times New Roman" panose="02020603050405020304" pitchFamily="18" charset="0"/>
                        </a:rPr>
                        <a:t>年度（４月～３月）＞</a:t>
                      </a:r>
                      <a:endParaRPr lang="en-US" altLang="ja-JP" sz="1400" kern="100" dirty="0">
                        <a:solidFill>
                          <a:schemeClr val="tx1"/>
                        </a:solidFill>
                        <a:effectLst/>
                        <a:latin typeface="+mn-ea"/>
                        <a:ea typeface="+mn-ea"/>
                        <a:cs typeface="Times New Roman" panose="02020603050405020304" pitchFamily="18" charset="0"/>
                      </a:endParaRPr>
                    </a:p>
                    <a:p>
                      <a:pPr algn="l">
                        <a:lnSpc>
                          <a:spcPct val="100000"/>
                        </a:lnSpc>
                        <a:spcBef>
                          <a:spcPts val="240"/>
                        </a:spcBef>
                        <a:spcAft>
                          <a:spcPts val="240"/>
                        </a:spcAft>
                      </a:pPr>
                      <a:r>
                        <a:rPr lang="ja-JP" altLang="en-US" sz="1400" kern="100" dirty="0">
                          <a:solidFill>
                            <a:schemeClr val="tx1"/>
                          </a:solidFill>
                          <a:effectLst/>
                          <a:latin typeface="+mn-ea"/>
                          <a:ea typeface="+mn-ea"/>
                          <a:cs typeface="Times New Roman" panose="02020603050405020304" pitchFamily="18" charset="0"/>
                        </a:rPr>
                        <a:t>（府大学域の中退率</a:t>
                      </a:r>
                      <a:r>
                        <a:rPr lang="en-US" altLang="ja-JP" sz="1400" kern="100" dirty="0">
                          <a:solidFill>
                            <a:schemeClr val="tx1"/>
                          </a:solidFill>
                          <a:effectLst/>
                          <a:latin typeface="+mn-ea"/>
                          <a:ea typeface="+mn-ea"/>
                          <a:cs typeface="Times New Roman" panose="02020603050405020304" pitchFamily="18" charset="0"/>
                        </a:rPr>
                        <a:t>1.3</a:t>
                      </a:r>
                      <a:r>
                        <a:rPr lang="ja-JP" altLang="en-US" sz="1400" kern="100" dirty="0">
                          <a:solidFill>
                            <a:schemeClr val="tx1"/>
                          </a:solidFill>
                          <a:effectLst/>
                          <a:latin typeface="+mn-ea"/>
                          <a:ea typeface="+mn-ea"/>
                          <a:cs typeface="Times New Roman" panose="02020603050405020304" pitchFamily="18" charset="0"/>
                        </a:rPr>
                        <a:t>％</a:t>
                      </a:r>
                      <a:r>
                        <a:rPr lang="en-US" altLang="ja-JP" sz="1400" kern="100" dirty="0">
                          <a:solidFill>
                            <a:schemeClr val="tx1"/>
                          </a:solidFill>
                          <a:effectLst/>
                          <a:latin typeface="+mn-ea"/>
                          <a:ea typeface="+mn-ea"/>
                          <a:cs typeface="Times New Roman" panose="02020603050405020304" pitchFamily="18" charset="0"/>
                        </a:rPr>
                        <a:t/>
                      </a:r>
                      <a:br>
                        <a:rPr lang="en-US" altLang="ja-JP" sz="1400" kern="100" dirty="0">
                          <a:solidFill>
                            <a:schemeClr val="tx1"/>
                          </a:solidFill>
                          <a:effectLst/>
                          <a:latin typeface="+mn-ea"/>
                          <a:ea typeface="+mn-ea"/>
                          <a:cs typeface="Times New Roman" panose="02020603050405020304" pitchFamily="18" charset="0"/>
                        </a:rPr>
                      </a:br>
                      <a:r>
                        <a:rPr lang="ja-JP" altLang="en-US" sz="1400" kern="100" dirty="0">
                          <a:solidFill>
                            <a:schemeClr val="tx1"/>
                          </a:solidFill>
                          <a:effectLst/>
                          <a:latin typeface="+mn-ea"/>
                          <a:ea typeface="+mn-ea"/>
                          <a:cs typeface="Times New Roman" panose="02020603050405020304" pitchFamily="18" charset="0"/>
                        </a:rPr>
                        <a:t>（</a:t>
                      </a:r>
                      <a:r>
                        <a:rPr lang="en-US" altLang="ja-JP" sz="1400" kern="100" dirty="0">
                          <a:solidFill>
                            <a:schemeClr val="tx1"/>
                          </a:solidFill>
                          <a:effectLst/>
                          <a:latin typeface="+mn-ea"/>
                          <a:ea typeface="+mn-ea"/>
                          <a:cs typeface="Times New Roman" panose="02020603050405020304" pitchFamily="18" charset="0"/>
                        </a:rPr>
                        <a:t>2019</a:t>
                      </a:r>
                      <a:r>
                        <a:rPr lang="ja-JP" altLang="en-US" sz="1400" kern="100" dirty="0">
                          <a:solidFill>
                            <a:schemeClr val="tx1"/>
                          </a:solidFill>
                          <a:effectLst/>
                          <a:latin typeface="+mn-ea"/>
                          <a:ea typeface="+mn-ea"/>
                          <a:cs typeface="Times New Roman" panose="02020603050405020304" pitchFamily="18" charset="0"/>
                        </a:rPr>
                        <a:t>年度</a:t>
                      </a:r>
                      <a:r>
                        <a:rPr lang="en-US" altLang="ja-JP" sz="1400" kern="100" dirty="0">
                          <a:solidFill>
                            <a:schemeClr val="tx1"/>
                          </a:solidFill>
                          <a:effectLst/>
                          <a:latin typeface="+mn-ea"/>
                          <a:ea typeface="+mn-ea"/>
                          <a:cs typeface="Times New Roman" panose="02020603050405020304" pitchFamily="18" charset="0"/>
                        </a:rPr>
                        <a:t>1.5</a:t>
                      </a:r>
                      <a:r>
                        <a:rPr lang="ja-JP" altLang="en-US" sz="1400" kern="100" dirty="0">
                          <a:solidFill>
                            <a:schemeClr val="tx1"/>
                          </a:solidFill>
                          <a:effectLst/>
                          <a:latin typeface="+mn-ea"/>
                          <a:ea typeface="+mn-ea"/>
                          <a:cs typeface="Times New Roman" panose="02020603050405020304" pitchFamily="18" charset="0"/>
                        </a:rPr>
                        <a:t>％））</a:t>
                      </a:r>
                    </a:p>
                    <a:p>
                      <a:pPr algn="l">
                        <a:lnSpc>
                          <a:spcPct val="100000"/>
                        </a:lnSpc>
                        <a:spcBef>
                          <a:spcPts val="240"/>
                        </a:spcBef>
                        <a:spcAft>
                          <a:spcPts val="240"/>
                        </a:spcAft>
                      </a:pPr>
                      <a:r>
                        <a:rPr lang="ja-JP" altLang="en-US" sz="1400" kern="100" dirty="0">
                          <a:solidFill>
                            <a:schemeClr val="tx1"/>
                          </a:solidFill>
                          <a:effectLst/>
                          <a:latin typeface="+mn-ea"/>
                          <a:ea typeface="+mn-ea"/>
                          <a:cs typeface="Times New Roman" panose="02020603050405020304" pitchFamily="18" charset="0"/>
                        </a:rPr>
                        <a:t>（市大学部の中退率</a:t>
                      </a:r>
                      <a:r>
                        <a:rPr lang="en-US" altLang="ja-JP" sz="1400" kern="100" dirty="0">
                          <a:solidFill>
                            <a:schemeClr val="tx1"/>
                          </a:solidFill>
                          <a:effectLst/>
                          <a:latin typeface="+mn-ea"/>
                          <a:ea typeface="+mn-ea"/>
                          <a:cs typeface="Times New Roman" panose="02020603050405020304" pitchFamily="18" charset="0"/>
                        </a:rPr>
                        <a:t>1.0</a:t>
                      </a:r>
                      <a:r>
                        <a:rPr lang="ja-JP" altLang="en-US" sz="1400" kern="100" dirty="0">
                          <a:solidFill>
                            <a:schemeClr val="tx1"/>
                          </a:solidFill>
                          <a:effectLst/>
                          <a:latin typeface="+mn-ea"/>
                          <a:ea typeface="+mn-ea"/>
                          <a:cs typeface="Times New Roman" panose="02020603050405020304" pitchFamily="18" charset="0"/>
                        </a:rPr>
                        <a:t>％</a:t>
                      </a:r>
                      <a:r>
                        <a:rPr lang="en-US" altLang="ja-JP" sz="1400" kern="100" dirty="0">
                          <a:solidFill>
                            <a:schemeClr val="tx1"/>
                          </a:solidFill>
                          <a:effectLst/>
                          <a:latin typeface="+mn-ea"/>
                          <a:ea typeface="+mn-ea"/>
                          <a:cs typeface="Times New Roman" panose="02020603050405020304" pitchFamily="18" charset="0"/>
                        </a:rPr>
                        <a:t/>
                      </a:r>
                      <a:br>
                        <a:rPr lang="en-US" altLang="ja-JP" sz="1400" kern="100" dirty="0">
                          <a:solidFill>
                            <a:schemeClr val="tx1"/>
                          </a:solidFill>
                          <a:effectLst/>
                          <a:latin typeface="+mn-ea"/>
                          <a:ea typeface="+mn-ea"/>
                          <a:cs typeface="Times New Roman" panose="02020603050405020304" pitchFamily="18" charset="0"/>
                        </a:rPr>
                      </a:br>
                      <a:r>
                        <a:rPr lang="ja-JP" altLang="en-US" sz="1400" kern="100" dirty="0">
                          <a:solidFill>
                            <a:schemeClr val="tx1"/>
                          </a:solidFill>
                          <a:effectLst/>
                          <a:latin typeface="+mn-ea"/>
                          <a:ea typeface="+mn-ea"/>
                          <a:cs typeface="Times New Roman" panose="02020603050405020304" pitchFamily="18" charset="0"/>
                        </a:rPr>
                        <a:t>（</a:t>
                      </a:r>
                      <a:r>
                        <a:rPr lang="en-US" altLang="ja-JP" sz="1400" kern="100" dirty="0">
                          <a:solidFill>
                            <a:schemeClr val="tx1"/>
                          </a:solidFill>
                          <a:effectLst/>
                          <a:latin typeface="+mn-ea"/>
                          <a:ea typeface="+mn-ea"/>
                          <a:cs typeface="Times New Roman" panose="02020603050405020304" pitchFamily="18" charset="0"/>
                        </a:rPr>
                        <a:t>2019</a:t>
                      </a:r>
                      <a:r>
                        <a:rPr lang="ja-JP" altLang="en-US" sz="1400" kern="100" dirty="0">
                          <a:solidFill>
                            <a:schemeClr val="tx1"/>
                          </a:solidFill>
                          <a:effectLst/>
                          <a:latin typeface="+mn-ea"/>
                          <a:ea typeface="+mn-ea"/>
                          <a:cs typeface="Times New Roman" panose="02020603050405020304" pitchFamily="18" charset="0"/>
                        </a:rPr>
                        <a:t>年度</a:t>
                      </a:r>
                      <a:r>
                        <a:rPr lang="en-US" altLang="ja-JP" sz="1400" kern="100" dirty="0">
                          <a:solidFill>
                            <a:schemeClr val="tx1"/>
                          </a:solidFill>
                          <a:effectLst/>
                          <a:latin typeface="+mn-ea"/>
                          <a:ea typeface="+mn-ea"/>
                          <a:cs typeface="Times New Roman" panose="02020603050405020304" pitchFamily="18" charset="0"/>
                        </a:rPr>
                        <a:t>1.1</a:t>
                      </a:r>
                      <a:r>
                        <a:rPr lang="ja-JP" altLang="en-US" sz="1400" kern="100" dirty="0">
                          <a:solidFill>
                            <a:schemeClr val="tx1"/>
                          </a:solidFill>
                          <a:effectLst/>
                          <a:latin typeface="+mn-ea"/>
                          <a:ea typeface="+mn-ea"/>
                          <a:cs typeface="Times New Roman" panose="02020603050405020304" pitchFamily="18" charset="0"/>
                        </a:rPr>
                        <a:t>％））</a:t>
                      </a:r>
                      <a:endParaRPr lang="en-US" altLang="ja-JP" sz="1400" kern="100" dirty="0">
                        <a:solidFill>
                          <a:schemeClr val="tx1"/>
                        </a:solidFill>
                        <a:effectLst/>
                        <a:latin typeface="+mn-ea"/>
                        <a:ea typeface="+mn-ea"/>
                        <a:cs typeface="Times New Roman" panose="02020603050405020304" pitchFamily="18" charset="0"/>
                      </a:endParaRPr>
                    </a:p>
                    <a:p>
                      <a:pPr algn="l">
                        <a:lnSpc>
                          <a:spcPct val="100000"/>
                        </a:lnSpc>
                        <a:spcBef>
                          <a:spcPts val="240"/>
                        </a:spcBef>
                        <a:spcAft>
                          <a:spcPts val="240"/>
                        </a:spcAft>
                      </a:pPr>
                      <a:endParaRPr lang="en-US" altLang="ja-JP" sz="1400" kern="100" dirty="0">
                        <a:solidFill>
                          <a:schemeClr val="tx1"/>
                        </a:solidFill>
                        <a:effectLst/>
                        <a:latin typeface="+mn-ea"/>
                        <a:ea typeface="+mn-ea"/>
                        <a:cs typeface="Times New Roman" panose="02020603050405020304" pitchFamily="18" charset="0"/>
                      </a:endParaRPr>
                    </a:p>
                    <a:p>
                      <a:pPr algn="l">
                        <a:lnSpc>
                          <a:spcPct val="100000"/>
                        </a:lnSpc>
                        <a:spcBef>
                          <a:spcPts val="240"/>
                        </a:spcBef>
                        <a:spcAft>
                          <a:spcPts val="240"/>
                        </a:spcAft>
                      </a:pPr>
                      <a:r>
                        <a:rPr lang="ja-JP" altLang="en-US" sz="1400" kern="100" dirty="0">
                          <a:solidFill>
                            <a:schemeClr val="tx1"/>
                          </a:solidFill>
                          <a:effectLst/>
                          <a:latin typeface="+mn-ea"/>
                          <a:ea typeface="+mn-ea"/>
                          <a:cs typeface="Times New Roman" panose="02020603050405020304" pitchFamily="18" charset="0"/>
                        </a:rPr>
                        <a:t>＜２０２１年度（４月～３月）＞</a:t>
                      </a:r>
                      <a:endParaRPr lang="en-US" altLang="ja-JP" sz="1400" kern="100" dirty="0">
                        <a:solidFill>
                          <a:schemeClr val="tx1"/>
                        </a:solidFill>
                        <a:effectLst/>
                        <a:latin typeface="+mn-ea"/>
                        <a:ea typeface="+mn-ea"/>
                        <a:cs typeface="Times New Roman" panose="02020603050405020304" pitchFamily="18" charset="0"/>
                      </a:endParaRPr>
                    </a:p>
                    <a:p>
                      <a:pPr algn="l">
                        <a:lnSpc>
                          <a:spcPct val="100000"/>
                        </a:lnSpc>
                        <a:spcBef>
                          <a:spcPts val="240"/>
                        </a:spcBef>
                        <a:spcAft>
                          <a:spcPts val="240"/>
                        </a:spcAft>
                      </a:pPr>
                      <a:r>
                        <a:rPr lang="ja-JP" altLang="en-US" sz="1400" kern="100" dirty="0">
                          <a:solidFill>
                            <a:schemeClr val="tx1"/>
                          </a:solidFill>
                          <a:effectLst/>
                          <a:latin typeface="+mn-ea"/>
                          <a:ea typeface="+mn-ea"/>
                          <a:cs typeface="Times New Roman" panose="02020603050405020304" pitchFamily="18" charset="0"/>
                        </a:rPr>
                        <a:t>（府大学域の中退率</a:t>
                      </a:r>
                      <a:r>
                        <a:rPr lang="en-US" altLang="ja-JP" sz="1400" kern="100" dirty="0">
                          <a:solidFill>
                            <a:schemeClr val="tx1"/>
                          </a:solidFill>
                          <a:effectLst/>
                          <a:latin typeface="+mn-ea"/>
                          <a:ea typeface="+mn-ea"/>
                          <a:cs typeface="Times New Roman" panose="02020603050405020304" pitchFamily="18" charset="0"/>
                        </a:rPr>
                        <a:t>1.1</a:t>
                      </a:r>
                      <a:r>
                        <a:rPr lang="ja-JP" altLang="en-US" sz="1400" kern="100" dirty="0">
                          <a:solidFill>
                            <a:schemeClr val="tx1"/>
                          </a:solidFill>
                          <a:effectLst/>
                          <a:latin typeface="+mn-ea"/>
                          <a:ea typeface="+mn-ea"/>
                          <a:cs typeface="Times New Roman" panose="02020603050405020304" pitchFamily="18" charset="0"/>
                        </a:rPr>
                        <a:t>％（</a:t>
                      </a:r>
                      <a:r>
                        <a:rPr lang="en-US" altLang="ja-JP" sz="1400" kern="100" dirty="0">
                          <a:solidFill>
                            <a:schemeClr val="tx1"/>
                          </a:solidFill>
                          <a:effectLst/>
                          <a:latin typeface="+mn-ea"/>
                          <a:ea typeface="+mn-ea"/>
                          <a:cs typeface="Times New Roman" panose="02020603050405020304" pitchFamily="18" charset="0"/>
                        </a:rPr>
                        <a:t>2019</a:t>
                      </a:r>
                      <a:r>
                        <a:rPr lang="ja-JP" altLang="en-US" sz="1400" kern="100" dirty="0">
                          <a:solidFill>
                            <a:schemeClr val="tx1"/>
                          </a:solidFill>
                          <a:effectLst/>
                          <a:latin typeface="+mn-ea"/>
                          <a:ea typeface="+mn-ea"/>
                          <a:cs typeface="Times New Roman" panose="02020603050405020304" pitchFamily="18" charset="0"/>
                        </a:rPr>
                        <a:t>年度</a:t>
                      </a:r>
                      <a:r>
                        <a:rPr lang="en-US" altLang="ja-JP" sz="1400" kern="100" dirty="0">
                          <a:solidFill>
                            <a:schemeClr val="tx1"/>
                          </a:solidFill>
                          <a:effectLst/>
                          <a:latin typeface="+mn-ea"/>
                          <a:ea typeface="+mn-ea"/>
                          <a:cs typeface="Times New Roman" panose="02020603050405020304" pitchFamily="18" charset="0"/>
                        </a:rPr>
                        <a:t>1.5</a:t>
                      </a:r>
                      <a:r>
                        <a:rPr lang="ja-JP" altLang="en-US" sz="1400" kern="100" dirty="0">
                          <a:solidFill>
                            <a:schemeClr val="tx1"/>
                          </a:solidFill>
                          <a:effectLst/>
                          <a:latin typeface="+mn-ea"/>
                          <a:ea typeface="+mn-ea"/>
                          <a:cs typeface="Times New Roman" panose="02020603050405020304" pitchFamily="18" charset="0"/>
                        </a:rPr>
                        <a:t>％））</a:t>
                      </a:r>
                    </a:p>
                    <a:p>
                      <a:pPr algn="l">
                        <a:lnSpc>
                          <a:spcPct val="100000"/>
                        </a:lnSpc>
                        <a:spcBef>
                          <a:spcPts val="240"/>
                        </a:spcBef>
                        <a:spcAft>
                          <a:spcPts val="240"/>
                        </a:spcAft>
                      </a:pPr>
                      <a:r>
                        <a:rPr lang="ja-JP" altLang="en-US" sz="1400" kern="100" dirty="0">
                          <a:solidFill>
                            <a:schemeClr val="tx1"/>
                          </a:solidFill>
                          <a:effectLst/>
                          <a:latin typeface="+mn-ea"/>
                          <a:ea typeface="+mn-ea"/>
                          <a:cs typeface="Times New Roman" panose="02020603050405020304" pitchFamily="18" charset="0"/>
                        </a:rPr>
                        <a:t>（市大学部の中退率</a:t>
                      </a:r>
                      <a:r>
                        <a:rPr lang="en-US" altLang="ja-JP" sz="1400" kern="100" dirty="0">
                          <a:solidFill>
                            <a:schemeClr val="tx1"/>
                          </a:solidFill>
                          <a:effectLst/>
                          <a:latin typeface="+mn-ea"/>
                          <a:ea typeface="+mn-ea"/>
                          <a:cs typeface="Times New Roman" panose="02020603050405020304" pitchFamily="18" charset="0"/>
                        </a:rPr>
                        <a:t>0.8</a:t>
                      </a:r>
                      <a:r>
                        <a:rPr lang="ja-JP" altLang="en-US" sz="1400" kern="100" dirty="0">
                          <a:solidFill>
                            <a:schemeClr val="tx1"/>
                          </a:solidFill>
                          <a:effectLst/>
                          <a:latin typeface="+mn-ea"/>
                          <a:ea typeface="+mn-ea"/>
                          <a:cs typeface="Times New Roman" panose="02020603050405020304" pitchFamily="18" charset="0"/>
                        </a:rPr>
                        <a:t>％（</a:t>
                      </a:r>
                      <a:r>
                        <a:rPr lang="en-US" altLang="ja-JP" sz="1400" kern="100" dirty="0">
                          <a:solidFill>
                            <a:schemeClr val="tx1"/>
                          </a:solidFill>
                          <a:effectLst/>
                          <a:latin typeface="+mn-ea"/>
                          <a:ea typeface="+mn-ea"/>
                          <a:cs typeface="Times New Roman" panose="02020603050405020304" pitchFamily="18" charset="0"/>
                        </a:rPr>
                        <a:t>2019</a:t>
                      </a:r>
                      <a:r>
                        <a:rPr lang="ja-JP" altLang="en-US" sz="1400" kern="100" dirty="0">
                          <a:solidFill>
                            <a:schemeClr val="tx1"/>
                          </a:solidFill>
                          <a:effectLst/>
                          <a:latin typeface="+mn-ea"/>
                          <a:ea typeface="+mn-ea"/>
                          <a:cs typeface="Times New Roman" panose="02020603050405020304" pitchFamily="18" charset="0"/>
                        </a:rPr>
                        <a:t>年度</a:t>
                      </a:r>
                      <a:r>
                        <a:rPr lang="en-US" altLang="ja-JP" sz="1400" kern="100" dirty="0">
                          <a:solidFill>
                            <a:schemeClr val="tx1"/>
                          </a:solidFill>
                          <a:effectLst/>
                          <a:latin typeface="+mn-ea"/>
                          <a:ea typeface="+mn-ea"/>
                          <a:cs typeface="Times New Roman" panose="02020603050405020304" pitchFamily="18" charset="0"/>
                        </a:rPr>
                        <a:t>1.1</a:t>
                      </a:r>
                      <a:r>
                        <a:rPr lang="ja-JP" altLang="en-US" sz="1400" kern="100" dirty="0">
                          <a:solidFill>
                            <a:schemeClr val="tx1"/>
                          </a:solidFill>
                          <a:effectLst/>
                          <a:latin typeface="+mn-ea"/>
                          <a:ea typeface="+mn-ea"/>
                          <a:cs typeface="Times New Roman" panose="02020603050405020304" pitchFamily="18" charset="0"/>
                        </a:rPr>
                        <a:t>％））</a:t>
                      </a:r>
                      <a:endParaRPr lang="en-US" altLang="ja-JP" sz="1400" kern="100" dirty="0">
                        <a:solidFill>
                          <a:schemeClr val="tx1"/>
                        </a:solidFill>
                        <a:effectLst/>
                        <a:latin typeface="+mn-ea"/>
                        <a:ea typeface="+mn-ea"/>
                        <a:cs typeface="Times New Roman" panose="02020603050405020304" pitchFamily="18" charset="0"/>
                      </a:endParaRPr>
                    </a:p>
                    <a:p>
                      <a:pPr algn="l">
                        <a:lnSpc>
                          <a:spcPct val="100000"/>
                        </a:lnSpc>
                        <a:spcBef>
                          <a:spcPts val="240"/>
                        </a:spcBef>
                        <a:spcAft>
                          <a:spcPts val="240"/>
                        </a:spcAft>
                      </a:pPr>
                      <a:endParaRPr lang="ja-JP" sz="1600"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テキスト ボックス 9"/>
          <p:cNvSpPr txBox="1"/>
          <p:nvPr/>
        </p:nvSpPr>
        <p:spPr>
          <a:xfrm>
            <a:off x="-14684" y="0"/>
            <a:ext cx="7467004"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（５）教育（大阪公立大・府大・市大・高専授業料無償化）</a:t>
            </a:r>
          </a:p>
        </p:txBody>
      </p:sp>
    </p:spTree>
    <p:extLst>
      <p:ext uri="{BB962C8B-B14F-4D97-AF65-F5344CB8AC3E}">
        <p14:creationId xmlns:p14="http://schemas.microsoft.com/office/powerpoint/2010/main" val="21686926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574726" y="709673"/>
          <a:ext cx="7983455" cy="2747510"/>
        </p:xfrm>
        <a:graphic>
          <a:graphicData uri="http://schemas.openxmlformats.org/drawingml/2006/table">
            <a:tbl>
              <a:tblPr firstRow="1" bandRow="1">
                <a:tableStyleId>{2D5ABB26-0587-4C30-8999-92F81FD0307C}</a:tableStyleId>
              </a:tblPr>
              <a:tblGrid>
                <a:gridCol w="7983455">
                  <a:extLst>
                    <a:ext uri="{9D8B030D-6E8A-4147-A177-3AD203B41FA5}">
                      <a16:colId xmlns:a16="http://schemas.microsoft.com/office/drawing/2014/main" val="833124969"/>
                    </a:ext>
                  </a:extLst>
                </a:gridCol>
              </a:tblGrid>
              <a:tr h="34871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1" lang="ja-JP" altLang="en-US" sz="1600" dirty="0">
                          <a:latin typeface="+mj-ea"/>
                          <a:ea typeface="+mj-ea"/>
                        </a:rPr>
                        <a:t>　</a:t>
                      </a:r>
                      <a:r>
                        <a:rPr kumimoji="1" lang="ja-JP" altLang="en-US" sz="1400" dirty="0">
                          <a:latin typeface="+mj-ea"/>
                          <a:ea typeface="+mj-ea"/>
                        </a:rPr>
                        <a:t>①</a:t>
                      </a:r>
                      <a:r>
                        <a:rPr kumimoji="1" lang="ja-JP" altLang="en-US" sz="1400" kern="1200" dirty="0">
                          <a:solidFill>
                            <a:schemeClr val="tx1"/>
                          </a:solidFill>
                          <a:effectLst/>
                          <a:latin typeface="+mj-ea"/>
                          <a:ea typeface="+mj-ea"/>
                          <a:cs typeface="+mn-cs"/>
                        </a:rPr>
                        <a:t>大阪公立大学・</a:t>
                      </a:r>
                      <a:r>
                        <a:rPr kumimoji="1" lang="ja-JP" altLang="en-US" sz="1400" dirty="0">
                          <a:latin typeface="+mj-ea"/>
                          <a:ea typeface="+mj-ea"/>
                        </a:rPr>
                        <a:t>府大・市大（学部・学域）</a:t>
                      </a:r>
                      <a:r>
                        <a:rPr kumimoji="1" lang="en-US" altLang="ja-JP" sz="1400" dirty="0">
                          <a:latin typeface="+mj-ea"/>
                          <a:ea typeface="+mj-ea"/>
                        </a:rPr>
                        <a:t>《</a:t>
                      </a:r>
                      <a:r>
                        <a:rPr kumimoji="1" lang="ja-JP" altLang="en-US" sz="1400" dirty="0">
                          <a:latin typeface="+mj-ea"/>
                          <a:ea typeface="+mj-ea"/>
                        </a:rPr>
                        <a:t>国制度に府制度を加えた支援となります。</a:t>
                      </a:r>
                      <a:r>
                        <a:rPr kumimoji="1" lang="en-US" altLang="ja-JP" sz="1400" dirty="0">
                          <a:latin typeface="+mj-ea"/>
                          <a:ea typeface="+mj-ea"/>
                        </a:rPr>
                        <a:t>》</a:t>
                      </a:r>
                      <a:endParaRPr kumimoji="1" lang="ja-JP" altLang="en-US" sz="1400" dirty="0">
                        <a:latin typeface="+mj-ea"/>
                        <a:ea typeface="+mj-ea"/>
                      </a:endParaRPr>
                    </a:p>
                  </a:txBody>
                  <a:tcPr marL="61016" marR="61016" marT="30508" marB="30508" anchor="ctr">
                    <a:solidFill>
                      <a:srgbClr val="FFCC66"/>
                    </a:solidFill>
                  </a:tcPr>
                </a:tc>
                <a:extLst>
                  <a:ext uri="{0D108BD9-81ED-4DB2-BD59-A6C34878D82A}">
                    <a16:rowId xmlns:a16="http://schemas.microsoft.com/office/drawing/2014/main" val="2556608031"/>
                  </a:ext>
                </a:extLst>
              </a:tr>
              <a:tr h="2398796">
                <a:tc>
                  <a:txBody>
                    <a:bodyPr/>
                    <a:lstStyle/>
                    <a:p>
                      <a:endParaRPr kumimoji="1" lang="en-US" altLang="ja-JP" sz="1500" b="0" kern="1200" dirty="0">
                        <a:solidFill>
                          <a:schemeClr val="tx1"/>
                        </a:solidFill>
                        <a:effectLst/>
                        <a:latin typeface="メイリオ" panose="020B0604030504040204" pitchFamily="50" charset="-128"/>
                        <a:ea typeface="メイリオ" panose="020B0604030504040204" pitchFamily="50" charset="-128"/>
                        <a:cs typeface="+mn-cs"/>
                      </a:endParaRPr>
                    </a:p>
                    <a:p>
                      <a:endParaRPr kumimoji="1" lang="en-US" altLang="ja-JP" sz="1500" b="0" kern="1200" dirty="0">
                        <a:solidFill>
                          <a:schemeClr val="tx1"/>
                        </a:solidFill>
                        <a:effectLst/>
                        <a:latin typeface="メイリオ" panose="020B0604030504040204" pitchFamily="50" charset="-128"/>
                        <a:ea typeface="メイリオ" panose="020B0604030504040204" pitchFamily="50" charset="-128"/>
                        <a:cs typeface="+mn-cs"/>
                      </a:endParaRPr>
                    </a:p>
                    <a:p>
                      <a:endParaRPr kumimoji="1" lang="en-US" altLang="ja-JP" sz="1500" b="0" kern="1200" dirty="0">
                        <a:solidFill>
                          <a:schemeClr val="tx1"/>
                        </a:solidFill>
                        <a:effectLst/>
                        <a:latin typeface="メイリオ" panose="020B0604030504040204" pitchFamily="50" charset="-128"/>
                        <a:ea typeface="メイリオ" panose="020B0604030504040204" pitchFamily="50" charset="-128"/>
                        <a:cs typeface="+mn-cs"/>
                      </a:endParaRPr>
                    </a:p>
                    <a:p>
                      <a:endParaRPr kumimoji="1" lang="en-US" altLang="ja-JP" sz="1500" b="0" kern="1200" dirty="0">
                        <a:solidFill>
                          <a:schemeClr val="tx1"/>
                        </a:solidFill>
                        <a:effectLst/>
                        <a:latin typeface="メイリオ" panose="020B0604030504040204" pitchFamily="50" charset="-128"/>
                        <a:ea typeface="メイリオ" panose="020B0604030504040204" pitchFamily="50" charset="-128"/>
                        <a:cs typeface="+mn-cs"/>
                      </a:endParaRPr>
                    </a:p>
                    <a:p>
                      <a:endParaRPr kumimoji="1" lang="en-US" altLang="ja-JP" sz="1500" b="0" kern="1200" dirty="0">
                        <a:solidFill>
                          <a:schemeClr val="tx1"/>
                        </a:solidFill>
                        <a:effectLst/>
                        <a:latin typeface="メイリオ" panose="020B0604030504040204" pitchFamily="50" charset="-128"/>
                        <a:ea typeface="メイリオ" panose="020B0604030504040204" pitchFamily="50" charset="-128"/>
                        <a:cs typeface="+mn-cs"/>
                      </a:endParaRPr>
                    </a:p>
                    <a:p>
                      <a:endParaRPr kumimoji="1" lang="en-US" altLang="ja-JP" sz="1600" dirty="0">
                        <a:latin typeface="+mn-ea"/>
                        <a:ea typeface="+mn-ea"/>
                      </a:endParaRPr>
                    </a:p>
                    <a:p>
                      <a:r>
                        <a:rPr kumimoji="1" lang="ja-JP" altLang="en-US" sz="1600" dirty="0">
                          <a:latin typeface="メイリオ" panose="020B0604030504040204" pitchFamily="50" charset="-128"/>
                          <a:ea typeface="メイリオ" panose="020B0604030504040204" pitchFamily="50" charset="-128"/>
                        </a:rPr>
                        <a:t>　</a:t>
                      </a:r>
                      <a:endParaRPr kumimoji="1" lang="en-US" altLang="ja-JP" sz="1100" kern="1200" dirty="0">
                        <a:solidFill>
                          <a:schemeClr val="tx1"/>
                        </a:solidFill>
                        <a:effectLst/>
                        <a:latin typeface="メイリオ" panose="020B0604030504040204" pitchFamily="50" charset="-128"/>
                        <a:ea typeface="メイリオ" panose="020B0604030504040204" pitchFamily="50" charset="-128"/>
                        <a:cs typeface="+mn-cs"/>
                      </a:endParaRPr>
                    </a:p>
                  </a:txBody>
                  <a:tcPr marL="61016" marR="61016" marT="30508" marB="30508" anchor="ctr">
                    <a:solidFill>
                      <a:schemeClr val="bg1"/>
                    </a:solidFill>
                  </a:tcPr>
                </a:tc>
                <a:extLst>
                  <a:ext uri="{0D108BD9-81ED-4DB2-BD59-A6C34878D82A}">
                    <a16:rowId xmlns:a16="http://schemas.microsoft.com/office/drawing/2014/main" val="3470399155"/>
                  </a:ext>
                </a:extLst>
              </a:tr>
            </a:tbl>
          </a:graphicData>
        </a:graphic>
      </p:graphicFrame>
      <p:grpSp>
        <p:nvGrpSpPr>
          <p:cNvPr id="7" name="グループ化 6"/>
          <p:cNvGrpSpPr/>
          <p:nvPr/>
        </p:nvGrpSpPr>
        <p:grpSpPr>
          <a:xfrm>
            <a:off x="634191" y="1217707"/>
            <a:ext cx="7864524" cy="1956237"/>
            <a:chOff x="499516" y="2264986"/>
            <a:chExt cx="6695613" cy="1692000"/>
          </a:xfrm>
        </p:grpSpPr>
        <p:pic>
          <p:nvPicPr>
            <p:cNvPr id="8" name="図 7"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16" y="2264986"/>
              <a:ext cx="6695613" cy="1692000"/>
            </a:xfrm>
            <a:prstGeom prst="rect">
              <a:avLst/>
            </a:prstGeom>
          </p:spPr>
        </p:pic>
        <p:sp>
          <p:nvSpPr>
            <p:cNvPr id="9" name="大かっこ 8"/>
            <p:cNvSpPr/>
            <p:nvPr/>
          </p:nvSpPr>
          <p:spPr>
            <a:xfrm>
              <a:off x="5497900" y="3372763"/>
              <a:ext cx="882000" cy="180000"/>
            </a:xfrm>
            <a:prstGeom prst="bracketPair">
              <a:avLst>
                <a:gd name="adj" fmla="val 20738"/>
              </a:avLst>
            </a:prstGeom>
          </p:spPr>
          <p:style>
            <a:lnRef idx="1">
              <a:schemeClr val="dk1"/>
            </a:lnRef>
            <a:fillRef idx="0">
              <a:schemeClr val="dk1"/>
            </a:fillRef>
            <a:effectRef idx="0">
              <a:schemeClr val="dk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2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大かっこ 9"/>
            <p:cNvSpPr/>
            <p:nvPr/>
          </p:nvSpPr>
          <p:spPr>
            <a:xfrm>
              <a:off x="4570242" y="3370077"/>
              <a:ext cx="882000" cy="180000"/>
            </a:xfrm>
            <a:prstGeom prst="bracketPair">
              <a:avLst>
                <a:gd name="adj" fmla="val 20738"/>
              </a:avLst>
            </a:prstGeom>
          </p:spPr>
          <p:style>
            <a:lnRef idx="1">
              <a:schemeClr val="dk1"/>
            </a:lnRef>
            <a:fillRef idx="0">
              <a:schemeClr val="dk1"/>
            </a:fillRef>
            <a:effectRef idx="0">
              <a:schemeClr val="dk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2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4629195" y="3288435"/>
              <a:ext cx="1008000" cy="3432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a:t>
              </a:r>
              <a:r>
                <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r>
                <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a:t>
              </a: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支援</a:t>
              </a:r>
              <a:endPar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a:t>
              </a:r>
              <a:r>
                <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r>
                <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支援</a:t>
              </a:r>
              <a:endPar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a:t>
              </a:r>
              <a:r>
                <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人以上⇒全額支援</a:t>
              </a:r>
              <a:endPar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正方形/長方形 11"/>
            <p:cNvSpPr/>
            <p:nvPr/>
          </p:nvSpPr>
          <p:spPr>
            <a:xfrm>
              <a:off x="5594548" y="3280077"/>
              <a:ext cx="828000" cy="36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a:t>
              </a:r>
              <a:r>
                <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r>
                <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負担</a:t>
              </a:r>
              <a:endPar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a:t>
              </a:r>
              <a:r>
                <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人⇒支援なし</a:t>
              </a:r>
              <a:endPar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a:t>
              </a:r>
              <a:r>
                <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人以上⇒</a:t>
              </a:r>
              <a:r>
                <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a:t>
              </a:r>
              <a:r>
                <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支援</a:t>
              </a:r>
              <a:endParaRPr kumimoji="1" lang="en-US" altLang="ja-JP"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正方形/長方形 12"/>
            <p:cNvSpPr/>
            <p:nvPr/>
          </p:nvSpPr>
          <p:spPr>
            <a:xfrm>
              <a:off x="1090600" y="2839401"/>
              <a:ext cx="1512000" cy="288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国制度による支援</a:t>
              </a:r>
            </a:p>
          </p:txBody>
        </p:sp>
        <p:sp>
          <p:nvSpPr>
            <p:cNvPr id="14" name="正方形/長方形 13"/>
            <p:cNvSpPr/>
            <p:nvPr/>
          </p:nvSpPr>
          <p:spPr>
            <a:xfrm>
              <a:off x="3357084" y="2841385"/>
              <a:ext cx="1512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府制度による支援</a:t>
              </a:r>
            </a:p>
          </p:txBody>
        </p:sp>
        <p:sp>
          <p:nvSpPr>
            <p:cNvPr id="15" name="正方形/長方形 14"/>
            <p:cNvSpPr/>
            <p:nvPr/>
          </p:nvSpPr>
          <p:spPr>
            <a:xfrm>
              <a:off x="5771845" y="2842694"/>
              <a:ext cx="108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本人負担分</a:t>
              </a:r>
            </a:p>
          </p:txBody>
        </p:sp>
        <p:sp>
          <p:nvSpPr>
            <p:cNvPr id="16" name="正方形/長方形 15"/>
            <p:cNvSpPr/>
            <p:nvPr/>
          </p:nvSpPr>
          <p:spPr>
            <a:xfrm>
              <a:off x="978150" y="3071247"/>
              <a:ext cx="2595629" cy="5837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825"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25"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重要</a:t>
              </a:r>
              <a:r>
                <a:rPr kumimoji="1" lang="en-US" altLang="ja-JP" sz="825"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本制度（府制度）と国制度は別制度です。対象となる収入基準の範囲が異なるため、併用して支援を受けようとする場合は、それぞれの制度に対して申請していただく必要があります。</a:t>
              </a:r>
            </a:p>
          </p:txBody>
        </p:sp>
      </p:grpSp>
      <p:graphicFrame>
        <p:nvGraphicFramePr>
          <p:cNvPr id="17" name="表 16"/>
          <p:cNvGraphicFramePr>
            <a:graphicFrameLocks noGrp="1"/>
          </p:cNvGraphicFramePr>
          <p:nvPr/>
        </p:nvGraphicFramePr>
        <p:xfrm>
          <a:off x="572180" y="3368401"/>
          <a:ext cx="7973423" cy="3207373"/>
        </p:xfrm>
        <a:graphic>
          <a:graphicData uri="http://schemas.openxmlformats.org/drawingml/2006/table">
            <a:tbl>
              <a:tblPr firstRow="1" bandRow="1"/>
              <a:tblGrid>
                <a:gridCol w="7973423">
                  <a:extLst>
                    <a:ext uri="{9D8B030D-6E8A-4147-A177-3AD203B41FA5}">
                      <a16:colId xmlns:a16="http://schemas.microsoft.com/office/drawing/2014/main" val="833124969"/>
                    </a:ext>
                  </a:extLst>
                </a:gridCol>
              </a:tblGrid>
              <a:tr h="335460">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1" lang="ja-JP" altLang="en-US" sz="1800" dirty="0">
                          <a:latin typeface="+mj-ea"/>
                          <a:ea typeface="+mj-ea"/>
                        </a:rPr>
                        <a:t>　</a:t>
                      </a:r>
                      <a:r>
                        <a:rPr kumimoji="1" lang="ja-JP" altLang="en-US" sz="1400" dirty="0">
                          <a:latin typeface="+mj-ea"/>
                          <a:ea typeface="+mj-ea"/>
                        </a:rPr>
                        <a:t>②大阪公立大学・府大・市大大学院</a:t>
                      </a:r>
                      <a:r>
                        <a:rPr kumimoji="1" lang="en-US" altLang="ja-JP" sz="1400" dirty="0">
                          <a:latin typeface="+mj-ea"/>
                          <a:ea typeface="+mj-ea"/>
                        </a:rPr>
                        <a:t>《</a:t>
                      </a:r>
                      <a:r>
                        <a:rPr kumimoji="1" lang="ja-JP" altLang="en-US" sz="1400" dirty="0">
                          <a:latin typeface="+mj-ea"/>
                          <a:ea typeface="+mj-ea"/>
                        </a:rPr>
                        <a:t>府制度のみの支援となります。</a:t>
                      </a:r>
                      <a:r>
                        <a:rPr kumimoji="1" lang="en-US" altLang="ja-JP" sz="1400" dirty="0">
                          <a:latin typeface="+mj-ea"/>
                          <a:ea typeface="+mj-ea"/>
                        </a:rPr>
                        <a:t>》</a:t>
                      </a:r>
                      <a:endParaRPr kumimoji="1" lang="ja-JP" altLang="en-US" sz="1400" dirty="0">
                        <a:latin typeface="+mj-ea"/>
                        <a:ea typeface="+mj-ea"/>
                      </a:endParaRPr>
                    </a:p>
                  </a:txBody>
                  <a:tcPr marL="68580" marR="68580" marT="34290" marB="34290" anchor="ctr">
                    <a:lnL>
                      <a:noFill/>
                    </a:lnL>
                    <a:lnR>
                      <a:noFill/>
                    </a:lnR>
                    <a:lnT>
                      <a:noFill/>
                    </a:lnT>
                    <a:lnB>
                      <a:noFill/>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2556608031"/>
                  </a:ext>
                </a:extLst>
              </a:tr>
              <a:tr h="2864473">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endParaRPr kumimoji="1" lang="en-US" altLang="ja-JP" sz="1700" b="0" kern="1200" dirty="0">
                        <a:solidFill>
                          <a:schemeClr val="tx1"/>
                        </a:solidFill>
                        <a:effectLst/>
                        <a:latin typeface="メイリオ" panose="020B0604030504040204" pitchFamily="50" charset="-128"/>
                        <a:ea typeface="メイリオ" panose="020B0604030504040204" pitchFamily="50" charset="-128"/>
                        <a:cs typeface="+mn-cs"/>
                      </a:endParaRPr>
                    </a:p>
                    <a:p>
                      <a:endParaRPr kumimoji="1" lang="en-US" altLang="ja-JP" sz="1700" b="0" kern="1200" dirty="0">
                        <a:solidFill>
                          <a:schemeClr val="tx1"/>
                        </a:solidFill>
                        <a:effectLst/>
                        <a:latin typeface="メイリオ" panose="020B0604030504040204" pitchFamily="50" charset="-128"/>
                        <a:ea typeface="メイリオ" panose="020B0604030504040204" pitchFamily="50" charset="-128"/>
                        <a:cs typeface="+mn-cs"/>
                      </a:endParaRPr>
                    </a:p>
                    <a:p>
                      <a:endParaRPr kumimoji="1" lang="en-US" altLang="ja-JP" sz="1700" b="0" kern="1200" dirty="0">
                        <a:solidFill>
                          <a:schemeClr val="tx1"/>
                        </a:solidFill>
                        <a:effectLst/>
                        <a:latin typeface="メイリオ" panose="020B0604030504040204" pitchFamily="50" charset="-128"/>
                        <a:ea typeface="メイリオ" panose="020B0604030504040204" pitchFamily="50" charset="-128"/>
                        <a:cs typeface="+mn-cs"/>
                      </a:endParaRPr>
                    </a:p>
                    <a:p>
                      <a:endParaRPr kumimoji="1" lang="en-US" altLang="ja-JP" sz="1700" b="0" kern="1200" dirty="0">
                        <a:solidFill>
                          <a:schemeClr val="tx1"/>
                        </a:solidFill>
                        <a:effectLst/>
                        <a:latin typeface="メイリオ" panose="020B0604030504040204" pitchFamily="50" charset="-128"/>
                        <a:ea typeface="メイリオ" panose="020B0604030504040204" pitchFamily="50" charset="-128"/>
                        <a:cs typeface="+mn-cs"/>
                      </a:endParaRPr>
                    </a:p>
                    <a:p>
                      <a:endParaRPr kumimoji="1" lang="en-US" altLang="ja-JP" sz="1700" b="0" kern="1200" dirty="0">
                        <a:solidFill>
                          <a:schemeClr val="tx1"/>
                        </a:solidFill>
                        <a:effectLst/>
                        <a:latin typeface="メイリオ" panose="020B0604030504040204" pitchFamily="50" charset="-128"/>
                        <a:ea typeface="メイリオ" panose="020B0604030504040204" pitchFamily="50" charset="-128"/>
                        <a:cs typeface="+mn-cs"/>
                      </a:endParaRPr>
                    </a:p>
                    <a:p>
                      <a:endParaRPr kumimoji="1" lang="en-US" altLang="ja-JP" sz="1800" dirty="0">
                        <a:latin typeface="+mn-ea"/>
                        <a:ea typeface="+mn-ea"/>
                      </a:endParaRPr>
                    </a:p>
                    <a:p>
                      <a:r>
                        <a:rPr kumimoji="1" lang="ja-JP" altLang="en-US" sz="1800" dirty="0">
                          <a:latin typeface="メイリオ" panose="020B0604030504040204" pitchFamily="50" charset="-128"/>
                          <a:ea typeface="メイリオ" panose="020B0604030504040204" pitchFamily="50" charset="-128"/>
                        </a:rPr>
                        <a:t>　</a:t>
                      </a:r>
                      <a:endParaRPr kumimoji="1" lang="en-US" altLang="ja-JP" sz="1800" dirty="0">
                        <a:latin typeface="メイリオ" panose="020B0604030504040204" pitchFamily="50" charset="-128"/>
                        <a:ea typeface="メイリオ" panose="020B0604030504040204" pitchFamily="50" charset="-128"/>
                      </a:endParaRPr>
                    </a:p>
                    <a:p>
                      <a:r>
                        <a:rPr kumimoji="1" lang="en-US" altLang="ja-JP" sz="12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en-US" sz="1200" kern="1200" dirty="0">
                          <a:solidFill>
                            <a:schemeClr val="tx1"/>
                          </a:solidFill>
                          <a:effectLst/>
                          <a:latin typeface="メイリオ" panose="020B0604030504040204" pitchFamily="50" charset="-128"/>
                          <a:ea typeface="メイリオ" panose="020B0604030504040204" pitchFamily="50" charset="-128"/>
                          <a:cs typeface="+mn-cs"/>
                        </a:rPr>
                        <a:t>上図は、保護者のうちどちらか一方が働き、本人、中学生の家族</a:t>
                      </a:r>
                      <a:r>
                        <a:rPr kumimoji="1" lang="en-US" altLang="ja-JP" sz="1200" kern="1200" dirty="0">
                          <a:solidFill>
                            <a:schemeClr val="tx1"/>
                          </a:solidFill>
                          <a:effectLst/>
                          <a:latin typeface="メイリオ" panose="020B0604030504040204" pitchFamily="50" charset="-128"/>
                          <a:ea typeface="メイリオ" panose="020B0604030504040204" pitchFamily="50" charset="-128"/>
                          <a:cs typeface="+mn-cs"/>
                        </a:rPr>
                        <a:t>4</a:t>
                      </a:r>
                      <a:r>
                        <a:rPr kumimoji="1" lang="ja-JP" altLang="en-US" sz="1200" kern="1200" dirty="0">
                          <a:solidFill>
                            <a:schemeClr val="tx1"/>
                          </a:solidFill>
                          <a:effectLst/>
                          <a:latin typeface="メイリオ" panose="020B0604030504040204" pitchFamily="50" charset="-128"/>
                          <a:ea typeface="メイリオ" panose="020B0604030504040204" pitchFamily="50" charset="-128"/>
                          <a:cs typeface="+mn-cs"/>
                        </a:rPr>
                        <a:t>人世帯の場合の目安であり、</a:t>
                      </a:r>
                      <a:endParaRPr kumimoji="1" lang="en-US" altLang="ja-JP" sz="1200" kern="1200" dirty="0">
                        <a:solidFill>
                          <a:schemeClr val="tx1"/>
                        </a:solidFill>
                        <a:effectLst/>
                        <a:latin typeface="メイリオ" panose="020B0604030504040204" pitchFamily="50" charset="-128"/>
                        <a:ea typeface="メイリオ" panose="020B0604030504040204" pitchFamily="50" charset="-128"/>
                        <a:cs typeface="+mn-cs"/>
                      </a:endParaRPr>
                    </a:p>
                    <a:p>
                      <a:r>
                        <a:rPr kumimoji="1" lang="ja-JP" altLang="en-US" sz="1200" kern="1200" dirty="0">
                          <a:solidFill>
                            <a:schemeClr val="tx1"/>
                          </a:solidFill>
                          <a:effectLst/>
                          <a:latin typeface="メイリオ" panose="020B0604030504040204" pitchFamily="50" charset="-128"/>
                          <a:ea typeface="メイリオ" panose="020B0604030504040204" pitchFamily="50" charset="-128"/>
                          <a:cs typeface="+mn-cs"/>
                        </a:rPr>
                        <a:t>　 イメージです。</a:t>
                      </a:r>
                    </a:p>
                    <a:p>
                      <a:r>
                        <a:rPr kumimoji="1" lang="en-US" altLang="ja-JP" sz="1200" kern="1200" dirty="0">
                          <a:solidFill>
                            <a:schemeClr val="tx1"/>
                          </a:solidFill>
                          <a:effectLst/>
                          <a:latin typeface="メイリオ" panose="020B0604030504040204" pitchFamily="50" charset="-128"/>
                          <a:ea typeface="メイリオ" panose="020B0604030504040204" pitchFamily="50" charset="-128"/>
                          <a:cs typeface="+mn-cs"/>
                        </a:rPr>
                        <a:t>※ 590</a:t>
                      </a:r>
                      <a:r>
                        <a:rPr kumimoji="1" lang="ja-JP" altLang="en-US" sz="1200" kern="1200" dirty="0">
                          <a:solidFill>
                            <a:schemeClr val="tx1"/>
                          </a:solidFill>
                          <a:effectLst/>
                          <a:latin typeface="メイリオ" panose="020B0604030504040204" pitchFamily="50" charset="-128"/>
                          <a:ea typeface="メイリオ" panose="020B0604030504040204" pitchFamily="50" charset="-128"/>
                          <a:cs typeface="+mn-cs"/>
                        </a:rPr>
                        <a:t>万円未満の世帯は無償となり、</a:t>
                      </a:r>
                      <a:r>
                        <a:rPr kumimoji="1" lang="en-US" altLang="ja-JP" sz="1200" kern="1200" dirty="0">
                          <a:solidFill>
                            <a:schemeClr val="tx1"/>
                          </a:solidFill>
                          <a:effectLst/>
                          <a:latin typeface="メイリオ" panose="020B0604030504040204" pitchFamily="50" charset="-128"/>
                          <a:ea typeface="メイリオ" panose="020B0604030504040204" pitchFamily="50" charset="-128"/>
                          <a:cs typeface="+mn-cs"/>
                        </a:rPr>
                        <a:t>590</a:t>
                      </a:r>
                      <a:r>
                        <a:rPr kumimoji="1" lang="ja-JP" altLang="en-US" sz="1200" kern="1200" dirty="0">
                          <a:solidFill>
                            <a:schemeClr val="tx1"/>
                          </a:solidFill>
                          <a:effectLst/>
                          <a:latin typeface="メイリオ" panose="020B0604030504040204" pitchFamily="50" charset="-128"/>
                          <a:ea typeface="メイリオ" panose="020B0604030504040204" pitchFamily="50" charset="-128"/>
                          <a:cs typeface="+mn-cs"/>
                        </a:rPr>
                        <a:t>万円以上</a:t>
                      </a:r>
                      <a:r>
                        <a:rPr kumimoji="1" lang="en-US" altLang="ja-JP" sz="1200" kern="1200" dirty="0">
                          <a:solidFill>
                            <a:schemeClr val="tx1"/>
                          </a:solidFill>
                          <a:effectLst/>
                          <a:latin typeface="メイリオ" panose="020B0604030504040204" pitchFamily="50" charset="-128"/>
                          <a:ea typeface="メイリオ" panose="020B0604030504040204" pitchFamily="50" charset="-128"/>
                          <a:cs typeface="+mn-cs"/>
                        </a:rPr>
                        <a:t>910</a:t>
                      </a:r>
                      <a:r>
                        <a:rPr kumimoji="1" lang="ja-JP" altLang="en-US" sz="1200" kern="1200" dirty="0">
                          <a:solidFill>
                            <a:schemeClr val="tx1"/>
                          </a:solidFill>
                          <a:effectLst/>
                          <a:latin typeface="メイリオ" panose="020B0604030504040204" pitchFamily="50" charset="-128"/>
                          <a:ea typeface="メイリオ" panose="020B0604030504040204" pitchFamily="50" charset="-128"/>
                          <a:cs typeface="+mn-cs"/>
                        </a:rPr>
                        <a:t>万円未満の世帯は、世帯年収や子どもの数に応じた</a:t>
                      </a:r>
                      <a:endParaRPr kumimoji="1" lang="en-US" altLang="ja-JP" sz="1200" kern="1200" dirty="0">
                        <a:solidFill>
                          <a:schemeClr val="tx1"/>
                        </a:solidFill>
                        <a:effectLst/>
                        <a:latin typeface="メイリオ" panose="020B0604030504040204" pitchFamily="50" charset="-128"/>
                        <a:ea typeface="メイリオ" panose="020B0604030504040204" pitchFamily="50" charset="-128"/>
                        <a:cs typeface="+mn-cs"/>
                      </a:endParaRPr>
                    </a:p>
                    <a:p>
                      <a:r>
                        <a:rPr kumimoji="1" lang="en-US" altLang="ja-JP" sz="12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en-US" sz="1200" kern="1200" dirty="0">
                          <a:solidFill>
                            <a:schemeClr val="tx1"/>
                          </a:solidFill>
                          <a:effectLst/>
                          <a:latin typeface="メイリオ" panose="020B0604030504040204" pitchFamily="50" charset="-128"/>
                          <a:ea typeface="メイリオ" panose="020B0604030504040204" pitchFamily="50" charset="-128"/>
                          <a:cs typeface="+mn-cs"/>
                        </a:rPr>
                        <a:t>支援となります。</a:t>
                      </a:r>
                      <a:endParaRPr kumimoji="1" lang="en-US" altLang="ja-JP" sz="1800" kern="1200" dirty="0">
                        <a:solidFill>
                          <a:schemeClr val="tx1"/>
                        </a:solidFill>
                        <a:effectLst/>
                        <a:latin typeface="メイリオ" panose="020B0604030504040204" pitchFamily="50" charset="-128"/>
                        <a:ea typeface="メイリオ" panose="020B0604030504040204" pitchFamily="50" charset="-128"/>
                        <a:cs typeface="+mn-cs"/>
                      </a:endParaRPr>
                    </a:p>
                  </a:txBody>
                  <a:tcPr marL="68580" marR="68580" marT="34290" marB="3429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70399155"/>
                  </a:ext>
                </a:extLst>
              </a:tr>
            </a:tbl>
          </a:graphicData>
        </a:graphic>
      </p:graphicFrame>
      <p:grpSp>
        <p:nvGrpSpPr>
          <p:cNvPr id="18" name="グループ化 17"/>
          <p:cNvGrpSpPr/>
          <p:nvPr/>
        </p:nvGrpSpPr>
        <p:grpSpPr>
          <a:xfrm>
            <a:off x="689989" y="3932131"/>
            <a:ext cx="7868192" cy="1735205"/>
            <a:chOff x="508563" y="4561182"/>
            <a:chExt cx="6686566" cy="1692000"/>
          </a:xfrm>
        </p:grpSpPr>
        <p:pic>
          <p:nvPicPr>
            <p:cNvPr id="19" name="図 18"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63" y="4561182"/>
              <a:ext cx="6686566" cy="1692000"/>
            </a:xfrm>
            <a:prstGeom prst="rect">
              <a:avLst/>
            </a:prstGeom>
          </p:spPr>
        </p:pic>
        <p:sp>
          <p:nvSpPr>
            <p:cNvPr id="20" name="正方形/長方形 19"/>
            <p:cNvSpPr/>
            <p:nvPr/>
          </p:nvSpPr>
          <p:spPr>
            <a:xfrm>
              <a:off x="4642019" y="5574701"/>
              <a:ext cx="1008000" cy="343283"/>
            </a:xfrm>
            <a:prstGeom prst="rect">
              <a:avLst/>
            </a:prstGeom>
            <a:noFill/>
            <a:ln w="25400" cap="flat" cmpd="sng" algn="ctr">
              <a:noFill/>
              <a:prstDash val="solid"/>
            </a:ln>
            <a:effectLst/>
          </p:spPr>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a:t>
              </a:r>
              <a:r>
                <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r>
                <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a:t>
              </a: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支援</a:t>
              </a:r>
              <a:endPar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a:t>
              </a:r>
              <a:r>
                <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r>
                <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支援</a:t>
              </a:r>
              <a:endPar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a:t>
              </a:r>
              <a:r>
                <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人以上⇒全額支援</a:t>
              </a:r>
              <a:endPar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正方形/長方形 20"/>
            <p:cNvSpPr/>
            <p:nvPr/>
          </p:nvSpPr>
          <p:spPr>
            <a:xfrm>
              <a:off x="5578266" y="5565236"/>
              <a:ext cx="828000" cy="360000"/>
            </a:xfrm>
            <a:prstGeom prst="rect">
              <a:avLst/>
            </a:prstGeom>
            <a:noFill/>
            <a:ln w="25400" cap="flat" cmpd="sng" algn="ctr">
              <a:noFill/>
              <a:prstDash val="solid"/>
            </a:ln>
            <a:effectLst/>
          </p:spPr>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a:t>
              </a:r>
              <a:r>
                <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r>
                <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負担</a:t>
              </a:r>
              <a:endPar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a:t>
              </a:r>
              <a:r>
                <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人⇒支援なし</a:t>
              </a:r>
              <a:endPar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a:t>
              </a:r>
              <a:r>
                <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人以上⇒</a:t>
              </a:r>
              <a:r>
                <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a:t>
              </a:r>
              <a:r>
                <a:rPr kumimoji="1"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支援</a:t>
              </a:r>
              <a:endParaRPr kumimoji="1"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大かっこ 21"/>
            <p:cNvSpPr/>
            <p:nvPr/>
          </p:nvSpPr>
          <p:spPr>
            <a:xfrm>
              <a:off x="5508171" y="5662754"/>
              <a:ext cx="882000" cy="180000"/>
            </a:xfrm>
            <a:prstGeom prst="bracketPair">
              <a:avLst>
                <a:gd name="adj" fmla="val 20738"/>
              </a:avLst>
            </a:prstGeom>
            <a:noFill/>
            <a:ln w="9525" cap="flat" cmpd="sng" algn="ctr">
              <a:solidFill>
                <a:sysClr val="windowText" lastClr="000000">
                  <a:shade val="95000"/>
                  <a:satMod val="105000"/>
                </a:sysClr>
              </a:solidFill>
              <a:prstDash val="solid"/>
            </a:ln>
            <a:effectLst/>
          </p:spPr>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1" lang="ja-JP" altLang="en-US" sz="825"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 name="大かっこ 22"/>
            <p:cNvSpPr/>
            <p:nvPr/>
          </p:nvSpPr>
          <p:spPr>
            <a:xfrm>
              <a:off x="4584162" y="5656343"/>
              <a:ext cx="882000" cy="180000"/>
            </a:xfrm>
            <a:prstGeom prst="bracketPair">
              <a:avLst>
                <a:gd name="adj" fmla="val 20738"/>
              </a:avLst>
            </a:prstGeom>
            <a:noFill/>
            <a:ln w="9525" cap="flat" cmpd="sng" algn="ctr">
              <a:solidFill>
                <a:sysClr val="windowText" lastClr="000000">
                  <a:shade val="95000"/>
                  <a:satMod val="105000"/>
                </a:sysClr>
              </a:solidFill>
              <a:prstDash val="solid"/>
            </a:ln>
            <a:effectLst/>
          </p:spPr>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1" lang="ja-JP" altLang="en-US" sz="825"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 name="正方形/長方形 23"/>
            <p:cNvSpPr/>
            <p:nvPr/>
          </p:nvSpPr>
          <p:spPr>
            <a:xfrm>
              <a:off x="1238899" y="5123007"/>
              <a:ext cx="3839384" cy="288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500"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府制度による支援</a:t>
              </a:r>
            </a:p>
          </p:txBody>
        </p:sp>
        <p:sp>
          <p:nvSpPr>
            <p:cNvPr id="25" name="正方形/長方形 24"/>
            <p:cNvSpPr/>
            <p:nvPr/>
          </p:nvSpPr>
          <p:spPr>
            <a:xfrm>
              <a:off x="5788226" y="5123006"/>
              <a:ext cx="1080000" cy="2880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5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本人負担分</a:t>
              </a:r>
            </a:p>
          </p:txBody>
        </p:sp>
      </p:grpSp>
      <p:sp>
        <p:nvSpPr>
          <p:cNvPr id="2" name="テキスト ボックス 1"/>
          <p:cNvSpPr txBox="1"/>
          <p:nvPr/>
        </p:nvSpPr>
        <p:spPr>
          <a:xfrm>
            <a:off x="425885" y="212942"/>
            <a:ext cx="1590805" cy="369332"/>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支援イメージ</a:t>
            </a:r>
          </a:p>
        </p:txBody>
      </p:sp>
      <p:sp>
        <p:nvSpPr>
          <p:cNvPr id="26" name="スライド番号プレースホルダー 2">
            <a:extLst>
              <a:ext uri="{FF2B5EF4-FFF2-40B4-BE49-F238E27FC236}">
                <a16:creationId xmlns:a16="http://schemas.microsoft.com/office/drawing/2014/main" id="{F163F117-400F-430D-BC92-3BF3233A7C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193</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6020166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0"/>
            <a:ext cx="7467004"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（６）子ども施策（子どもの貧困）</a:t>
            </a:r>
          </a:p>
        </p:txBody>
      </p:sp>
      <p:graphicFrame>
        <p:nvGraphicFramePr>
          <p:cNvPr id="9" name="表 8"/>
          <p:cNvGraphicFramePr>
            <a:graphicFrameLocks noGrp="1"/>
          </p:cNvGraphicFramePr>
          <p:nvPr/>
        </p:nvGraphicFramePr>
        <p:xfrm>
          <a:off x="251520" y="476672"/>
          <a:ext cx="8712968" cy="6009640"/>
        </p:xfrm>
        <a:graphic>
          <a:graphicData uri="http://schemas.openxmlformats.org/drawingml/2006/table">
            <a:tbl>
              <a:tblPr firstRow="1" bandRow="1">
                <a:tableStyleId>{5940675A-B579-460E-94D1-54222C63F5DA}</a:tableStyleId>
              </a:tblPr>
              <a:tblGrid>
                <a:gridCol w="2664296">
                  <a:extLst>
                    <a:ext uri="{9D8B030D-6E8A-4147-A177-3AD203B41FA5}">
                      <a16:colId xmlns:a16="http://schemas.microsoft.com/office/drawing/2014/main" val="20000"/>
                    </a:ext>
                  </a:extLst>
                </a:gridCol>
                <a:gridCol w="1692188">
                  <a:extLst>
                    <a:ext uri="{9D8B030D-6E8A-4147-A177-3AD203B41FA5}">
                      <a16:colId xmlns:a16="http://schemas.microsoft.com/office/drawing/2014/main" val="20001"/>
                    </a:ext>
                  </a:extLst>
                </a:gridCol>
                <a:gridCol w="1764196">
                  <a:extLst>
                    <a:ext uri="{9D8B030D-6E8A-4147-A177-3AD203B41FA5}">
                      <a16:colId xmlns:a16="http://schemas.microsoft.com/office/drawing/2014/main" val="20002"/>
                    </a:ext>
                  </a:extLst>
                </a:gridCol>
                <a:gridCol w="2592288">
                  <a:extLst>
                    <a:ext uri="{9D8B030D-6E8A-4147-A177-3AD203B41FA5}">
                      <a16:colId xmlns:a16="http://schemas.microsoft.com/office/drawing/2014/main" val="20003"/>
                    </a:ext>
                  </a:extLst>
                </a:gridCol>
              </a:tblGrid>
              <a:tr h="370840">
                <a:tc>
                  <a:txBody>
                    <a:bodyPr/>
                    <a:lstStyle/>
                    <a:p>
                      <a:pPr algn="ctr"/>
                      <a:r>
                        <a:rPr kumimoji="1" lang="ja-JP" altLang="en-US" dirty="0"/>
                        <a:t>＜</a:t>
                      </a:r>
                      <a:r>
                        <a:rPr kumimoji="1" lang="en-US" altLang="ja-JP" dirty="0"/>
                        <a:t>Why</a:t>
                      </a:r>
                      <a:r>
                        <a:rPr kumimoji="1" lang="ja-JP" altLang="en-US" dirty="0"/>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dirty="0">
                          <a:solidFill>
                            <a:schemeClr val="tx1"/>
                          </a:solidFill>
                        </a:rPr>
                        <a:t>・</a:t>
                      </a:r>
                      <a:r>
                        <a:rPr kumimoji="1" lang="en-US" altLang="ja-JP" sz="1400" dirty="0">
                          <a:solidFill>
                            <a:schemeClr val="tx1"/>
                          </a:solidFill>
                        </a:rPr>
                        <a:t>2014</a:t>
                      </a:r>
                      <a:r>
                        <a:rPr kumimoji="1" lang="ja-JP" altLang="en-US" sz="1400" dirty="0">
                          <a:solidFill>
                            <a:schemeClr val="tx1"/>
                          </a:solidFill>
                        </a:rPr>
                        <a:t>年</a:t>
                      </a:r>
                      <a:r>
                        <a:rPr kumimoji="1" lang="en-US" altLang="ja-JP" sz="1400" dirty="0">
                          <a:solidFill>
                            <a:schemeClr val="tx1"/>
                          </a:solidFill>
                        </a:rPr>
                        <a:t>1</a:t>
                      </a:r>
                      <a:r>
                        <a:rPr kumimoji="1" lang="ja-JP" altLang="en-US" sz="1400" dirty="0">
                          <a:solidFill>
                            <a:schemeClr val="tx1"/>
                          </a:solidFill>
                        </a:rPr>
                        <a:t>月、子どもの貧困対策の推進に関する法律が施行。</a:t>
                      </a:r>
                      <a:endParaRPr kumimoji="1" lang="en-US" altLang="ja-JP" sz="1400" dirty="0">
                        <a:solidFill>
                          <a:schemeClr val="tx1"/>
                        </a:solidFill>
                      </a:endParaRPr>
                    </a:p>
                    <a:p>
                      <a:pPr marL="0" indent="0"/>
                      <a:endParaRPr kumimoji="1" lang="en-US" altLang="ja-JP" sz="1400" dirty="0">
                        <a:solidFill>
                          <a:schemeClr val="tx1"/>
                        </a:solidFill>
                      </a:endParaRPr>
                    </a:p>
                    <a:p>
                      <a:pPr marL="0" indent="0"/>
                      <a:r>
                        <a:rPr kumimoji="1" lang="ja-JP" altLang="en-US" sz="1400" dirty="0">
                          <a:solidFill>
                            <a:schemeClr val="tx1"/>
                          </a:solidFill>
                        </a:rPr>
                        <a:t>・大阪府では、</a:t>
                      </a:r>
                      <a:r>
                        <a:rPr kumimoji="1" lang="en-US" altLang="ja-JP" sz="1400" dirty="0">
                          <a:solidFill>
                            <a:schemeClr val="tx1"/>
                          </a:solidFill>
                        </a:rPr>
                        <a:t>2015</a:t>
                      </a:r>
                      <a:r>
                        <a:rPr kumimoji="1" lang="ja-JP" altLang="en-US" sz="1400" dirty="0">
                          <a:solidFill>
                            <a:schemeClr val="tx1"/>
                          </a:solidFill>
                        </a:rPr>
                        <a:t>年</a:t>
                      </a:r>
                      <a:r>
                        <a:rPr kumimoji="1" lang="en-US" altLang="ja-JP" sz="1400" dirty="0">
                          <a:solidFill>
                            <a:schemeClr val="tx1"/>
                          </a:solidFill>
                        </a:rPr>
                        <a:t>3</a:t>
                      </a:r>
                      <a:r>
                        <a:rPr kumimoji="1" lang="ja-JP" altLang="en-US" sz="1400" dirty="0">
                          <a:solidFill>
                            <a:schemeClr val="tx1"/>
                          </a:solidFill>
                        </a:rPr>
                        <a:t>月、「子供の貧困対策計画（子ども総合計画に包含）（</a:t>
                      </a:r>
                      <a:r>
                        <a:rPr kumimoji="1" lang="en-US" altLang="ja-JP" sz="1400" dirty="0">
                          <a:solidFill>
                            <a:schemeClr val="tx1"/>
                          </a:solidFill>
                        </a:rPr>
                        <a:t>2015</a:t>
                      </a:r>
                      <a:r>
                        <a:rPr kumimoji="1" lang="ja-JP" altLang="en-US" sz="1400" dirty="0">
                          <a:solidFill>
                            <a:schemeClr val="tx1"/>
                          </a:solidFill>
                        </a:rPr>
                        <a:t>～</a:t>
                      </a:r>
                      <a:r>
                        <a:rPr kumimoji="1" lang="en-US" altLang="ja-JP" sz="1400" dirty="0">
                          <a:solidFill>
                            <a:schemeClr val="tx1"/>
                          </a:solidFill>
                        </a:rPr>
                        <a:t>2019</a:t>
                      </a:r>
                      <a:r>
                        <a:rPr kumimoji="1" lang="ja-JP" altLang="en-US" sz="1400" dirty="0">
                          <a:solidFill>
                            <a:schemeClr val="tx1"/>
                          </a:solidFill>
                        </a:rPr>
                        <a:t>）」を策定</a:t>
                      </a:r>
                      <a:endParaRPr kumimoji="1" lang="en-US" altLang="ja-JP" sz="1400" dirty="0">
                        <a:solidFill>
                          <a:schemeClr val="tx1"/>
                        </a:solidFill>
                      </a:endParaRPr>
                    </a:p>
                    <a:p>
                      <a:pPr marL="0" indent="0"/>
                      <a:r>
                        <a:rPr kumimoji="1" lang="ja-JP" altLang="en-US" sz="1400" dirty="0">
                          <a:solidFill>
                            <a:schemeClr val="tx1"/>
                          </a:solidFill>
                        </a:rPr>
                        <a:t>・</a:t>
                      </a:r>
                      <a:r>
                        <a:rPr kumimoji="1" lang="en-US" altLang="ja-JP" sz="1400" dirty="0">
                          <a:solidFill>
                            <a:schemeClr val="tx1"/>
                          </a:solidFill>
                        </a:rPr>
                        <a:t>2016</a:t>
                      </a:r>
                      <a:r>
                        <a:rPr kumimoji="1" lang="ja-JP" altLang="en-US" sz="1400" dirty="0">
                          <a:solidFill>
                            <a:schemeClr val="tx1"/>
                          </a:solidFill>
                        </a:rPr>
                        <a:t>年度に子どもの生活実態や学習状況を把握し、支援を必要とする子どもやその家庭に対する対策について検証を行うため、「子どもの生活に関する実態調査」を実施</a:t>
                      </a:r>
                      <a:endParaRPr kumimoji="1" lang="en-US" altLang="ja-JP" sz="1400" dirty="0">
                        <a:solidFill>
                          <a:schemeClr val="tx1"/>
                        </a:solidFill>
                      </a:endParaRPr>
                    </a:p>
                    <a:p>
                      <a:pPr marL="0" indent="0"/>
                      <a:r>
                        <a:rPr kumimoji="1" lang="ja-JP" altLang="en-US" sz="1400" dirty="0">
                          <a:solidFill>
                            <a:schemeClr val="tx1"/>
                          </a:solidFill>
                        </a:rPr>
                        <a:t>　</a:t>
                      </a:r>
                      <a:endParaRPr kumimoji="1" lang="en-US" altLang="ja-JP" sz="1400" dirty="0">
                        <a:solidFill>
                          <a:schemeClr val="tx1"/>
                        </a:solidFill>
                      </a:endParaRPr>
                    </a:p>
                    <a:p>
                      <a:pPr marL="0" indent="0"/>
                      <a:r>
                        <a:rPr kumimoji="1" lang="en-US" altLang="ja-JP" sz="1400" dirty="0">
                          <a:solidFill>
                            <a:schemeClr val="tx1"/>
                          </a:solidFill>
                        </a:rPr>
                        <a:t>-</a:t>
                      </a:r>
                      <a:r>
                        <a:rPr kumimoji="1" lang="ja-JP" altLang="en-US" sz="1400" dirty="0">
                          <a:solidFill>
                            <a:schemeClr val="tx1"/>
                          </a:solidFill>
                        </a:rPr>
                        <a:t>調査概要</a:t>
                      </a:r>
                      <a:endParaRPr kumimoji="1" lang="en-US" altLang="ja-JP" sz="1400" dirty="0">
                        <a:solidFill>
                          <a:schemeClr val="tx1"/>
                        </a:solidFill>
                      </a:endParaRPr>
                    </a:p>
                    <a:p>
                      <a:pPr marL="0" indent="0"/>
                      <a:r>
                        <a:rPr kumimoji="1" lang="ja-JP" altLang="en-US" sz="1400" dirty="0">
                          <a:solidFill>
                            <a:schemeClr val="tx1"/>
                          </a:solidFill>
                        </a:rPr>
                        <a:t>調査対象：府域全域の小学</a:t>
                      </a:r>
                      <a:r>
                        <a:rPr kumimoji="1" lang="en-US" altLang="ja-JP" sz="1400" dirty="0">
                          <a:solidFill>
                            <a:schemeClr val="tx1"/>
                          </a:solidFill>
                        </a:rPr>
                        <a:t>5</a:t>
                      </a:r>
                      <a:r>
                        <a:rPr kumimoji="1" lang="ja-JP" altLang="en-US" sz="1400" dirty="0">
                          <a:solidFill>
                            <a:schemeClr val="tx1"/>
                          </a:solidFill>
                        </a:rPr>
                        <a:t>年生及び中学</a:t>
                      </a:r>
                      <a:r>
                        <a:rPr kumimoji="1" lang="en-US" altLang="ja-JP" sz="1400" dirty="0">
                          <a:solidFill>
                            <a:schemeClr val="tx1"/>
                          </a:solidFill>
                        </a:rPr>
                        <a:t>2</a:t>
                      </a:r>
                      <a:r>
                        <a:rPr kumimoji="1" lang="ja-JP" altLang="en-US" sz="1400" dirty="0">
                          <a:solidFill>
                            <a:schemeClr val="tx1"/>
                          </a:solidFill>
                        </a:rPr>
                        <a:t>年生とその保護者</a:t>
                      </a:r>
                      <a:endParaRPr kumimoji="1" lang="en-US" altLang="ja-JP" sz="1400" dirty="0">
                        <a:solidFill>
                          <a:schemeClr val="tx1"/>
                        </a:solidFill>
                      </a:endParaRPr>
                    </a:p>
                    <a:p>
                      <a:pPr marL="0" indent="0"/>
                      <a:r>
                        <a:rPr kumimoji="1" lang="ja-JP" altLang="en-US" sz="1400" dirty="0">
                          <a:solidFill>
                            <a:schemeClr val="tx1"/>
                          </a:solidFill>
                        </a:rPr>
                        <a:t>回収率：</a:t>
                      </a:r>
                      <a:r>
                        <a:rPr kumimoji="1" lang="en-US" altLang="ja-JP" sz="1400" dirty="0">
                          <a:solidFill>
                            <a:schemeClr val="tx1"/>
                          </a:solidFill>
                        </a:rPr>
                        <a:t>62.3</a:t>
                      </a:r>
                      <a:r>
                        <a:rPr kumimoji="1" lang="ja-JP" altLang="en-US" sz="1400" dirty="0">
                          <a:solidFill>
                            <a:schemeClr val="tx1"/>
                          </a:solidFill>
                        </a:rPr>
                        <a:t>％</a:t>
                      </a:r>
                      <a:r>
                        <a:rPr kumimoji="1" lang="en-US" altLang="ja-JP" sz="1400" dirty="0">
                          <a:solidFill>
                            <a:schemeClr val="tx1"/>
                          </a:solidFill>
                        </a:rPr>
                        <a:t>(</a:t>
                      </a:r>
                      <a:r>
                        <a:rPr kumimoji="1" lang="ja-JP" altLang="en-US" sz="1400" dirty="0">
                          <a:solidFill>
                            <a:schemeClr val="tx1"/>
                          </a:solidFill>
                        </a:rPr>
                        <a:t>約</a:t>
                      </a:r>
                      <a:r>
                        <a:rPr kumimoji="1" lang="en-US" altLang="ja-JP" sz="1400" dirty="0">
                          <a:solidFill>
                            <a:schemeClr val="tx1"/>
                          </a:solidFill>
                        </a:rPr>
                        <a:t>50,000</a:t>
                      </a:r>
                      <a:r>
                        <a:rPr kumimoji="1" lang="ja-JP" altLang="en-US" sz="1400" dirty="0">
                          <a:solidFill>
                            <a:schemeClr val="tx1"/>
                          </a:solidFill>
                        </a:rPr>
                        <a:t>世帯から回答</a:t>
                      </a:r>
                      <a:r>
                        <a:rPr kumimoji="1" lang="en-US" altLang="ja-JP" sz="1400" dirty="0">
                          <a:solidFill>
                            <a:schemeClr val="tx1"/>
                          </a:solidFill>
                        </a:rPr>
                        <a:t>)</a:t>
                      </a:r>
                    </a:p>
                    <a:p>
                      <a:pPr marL="0" indent="0"/>
                      <a:endParaRPr kumimoji="1" lang="en-US" altLang="ja-JP" sz="1400" dirty="0">
                        <a:solidFill>
                          <a:schemeClr val="tx1"/>
                        </a:solidFill>
                      </a:endParaRPr>
                    </a:p>
                    <a:p>
                      <a:pPr marL="0" indent="0"/>
                      <a:r>
                        <a:rPr kumimoji="1" lang="ja-JP" altLang="en-US" sz="1400" dirty="0">
                          <a:solidFill>
                            <a:schemeClr val="tx1"/>
                          </a:solidFill>
                        </a:rPr>
                        <a:t>調査の結果、以下の課題が浮き彫りとなった。</a:t>
                      </a:r>
                      <a:endParaRPr kumimoji="1" lang="en-US" altLang="ja-JP" sz="1400" dirty="0">
                        <a:solidFill>
                          <a:schemeClr val="tx1"/>
                        </a:solidFill>
                      </a:endParaRPr>
                    </a:p>
                    <a:p>
                      <a:pPr marL="0" indent="0"/>
                      <a:r>
                        <a:rPr kumimoji="1" lang="ja-JP" altLang="en-US" sz="1400" dirty="0">
                          <a:solidFill>
                            <a:schemeClr val="tx1"/>
                          </a:solidFill>
                        </a:rPr>
                        <a:t>　</a:t>
                      </a:r>
                      <a:r>
                        <a:rPr kumimoji="1" lang="en-US" altLang="ja-JP" sz="1400" dirty="0">
                          <a:solidFill>
                            <a:schemeClr val="tx1"/>
                          </a:solidFill>
                        </a:rPr>
                        <a:t>-</a:t>
                      </a:r>
                      <a:r>
                        <a:rPr kumimoji="1" lang="ja-JP" altLang="en-US" sz="1400" dirty="0">
                          <a:solidFill>
                            <a:schemeClr val="tx1"/>
                          </a:solidFill>
                        </a:rPr>
                        <a:t>母子世帯への支援</a:t>
                      </a:r>
                      <a:endParaRPr kumimoji="1" lang="en-US" altLang="ja-JP" sz="1400" dirty="0">
                        <a:solidFill>
                          <a:schemeClr val="tx1"/>
                        </a:solidFill>
                      </a:endParaRPr>
                    </a:p>
                    <a:p>
                      <a:pPr marL="0" indent="0"/>
                      <a:r>
                        <a:rPr kumimoji="1" lang="en-US" altLang="ja-JP" sz="1400" baseline="0" dirty="0">
                          <a:solidFill>
                            <a:schemeClr val="tx1"/>
                          </a:solidFill>
                        </a:rPr>
                        <a:t> </a:t>
                      </a:r>
                      <a:r>
                        <a:rPr kumimoji="1" lang="ja-JP" altLang="en-US" sz="1400" baseline="0" dirty="0">
                          <a:solidFill>
                            <a:schemeClr val="tx1"/>
                          </a:solidFill>
                        </a:rPr>
                        <a:t>　困窮世帯の子どもへの教育</a:t>
                      </a:r>
                      <a:endParaRPr kumimoji="1" lang="en-US" altLang="ja-JP" sz="1400" baseline="0" dirty="0">
                        <a:solidFill>
                          <a:schemeClr val="tx1"/>
                        </a:solidFill>
                      </a:endParaRPr>
                    </a:p>
                    <a:p>
                      <a:pPr marL="0" indent="0"/>
                      <a:r>
                        <a:rPr kumimoji="1" lang="en-US" altLang="ja-JP" sz="1400" baseline="0" dirty="0">
                          <a:solidFill>
                            <a:schemeClr val="tx1"/>
                          </a:solidFill>
                        </a:rPr>
                        <a:t> </a:t>
                      </a:r>
                      <a:r>
                        <a:rPr kumimoji="1" lang="ja-JP" altLang="en-US" sz="1400" baseline="0" dirty="0">
                          <a:solidFill>
                            <a:schemeClr val="tx1"/>
                          </a:solidFill>
                        </a:rPr>
                        <a:t>　孤立している親子への支援　等</a:t>
                      </a:r>
                      <a:endParaRPr kumimoji="1" lang="en-US" altLang="ja-JP" sz="1400" dirty="0">
                        <a:solidFill>
                          <a:schemeClr val="tx1"/>
                        </a:solidFill>
                      </a:endParaRPr>
                    </a:p>
                    <a:p>
                      <a:pPr marL="0" indent="0"/>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a:solidFill>
                            <a:schemeClr val="tx1"/>
                          </a:solidFill>
                        </a:rPr>
                        <a:t>・子どもの貧困対策という喫緊の課題に対して、効果的な施策を総合的に推進。</a:t>
                      </a:r>
                      <a:endParaRPr kumimoji="1" lang="en-US" altLang="ja-JP" sz="1400" dirty="0">
                        <a:solidFill>
                          <a:schemeClr val="tx1"/>
                        </a:solidFill>
                      </a:endParaRPr>
                    </a:p>
                    <a:p>
                      <a:pPr marL="92075" indent="-92075"/>
                      <a:r>
                        <a:rPr kumimoji="1" lang="ja-JP" altLang="en-US" sz="1400" dirty="0">
                          <a:solidFill>
                            <a:schemeClr val="tx1"/>
                          </a:solidFill>
                        </a:rPr>
                        <a:t>・すべての子どもたちが同じスタートラインに立って将来を目指せるように支援する。</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a:t>
                      </a:r>
                      <a:r>
                        <a:rPr kumimoji="1" lang="en-US" altLang="ja-JP" sz="1400" dirty="0">
                          <a:solidFill>
                            <a:schemeClr val="tx1"/>
                          </a:solidFill>
                        </a:rPr>
                        <a:t>2017</a:t>
                      </a:r>
                      <a:r>
                        <a:rPr kumimoji="1" lang="ja-JP" altLang="en-US" sz="1400" dirty="0">
                          <a:solidFill>
                            <a:schemeClr val="tx1"/>
                          </a:solidFill>
                        </a:rPr>
                        <a:t>年度、実態調査の結果を踏まえ、大阪府の</a:t>
                      </a:r>
                      <a:r>
                        <a:rPr kumimoji="1" lang="en-US" altLang="ja-JP" sz="1400" dirty="0">
                          <a:solidFill>
                            <a:schemeClr val="tx1"/>
                          </a:solidFill>
                        </a:rPr>
                        <a:t>104</a:t>
                      </a:r>
                      <a:r>
                        <a:rPr kumimoji="1" lang="ja-JP" altLang="en-US" sz="1400" dirty="0">
                          <a:solidFill>
                            <a:schemeClr val="tx1"/>
                          </a:solidFill>
                        </a:rPr>
                        <a:t>事業を総点検。</a:t>
                      </a: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・以下７つの視点で施策の総点検を行い、「子どもの貧困に関する具体的取組」として</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119</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項目をとりまとめ</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n-lt"/>
                          <a:ea typeface="+mn-ea"/>
                          <a:cs typeface="+mn-cs"/>
                        </a:rPr>
                        <a:t>2020</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年</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3</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月、「第二次大阪府子どもの貧困対策計画（子ども総合計画後期計画に包含）（</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2020</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2024</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）」を策定。</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関係部局が連携を図りながら総合的に推進していくこととした。</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７つの視点</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 </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困窮世帯への経済的支援</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　 学びを支える環境づくり</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　 子どもの孤立防止</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　 保護者の孤立防止</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　 子育て環境整備</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　 健康づくり</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　 オール大阪での取組</a:t>
                      </a:r>
                      <a:endParaRPr kumimoji="1" lang="en-US" altLang="ja-JP" sz="1400" b="0" i="0" u="none" strike="sng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2018</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年</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3</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月、子ども輝く未来基金を創設。</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2018</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年</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4</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月、子どもの貧困緊急対策事業費補助金を創設。</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2020</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年度から、府内市町村における子どもを支援につなぐ取組み等の事例集を作成・公表。</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194</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98007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56033" y="82620"/>
            <a:ext cx="1447452" cy="338554"/>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■経緯</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7" name="表 16"/>
          <p:cNvGraphicFramePr>
            <a:graphicFrameLocks noGrp="1"/>
          </p:cNvGraphicFramePr>
          <p:nvPr/>
        </p:nvGraphicFramePr>
        <p:xfrm>
          <a:off x="407276" y="689786"/>
          <a:ext cx="1140388" cy="2358214"/>
        </p:xfrm>
        <a:graphic>
          <a:graphicData uri="http://schemas.openxmlformats.org/drawingml/2006/table">
            <a:tbl>
              <a:tblPr>
                <a:tableStyleId>{5C22544A-7EE6-4342-B048-85BDC9FD1C3A}</a:tableStyleId>
              </a:tblPr>
              <a:tblGrid>
                <a:gridCol w="552638">
                  <a:extLst>
                    <a:ext uri="{9D8B030D-6E8A-4147-A177-3AD203B41FA5}">
                      <a16:colId xmlns:a16="http://schemas.microsoft.com/office/drawing/2014/main" val="20000"/>
                    </a:ext>
                  </a:extLst>
                </a:gridCol>
                <a:gridCol w="587750">
                  <a:extLst>
                    <a:ext uri="{9D8B030D-6E8A-4147-A177-3AD203B41FA5}">
                      <a16:colId xmlns:a16="http://schemas.microsoft.com/office/drawing/2014/main" val="20001"/>
                    </a:ext>
                  </a:extLst>
                </a:gridCol>
              </a:tblGrid>
              <a:tr h="2358214">
                <a:tc>
                  <a:txBody>
                    <a:bodyPr/>
                    <a:lstStyle/>
                    <a:p>
                      <a:pPr marL="495300" indent="-495300"/>
                      <a:r>
                        <a:rPr kumimoji="1" lang="ja-JP" altLang="en-US" sz="1200" dirty="0">
                          <a:solidFill>
                            <a:schemeClr val="tx1"/>
                          </a:solidFill>
                        </a:rPr>
                        <a:t>▲</a:t>
                      </a:r>
                      <a:r>
                        <a:rPr kumimoji="1" lang="en-US" altLang="ja-JP" sz="1200" dirty="0">
                          <a:solidFill>
                            <a:schemeClr val="tx1"/>
                          </a:solidFill>
                        </a:rPr>
                        <a:t>14</a:t>
                      </a:r>
                      <a:r>
                        <a:rPr kumimoji="1" lang="ja-JP" altLang="en-US" sz="1200" dirty="0">
                          <a:solidFill>
                            <a:schemeClr val="tx1"/>
                          </a:solidFill>
                        </a:rPr>
                        <a:t>年</a:t>
                      </a:r>
                      <a:r>
                        <a:rPr kumimoji="1" lang="en-US" altLang="ja-JP" sz="1200" dirty="0">
                          <a:solidFill>
                            <a:schemeClr val="tx1"/>
                          </a:solidFill>
                        </a:rPr>
                        <a:t>1</a:t>
                      </a:r>
                      <a:r>
                        <a:rPr kumimoji="1" lang="ja-JP" altLang="en-US" sz="1200" dirty="0">
                          <a:solidFill>
                            <a:schemeClr val="tx1"/>
                          </a:solidFill>
                        </a:rPr>
                        <a:t>月　「子どもの貧困対策の推進に関する法律」の施行</a:t>
                      </a:r>
                      <a:endParaRPr kumimoji="1" lang="en-US" altLang="ja-JP" sz="1200" dirty="0">
                        <a:solidFill>
                          <a:schemeClr val="tx1"/>
                        </a:solidFill>
                      </a:endParaRPr>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457200" indent="-457200"/>
                      <a:r>
                        <a:rPr kumimoji="1" lang="ja-JP" altLang="en-US" sz="1200" dirty="0">
                          <a:solidFill>
                            <a:schemeClr val="tx1"/>
                          </a:solidFill>
                        </a:rPr>
                        <a:t>▲</a:t>
                      </a:r>
                      <a:r>
                        <a:rPr kumimoji="1" lang="en-US" altLang="ja-JP" sz="1200" dirty="0">
                          <a:solidFill>
                            <a:schemeClr val="tx1"/>
                          </a:solidFill>
                        </a:rPr>
                        <a:t>14</a:t>
                      </a:r>
                      <a:r>
                        <a:rPr kumimoji="1" lang="ja-JP" altLang="en-US" sz="1200" dirty="0">
                          <a:solidFill>
                            <a:schemeClr val="tx1"/>
                          </a:solidFill>
                        </a:rPr>
                        <a:t>年</a:t>
                      </a:r>
                      <a:r>
                        <a:rPr kumimoji="1" lang="en-US" altLang="ja-JP" sz="1200" dirty="0">
                          <a:solidFill>
                            <a:schemeClr val="tx1"/>
                          </a:solidFill>
                        </a:rPr>
                        <a:t>8</a:t>
                      </a:r>
                      <a:r>
                        <a:rPr kumimoji="1" lang="ja-JP" altLang="en-US" sz="1200" dirty="0">
                          <a:solidFill>
                            <a:schemeClr val="tx1"/>
                          </a:solidFill>
                        </a:rPr>
                        <a:t>月　「子供の貧困対策に関する大綱」の閣議決定</a:t>
                      </a:r>
                      <a:endParaRPr kumimoji="1" lang="en-US" altLang="ja-JP" sz="1200" dirty="0">
                        <a:solidFill>
                          <a:schemeClr val="tx1"/>
                        </a:solidFill>
                      </a:endParaRPr>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0" name="テキスト ボックス 19"/>
          <p:cNvSpPr txBox="1"/>
          <p:nvPr/>
        </p:nvSpPr>
        <p:spPr>
          <a:xfrm>
            <a:off x="-52995" y="3815802"/>
            <a:ext cx="440313" cy="1944216"/>
          </a:xfrm>
          <a:prstGeom prst="rect">
            <a:avLst/>
          </a:prstGeom>
          <a:noFill/>
        </p:spPr>
        <p:txBody>
          <a:bodyPr vert="wordArtVertRtl" wrap="square" rtlCol="0">
            <a:spAutoFit/>
          </a:bodyPr>
          <a:lstStyle/>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大阪府の動き</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1" name="テキスト ボックス 20"/>
          <p:cNvSpPr txBox="1"/>
          <p:nvPr/>
        </p:nvSpPr>
        <p:spPr>
          <a:xfrm>
            <a:off x="-70814" y="1052736"/>
            <a:ext cx="440313" cy="1944216"/>
          </a:xfrm>
          <a:prstGeom prst="rect">
            <a:avLst/>
          </a:prstGeom>
          <a:noFill/>
        </p:spPr>
        <p:txBody>
          <a:bodyPr vert="wordArtVertRtl" wrap="square" rtlCol="0">
            <a:spAutoFit/>
          </a:bodyPr>
          <a:lstStyle/>
          <a:p>
            <a:pPr marL="177800" marR="0" lvl="0" indent="-177800" algn="ctr" defTabSz="914400" rtl="0" eaLnBrk="1" fontAlgn="auto" latinLnBrk="0" hangingPunct="1">
              <a:lnSpc>
                <a:spcPct val="100000"/>
              </a:lnSpc>
              <a:spcBef>
                <a:spcPts val="60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国の動き</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graphicFrame>
        <p:nvGraphicFramePr>
          <p:cNvPr id="30" name="表 29"/>
          <p:cNvGraphicFramePr>
            <a:graphicFrameLocks noGrp="1"/>
          </p:cNvGraphicFramePr>
          <p:nvPr/>
        </p:nvGraphicFramePr>
        <p:xfrm>
          <a:off x="387318" y="399721"/>
          <a:ext cx="8289137" cy="254614"/>
        </p:xfrm>
        <a:graphic>
          <a:graphicData uri="http://schemas.openxmlformats.org/drawingml/2006/table">
            <a:tbl>
              <a:tblPr firstRow="1" bandRow="1">
                <a:tableStyleId>{7DF18680-E054-41AD-8BC1-D1AEF772440D}</a:tableStyleId>
              </a:tblPr>
              <a:tblGrid>
                <a:gridCol w="1164306">
                  <a:extLst>
                    <a:ext uri="{9D8B030D-6E8A-4147-A177-3AD203B41FA5}">
                      <a16:colId xmlns:a16="http://schemas.microsoft.com/office/drawing/2014/main" val="20000"/>
                    </a:ext>
                  </a:extLst>
                </a:gridCol>
                <a:gridCol w="1165790">
                  <a:extLst>
                    <a:ext uri="{9D8B030D-6E8A-4147-A177-3AD203B41FA5}">
                      <a16:colId xmlns:a16="http://schemas.microsoft.com/office/drawing/2014/main" val="20001"/>
                    </a:ext>
                  </a:extLst>
                </a:gridCol>
                <a:gridCol w="1162837">
                  <a:extLst>
                    <a:ext uri="{9D8B030D-6E8A-4147-A177-3AD203B41FA5}">
                      <a16:colId xmlns:a16="http://schemas.microsoft.com/office/drawing/2014/main" val="2125460315"/>
                    </a:ext>
                  </a:extLst>
                </a:gridCol>
                <a:gridCol w="1529386">
                  <a:extLst>
                    <a:ext uri="{9D8B030D-6E8A-4147-A177-3AD203B41FA5}">
                      <a16:colId xmlns:a16="http://schemas.microsoft.com/office/drawing/2014/main" val="3716827784"/>
                    </a:ext>
                  </a:extLst>
                </a:gridCol>
                <a:gridCol w="1163524">
                  <a:extLst>
                    <a:ext uri="{9D8B030D-6E8A-4147-A177-3AD203B41FA5}">
                      <a16:colId xmlns:a16="http://schemas.microsoft.com/office/drawing/2014/main" val="2478453072"/>
                    </a:ext>
                  </a:extLst>
                </a:gridCol>
                <a:gridCol w="1051647">
                  <a:extLst>
                    <a:ext uri="{9D8B030D-6E8A-4147-A177-3AD203B41FA5}">
                      <a16:colId xmlns:a16="http://schemas.microsoft.com/office/drawing/2014/main" val="723933660"/>
                    </a:ext>
                  </a:extLst>
                </a:gridCol>
                <a:gridCol w="1051647">
                  <a:extLst>
                    <a:ext uri="{9D8B030D-6E8A-4147-A177-3AD203B41FA5}">
                      <a16:colId xmlns:a16="http://schemas.microsoft.com/office/drawing/2014/main" val="4269773041"/>
                    </a:ext>
                  </a:extLst>
                </a:gridCol>
              </a:tblGrid>
              <a:tr h="254614">
                <a:tc>
                  <a:txBody>
                    <a:bodyPr/>
                    <a:lstStyle/>
                    <a:p>
                      <a:r>
                        <a:rPr kumimoji="1" lang="en-US" altLang="ja-JP" sz="1050" dirty="0"/>
                        <a:t>2014</a:t>
                      </a:r>
                      <a:endParaRPr kumimoji="1" lang="ja-JP" altLang="en-US" sz="1050" dirty="0"/>
                    </a:p>
                  </a:txBody>
                  <a:tcPr/>
                </a:tc>
                <a:tc>
                  <a:txBody>
                    <a:bodyPr/>
                    <a:lstStyle/>
                    <a:p>
                      <a:r>
                        <a:rPr kumimoji="1" lang="en-US" altLang="ja-JP" sz="1050" dirty="0"/>
                        <a:t>2015</a:t>
                      </a:r>
                      <a:r>
                        <a:rPr kumimoji="1" lang="ja-JP" altLang="en-US" sz="1050" dirty="0"/>
                        <a:t>年</a:t>
                      </a:r>
                    </a:p>
                  </a:txBody>
                  <a:tcPr/>
                </a:tc>
                <a:tc>
                  <a:txBody>
                    <a:bodyPr/>
                    <a:lstStyle/>
                    <a:p>
                      <a:r>
                        <a:rPr kumimoji="1" lang="en-US" altLang="ja-JP" sz="1050" dirty="0"/>
                        <a:t>2016</a:t>
                      </a:r>
                      <a:r>
                        <a:rPr kumimoji="1" lang="ja-JP" altLang="en-US" sz="1050" dirty="0"/>
                        <a:t>年</a:t>
                      </a:r>
                    </a:p>
                  </a:txBody>
                  <a:tcPr/>
                </a:tc>
                <a:tc>
                  <a:txBody>
                    <a:bodyPr/>
                    <a:lstStyle/>
                    <a:p>
                      <a:r>
                        <a:rPr kumimoji="1" lang="en-US" altLang="ja-JP" sz="1050" dirty="0"/>
                        <a:t>2017</a:t>
                      </a:r>
                      <a:r>
                        <a:rPr kumimoji="1" lang="ja-JP" altLang="en-US" sz="1050" dirty="0"/>
                        <a:t>年</a:t>
                      </a:r>
                    </a:p>
                  </a:txBody>
                  <a:tcPr/>
                </a:tc>
                <a:tc>
                  <a:txBody>
                    <a:bodyPr/>
                    <a:lstStyle/>
                    <a:p>
                      <a:r>
                        <a:rPr kumimoji="1" lang="en-US" altLang="ja-JP" sz="1050" dirty="0"/>
                        <a:t>2018</a:t>
                      </a:r>
                      <a:r>
                        <a:rPr kumimoji="1" lang="ja-JP" altLang="en-US" sz="1050" dirty="0"/>
                        <a:t>年</a:t>
                      </a:r>
                    </a:p>
                  </a:txBody>
                  <a:tcPr/>
                </a:tc>
                <a:tc>
                  <a:txBody>
                    <a:bodyPr/>
                    <a:lstStyle/>
                    <a:p>
                      <a:r>
                        <a:rPr kumimoji="1" lang="en-US" altLang="ja-JP" sz="1050" dirty="0"/>
                        <a:t>2019</a:t>
                      </a:r>
                      <a:r>
                        <a:rPr kumimoji="1" lang="ja-JP" altLang="en-US" sz="1050" dirty="0"/>
                        <a:t>年</a:t>
                      </a:r>
                    </a:p>
                  </a:txBody>
                  <a:tcPr/>
                </a:tc>
                <a:tc>
                  <a:txBody>
                    <a:bodyPr/>
                    <a:lstStyle/>
                    <a:p>
                      <a:r>
                        <a:rPr kumimoji="1" lang="en-US" altLang="ja-JP" sz="1050" dirty="0"/>
                        <a:t>2020</a:t>
                      </a:r>
                      <a:r>
                        <a:rPr kumimoji="1" lang="ja-JP" altLang="en-US" sz="1050" dirty="0"/>
                        <a:t>年～</a:t>
                      </a:r>
                    </a:p>
                  </a:txBody>
                  <a:tcPr/>
                </a:tc>
                <a:extLst>
                  <a:ext uri="{0D108BD9-81ED-4DB2-BD59-A6C34878D82A}">
                    <a16:rowId xmlns:a16="http://schemas.microsoft.com/office/drawing/2014/main" val="10000"/>
                  </a:ext>
                </a:extLst>
              </a:tr>
            </a:tbl>
          </a:graphicData>
        </a:graphic>
      </p:graphicFrame>
      <p:sp>
        <p:nvSpPr>
          <p:cNvPr id="19" name="正方形/長方形 18"/>
          <p:cNvSpPr/>
          <p:nvPr/>
        </p:nvSpPr>
        <p:spPr>
          <a:xfrm>
            <a:off x="1547664" y="3048000"/>
            <a:ext cx="811132" cy="3765376"/>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533400" marR="0" lvl="0" indent="-533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大阪府子ども総合計画</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533400" marR="0" lvl="0" indent="-533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子どもの貧困対策計画を包含</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の策定</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533400" marR="0" lvl="0" indent="-533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計画期間：本体計画</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533400" marR="0" lvl="0" indent="-533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前期事業計画</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正方形/長方形 21"/>
          <p:cNvSpPr/>
          <p:nvPr/>
        </p:nvSpPr>
        <p:spPr>
          <a:xfrm>
            <a:off x="4028372" y="3048000"/>
            <a:ext cx="1407724" cy="381000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子どもの貧困対策計画に掲げる事業の総点検</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実態調査結果を踏まえた課題解決に向け、子</a:t>
            </a:r>
            <a:r>
              <a:rPr kumimoji="1" lang="ja-JP" altLang="en-US" sz="12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ど</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もの貧困対策計画に掲げる事業をベースに総点</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検を実施。</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「子どもの貧困対策に関する具体的取組」をとり</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まとめ、関係部局が連携を図りながら、総合的に</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取組みを進めていくこととした。</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正方形/長方形 22"/>
          <p:cNvSpPr/>
          <p:nvPr/>
        </p:nvSpPr>
        <p:spPr>
          <a:xfrm>
            <a:off x="2915816" y="3048000"/>
            <a:ext cx="936104" cy="3765376"/>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533400" marR="0" lvl="0" indent="-533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子どもの生活に関する実態調査の実施</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81000" marR="0" lvl="0" indent="-381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子どもの生活実態や学習状況を把握し、支援を　　　</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81000" marR="0" lvl="0" indent="-381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必要とする子どもやその家庭に対する対策について検証を行うため実施。</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5910103" y="3048000"/>
            <a:ext cx="390089" cy="3765376"/>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18</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子どもの貧困緊急対策事業費補助金の創設</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5532898" y="3048000"/>
            <a:ext cx="377205" cy="3765376"/>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18</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子ども輝く未来基金の創設</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正方形/長方形 23"/>
          <p:cNvSpPr/>
          <p:nvPr/>
        </p:nvSpPr>
        <p:spPr>
          <a:xfrm>
            <a:off x="7257879" y="3048000"/>
            <a:ext cx="698497" cy="3765376"/>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533400" marR="0" lvl="0" indent="-533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大阪府子ども総合計画後期事業計画</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533400" marR="0" lvl="0" indent="-533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第二次子どもの貧困対策計画を包含</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の策定</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533400" marR="0" lvl="0" indent="-533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計画期間：</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8001617" y="3052564"/>
            <a:ext cx="602831" cy="3765376"/>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市町村子どもの貧困対策取組事例集</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計画の策定、支援につなぐ取組、地域の</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居場所への支援）の作成・公表</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6593408" y="688021"/>
            <a:ext cx="577044" cy="235998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533400" marR="0" lvl="0" indent="-533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「子どもの貧困対策の推進に関する法律」改正法の施行</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7170452" y="688021"/>
            <a:ext cx="425884" cy="235998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533400" marR="0" lvl="0" indent="-533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新「子供の貧困対策に関する大綱」の閣議決定</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195</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575997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032" y="82620"/>
            <a:ext cx="5812111" cy="338554"/>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■「子どもの生活に関する実態調査」に基づく施策の総点検</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7" name="表 6"/>
          <p:cNvGraphicFramePr>
            <a:graphicFrameLocks noGrp="1"/>
          </p:cNvGraphicFramePr>
          <p:nvPr/>
        </p:nvGraphicFramePr>
        <p:xfrm>
          <a:off x="251520" y="476672"/>
          <a:ext cx="4176464" cy="1631424"/>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539750">
                <a:tc>
                  <a:txBody>
                    <a:bodyPr/>
                    <a:lstStyle/>
                    <a:p>
                      <a:pPr algn="ctr">
                        <a:spcAft>
                          <a:spcPts val="0"/>
                        </a:spcAft>
                      </a:pPr>
                      <a:r>
                        <a:rPr lang="ja-JP" sz="1200" kern="100" dirty="0">
                          <a:effectLst/>
                        </a:rPr>
                        <a:t>視　点</a:t>
                      </a:r>
                      <a:endParaRPr lang="ja-JP" sz="1050" kern="100" dirty="0">
                        <a:effectLst/>
                        <a:latin typeface="Century"/>
                        <a:ea typeface="ＭＳ 明朝"/>
                        <a:cs typeface="Times New Roman"/>
                      </a:endParaRPr>
                    </a:p>
                  </a:txBody>
                  <a:tcPr marL="68580" marR="68580" marT="0" marB="0" anchor="ctr"/>
                </a:tc>
                <a:tc>
                  <a:txBody>
                    <a:bodyPr/>
                    <a:lstStyle/>
                    <a:p>
                      <a:pPr indent="152400" algn="l">
                        <a:spcAft>
                          <a:spcPts val="0"/>
                        </a:spcAft>
                      </a:pPr>
                      <a:r>
                        <a:rPr lang="ja-JP" sz="1200" kern="100" dirty="0">
                          <a:effectLst/>
                        </a:rPr>
                        <a:t>１．困窮している世帯を経済的に支援</a:t>
                      </a:r>
                      <a:endParaRPr lang="en-US" altLang="ja-JP" sz="1200" kern="100" dirty="0">
                        <a:effectLst/>
                      </a:endParaRPr>
                    </a:p>
                    <a:p>
                      <a:pPr indent="152400" algn="l">
                        <a:spcAft>
                          <a:spcPts val="0"/>
                        </a:spcAft>
                      </a:pPr>
                      <a:r>
                        <a:rPr lang="ja-JP" altLang="en-US" sz="1200" kern="100" dirty="0">
                          <a:effectLst/>
                        </a:rPr>
                        <a:t>　</a:t>
                      </a:r>
                      <a:r>
                        <a:rPr lang="ja-JP" sz="1200" kern="100" dirty="0">
                          <a:effectLst/>
                        </a:rPr>
                        <a:t>（就労支援を含む）</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756394">
                <a:tc>
                  <a:txBody>
                    <a:bodyPr/>
                    <a:lstStyle/>
                    <a:p>
                      <a:pPr algn="ctr">
                        <a:spcAft>
                          <a:spcPts val="0"/>
                        </a:spcAft>
                      </a:pPr>
                      <a:r>
                        <a:rPr lang="ja-JP" sz="1100" kern="100">
                          <a:effectLst/>
                        </a:rPr>
                        <a:t>調査結果</a:t>
                      </a:r>
                      <a:endParaRPr lang="ja-JP" sz="1050" kern="100">
                        <a:effectLst/>
                        <a:latin typeface="Century"/>
                        <a:ea typeface="ＭＳ 明朝"/>
                        <a:cs typeface="Times New Roman"/>
                      </a:endParaRPr>
                    </a:p>
                  </a:txBody>
                  <a:tcPr marL="68580" marR="68580" marT="0" marB="0" anchor="ctr"/>
                </a:tc>
                <a:tc>
                  <a:txBody>
                    <a:bodyPr/>
                    <a:lstStyle/>
                    <a:p>
                      <a:pPr algn="just">
                        <a:spcAft>
                          <a:spcPts val="0"/>
                        </a:spcAft>
                      </a:pPr>
                      <a:r>
                        <a:rPr lang="ja-JP" sz="1100" kern="100" dirty="0">
                          <a:effectLst/>
                        </a:rPr>
                        <a:t>・ひとり親世帯の所得状況が厳しい</a:t>
                      </a:r>
                      <a:endParaRPr lang="ja-JP" sz="1050" kern="100" dirty="0">
                        <a:effectLst/>
                      </a:endParaRPr>
                    </a:p>
                    <a:p>
                      <a:pPr algn="just">
                        <a:spcAft>
                          <a:spcPts val="0"/>
                        </a:spcAft>
                      </a:pPr>
                      <a:r>
                        <a:rPr lang="ja-JP" sz="1100" kern="100" dirty="0">
                          <a:effectLst/>
                        </a:rPr>
                        <a:t>・困窮世帯ほど経済的にできなかったことが多い</a:t>
                      </a:r>
                      <a:endParaRPr lang="ja-JP" sz="1050" kern="100" dirty="0">
                        <a:effectLst/>
                      </a:endParaRPr>
                    </a:p>
                    <a:p>
                      <a:pPr algn="l">
                        <a:spcAft>
                          <a:spcPts val="0"/>
                        </a:spcAft>
                      </a:pPr>
                      <a:r>
                        <a:rPr lang="ja-JP" sz="1100" kern="100" dirty="0">
                          <a:effectLst/>
                        </a:rPr>
                        <a:t>・非正規群に占める母子世帯は約７割　　など</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0">
                <a:tc gridSpan="2">
                  <a:txBody>
                    <a:bodyPr/>
                    <a:lstStyle/>
                    <a:p>
                      <a:pPr algn="ctr">
                        <a:spcAft>
                          <a:spcPts val="0"/>
                        </a:spcAft>
                      </a:pPr>
                      <a:r>
                        <a:rPr lang="en-US" sz="1100" kern="100" dirty="0">
                          <a:effectLst/>
                        </a:rPr>
                        <a:t> </a:t>
                      </a:r>
                      <a:endParaRPr lang="ja-JP" sz="1050" kern="100" dirty="0">
                        <a:effectLst/>
                      </a:endParaRPr>
                    </a:p>
                    <a:p>
                      <a:pPr algn="ctr">
                        <a:spcAft>
                          <a:spcPts val="0"/>
                        </a:spcAft>
                      </a:pPr>
                      <a:r>
                        <a:rPr lang="ja-JP" sz="1100" kern="100" dirty="0">
                          <a:solidFill>
                            <a:schemeClr val="tx1"/>
                          </a:solidFill>
                          <a:effectLst/>
                        </a:rPr>
                        <a:t>収入確保・経済的負担軽減に向けた取組</a:t>
                      </a:r>
                      <a:endParaRPr lang="ja-JP" sz="1050" kern="100" dirty="0">
                        <a:solidFill>
                          <a:schemeClr val="tx1"/>
                        </a:solidFill>
                        <a:effectLst/>
                        <a:latin typeface="Century"/>
                        <a:ea typeface="ＭＳ 明朝"/>
                        <a:cs typeface="Times New Roman"/>
                      </a:endParaRPr>
                    </a:p>
                  </a:txBody>
                  <a:tcPr marL="68580" marR="68580" marT="0" marB="0">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graphicFrame>
        <p:nvGraphicFramePr>
          <p:cNvPr id="13" name="表 12"/>
          <p:cNvGraphicFramePr>
            <a:graphicFrameLocks noGrp="1"/>
          </p:cNvGraphicFramePr>
          <p:nvPr/>
        </p:nvGraphicFramePr>
        <p:xfrm>
          <a:off x="251520" y="2420888"/>
          <a:ext cx="4176464" cy="1814830"/>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539750">
                <a:tc>
                  <a:txBody>
                    <a:bodyPr/>
                    <a:lstStyle/>
                    <a:p>
                      <a:pPr algn="ctr">
                        <a:spcAft>
                          <a:spcPts val="0"/>
                        </a:spcAft>
                      </a:pPr>
                      <a:r>
                        <a:rPr lang="ja-JP" sz="1200" kern="100" dirty="0">
                          <a:effectLst/>
                        </a:rPr>
                        <a:t>視　点</a:t>
                      </a:r>
                      <a:endParaRPr lang="ja-JP" sz="1050" kern="100" dirty="0">
                        <a:effectLst/>
                        <a:latin typeface="Century"/>
                        <a:ea typeface="ＭＳ 明朝"/>
                        <a:cs typeface="Times New Roman"/>
                      </a:endParaRPr>
                    </a:p>
                  </a:txBody>
                  <a:tcPr marL="68580" marR="68580" marT="0" marB="0"/>
                </a:tc>
                <a:tc>
                  <a:txBody>
                    <a:bodyPr/>
                    <a:lstStyle/>
                    <a:p>
                      <a:pPr indent="152400" algn="l">
                        <a:spcAft>
                          <a:spcPts val="0"/>
                        </a:spcAft>
                      </a:pPr>
                      <a:r>
                        <a:rPr lang="ja-JP" sz="1200" kern="100" dirty="0">
                          <a:effectLst/>
                        </a:rPr>
                        <a:t>２．学びを支える環境づくりを支援</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878840">
                <a:tc>
                  <a:txBody>
                    <a:bodyPr/>
                    <a:lstStyle/>
                    <a:p>
                      <a:pPr algn="ctr">
                        <a:spcAft>
                          <a:spcPts val="0"/>
                        </a:spcAft>
                      </a:pPr>
                      <a:r>
                        <a:rPr lang="ja-JP" sz="1100" kern="100" dirty="0">
                          <a:effectLst/>
                        </a:rPr>
                        <a:t>調査結果</a:t>
                      </a:r>
                      <a:endParaRPr lang="ja-JP" sz="1050"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100" kern="100" dirty="0">
                          <a:effectLst/>
                        </a:rPr>
                        <a:t>・困窮世帯ほど学習理解度について</a:t>
                      </a:r>
                      <a:r>
                        <a:rPr lang="ja-JP" altLang="en-US" sz="1100" kern="100" dirty="0">
                          <a:effectLst/>
                        </a:rPr>
                        <a:t>、</a:t>
                      </a:r>
                      <a:endParaRPr lang="en-US" altLang="ja-JP" sz="1100" kern="100" dirty="0">
                        <a:effectLst/>
                      </a:endParaRPr>
                    </a:p>
                    <a:p>
                      <a:pPr algn="just">
                        <a:spcAft>
                          <a:spcPts val="0"/>
                        </a:spcAft>
                      </a:pPr>
                      <a:r>
                        <a:rPr lang="ja-JP" sz="1100" kern="100" dirty="0">
                          <a:effectLst/>
                        </a:rPr>
                        <a:t>「よくわかる」「だいたいわかる」の割合が低い</a:t>
                      </a:r>
                      <a:endParaRPr lang="ja-JP" sz="1050" kern="100" dirty="0">
                        <a:effectLst/>
                      </a:endParaRPr>
                    </a:p>
                    <a:p>
                      <a:pPr algn="just">
                        <a:spcAft>
                          <a:spcPts val="0"/>
                        </a:spcAft>
                      </a:pPr>
                      <a:r>
                        <a:rPr lang="ja-JP" sz="1100" kern="100" dirty="0">
                          <a:effectLst/>
                        </a:rPr>
                        <a:t>・進学希望について、</a:t>
                      </a:r>
                      <a:endParaRPr lang="en-US" altLang="ja-JP" sz="1100" kern="100" dirty="0">
                        <a:effectLst/>
                      </a:endParaRPr>
                    </a:p>
                    <a:p>
                      <a:pPr algn="just">
                        <a:spcAft>
                          <a:spcPts val="0"/>
                        </a:spcAft>
                      </a:pPr>
                      <a:r>
                        <a:rPr lang="ja-JP" sz="1100" kern="100" dirty="0">
                          <a:effectLst/>
                        </a:rPr>
                        <a:t>困窮世帯ほど「大学・短大・大学院」の割合が低い　など</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396240">
                <a:tc gridSpan="2">
                  <a:txBody>
                    <a:bodyPr/>
                    <a:lstStyle/>
                    <a:p>
                      <a:pPr algn="just">
                        <a:spcAft>
                          <a:spcPts val="0"/>
                        </a:spcAft>
                      </a:pPr>
                      <a:endParaRPr lang="en-US" sz="1100" kern="100" dirty="0">
                        <a:solidFill>
                          <a:schemeClr val="tx1"/>
                        </a:solidFill>
                        <a:effectLst/>
                      </a:endParaRPr>
                    </a:p>
                    <a:p>
                      <a:pPr algn="ctr">
                        <a:spcAft>
                          <a:spcPts val="0"/>
                        </a:spcAft>
                      </a:pPr>
                      <a:r>
                        <a:rPr lang="ja-JP" sz="1100" kern="100" dirty="0">
                          <a:solidFill>
                            <a:schemeClr val="tx1"/>
                          </a:solidFill>
                          <a:effectLst/>
                        </a:rPr>
                        <a:t>子どもの教育環境の整備</a:t>
                      </a:r>
                      <a:endParaRPr lang="ja-JP" sz="1050" kern="100" dirty="0">
                        <a:solidFill>
                          <a:schemeClr val="tx1"/>
                        </a:solidFill>
                        <a:effectLst/>
                        <a:latin typeface="Century"/>
                        <a:ea typeface="ＭＳ 明朝"/>
                        <a:cs typeface="Times New Roman"/>
                      </a:endParaRPr>
                    </a:p>
                  </a:txBody>
                  <a:tcPr marL="68580" marR="68580" marT="0" marB="0">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graphicFrame>
        <p:nvGraphicFramePr>
          <p:cNvPr id="21" name="表 20"/>
          <p:cNvGraphicFramePr>
            <a:graphicFrameLocks noGrp="1"/>
          </p:cNvGraphicFramePr>
          <p:nvPr/>
        </p:nvGraphicFramePr>
        <p:xfrm>
          <a:off x="275431" y="4437112"/>
          <a:ext cx="4152553" cy="1968500"/>
        </p:xfrm>
        <a:graphic>
          <a:graphicData uri="http://schemas.openxmlformats.org/drawingml/2006/table">
            <a:tbl>
              <a:tblPr firstRow="1" firstCol="1" bandRow="1">
                <a:tableStyleId>{5C22544A-7EE6-4342-B048-85BDC9FD1C3A}</a:tableStyleId>
              </a:tblPr>
              <a:tblGrid>
                <a:gridCol w="480145">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539750">
                <a:tc>
                  <a:txBody>
                    <a:bodyPr/>
                    <a:lstStyle/>
                    <a:p>
                      <a:pPr algn="ctr">
                        <a:spcAft>
                          <a:spcPts val="0"/>
                        </a:spcAft>
                      </a:pPr>
                      <a:r>
                        <a:rPr lang="ja-JP" sz="1200" kern="100" dirty="0">
                          <a:effectLst/>
                        </a:rPr>
                        <a:t>視　点</a:t>
                      </a:r>
                      <a:endParaRPr lang="ja-JP" sz="1050" kern="100" dirty="0">
                        <a:effectLst/>
                        <a:latin typeface="Century"/>
                        <a:ea typeface="ＭＳ 明朝"/>
                        <a:cs typeface="Times New Roman"/>
                      </a:endParaRPr>
                    </a:p>
                  </a:txBody>
                  <a:tcPr marL="68580" marR="68580" marT="0" marB="0" anchor="ctr"/>
                </a:tc>
                <a:tc>
                  <a:txBody>
                    <a:bodyPr/>
                    <a:lstStyle/>
                    <a:p>
                      <a:pPr indent="152400" algn="l">
                        <a:spcAft>
                          <a:spcPts val="0"/>
                        </a:spcAft>
                      </a:pPr>
                      <a:r>
                        <a:rPr lang="ja-JP" sz="1200" kern="100" dirty="0">
                          <a:effectLst/>
                        </a:rPr>
                        <a:t>３．子どもたちが孤立しないように支援</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991870">
                <a:tc>
                  <a:txBody>
                    <a:bodyPr/>
                    <a:lstStyle/>
                    <a:p>
                      <a:pPr algn="ctr">
                        <a:spcAft>
                          <a:spcPts val="0"/>
                        </a:spcAft>
                      </a:pPr>
                      <a:r>
                        <a:rPr lang="ja-JP" sz="1100" kern="100">
                          <a:effectLst/>
                        </a:rPr>
                        <a:t>調査結果</a:t>
                      </a:r>
                      <a:endParaRPr lang="ja-JP" sz="1050" kern="100">
                        <a:effectLst/>
                        <a:latin typeface="Century"/>
                        <a:ea typeface="ＭＳ 明朝"/>
                        <a:cs typeface="Times New Roman"/>
                      </a:endParaRPr>
                    </a:p>
                  </a:txBody>
                  <a:tcPr marL="68580" marR="68580" marT="0" marB="0" anchor="ctr"/>
                </a:tc>
                <a:tc>
                  <a:txBody>
                    <a:bodyPr/>
                    <a:lstStyle/>
                    <a:p>
                      <a:pPr algn="just">
                        <a:spcAft>
                          <a:spcPts val="0"/>
                        </a:spcAft>
                      </a:pPr>
                      <a:r>
                        <a:rPr lang="ja-JP" sz="1100" kern="100" dirty="0">
                          <a:effectLst/>
                        </a:rPr>
                        <a:t>・放課後ひとりでいる子どもは約２割</a:t>
                      </a:r>
                      <a:endParaRPr lang="ja-JP" sz="1050" kern="100" dirty="0">
                        <a:effectLst/>
                      </a:endParaRPr>
                    </a:p>
                    <a:p>
                      <a:pPr algn="just">
                        <a:spcAft>
                          <a:spcPts val="0"/>
                        </a:spcAft>
                      </a:pPr>
                      <a:r>
                        <a:rPr lang="ja-JP" sz="1100" kern="100" dirty="0">
                          <a:effectLst/>
                        </a:rPr>
                        <a:t>・困窮度が高いほど、</a:t>
                      </a:r>
                      <a:endParaRPr lang="en-US" altLang="ja-JP" sz="1100" kern="100" dirty="0">
                        <a:effectLst/>
                      </a:endParaRPr>
                    </a:p>
                    <a:p>
                      <a:pPr algn="just">
                        <a:spcAft>
                          <a:spcPts val="0"/>
                        </a:spcAft>
                      </a:pPr>
                      <a:r>
                        <a:rPr lang="ja-JP" altLang="en-US" sz="1100" kern="100" dirty="0">
                          <a:effectLst/>
                        </a:rPr>
                        <a:t>　</a:t>
                      </a:r>
                      <a:r>
                        <a:rPr lang="ja-JP" sz="1100" kern="100" dirty="0">
                          <a:effectLst/>
                        </a:rPr>
                        <a:t>家以外の大人や学校以外の友達と過ごす割合が低い</a:t>
                      </a:r>
                      <a:endParaRPr lang="ja-JP" sz="1050" kern="100" dirty="0">
                        <a:effectLst/>
                      </a:endParaRPr>
                    </a:p>
                    <a:p>
                      <a:pPr algn="just">
                        <a:spcAft>
                          <a:spcPts val="0"/>
                        </a:spcAft>
                      </a:pPr>
                      <a:r>
                        <a:rPr lang="ja-JP" sz="1100" kern="100" dirty="0">
                          <a:effectLst/>
                        </a:rPr>
                        <a:t>・「誰にも相談したくない」は約１割　　など</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436880">
                <a:tc gridSpan="2">
                  <a:txBody>
                    <a:bodyPr/>
                    <a:lstStyle/>
                    <a:p>
                      <a:pPr algn="just">
                        <a:spcAft>
                          <a:spcPts val="0"/>
                        </a:spcAft>
                      </a:pPr>
                      <a:endParaRPr lang="en-US" sz="1100" kern="100" dirty="0">
                        <a:solidFill>
                          <a:schemeClr val="tx1"/>
                        </a:solidFill>
                        <a:effectLst/>
                      </a:endParaRPr>
                    </a:p>
                    <a:p>
                      <a:pPr algn="ctr">
                        <a:spcAft>
                          <a:spcPts val="0"/>
                        </a:spcAft>
                      </a:pPr>
                      <a:r>
                        <a:rPr lang="ja-JP" sz="1100" kern="100" dirty="0">
                          <a:solidFill>
                            <a:schemeClr val="tx1"/>
                          </a:solidFill>
                          <a:effectLst/>
                        </a:rPr>
                        <a:t>子どもの孤立を防止するための体制整備</a:t>
                      </a:r>
                      <a:endParaRPr lang="ja-JP" sz="1050" kern="100" dirty="0">
                        <a:solidFill>
                          <a:schemeClr val="tx1"/>
                        </a:solidFill>
                        <a:effectLst/>
                        <a:latin typeface="Century"/>
                        <a:ea typeface="ＭＳ 明朝"/>
                        <a:cs typeface="Times New Roman"/>
                      </a:endParaRPr>
                    </a:p>
                  </a:txBody>
                  <a:tcPr marL="68580" marR="68580" marT="0" marB="0">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graphicFrame>
        <p:nvGraphicFramePr>
          <p:cNvPr id="23" name="表 22"/>
          <p:cNvGraphicFramePr>
            <a:graphicFrameLocks noGrp="1"/>
          </p:cNvGraphicFramePr>
          <p:nvPr/>
        </p:nvGraphicFramePr>
        <p:xfrm>
          <a:off x="4589770" y="476672"/>
          <a:ext cx="4158160" cy="1300976"/>
        </p:xfrm>
        <a:graphic>
          <a:graphicData uri="http://schemas.openxmlformats.org/drawingml/2006/table">
            <a:tbl>
              <a:tblPr firstRow="1" firstCol="1" bandRow="1">
                <a:tableStyleId>{5C22544A-7EE6-4342-B048-85BDC9FD1C3A}</a:tableStyleId>
              </a:tblPr>
              <a:tblGrid>
                <a:gridCol w="432000">
                  <a:extLst>
                    <a:ext uri="{9D8B030D-6E8A-4147-A177-3AD203B41FA5}">
                      <a16:colId xmlns:a16="http://schemas.microsoft.com/office/drawing/2014/main" val="20000"/>
                    </a:ext>
                  </a:extLst>
                </a:gridCol>
                <a:gridCol w="3726160">
                  <a:extLst>
                    <a:ext uri="{9D8B030D-6E8A-4147-A177-3AD203B41FA5}">
                      <a16:colId xmlns:a16="http://schemas.microsoft.com/office/drawing/2014/main" val="20001"/>
                    </a:ext>
                  </a:extLst>
                </a:gridCol>
              </a:tblGrid>
              <a:tr h="432048">
                <a:tc>
                  <a:txBody>
                    <a:bodyPr/>
                    <a:lstStyle/>
                    <a:p>
                      <a:pPr algn="ctr">
                        <a:spcAft>
                          <a:spcPts val="0"/>
                        </a:spcAft>
                      </a:pPr>
                      <a:r>
                        <a:rPr lang="ja-JP" sz="1200" kern="100" dirty="0">
                          <a:effectLst/>
                        </a:rPr>
                        <a:t>視　点</a:t>
                      </a:r>
                      <a:endParaRPr lang="ja-JP" sz="1050" kern="100" dirty="0">
                        <a:effectLst/>
                        <a:latin typeface="Century"/>
                        <a:ea typeface="ＭＳ 明朝"/>
                        <a:cs typeface="Times New Roman"/>
                      </a:endParaRPr>
                    </a:p>
                  </a:txBody>
                  <a:tcPr marL="68580" marR="68580" marT="0" marB="0" anchor="ctr"/>
                </a:tc>
                <a:tc>
                  <a:txBody>
                    <a:bodyPr/>
                    <a:lstStyle/>
                    <a:p>
                      <a:pPr indent="152400" algn="l">
                        <a:spcAft>
                          <a:spcPts val="0"/>
                        </a:spcAft>
                      </a:pPr>
                      <a:r>
                        <a:rPr lang="ja-JP" sz="1200" kern="100" dirty="0">
                          <a:effectLst/>
                        </a:rPr>
                        <a:t>４．保護者が孤立しないよう支援</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432048">
                <a:tc>
                  <a:txBody>
                    <a:bodyPr/>
                    <a:lstStyle/>
                    <a:p>
                      <a:pPr algn="ctr">
                        <a:spcAft>
                          <a:spcPts val="0"/>
                        </a:spcAft>
                      </a:pPr>
                      <a:r>
                        <a:rPr lang="ja-JP" sz="1100" kern="100" dirty="0">
                          <a:effectLst/>
                        </a:rPr>
                        <a:t>調査結果</a:t>
                      </a:r>
                      <a:endParaRPr lang="ja-JP" sz="1050"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100" kern="100" dirty="0">
                          <a:effectLst/>
                        </a:rPr>
                        <a:t>・公的な機関への相談割合が低い　など</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436880">
                <a:tc gridSpan="2">
                  <a:txBody>
                    <a:bodyPr/>
                    <a:lstStyle/>
                    <a:p>
                      <a:pPr algn="just">
                        <a:spcAft>
                          <a:spcPts val="0"/>
                        </a:spcAft>
                      </a:pPr>
                      <a:endParaRPr lang="en-US" sz="1100" kern="100" dirty="0">
                        <a:effectLst/>
                      </a:endParaRPr>
                    </a:p>
                    <a:p>
                      <a:pPr algn="ctr">
                        <a:spcAft>
                          <a:spcPts val="0"/>
                        </a:spcAft>
                      </a:pPr>
                      <a:r>
                        <a:rPr lang="ja-JP" sz="1100" kern="100" dirty="0">
                          <a:solidFill>
                            <a:schemeClr val="tx1"/>
                          </a:solidFill>
                          <a:effectLst/>
                        </a:rPr>
                        <a:t>親の孤立を防止するための体制整備</a:t>
                      </a:r>
                      <a:endParaRPr lang="ja-JP" sz="1050" kern="100" dirty="0">
                        <a:solidFill>
                          <a:schemeClr val="tx1"/>
                        </a:solidFill>
                        <a:effectLst/>
                        <a:latin typeface="Century"/>
                        <a:ea typeface="ＭＳ 明朝"/>
                        <a:cs typeface="Times New Roman"/>
                      </a:endParaRPr>
                    </a:p>
                  </a:txBody>
                  <a:tcPr marL="68580" marR="68580" marT="0" marB="0">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graphicFrame>
        <p:nvGraphicFramePr>
          <p:cNvPr id="25" name="表 24"/>
          <p:cNvGraphicFramePr>
            <a:graphicFrameLocks noGrp="1"/>
          </p:cNvGraphicFramePr>
          <p:nvPr/>
        </p:nvGraphicFramePr>
        <p:xfrm>
          <a:off x="4589770" y="1916832"/>
          <a:ext cx="4285960" cy="1665079"/>
        </p:xfrm>
        <a:graphic>
          <a:graphicData uri="http://schemas.openxmlformats.org/drawingml/2006/table">
            <a:tbl>
              <a:tblPr firstRow="1" firstCol="1" bandRow="1">
                <a:tableStyleId>{5C22544A-7EE6-4342-B048-85BDC9FD1C3A}</a:tableStyleId>
              </a:tblPr>
              <a:tblGrid>
                <a:gridCol w="432000">
                  <a:extLst>
                    <a:ext uri="{9D8B030D-6E8A-4147-A177-3AD203B41FA5}">
                      <a16:colId xmlns:a16="http://schemas.microsoft.com/office/drawing/2014/main" val="20000"/>
                    </a:ext>
                  </a:extLst>
                </a:gridCol>
                <a:gridCol w="3853960">
                  <a:extLst>
                    <a:ext uri="{9D8B030D-6E8A-4147-A177-3AD203B41FA5}">
                      <a16:colId xmlns:a16="http://schemas.microsoft.com/office/drawing/2014/main" val="20001"/>
                    </a:ext>
                  </a:extLst>
                </a:gridCol>
              </a:tblGrid>
              <a:tr h="432000">
                <a:tc>
                  <a:txBody>
                    <a:bodyPr/>
                    <a:lstStyle/>
                    <a:p>
                      <a:pPr algn="ctr">
                        <a:spcAft>
                          <a:spcPts val="0"/>
                        </a:spcAft>
                      </a:pPr>
                      <a:r>
                        <a:rPr lang="ja-JP" sz="1200" kern="100" dirty="0">
                          <a:effectLst/>
                        </a:rPr>
                        <a:t>視　点</a:t>
                      </a:r>
                      <a:endParaRPr lang="ja-JP" sz="1050" kern="100" dirty="0">
                        <a:effectLst/>
                        <a:latin typeface="Century"/>
                        <a:ea typeface="ＭＳ 明朝"/>
                        <a:cs typeface="Times New Roman"/>
                      </a:endParaRPr>
                    </a:p>
                  </a:txBody>
                  <a:tcPr marL="68580" marR="68580" marT="0" marB="0" anchor="ctr"/>
                </a:tc>
                <a:tc>
                  <a:txBody>
                    <a:bodyPr/>
                    <a:lstStyle/>
                    <a:p>
                      <a:pPr indent="304800" algn="l">
                        <a:spcAft>
                          <a:spcPts val="0"/>
                        </a:spcAft>
                      </a:pPr>
                      <a:r>
                        <a:rPr lang="ja-JP" sz="1200" kern="100">
                          <a:effectLst/>
                        </a:rPr>
                        <a:t>５．安心して子育てできる環境を整備</a:t>
                      </a:r>
                      <a:endParaRPr lang="ja-JP" sz="1050" kern="10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864144">
                <a:tc>
                  <a:txBody>
                    <a:bodyPr/>
                    <a:lstStyle/>
                    <a:p>
                      <a:pPr algn="ctr">
                        <a:spcAft>
                          <a:spcPts val="0"/>
                        </a:spcAft>
                      </a:pPr>
                      <a:r>
                        <a:rPr lang="ja-JP" sz="1100" kern="100">
                          <a:effectLst/>
                        </a:rPr>
                        <a:t>調査結果</a:t>
                      </a:r>
                      <a:endParaRPr lang="ja-JP" sz="1050" kern="100">
                        <a:effectLst/>
                        <a:latin typeface="Century"/>
                        <a:ea typeface="ＭＳ 明朝"/>
                        <a:cs typeface="Times New Roman"/>
                      </a:endParaRPr>
                    </a:p>
                  </a:txBody>
                  <a:tcPr marL="68580" marR="68580" marT="0" marB="0" anchor="ctr"/>
                </a:tc>
                <a:tc>
                  <a:txBody>
                    <a:bodyPr/>
                    <a:lstStyle/>
                    <a:p>
                      <a:pPr algn="just">
                        <a:spcAft>
                          <a:spcPts val="0"/>
                        </a:spcAft>
                      </a:pPr>
                      <a:r>
                        <a:rPr lang="ja-JP" sz="1100" kern="100" dirty="0">
                          <a:effectLst/>
                        </a:rPr>
                        <a:t>・放課後ひとりでいる子どもは約２割</a:t>
                      </a:r>
                      <a:endParaRPr lang="ja-JP" sz="1050" kern="100" dirty="0">
                        <a:effectLst/>
                      </a:endParaRPr>
                    </a:p>
                    <a:p>
                      <a:pPr marL="69850" indent="-69850" algn="just">
                        <a:spcAft>
                          <a:spcPts val="0"/>
                        </a:spcAft>
                      </a:pPr>
                      <a:r>
                        <a:rPr lang="ja-JP" sz="1100" kern="100" dirty="0">
                          <a:effectLst/>
                        </a:rPr>
                        <a:t>・困窮世帯ほど、保護者の家にいる時間について、「お子さんの学校からの帰宅時間には家にいる」「お子さんの夕食時間には家にいる」の割合が少ない　　など</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368935">
                <a:tc gridSpan="2">
                  <a:txBody>
                    <a:bodyPr/>
                    <a:lstStyle/>
                    <a:p>
                      <a:pPr algn="just">
                        <a:spcAft>
                          <a:spcPts val="0"/>
                        </a:spcAft>
                      </a:pPr>
                      <a:endParaRPr lang="en-US" sz="1100" kern="100" dirty="0">
                        <a:effectLst/>
                      </a:endParaRPr>
                    </a:p>
                    <a:p>
                      <a:pPr algn="ctr">
                        <a:spcAft>
                          <a:spcPts val="0"/>
                        </a:spcAft>
                      </a:pPr>
                      <a:r>
                        <a:rPr lang="ja-JP" sz="1100" kern="100" dirty="0">
                          <a:solidFill>
                            <a:schemeClr val="tx1"/>
                          </a:solidFill>
                          <a:effectLst/>
                        </a:rPr>
                        <a:t>その他、子育て環境の整備にかかる取組</a:t>
                      </a:r>
                      <a:endParaRPr lang="ja-JP" sz="1050" kern="100" dirty="0">
                        <a:solidFill>
                          <a:schemeClr val="tx1"/>
                        </a:solidFill>
                        <a:effectLst/>
                        <a:latin typeface="Century"/>
                        <a:ea typeface="ＭＳ 明朝"/>
                        <a:cs typeface="Times New Roman"/>
                      </a:endParaRPr>
                    </a:p>
                  </a:txBody>
                  <a:tcPr marL="68580" marR="68580" marT="0" marB="0">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graphicFrame>
        <p:nvGraphicFramePr>
          <p:cNvPr id="27" name="表 26"/>
          <p:cNvGraphicFramePr>
            <a:graphicFrameLocks noGrp="1"/>
          </p:cNvGraphicFramePr>
          <p:nvPr/>
        </p:nvGraphicFramePr>
        <p:xfrm>
          <a:off x="4555475" y="3717032"/>
          <a:ext cx="4251181" cy="1449055"/>
        </p:xfrm>
        <a:graphic>
          <a:graphicData uri="http://schemas.openxmlformats.org/drawingml/2006/table">
            <a:tbl>
              <a:tblPr firstRow="1" firstCol="1" bandRow="1">
                <a:tableStyleId>{5C22544A-7EE6-4342-B048-85BDC9FD1C3A}</a:tableStyleId>
              </a:tblPr>
              <a:tblGrid>
                <a:gridCol w="432000">
                  <a:extLst>
                    <a:ext uri="{9D8B030D-6E8A-4147-A177-3AD203B41FA5}">
                      <a16:colId xmlns:a16="http://schemas.microsoft.com/office/drawing/2014/main" val="20000"/>
                    </a:ext>
                  </a:extLst>
                </a:gridCol>
                <a:gridCol w="3819181">
                  <a:extLst>
                    <a:ext uri="{9D8B030D-6E8A-4147-A177-3AD203B41FA5}">
                      <a16:colId xmlns:a16="http://schemas.microsoft.com/office/drawing/2014/main" val="20001"/>
                    </a:ext>
                  </a:extLst>
                </a:gridCol>
              </a:tblGrid>
              <a:tr h="432000">
                <a:tc>
                  <a:txBody>
                    <a:bodyPr/>
                    <a:lstStyle/>
                    <a:p>
                      <a:pPr algn="ctr">
                        <a:spcAft>
                          <a:spcPts val="0"/>
                        </a:spcAft>
                      </a:pPr>
                      <a:r>
                        <a:rPr lang="ja-JP" sz="1200" kern="100" dirty="0">
                          <a:effectLst/>
                        </a:rPr>
                        <a:t>視　点</a:t>
                      </a:r>
                      <a:endParaRPr lang="ja-JP" sz="1050" kern="100" dirty="0">
                        <a:effectLst/>
                        <a:latin typeface="Century"/>
                        <a:ea typeface="ＭＳ 明朝"/>
                        <a:cs typeface="Times New Roman"/>
                      </a:endParaRPr>
                    </a:p>
                  </a:txBody>
                  <a:tcPr marL="68580" marR="68580" marT="0" marB="0" anchor="ctr"/>
                </a:tc>
                <a:tc>
                  <a:txBody>
                    <a:bodyPr/>
                    <a:lstStyle/>
                    <a:p>
                      <a:pPr indent="304800" algn="l">
                        <a:spcAft>
                          <a:spcPts val="0"/>
                        </a:spcAft>
                      </a:pPr>
                      <a:r>
                        <a:rPr lang="ja-JP" sz="1200" kern="100" dirty="0">
                          <a:effectLst/>
                        </a:rPr>
                        <a:t>６．健康づくりを支援</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648120">
                <a:tc>
                  <a:txBody>
                    <a:bodyPr/>
                    <a:lstStyle/>
                    <a:p>
                      <a:pPr algn="ctr">
                        <a:spcAft>
                          <a:spcPts val="0"/>
                        </a:spcAft>
                      </a:pPr>
                      <a:r>
                        <a:rPr lang="ja-JP" sz="1100" kern="100" dirty="0">
                          <a:effectLst/>
                        </a:rPr>
                        <a:t>調査結果</a:t>
                      </a:r>
                      <a:endParaRPr lang="ja-JP" sz="1050" kern="100" dirty="0">
                        <a:effectLst/>
                        <a:latin typeface="Century"/>
                        <a:ea typeface="ＭＳ 明朝"/>
                        <a:cs typeface="Times New Roman"/>
                      </a:endParaRPr>
                    </a:p>
                  </a:txBody>
                  <a:tcPr marL="68580" marR="68580" marT="0" marB="0" anchor="ctr"/>
                </a:tc>
                <a:tc>
                  <a:txBody>
                    <a:bodyPr/>
                    <a:lstStyle/>
                    <a:p>
                      <a:pPr marL="69850" indent="-69850" algn="just">
                        <a:spcAft>
                          <a:spcPts val="0"/>
                        </a:spcAft>
                      </a:pPr>
                      <a:r>
                        <a:rPr lang="ja-JP" sz="1100" kern="100" dirty="0">
                          <a:effectLst/>
                        </a:rPr>
                        <a:t>・家の大人と一緒に朝食を摂る割合は困窮世帯ほど低い状況</a:t>
                      </a:r>
                      <a:endParaRPr lang="ja-JP" sz="1050" kern="100" dirty="0">
                        <a:effectLst/>
                      </a:endParaRPr>
                    </a:p>
                    <a:p>
                      <a:pPr marL="69850" indent="-69850" algn="just">
                        <a:spcAft>
                          <a:spcPts val="0"/>
                        </a:spcAft>
                      </a:pPr>
                      <a:r>
                        <a:rPr lang="ja-JP" sz="1100" kern="100" dirty="0">
                          <a:effectLst/>
                        </a:rPr>
                        <a:t>・「毎日又はほとんど毎日」朝食を食べている割合は困窮世帯ほど低い状況</a:t>
                      </a:r>
                      <a:endParaRPr lang="ja-JP" sz="1050" kern="100" dirty="0">
                        <a:effectLst/>
                      </a:endParaRPr>
                    </a:p>
                  </a:txBody>
                  <a:tcPr marL="68580" marR="68580" marT="0" marB="0" anchor="ctr"/>
                </a:tc>
                <a:extLst>
                  <a:ext uri="{0D108BD9-81ED-4DB2-BD59-A6C34878D82A}">
                    <a16:rowId xmlns:a16="http://schemas.microsoft.com/office/drawing/2014/main" val="10001"/>
                  </a:ext>
                </a:extLst>
              </a:tr>
              <a:tr h="368935">
                <a:tc gridSpan="2">
                  <a:txBody>
                    <a:bodyPr/>
                    <a:lstStyle/>
                    <a:p>
                      <a:pPr algn="just">
                        <a:spcAft>
                          <a:spcPts val="0"/>
                        </a:spcAft>
                      </a:pPr>
                      <a:endParaRPr lang="en-US" sz="1100" kern="100" dirty="0">
                        <a:effectLst/>
                      </a:endParaRPr>
                    </a:p>
                    <a:p>
                      <a:pPr algn="ctr">
                        <a:spcAft>
                          <a:spcPts val="0"/>
                        </a:spcAft>
                      </a:pPr>
                      <a:r>
                        <a:rPr lang="ja-JP" sz="1100" kern="100" dirty="0">
                          <a:solidFill>
                            <a:schemeClr val="tx1"/>
                          </a:solidFill>
                          <a:effectLst/>
                        </a:rPr>
                        <a:t>食事を含む健康を支える取組</a:t>
                      </a:r>
                      <a:endParaRPr lang="ja-JP" sz="1050" kern="100" dirty="0">
                        <a:solidFill>
                          <a:schemeClr val="tx1"/>
                        </a:solidFill>
                        <a:effectLst/>
                        <a:latin typeface="Century"/>
                        <a:ea typeface="ＭＳ 明朝"/>
                        <a:cs typeface="Times New Roman"/>
                      </a:endParaRPr>
                    </a:p>
                  </a:txBody>
                  <a:tcPr marL="68580" marR="68580" marT="0" marB="0">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graphicFrame>
        <p:nvGraphicFramePr>
          <p:cNvPr id="29" name="表 28"/>
          <p:cNvGraphicFramePr>
            <a:graphicFrameLocks noGrp="1"/>
          </p:cNvGraphicFramePr>
          <p:nvPr/>
        </p:nvGraphicFramePr>
        <p:xfrm>
          <a:off x="4551035" y="5301208"/>
          <a:ext cx="4251181" cy="1440800"/>
        </p:xfrm>
        <a:graphic>
          <a:graphicData uri="http://schemas.openxmlformats.org/drawingml/2006/table">
            <a:tbl>
              <a:tblPr firstRow="1" firstCol="1" bandRow="1">
                <a:tableStyleId>{5C22544A-7EE6-4342-B048-85BDC9FD1C3A}</a:tableStyleId>
              </a:tblPr>
              <a:tblGrid>
                <a:gridCol w="432000">
                  <a:extLst>
                    <a:ext uri="{9D8B030D-6E8A-4147-A177-3AD203B41FA5}">
                      <a16:colId xmlns:a16="http://schemas.microsoft.com/office/drawing/2014/main" val="20000"/>
                    </a:ext>
                  </a:extLst>
                </a:gridCol>
                <a:gridCol w="3819181">
                  <a:extLst>
                    <a:ext uri="{9D8B030D-6E8A-4147-A177-3AD203B41FA5}">
                      <a16:colId xmlns:a16="http://schemas.microsoft.com/office/drawing/2014/main" val="20001"/>
                    </a:ext>
                  </a:extLst>
                </a:gridCol>
              </a:tblGrid>
              <a:tr h="432000">
                <a:tc>
                  <a:txBody>
                    <a:bodyPr/>
                    <a:lstStyle/>
                    <a:p>
                      <a:pPr algn="ctr">
                        <a:spcAft>
                          <a:spcPts val="0"/>
                        </a:spcAft>
                      </a:pPr>
                      <a:r>
                        <a:rPr lang="ja-JP" sz="1200" kern="100" dirty="0">
                          <a:effectLst/>
                        </a:rPr>
                        <a:t>視　点</a:t>
                      </a:r>
                      <a:endParaRPr lang="ja-JP" sz="1050" kern="100" dirty="0">
                        <a:effectLst/>
                        <a:latin typeface="Century"/>
                        <a:ea typeface="ＭＳ 明朝"/>
                        <a:cs typeface="Times New Roman"/>
                      </a:endParaRPr>
                    </a:p>
                  </a:txBody>
                  <a:tcPr marL="68580" marR="68580" marT="0" marB="0" anchor="ctr"/>
                </a:tc>
                <a:tc>
                  <a:txBody>
                    <a:bodyPr/>
                    <a:lstStyle/>
                    <a:p>
                      <a:pPr indent="306070" algn="just">
                        <a:spcAft>
                          <a:spcPts val="0"/>
                        </a:spcAft>
                      </a:pPr>
                      <a:r>
                        <a:rPr lang="ja-JP" sz="1200" kern="100" dirty="0">
                          <a:effectLst/>
                        </a:rPr>
                        <a:t>７．オール大阪での取組</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648120">
                <a:tc>
                  <a:txBody>
                    <a:bodyPr/>
                    <a:lstStyle/>
                    <a:p>
                      <a:pPr algn="ctr">
                        <a:spcAft>
                          <a:spcPts val="0"/>
                        </a:spcAft>
                      </a:pPr>
                      <a:r>
                        <a:rPr lang="ja-JP" sz="1100" kern="100" dirty="0">
                          <a:effectLst/>
                        </a:rPr>
                        <a:t>調査結果</a:t>
                      </a:r>
                      <a:endParaRPr lang="ja-JP" sz="1050" kern="100" dirty="0">
                        <a:effectLst/>
                        <a:latin typeface="Century"/>
                        <a:ea typeface="ＭＳ 明朝"/>
                        <a:cs typeface="Times New Roman"/>
                      </a:endParaRPr>
                    </a:p>
                  </a:txBody>
                  <a:tcPr marL="68580" marR="68580" marT="0" marB="0" anchor="ctr"/>
                </a:tc>
                <a:tc>
                  <a:txBody>
                    <a:bodyPr/>
                    <a:lstStyle/>
                    <a:p>
                      <a:pPr algn="l">
                        <a:spcAft>
                          <a:spcPts val="0"/>
                        </a:spcAft>
                      </a:pPr>
                      <a:r>
                        <a:rPr lang="ja-JP" sz="1100" kern="100" dirty="0">
                          <a:effectLst/>
                        </a:rPr>
                        <a:t>子どもの貧困対策を進めるためには、社会全体として取組むことが重要</a:t>
                      </a:r>
                      <a:r>
                        <a:rPr lang="ja-JP" altLang="en-US" sz="1100" kern="100" dirty="0">
                          <a:effectLst/>
                        </a:rPr>
                        <a:t>。</a:t>
                      </a:r>
                      <a:r>
                        <a:rPr lang="ja-JP" sz="1100" kern="100" dirty="0">
                          <a:effectLst/>
                        </a:rPr>
                        <a:t>行政のみならず、企業や地域の協力が欠かせないことから、府民意識醸成に向けて取り組む必要がある</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360680">
                <a:tc gridSpan="2">
                  <a:txBody>
                    <a:bodyPr/>
                    <a:lstStyle/>
                    <a:p>
                      <a:pPr algn="ctr">
                        <a:spcAft>
                          <a:spcPts val="0"/>
                        </a:spcAft>
                      </a:pPr>
                      <a:r>
                        <a:rPr lang="en-US" sz="1100" kern="100" dirty="0">
                          <a:effectLst/>
                        </a:rPr>
                        <a:t> </a:t>
                      </a:r>
                      <a:endParaRPr lang="ja-JP" sz="1050" kern="100" dirty="0">
                        <a:effectLst/>
                      </a:endParaRPr>
                    </a:p>
                    <a:p>
                      <a:pPr algn="ctr">
                        <a:spcAft>
                          <a:spcPts val="0"/>
                        </a:spcAft>
                      </a:pPr>
                      <a:r>
                        <a:rPr lang="ja-JP" sz="1100" kern="100" dirty="0">
                          <a:solidFill>
                            <a:schemeClr val="tx1"/>
                          </a:solidFill>
                          <a:effectLst/>
                        </a:rPr>
                        <a:t>多くの府民が身近に取り組む意識の醸成</a:t>
                      </a:r>
                      <a:endParaRPr lang="ja-JP" sz="1050" kern="100" dirty="0">
                        <a:solidFill>
                          <a:schemeClr val="tx1"/>
                        </a:solidFill>
                        <a:effectLst/>
                        <a:latin typeface="Century"/>
                        <a:ea typeface="ＭＳ 明朝"/>
                        <a:cs typeface="Times New Roman"/>
                      </a:endParaRPr>
                    </a:p>
                  </a:txBody>
                  <a:tcPr marL="68580" marR="68580" marT="0" marB="0" anchor="ctr">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32" name="下矢印 31"/>
          <p:cNvSpPr/>
          <p:nvPr/>
        </p:nvSpPr>
        <p:spPr>
          <a:xfrm>
            <a:off x="2123728" y="1653183"/>
            <a:ext cx="468313" cy="276225"/>
          </a:xfrm>
          <a:prstGeom prst="down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下矢印 32"/>
          <p:cNvSpPr/>
          <p:nvPr/>
        </p:nvSpPr>
        <p:spPr>
          <a:xfrm>
            <a:off x="6444208" y="1268760"/>
            <a:ext cx="468313" cy="228600"/>
          </a:xfrm>
          <a:prstGeom prst="down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下矢印 33"/>
          <p:cNvSpPr/>
          <p:nvPr/>
        </p:nvSpPr>
        <p:spPr>
          <a:xfrm>
            <a:off x="1979712" y="5849144"/>
            <a:ext cx="468313" cy="228600"/>
          </a:xfrm>
          <a:prstGeom prst="down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下矢印 34"/>
          <p:cNvSpPr/>
          <p:nvPr/>
        </p:nvSpPr>
        <p:spPr>
          <a:xfrm>
            <a:off x="2123728" y="3789040"/>
            <a:ext cx="468313" cy="228600"/>
          </a:xfrm>
          <a:prstGeom prst="down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下矢印 35"/>
          <p:cNvSpPr/>
          <p:nvPr/>
        </p:nvSpPr>
        <p:spPr>
          <a:xfrm>
            <a:off x="6444207" y="3140968"/>
            <a:ext cx="468313" cy="228600"/>
          </a:xfrm>
          <a:prstGeom prst="down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下矢印 36"/>
          <p:cNvSpPr/>
          <p:nvPr/>
        </p:nvSpPr>
        <p:spPr>
          <a:xfrm>
            <a:off x="6429671" y="4725144"/>
            <a:ext cx="468313" cy="228600"/>
          </a:xfrm>
          <a:prstGeom prst="down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8" name="下矢印 37"/>
          <p:cNvSpPr/>
          <p:nvPr/>
        </p:nvSpPr>
        <p:spPr>
          <a:xfrm>
            <a:off x="6480471" y="6339036"/>
            <a:ext cx="468313" cy="228600"/>
          </a:xfrm>
          <a:prstGeom prst="down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2713392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59" name="テキスト ボックス 58"/>
          <p:cNvSpPr txBox="1"/>
          <p:nvPr/>
        </p:nvSpPr>
        <p:spPr>
          <a:xfrm>
            <a:off x="56032" y="82620"/>
            <a:ext cx="7030568" cy="338554"/>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■第二次子どもの貧困対策計画（子ども総合計画後期事業計画に包含）</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正方形/長方形 30"/>
          <p:cNvSpPr/>
          <p:nvPr/>
        </p:nvSpPr>
        <p:spPr>
          <a:xfrm>
            <a:off x="61660" y="457508"/>
            <a:ext cx="875881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・子どもの生活に関する実態調査に基づく施策の総点検の結果を踏まえ、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年度に「第二次子どもの貧困対策計画」を</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策定</a:t>
            </a:r>
          </a:p>
        </p:txBody>
      </p:sp>
      <p:sp>
        <p:nvSpPr>
          <p:cNvPr id="61" name="正方形/長方形 60"/>
          <p:cNvSpPr/>
          <p:nvPr/>
        </p:nvSpPr>
        <p:spPr>
          <a:xfrm>
            <a:off x="35496" y="1104999"/>
            <a:ext cx="309634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○計画の主な方向性とポイント</a:t>
            </a:r>
          </a:p>
        </p:txBody>
      </p:sp>
      <p:sp>
        <p:nvSpPr>
          <p:cNvPr id="62" name="正方形/長方形 61"/>
          <p:cNvSpPr/>
          <p:nvPr/>
        </p:nvSpPr>
        <p:spPr>
          <a:xfrm>
            <a:off x="216372" y="1703296"/>
            <a:ext cx="842493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正方形/長方形 62"/>
          <p:cNvSpPr/>
          <p:nvPr/>
        </p:nvSpPr>
        <p:spPr>
          <a:xfrm>
            <a:off x="107504" y="1484784"/>
            <a:ext cx="4041707"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学校をプラットフォームとした支援</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児童・生徒の日常的な学習の場である</a:t>
            </a:r>
            <a:r>
              <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学校を</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プラットフォームとし</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、教育委員会、福祉・保健部局</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等の協働により子どもや保護者を支援につなぐ</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4" name="図 63" descr="困難を抱える子どもや保護者を学校や地域で発見し、居場所・地域ボランティアや専門機関につなぐスキーム図" title="学校をプラットフォームとした地域・福祉との連携による子ども(保護者)を支援につなぐスキーム"/>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6327" y="1700808"/>
            <a:ext cx="4980169" cy="3777682"/>
          </a:xfrm>
          <a:prstGeom prst="rect">
            <a:avLst/>
          </a:prstGeom>
          <a:noFill/>
          <a:ln>
            <a:noFill/>
          </a:ln>
        </p:spPr>
      </p:pic>
      <p:sp>
        <p:nvSpPr>
          <p:cNvPr id="65" name="正方形/長方形 64"/>
          <p:cNvSpPr/>
          <p:nvPr/>
        </p:nvSpPr>
        <p:spPr>
          <a:xfrm>
            <a:off x="107504" y="2491154"/>
            <a:ext cx="4218895"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子どもの居場所づくりへの支援</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子ども食堂等の居場所づくりを推進するため、</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市町村への支援、子ども輝く未来基金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寄附金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を活用した支援等を実施</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（参考）</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府内の子ども食堂数</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日現在）</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正方形/長方形 67"/>
          <p:cNvSpPr/>
          <p:nvPr/>
        </p:nvSpPr>
        <p:spPr>
          <a:xfrm>
            <a:off x="4720952" y="1268760"/>
            <a:ext cx="345144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学校をプラットフォームとした地域・福祉との連携による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子ども</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保護者</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を支援につなぐスキーム</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（イメージ図）</a:t>
            </a:r>
          </a:p>
        </p:txBody>
      </p:sp>
      <p:sp>
        <p:nvSpPr>
          <p:cNvPr id="69" name="正方形/長方形 68"/>
          <p:cNvSpPr/>
          <p:nvPr/>
        </p:nvSpPr>
        <p:spPr>
          <a:xfrm>
            <a:off x="98245" y="4023067"/>
            <a:ext cx="4041707"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社会全体で子どもの貧困対策に取り組む機運の</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醸成・子ども輝く未来基金の活用</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企業等の協力のもと様々な体験の機会を提供する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など、公民が連携した取組みを進めるとともに、</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子ども輝く未来基金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寄附金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子どもの教育・体験・生活支援を実施</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正方形/長方形 69"/>
          <p:cNvSpPr/>
          <p:nvPr/>
        </p:nvSpPr>
        <p:spPr>
          <a:xfrm>
            <a:off x="35496" y="5517232"/>
            <a:ext cx="309634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○具体的取組</a:t>
            </a:r>
          </a:p>
        </p:txBody>
      </p:sp>
      <p:sp>
        <p:nvSpPr>
          <p:cNvPr id="71" name="正方形/長方形 70"/>
          <p:cNvSpPr/>
          <p:nvPr/>
        </p:nvSpPr>
        <p:spPr>
          <a:xfrm>
            <a:off x="287261" y="5786680"/>
            <a:ext cx="864437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関係部局が連携し、７つの視点（「</a:t>
            </a:r>
            <a:r>
              <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困窮している世帯を経済的に支援（就労支援を含む）</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学びを支える環境づくりを支援</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子どもたちが孤立しないように支援</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保護者が孤立しないように支援</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安心して子育てできる環境を整備</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健康づくりを支援</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オール大阪での取組</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」）で具体的取組を推進</a:t>
            </a:r>
            <a:endPar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957777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198</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33" name="正方形/長方形 32"/>
          <p:cNvSpPr/>
          <p:nvPr/>
        </p:nvSpPr>
        <p:spPr>
          <a:xfrm>
            <a:off x="685439" y="666893"/>
            <a:ext cx="877928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子どもの貧困対策関連事業（大阪府）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年度予算総額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1105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7549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4" name="グループ化 33"/>
          <p:cNvGrpSpPr/>
          <p:nvPr/>
        </p:nvGrpSpPr>
        <p:grpSpPr>
          <a:xfrm>
            <a:off x="827584" y="1194506"/>
            <a:ext cx="3922635" cy="1443920"/>
            <a:chOff x="99088" y="800688"/>
            <a:chExt cx="4400904" cy="1443920"/>
          </a:xfrm>
        </p:grpSpPr>
        <p:sp>
          <p:nvSpPr>
            <p:cNvPr id="35" name="角丸四角形 34"/>
            <p:cNvSpPr/>
            <p:nvPr/>
          </p:nvSpPr>
          <p:spPr>
            <a:xfrm>
              <a:off x="99088" y="944106"/>
              <a:ext cx="4400904" cy="1300502"/>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・生活保護制度　　・生活困窮者自立支援事業</a:t>
              </a:r>
              <a:endParaRPr kumimoji="1" lang="en-US" altLang="zh-TW" sz="800" b="0" i="0" u="none" strike="noStrike" kern="1200" cap="none" spc="0" normalizeH="0" baseline="0" noProof="0" dirty="0">
                <a:ln>
                  <a:noFill/>
                </a:ln>
                <a:solidFill>
                  <a:prstClr val="black"/>
                </a:solidFill>
                <a:effectLst/>
                <a:uLnTx/>
                <a:uFillTx/>
                <a:latin typeface="新細明體"/>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・生活福祉資金</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貸付制度　　・福祉医療費助成　　</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・私立中学校等の授業料軽減（私立中学校等の修学支援実証事業費補助金）</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・児童扶養手当の支給　　・母子・父子・寡婦福祉資金貸付金</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・養育費確保に向けた取組の推進　　・母子家庭・父子家庭自立支援給付金事業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・ＯＳＡＫＡしごとフィールドにおける就業支援</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・ひとり親家庭高等職業訓練促進資金貸付事業　</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・ひとり親家庭の父母を対象とした職業訓練</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・ひとり親家庭の親の雇用を進める事業主への表彰制度の創設　　　　　 　等 </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26</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　　　　　　　　　　　　　　　　　　　　　　　　　　　　　　　　　　</a:t>
              </a:r>
            </a:p>
          </p:txBody>
        </p:sp>
        <p:sp>
          <p:nvSpPr>
            <p:cNvPr id="36" name="正方形/長方形 35"/>
            <p:cNvSpPr/>
            <p:nvPr/>
          </p:nvSpPr>
          <p:spPr>
            <a:xfrm>
              <a:off x="99088" y="800688"/>
              <a:ext cx="4400904" cy="18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困窮している世帯</a:t>
              </a: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を経済的に支援します</a:t>
              </a:r>
              <a:r>
                <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就労支援を含む</a:t>
              </a:r>
              <a:r>
                <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grpSp>
      <p:grpSp>
        <p:nvGrpSpPr>
          <p:cNvPr id="37" name="グループ化 36"/>
          <p:cNvGrpSpPr/>
          <p:nvPr/>
        </p:nvGrpSpPr>
        <p:grpSpPr>
          <a:xfrm>
            <a:off x="827584" y="2707731"/>
            <a:ext cx="3922635" cy="1549945"/>
            <a:chOff x="87838" y="5043729"/>
            <a:chExt cx="6277905" cy="1549945"/>
          </a:xfrm>
        </p:grpSpPr>
        <p:sp>
          <p:nvSpPr>
            <p:cNvPr id="38" name="角丸四角形 37"/>
            <p:cNvSpPr/>
            <p:nvPr/>
          </p:nvSpPr>
          <p:spPr>
            <a:xfrm>
              <a:off x="87838" y="5207534"/>
              <a:ext cx="6263999" cy="1386140"/>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・就学援助制度　　・高等学校等就学支援金事業・高等学校等学び直し支援金事業</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・私立高等学校等授業料支援補助事業（実質無償化）</a:t>
              </a:r>
              <a:endParaRPr kumimoji="1" lang="en-US" altLang="ja-JP"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・スクール・エンパワーメント推進事業</a:t>
              </a:r>
              <a:endParaRPr kumimoji="1" lang="en-US" altLang="ja-JP"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・スクールソーシャルワーカー等を活用した支援体制の強化</a:t>
              </a:r>
              <a:endParaRPr kumimoji="1" lang="en-US" altLang="ja-JP"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・スクールカウンセラー配置事業</a:t>
              </a:r>
              <a:endParaRPr kumimoji="1" lang="en-US" altLang="ja-JP"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・高校における生徒指導上の課題解決に向けた取組み　　　　　　　　　　　　</a:t>
              </a:r>
              <a:endParaRPr kumimoji="1" lang="en-US" altLang="ja-JP"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・子どもの学習支援の場への学生等の参加の促進</a:t>
              </a:r>
              <a:endParaRPr kumimoji="1" lang="en-US" altLang="ja-JP"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・生活困窮者自立支援事業における子どもの学習・生活支援事業</a:t>
              </a:r>
              <a:endParaRPr kumimoji="1" lang="en-US" altLang="ja-JP"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・幼稚園教育理解推進事業　　　・教育コミュニティづくり推進事業</a:t>
              </a:r>
              <a:endParaRPr kumimoji="1" lang="en-US" altLang="ja-JP"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・教育センターによる教育相談　　　　　　　　　　　　　　　　　　　　　　　　　　　等  </a:t>
              </a:r>
              <a:r>
                <a:rPr kumimoji="1" lang="en-US" altLang="ja-JP"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27</a:t>
              </a:r>
              <a:r>
                <a:rPr kumimoji="1" lang="ja-JP" altLang="en-US"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事業</a:t>
              </a:r>
              <a:endParaRPr kumimoji="1" lang="en-US" altLang="ja-JP" sz="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p:txBody>
        </p:sp>
        <p:sp>
          <p:nvSpPr>
            <p:cNvPr id="39" name="正方形/長方形 38"/>
            <p:cNvSpPr/>
            <p:nvPr/>
          </p:nvSpPr>
          <p:spPr>
            <a:xfrm>
              <a:off x="101744" y="5043729"/>
              <a:ext cx="6263999" cy="18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学びを支える環境づくりを支援します</a:t>
              </a:r>
              <a:endParaRPr kumimoji="1"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0" name="グループ化 39"/>
          <p:cNvGrpSpPr/>
          <p:nvPr/>
        </p:nvGrpSpPr>
        <p:grpSpPr>
          <a:xfrm>
            <a:off x="827584" y="4348290"/>
            <a:ext cx="3914182" cy="1460839"/>
            <a:chOff x="6415221" y="1452251"/>
            <a:chExt cx="6268653" cy="1536759"/>
          </a:xfrm>
        </p:grpSpPr>
        <p:sp>
          <p:nvSpPr>
            <p:cNvPr id="41" name="角丸四角形 40"/>
            <p:cNvSpPr/>
            <p:nvPr/>
          </p:nvSpPr>
          <p:spPr>
            <a:xfrm>
              <a:off x="6415221" y="1647989"/>
              <a:ext cx="6263998" cy="1341021"/>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・要保護児童対策地域協議会（子どもを守る地域ネットワーク機能強化事業）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・放課後児童クラブの充実</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・ひとり親家庭等生活向上事業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・公民連携による子どもの居場所への支援</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・食材の有効活用に向けたシステム構築　</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・高校における生徒指導上の課題解決に向けた対応の強化（再掲）　</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・輝け！子どもパフォーマー事業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・社会的養護自立支援事業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・面会交流の促進　　　　　　　　　　　　　　　　　　　　　　　　　　　　　　　　　　 等　</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22</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a:t>
              </a:r>
            </a:p>
          </p:txBody>
        </p:sp>
        <p:sp>
          <p:nvSpPr>
            <p:cNvPr id="42" name="正方形/長方形 41"/>
            <p:cNvSpPr/>
            <p:nvPr/>
          </p:nvSpPr>
          <p:spPr>
            <a:xfrm>
              <a:off x="6419875" y="1452251"/>
              <a:ext cx="6263999" cy="1893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子どもたちが孤立しないように支援します</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3" name="グループ化 42"/>
          <p:cNvGrpSpPr/>
          <p:nvPr/>
        </p:nvGrpSpPr>
        <p:grpSpPr>
          <a:xfrm>
            <a:off x="4902067" y="1194504"/>
            <a:ext cx="3837260" cy="1865351"/>
            <a:chOff x="6444396" y="3690602"/>
            <a:chExt cx="6264002" cy="1533276"/>
          </a:xfrm>
        </p:grpSpPr>
        <p:sp>
          <p:nvSpPr>
            <p:cNvPr id="44" name="角丸四角形 43"/>
            <p:cNvSpPr/>
            <p:nvPr/>
          </p:nvSpPr>
          <p:spPr>
            <a:xfrm>
              <a:off x="6444396" y="3810827"/>
              <a:ext cx="6264000" cy="1413051"/>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・「にんしんＳＯＳ」相談事業 </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・妊婦健診の未受診や飛び込みによる出産等対策事業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・子ども家庭総合支援拠点の設置促進</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・乳幼児家庭全戸訪問事業　・養育支援訪問事業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・保育所・認定こども園における地域貢献事業（スマイルサポーター）</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・私立幼稚園キンダーカウンセラー事業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・地域子育て支援拠点事業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・子ども家庭センターによる相談支援</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・コミュニティソーシャルワーカーによる支援</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・民生委員・児童委員、主任児童委員による活動支援</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・家庭的養護の推進　　　　　　　　　　　　　　　　　　　　　　　　　</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・企業との連携による子育て支援情報発信　　　　　　　　　　　　　　　　　 等　</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a:t>
              </a:r>
            </a:p>
          </p:txBody>
        </p:sp>
        <p:sp>
          <p:nvSpPr>
            <p:cNvPr id="45" name="正方形/長方形 44"/>
            <p:cNvSpPr/>
            <p:nvPr/>
          </p:nvSpPr>
          <p:spPr>
            <a:xfrm>
              <a:off x="6444398" y="3690602"/>
              <a:ext cx="6264000" cy="1311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保護者が孤立しないように支援します</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6" name="グループ化 45"/>
          <p:cNvGrpSpPr/>
          <p:nvPr/>
        </p:nvGrpSpPr>
        <p:grpSpPr>
          <a:xfrm>
            <a:off x="4902068" y="3212975"/>
            <a:ext cx="3851407" cy="1331387"/>
            <a:chOff x="6471131" y="6392661"/>
            <a:chExt cx="6264000" cy="2119160"/>
          </a:xfrm>
        </p:grpSpPr>
        <p:sp>
          <p:nvSpPr>
            <p:cNvPr id="47" name="角丸四角形 46"/>
            <p:cNvSpPr/>
            <p:nvPr/>
          </p:nvSpPr>
          <p:spPr>
            <a:xfrm>
              <a:off x="6471131" y="6679166"/>
              <a:ext cx="6251177" cy="1832655"/>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・ファミリー・サポート・センター事業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・子育て短期支援事業（ショートステイ事業・トワイライトステイ事業）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・保育所等整備事業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・利用者支援事業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・ひとり親家庭等日常生活支援事業　　　    　　　　　　　　　　　　　　　　　　</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・大阪あんぜん・あんしん賃貸住宅登録制度の実施</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・府営住宅の「新婚・子育て世帯向け募集」「親子近居向け募集」「福祉世帯向け</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募集」の実施</a:t>
              </a:r>
              <a:r>
                <a:rPr kumimoji="1" lang="ja-JP" altLang="en-US" sz="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　</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a:t>
              </a:r>
            </a:p>
          </p:txBody>
        </p:sp>
        <p:sp>
          <p:nvSpPr>
            <p:cNvPr id="48" name="正方形/長方形 47"/>
            <p:cNvSpPr/>
            <p:nvPr/>
          </p:nvSpPr>
          <p:spPr>
            <a:xfrm>
              <a:off x="6471131" y="6392661"/>
              <a:ext cx="6264000" cy="28650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安心して</a:t>
              </a:r>
              <a:r>
                <a:rPr kumimoji="1" lang="ja-JP"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子</a:t>
              </a: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育てできる環境を整備</a:t>
              </a:r>
              <a:r>
                <a:rPr kumimoji="1" lang="ja-JP"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します</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4902070" y="4725144"/>
            <a:ext cx="3851406" cy="939128"/>
            <a:chOff x="60936" y="3896108"/>
            <a:chExt cx="6302152" cy="960624"/>
          </a:xfrm>
        </p:grpSpPr>
        <p:sp>
          <p:nvSpPr>
            <p:cNvPr id="50" name="正方形/長方形 49"/>
            <p:cNvSpPr/>
            <p:nvPr/>
          </p:nvSpPr>
          <p:spPr>
            <a:xfrm>
              <a:off x="60936" y="3896108"/>
              <a:ext cx="6302152" cy="18412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健康づくりを支援し</a:t>
              </a:r>
              <a:r>
                <a:rPr kumimoji="1" lang="ja-JP"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ます</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99089" y="4077017"/>
              <a:ext cx="6240849" cy="779715"/>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・食環境整備事業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・乳幼児健診時の栄養指導</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・子育て世代包括支援センターの設置促進</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・妊婦健診の未受診や飛び込みによる出産等対策事業（再掲）</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・乳児家庭全戸訪問事業（再掲）　　　　　　　　　　　　　　　　　　　　　　　等 </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　　　　</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52" name="グループ化 51"/>
          <p:cNvGrpSpPr/>
          <p:nvPr/>
        </p:nvGrpSpPr>
        <p:grpSpPr>
          <a:xfrm>
            <a:off x="934219" y="5830048"/>
            <a:ext cx="7805109" cy="776199"/>
            <a:chOff x="1852190" y="8208186"/>
            <a:chExt cx="9829102" cy="747569"/>
          </a:xfrm>
        </p:grpSpPr>
        <p:sp>
          <p:nvSpPr>
            <p:cNvPr id="53" name="角丸四角形 52"/>
            <p:cNvSpPr/>
            <p:nvPr/>
          </p:nvSpPr>
          <p:spPr>
            <a:xfrm>
              <a:off x="1852190" y="8450891"/>
              <a:ext cx="9829102" cy="504863"/>
            </a:xfrm>
            <a:prstGeom prst="roundRect">
              <a:avLst/>
            </a:prstGeom>
            <a:solidFill>
              <a:srgbClr val="92D050"/>
            </a:solidFill>
            <a:ln w="508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4" name="正方形/長方形 53"/>
            <p:cNvSpPr/>
            <p:nvPr/>
          </p:nvSpPr>
          <p:spPr>
            <a:xfrm>
              <a:off x="2769361" y="8520855"/>
              <a:ext cx="8829788" cy="434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・市町村のネットワーク構築　　　　　　　　・子どもの貧困緊急対策事業費補助金　　・新子育て支援交付金</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・地域福祉・高齢者福祉交付金　　　　　　・子ども輝く未来基金　　　　　　　　　　　　　・経済界との連携　　</a:t>
              </a:r>
              <a:r>
                <a:rPr kumimoji="1" lang="ja-JP" altLang="en-US" sz="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　</a:t>
              </a:r>
              <a:r>
                <a:rPr kumimoji="1" lang="ja-JP" altLang="en-US" sz="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5" name="二等辺三角形 54"/>
            <p:cNvSpPr/>
            <p:nvPr/>
          </p:nvSpPr>
          <p:spPr>
            <a:xfrm>
              <a:off x="2769361" y="8208186"/>
              <a:ext cx="8181089" cy="242705"/>
            </a:xfrm>
            <a:prstGeom prst="triangle">
              <a:avLst>
                <a:gd name="adj" fmla="val 4830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56" name="正方形/長方形 55"/>
          <p:cNvSpPr/>
          <p:nvPr/>
        </p:nvSpPr>
        <p:spPr>
          <a:xfrm>
            <a:off x="3237790" y="5946115"/>
            <a:ext cx="3125147" cy="18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7.</a:t>
            </a: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オール大阪での取組</a:t>
            </a:r>
          </a:p>
        </p:txBody>
      </p:sp>
      <p:sp>
        <p:nvSpPr>
          <p:cNvPr id="57" name="正方形/長方形 56"/>
          <p:cNvSpPr/>
          <p:nvPr/>
        </p:nvSpPr>
        <p:spPr>
          <a:xfrm>
            <a:off x="3800475" y="901440"/>
            <a:ext cx="5019676"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第二次子どもの貧困対策計画に掲げている</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事業の予算総額</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テキスト ボックス 58"/>
          <p:cNvSpPr txBox="1"/>
          <p:nvPr/>
        </p:nvSpPr>
        <p:spPr>
          <a:xfrm>
            <a:off x="56032" y="82620"/>
            <a:ext cx="5812111" cy="338554"/>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■第二次子どもの貧困対策計画における具体的取組</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855237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032" y="82620"/>
            <a:ext cx="5812111" cy="338554"/>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■子ども輝く未来基金の創設</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393791" y="786390"/>
            <a:ext cx="2423550"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子ども輝く未来基金の設置</a:t>
            </a:r>
          </a:p>
        </p:txBody>
      </p:sp>
      <p:sp>
        <p:nvSpPr>
          <p:cNvPr id="15" name="正方形/長方形 14"/>
          <p:cNvSpPr/>
          <p:nvPr/>
        </p:nvSpPr>
        <p:spPr>
          <a:xfrm>
            <a:off x="286334" y="1124744"/>
            <a:ext cx="8758812"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・実態調査の結果、困窮度が高いほど、学習理解度が低いことや、経済的な理由で習い事や行事への参加等ができなかった割合が高いことが明らかになった。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・親が経済的に貧困であることで、子どもの学習機会や生活体験が奪われ、将来的には子ども自身の経済的貧困につながるという貧困の連鎖を断ち切る必要がある。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・そこで、大阪府では、行政のみならず、社会全体で取り組めるよう寄附の受け皿として「子ども輝く未来基金」を創設。</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nvGrpSpPr>
          <p:cNvPr id="16" name="グループ化 15"/>
          <p:cNvGrpSpPr/>
          <p:nvPr/>
        </p:nvGrpSpPr>
        <p:grpSpPr>
          <a:xfrm>
            <a:off x="393791" y="3698214"/>
            <a:ext cx="8432056" cy="2593095"/>
            <a:chOff x="642550" y="2755563"/>
            <a:chExt cx="8093677" cy="2042979"/>
          </a:xfrm>
        </p:grpSpPr>
        <p:sp>
          <p:nvSpPr>
            <p:cNvPr id="17" name="角丸四角形 16"/>
            <p:cNvSpPr/>
            <p:nvPr/>
          </p:nvSpPr>
          <p:spPr>
            <a:xfrm>
              <a:off x="642551" y="2755563"/>
              <a:ext cx="1767016" cy="6301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子どもの教育に</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関すること</a:t>
              </a:r>
            </a:p>
          </p:txBody>
        </p:sp>
        <p:sp>
          <p:nvSpPr>
            <p:cNvPr id="18" name="正方形/長方形 17"/>
            <p:cNvSpPr/>
            <p:nvPr/>
          </p:nvSpPr>
          <p:spPr>
            <a:xfrm>
              <a:off x="2520778" y="2755563"/>
              <a:ext cx="6215449" cy="6301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◇子ども食堂等での学習支援に使用する子どものための学習教材や文房具、</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本等に係る費用　等</a:t>
              </a:r>
            </a:p>
          </p:txBody>
        </p:sp>
        <p:sp>
          <p:nvSpPr>
            <p:cNvPr id="19" name="角丸四角形 18"/>
            <p:cNvSpPr/>
            <p:nvPr/>
          </p:nvSpPr>
          <p:spPr>
            <a:xfrm>
              <a:off x="642551" y="3448527"/>
              <a:ext cx="1767016" cy="630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子どもの体験に</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関すること</a:t>
              </a:r>
            </a:p>
          </p:txBody>
        </p:sp>
        <p:sp>
          <p:nvSpPr>
            <p:cNvPr id="20" name="正方形/長方形 19"/>
            <p:cNvSpPr/>
            <p:nvPr/>
          </p:nvSpPr>
          <p:spPr>
            <a:xfrm>
              <a:off x="2520778" y="3448527"/>
              <a:ext cx="6215449" cy="630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◇キャンプなど自然体験・スポーツ活動・科学体験活動・文化芸術活動などに係る費用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入場料・交通費など</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等</a:t>
              </a:r>
            </a:p>
          </p:txBody>
        </p:sp>
        <p:sp>
          <p:nvSpPr>
            <p:cNvPr id="21" name="角丸四角形 20"/>
            <p:cNvSpPr/>
            <p:nvPr/>
          </p:nvSpPr>
          <p:spPr>
            <a:xfrm>
              <a:off x="642550" y="4168542"/>
              <a:ext cx="1767016" cy="63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子どもの生活</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支援に関すること</a:t>
              </a:r>
            </a:p>
          </p:txBody>
        </p:sp>
        <p:sp>
          <p:nvSpPr>
            <p:cNvPr id="22" name="正方形/長方形 21"/>
            <p:cNvSpPr/>
            <p:nvPr/>
          </p:nvSpPr>
          <p:spPr>
            <a:xfrm>
              <a:off x="2520777" y="4168542"/>
              <a:ext cx="6215448" cy="630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◇児童養護施設等で生活する子どもへのプリペイドカードの支給</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◇ひとり親家庭の子どもへの自転車、学習・スポーツ用品等の提供　等</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正方形/長方形 22"/>
          <p:cNvSpPr/>
          <p:nvPr/>
        </p:nvSpPr>
        <p:spPr>
          <a:xfrm>
            <a:off x="393791" y="3025954"/>
            <a:ext cx="630357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寄附受入総額　約</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397,520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日現在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基金は直接子どもたちに提供できるものに活用（活用例は以下のとおり）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199</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41886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3140" y="1540442"/>
            <a:ext cx="162920" cy="304245"/>
          </a:xfrm>
          <a:prstGeom prst="rect">
            <a:avLst/>
          </a:prstGeom>
          <a:noFill/>
        </p:spPr>
        <p:txBody>
          <a:bodyPr wrap="none" lIns="80640" tIns="40320" rIns="80640" bIns="4032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4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482206" y="692696"/>
            <a:ext cx="8419826" cy="6076472"/>
          </a:xfrm>
          <a:prstGeom prst="rect">
            <a:avLst/>
          </a:prstGeom>
          <a:noFill/>
        </p:spPr>
        <p:txBody>
          <a:bodyPr wrap="square" bIns="0" rtlCol="0">
            <a:spAutoFit/>
          </a:bodyPr>
          <a:lstStyle/>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＜ハード対策＞</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防潮堤の液状化</a:t>
            </a:r>
            <a:r>
              <a:rPr kumimoji="1" lang="ja-JP" altLang="en-US" sz="1477"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南海トラフ地震に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備え、津波による浸水を防ぐため、府市が連携して、</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年から</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年間で、防潮堤の液状化対策の完了を</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めざし取組みを実施。</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（進捗）</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年度までの５年間で</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、第一線</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防潮堤（津波を直接防御）の対策完了</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要対策延長約</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のうち</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対策を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実施（進捗率</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88</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年度末時点）</a:t>
            </a:r>
          </a:p>
          <a:p>
            <a:pPr marL="0" marR="0" lvl="0" indent="0" algn="l" defTabSz="957700" rtl="0" eaLnBrk="1" fontAlgn="base" latinLnBrk="0" hangingPunct="1">
              <a:lnSpc>
                <a:spcPts val="500"/>
              </a:lnSpc>
              <a:spcBef>
                <a:spcPts val="0"/>
              </a:spcBef>
              <a:spcAft>
                <a:spcPts val="0"/>
              </a:spcAft>
              <a:buClrTx/>
              <a:buSzTx/>
              <a:buFontTx/>
              <a:buNone/>
              <a:tabLst/>
              <a:defRPr/>
            </a:pPr>
            <a:endParaRPr kumimoji="1" lang="en-US" altLang="ja-JP"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477"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三</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大水門の</a:t>
            </a:r>
            <a:r>
              <a:rPr kumimoji="1" lang="ja-JP" altLang="en-US" sz="1477"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更新</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・台風による高潮や南海トラフ等巨大地震により想定される津波に備えるため、</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老朽化が進む三</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大水門の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更新を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進める。</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（進捗）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木津川水門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新水門築造工事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年までに完成）</a:t>
            </a: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安治川水門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詳細</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設計（</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2034</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年までに完成）</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尻無川水門　上記水門に引き続き、尻無川水門の更新に着手</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予定（</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2041</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年までに完成）</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ts val="500"/>
              </a:lnSpc>
              <a:spcBef>
                <a:spcPts val="0"/>
              </a:spcBef>
              <a:spcAft>
                <a:spcPts val="0"/>
              </a:spcAft>
              <a:buClrTx/>
              <a:buSzTx/>
              <a:buFontTx/>
              <a:buNone/>
              <a:tabLst/>
              <a:defRPr/>
            </a:pPr>
            <a:endParaRPr kumimoji="1" lang="en-US" altLang="ja-JP"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密集市街地</a:t>
            </a:r>
            <a:r>
              <a:rPr kumimoji="1" lang="ja-JP" altLang="en-US" sz="1477"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地震発生時の人的被害や建物被害を軽減するため、「大阪府密集市街地整備方針」（</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月策定）に基づき、</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「地震時等</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の災害時に著しく危険な密集</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市街地（危険密集）」の解消に向けて、</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府・市・公益財団法人大阪府都市整備推進センター等と連携し、取組みを推進。</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目標）</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年度末までに危険密集の９割以上、</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年度末までに全域の解消をめざす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（進捗）危険密集</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2,248ha</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のうち</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1,266ha</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を解消（残り</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982ha</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年度末時点）</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ts val="500"/>
              </a:lnSpc>
              <a:spcBef>
                <a:spcPts val="0"/>
              </a:spcBef>
              <a:spcAft>
                <a:spcPts val="0"/>
              </a:spcAft>
              <a:buClrTx/>
              <a:buSzTx/>
              <a:buFontTx/>
              <a:buNone/>
              <a:tabLst/>
              <a:defRPr/>
            </a:pPr>
            <a:endParaRPr kumimoji="1" lang="en-US" altLang="ja-JP"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477"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建築物の耐震化</a:t>
            </a: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・住宅・建築物の耐震化促進の取組み</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「住宅</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建築物耐震</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ヵ年戦略・</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大阪」（計画期間</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）に基づき、実施。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（目標）①住宅</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95%</a:t>
            </a: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②大規模建築物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学校・病院・ホテル等</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年をめどに耐震性の不足するものをおおむね解消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③広域緊急交通路沿道建築物：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年をめどに耐震性の不足するものをおおむね解消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（進捗）①住宅の耐震化率</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79.0%(</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→83.5%(</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→88.6%(</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②</a:t>
            </a:r>
            <a:r>
              <a:rPr kumimoji="1" lang="zh-TW"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大規模建築物</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の耐震性が不足する棟数</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139</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棟</a:t>
            </a:r>
            <a:r>
              <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zh-TW"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90</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棟</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③</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広域緊急交通路沿道建築物</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の耐震性が不足する棟数</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228</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棟</a:t>
            </a:r>
            <a:r>
              <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zh-TW"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197</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棟</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TW"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57700" rtl="0" eaLnBrk="1" fontAlgn="base" latinLnBrk="0" hangingPunct="1">
              <a:lnSpc>
                <a:spcPts val="5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8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48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ブロック塀等の安全</a:t>
            </a:r>
            <a:r>
              <a:rPr kumimoji="1" lang="ja-JP" altLang="en-US" sz="148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endParaRPr kumimoji="1" lang="ja-JP" altLang="en-US" sz="148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・大阪府北部を震源とする</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地震</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ではブロック塀等の転倒や倒壊による死傷者が出たことから安全対策を推進</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進捗</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・府立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学校のブロック塀について</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の調査時</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に不適合</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のあった全ブロック塀（</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撤去完了</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市町村と連携し、所有者に対して個別</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訪問等により、安全対策の普及啓発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p:cNvSpPr/>
          <p:nvPr/>
        </p:nvSpPr>
        <p:spPr>
          <a:xfrm>
            <a:off x="507447" y="723297"/>
            <a:ext cx="1262505" cy="2326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8" name="直線コネクタ 7"/>
          <p:cNvCxnSpPr/>
          <p:nvPr/>
        </p:nvCxnSpPr>
        <p:spPr>
          <a:xfrm>
            <a:off x="270456" y="6926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50219" y="318163"/>
            <a:ext cx="4455066" cy="3693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（４）危機管理対策（地震・津波</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146</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777602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9522" y="764704"/>
            <a:ext cx="3191403"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子どもの貧困緊急対策事業費補助金</a:t>
            </a:r>
          </a:p>
        </p:txBody>
      </p:sp>
      <p:sp>
        <p:nvSpPr>
          <p:cNvPr id="3" name="正方形/長方形 2"/>
          <p:cNvSpPr/>
          <p:nvPr/>
        </p:nvSpPr>
        <p:spPr>
          <a:xfrm>
            <a:off x="310623" y="1250372"/>
            <a:ext cx="8985352"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・子どもの貧困対策の推進にあたっては、各市町村において地域の実情に応じた施策立案、課題解決を図っていくことが重要。</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・こうした取組みは、未来を担う人づくりを促進し、ひいては大阪府の活力につながるものであることから、府としても市町村</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による取組みを強力に推し進める必要がある。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4" name="表 3"/>
          <p:cNvGraphicFramePr>
            <a:graphicFrameLocks noGrp="1"/>
          </p:cNvGraphicFramePr>
          <p:nvPr>
            <p:extLst/>
          </p:nvPr>
        </p:nvGraphicFramePr>
        <p:xfrm>
          <a:off x="594046" y="3720281"/>
          <a:ext cx="7521254" cy="1882638"/>
        </p:xfrm>
        <a:graphic>
          <a:graphicData uri="http://schemas.openxmlformats.org/drawingml/2006/table">
            <a:tbl>
              <a:tblPr firstRow="1">
                <a:tableStyleId>{69CF1AB2-1976-4502-BF36-3FF5EA218861}</a:tableStyleId>
              </a:tblPr>
              <a:tblGrid>
                <a:gridCol w="1830388">
                  <a:extLst>
                    <a:ext uri="{9D8B030D-6E8A-4147-A177-3AD203B41FA5}">
                      <a16:colId xmlns:a16="http://schemas.microsoft.com/office/drawing/2014/main" val="20000"/>
                    </a:ext>
                  </a:extLst>
                </a:gridCol>
                <a:gridCol w="5690866">
                  <a:extLst>
                    <a:ext uri="{9D8B030D-6E8A-4147-A177-3AD203B41FA5}">
                      <a16:colId xmlns:a16="http://schemas.microsoft.com/office/drawing/2014/main" val="20001"/>
                    </a:ext>
                  </a:extLst>
                </a:gridCol>
              </a:tblGrid>
              <a:tr h="434506">
                <a:tc>
                  <a:txBody>
                    <a:bodyPr/>
                    <a:lstStyle/>
                    <a:p>
                      <a:pPr algn="ctr"/>
                      <a:r>
                        <a:rPr kumimoji="1" lang="ja-JP" altLang="en-US" sz="1600" b="0" dirty="0">
                          <a:latin typeface="Meiryo UI" panose="020B0604030504040204" pitchFamily="50" charset="-128"/>
                          <a:ea typeface="Meiryo UI" panose="020B0604030504040204" pitchFamily="50" charset="-128"/>
                          <a:cs typeface="Meiryo UI" panose="020B0604030504040204" pitchFamily="50" charset="-128"/>
                        </a:rPr>
                        <a:t>補助事業</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課題を有する子どもや保護者を発見し、支援へのつなぎや見守り等を行う取組</a:t>
                      </a:r>
                    </a:p>
                  </a:txBody>
                  <a:tcPr anchor="ctr"/>
                </a:tc>
                <a:extLst>
                  <a:ext uri="{0D108BD9-81ED-4DB2-BD59-A6C34878D82A}">
                    <a16:rowId xmlns:a16="http://schemas.microsoft.com/office/drawing/2014/main" val="10000"/>
                  </a:ext>
                </a:extLst>
              </a:tr>
              <a:tr h="434506">
                <a:tc>
                  <a:txBody>
                    <a:bodyPr/>
                    <a:lstStyle/>
                    <a:p>
                      <a:pPr algn="ctr"/>
                      <a:r>
                        <a:rPr kumimoji="1" lang="ja-JP" altLang="en-US" sz="1600" b="0" dirty="0">
                          <a:latin typeface="Meiryo UI" panose="020B0604030504040204" pitchFamily="50" charset="-128"/>
                          <a:ea typeface="Meiryo UI" panose="020B0604030504040204" pitchFamily="50" charset="-128"/>
                          <a:cs typeface="Meiryo UI" panose="020B0604030504040204" pitchFamily="50" charset="-128"/>
                        </a:rPr>
                        <a:t>対象</a:t>
                      </a:r>
                    </a:p>
                  </a:txBody>
                  <a:tcPr anchor="ctr"/>
                </a:tc>
                <a:tc>
                  <a:txBody>
                    <a:bodyPr/>
                    <a:lstStyle/>
                    <a:p>
                      <a:pPr algn="l"/>
                      <a:r>
                        <a:rPr kumimoji="1" lang="ja-JP" altLang="en-US" sz="1600" b="0" dirty="0">
                          <a:latin typeface="Meiryo UI" panose="020B0604030504040204" pitchFamily="50" charset="-128"/>
                          <a:ea typeface="Meiryo UI" panose="020B0604030504040204" pitchFamily="50" charset="-128"/>
                          <a:cs typeface="Meiryo UI" panose="020B0604030504040204" pitchFamily="50" charset="-128"/>
                        </a:rPr>
                        <a:t>全市町村</a:t>
                      </a:r>
                    </a:p>
                  </a:txBody>
                  <a:tcPr anchor="ctr"/>
                </a:tc>
                <a:extLst>
                  <a:ext uri="{0D108BD9-81ED-4DB2-BD59-A6C34878D82A}">
                    <a16:rowId xmlns:a16="http://schemas.microsoft.com/office/drawing/2014/main" val="10001"/>
                  </a:ext>
                </a:extLst>
              </a:tr>
              <a:tr h="43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cs typeface="Meiryo UI" panose="020B0604030504040204" pitchFamily="50" charset="-128"/>
                        </a:rPr>
                        <a:t>補助率</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cs typeface="Meiryo UI" panose="020B0604030504040204" pitchFamily="50" charset="-128"/>
                        </a:rPr>
                        <a:t>１／２</a:t>
                      </a:r>
                    </a:p>
                  </a:txBody>
                  <a:tcPr anchor="ctr"/>
                </a:tc>
                <a:extLst>
                  <a:ext uri="{0D108BD9-81ED-4DB2-BD59-A6C34878D82A}">
                    <a16:rowId xmlns:a16="http://schemas.microsoft.com/office/drawing/2014/main" val="10002"/>
                  </a:ext>
                </a:extLst>
              </a:tr>
              <a:tr h="43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cs typeface="Meiryo UI" panose="020B0604030504040204" pitchFamily="50" charset="-128"/>
                        </a:rPr>
                        <a:t>補助金上限額</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600" b="0" dirty="0">
                          <a:latin typeface="Meiryo UI" panose="020B0604030504040204" pitchFamily="50" charset="-128"/>
                          <a:ea typeface="Meiryo UI" panose="020B0604030504040204" pitchFamily="50" charset="-128"/>
                          <a:cs typeface="Meiryo UI" panose="020B0604030504040204" pitchFamily="50" charset="-128"/>
                        </a:rPr>
                        <a:t>万円／１市町村</a:t>
                      </a:r>
                      <a:r>
                        <a:rPr kumimoji="1" lang="en-US" altLang="ja-JP" sz="1600" b="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dirty="0">
                          <a:latin typeface="Meiryo UI" panose="020B0604030504040204" pitchFamily="50" charset="-128"/>
                          <a:ea typeface="Meiryo UI" panose="020B0604030504040204" pitchFamily="50" charset="-128"/>
                          <a:cs typeface="Meiryo UI" panose="020B0604030504040204" pitchFamily="50" charset="-128"/>
                        </a:rPr>
                        <a:t>ただし、予算の範囲内で対応</a:t>
                      </a:r>
                      <a:r>
                        <a:rPr kumimoji="1" lang="en-US" altLang="ja-JP" sz="1600" b="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bl>
          </a:graphicData>
        </a:graphic>
      </p:graphicFrame>
      <p:sp>
        <p:nvSpPr>
          <p:cNvPr id="5" name="正方形/長方形 4"/>
          <p:cNvSpPr/>
          <p:nvPr/>
        </p:nvSpPr>
        <p:spPr>
          <a:xfrm>
            <a:off x="489535" y="3207233"/>
            <a:ext cx="400626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補助金総額　</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年当初</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予算</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6" name="下矢印 5"/>
          <p:cNvSpPr/>
          <p:nvPr/>
        </p:nvSpPr>
        <p:spPr>
          <a:xfrm>
            <a:off x="4284345" y="1959455"/>
            <a:ext cx="676911" cy="317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463023" y="2365855"/>
            <a:ext cx="7893577"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ども・保護者のセーフティネットの構築（課題を有する子どもや保護者を発見し、支援へのつなぎや見守り等を行う取組）」を強力に推し進めるため、子どもの貧困緊急対策事業費補助金を創設し、市町村への支援を通じて重点的に取組みを進めていく。</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56032" y="82620"/>
            <a:ext cx="5812111" cy="338554"/>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■子どもの貧困緊急対策事業費補助金</a:t>
            </a:r>
          </a:p>
        </p:txBody>
      </p:sp>
      <p:sp>
        <p:nvSpPr>
          <p:cNvPr id="9" name="スライド番号プレースホルダー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9223669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nvGraphicFramePr>
        <p:xfrm>
          <a:off x="251520" y="692696"/>
          <a:ext cx="8712968" cy="5688632"/>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070230">
                  <a:extLst>
                    <a:ext uri="{9D8B030D-6E8A-4147-A177-3AD203B41FA5}">
                      <a16:colId xmlns:a16="http://schemas.microsoft.com/office/drawing/2014/main" val="20001"/>
                    </a:ext>
                  </a:extLst>
                </a:gridCol>
                <a:gridCol w="2286254">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404319">
                <a:tc>
                  <a:txBody>
                    <a:body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a:solidFill>
                            <a:schemeClr val="tx1"/>
                          </a:solidFill>
                          <a:latin typeface="ＭＳ Ｐゴシック" panose="020B0600070205080204" pitchFamily="50" charset="-128"/>
                          <a:ea typeface="ＭＳ Ｐゴシック" panose="020B0600070205080204" pitchFamily="50" charset="-128"/>
                        </a:rPr>
                        <a:t>Why</a:t>
                      </a: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a:solidFill>
                            <a:schemeClr val="tx1"/>
                          </a:solidFill>
                          <a:latin typeface="ＭＳ Ｐゴシック" panose="020B0600070205080204" pitchFamily="50" charset="-128"/>
                          <a:ea typeface="ＭＳ Ｐゴシック" panose="020B0600070205080204" pitchFamily="50" charset="-128"/>
                        </a:rPr>
                        <a:t>What</a:t>
                      </a: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284313">
                <a:tc>
                  <a:txBody>
                    <a:bodyPr/>
                    <a:lstStyle/>
                    <a:p>
                      <a:pPr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◎ヤングケアラーの実態</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8900" indent="-88900"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・国「ヤングケアラーの実態に関　する調査研究」（</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年度中学　生・高校生・</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2021</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年度小学生・　大学生）</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小学</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年生　</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6.5</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中学</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年生　</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5.7</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全日制高校</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年生　</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4.1</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大学</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年生　</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6.2</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8900" indent="-88900"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・府立高校におけるヤングケア　ラーに関する調査</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2021</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　</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6.5</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　</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11.4</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◎課題</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r>
                        <a:rPr lang="ja-JP" altLang="en-US" sz="1100" u="sng"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①社会的認知度の低さ</a:t>
                      </a:r>
                      <a:endParaRPr lang="en-US" altLang="ja-JP" sz="1100" u="sng"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8900" indent="-88900" algn="l">
                        <a:lnSpc>
                          <a:spcPct val="100000"/>
                        </a:lnSpc>
                        <a:spcBef>
                          <a:spcPts val="0"/>
                        </a:spcBef>
                        <a:spcAft>
                          <a:spcPts val="0"/>
                        </a:spcAft>
                      </a:pPr>
                      <a:r>
                        <a:rPr lang="ja-JP" altLang="ja-JP" sz="1100" dirty="0">
                          <a:solidFill>
                            <a:schemeClr val="tx1"/>
                          </a:solidFill>
                          <a:latin typeface="ＭＳ Ｐゴシック" panose="020B0600070205080204" pitchFamily="50" charset="-128"/>
                          <a:ea typeface="ＭＳ Ｐゴシック" panose="020B0600070205080204" pitchFamily="50" charset="-128"/>
                        </a:rPr>
                        <a:t>・</a:t>
                      </a:r>
                      <a:r>
                        <a:rPr kumimoji="1" lang="ja-JP" altLang="ja-JP" sz="1100" kern="1200" dirty="0">
                          <a:solidFill>
                            <a:schemeClr val="tx1"/>
                          </a:solidFill>
                          <a:effectLst/>
                          <a:latin typeface="ＭＳ Ｐゴシック" panose="020B0600070205080204" pitchFamily="50" charset="-128"/>
                          <a:ea typeface="ＭＳ Ｐゴシック" panose="020B0600070205080204" pitchFamily="50" charset="-128"/>
                          <a:cs typeface="+mn-cs"/>
                        </a:rPr>
                        <a:t>ヤングケアラーの概念や対象が制度上規定されておらず、本人及び社会の理解が</a:t>
                      </a:r>
                      <a:r>
                        <a:rPr kumimoji="1" lang="ja-JP" altLang="en-US" sz="1100" kern="1200" dirty="0">
                          <a:solidFill>
                            <a:schemeClr val="tx1"/>
                          </a:solidFill>
                          <a:effectLst/>
                          <a:latin typeface="ＭＳ Ｐゴシック" panose="020B0600070205080204" pitchFamily="50" charset="-128"/>
                          <a:ea typeface="ＭＳ Ｐゴシック" panose="020B0600070205080204" pitchFamily="50" charset="-128"/>
                          <a:cs typeface="+mn-cs"/>
                        </a:rPr>
                        <a:t>進</a:t>
                      </a:r>
                      <a:r>
                        <a:rPr kumimoji="1" lang="ja-JP" altLang="ja-JP" sz="1100" kern="1200" dirty="0">
                          <a:solidFill>
                            <a:schemeClr val="tx1"/>
                          </a:solidFill>
                          <a:effectLst/>
                          <a:latin typeface="ＭＳ Ｐゴシック" panose="020B0600070205080204" pitchFamily="50" charset="-128"/>
                          <a:ea typeface="ＭＳ Ｐゴシック" panose="020B0600070205080204" pitchFamily="50" charset="-128"/>
                          <a:cs typeface="+mn-cs"/>
                        </a:rPr>
                        <a:t>まず支援が必要であっても表面化しにくい構造となっている</a:t>
                      </a:r>
                      <a:r>
                        <a:rPr lang="ja-JP" altLang="ja-JP" sz="1100" dirty="0">
                          <a:solidFill>
                            <a:schemeClr val="tx1"/>
                          </a:solidFill>
                          <a:latin typeface="ＭＳ Ｐゴシック" panose="020B0600070205080204" pitchFamily="50" charset="-128"/>
                          <a:ea typeface="ＭＳ Ｐゴシック" panose="020B0600070205080204" pitchFamily="50" charset="-128"/>
                        </a:rPr>
                        <a:t>。</a:t>
                      </a:r>
                      <a:endParaRPr lang="ja-JP"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・国において、</a:t>
                      </a:r>
                      <a:r>
                        <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kumimoji="1"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年度から</a:t>
                      </a:r>
                      <a:r>
                        <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2024</a:t>
                      </a:r>
                      <a:r>
                        <a:rPr kumimoji="1"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年度までの</a:t>
                      </a:r>
                      <a:r>
                        <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kumimoji="1"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年間をヤングケアラー認知度向上の「集中取組期間」としていることから、府においてもこの</a:t>
                      </a:r>
                      <a:r>
                        <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kumimoji="1"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年間（</a:t>
                      </a:r>
                      <a:r>
                        <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kumimoji="1"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2024</a:t>
                      </a:r>
                      <a:r>
                        <a:rPr kumimoji="1"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を重点的な取組みの期間とし、「ヤングケアラー支援関係課長会議」及び「市町村ヤングケアラー支援担当課長会議」を通じた庁内関係部局・市町村等と連携・協働により、ヤングケアラー支援推進指針に沿った取組みを推進。</a:t>
                      </a:r>
                      <a:endPar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8900" indent="-88900" algn="l" defTabSz="1280160" rtl="0" eaLnBrk="1" latinLnBrk="0" hangingPunct="1">
                        <a:lnSpc>
                          <a:spcPct val="100000"/>
                        </a:lnSpc>
                        <a:spcBef>
                          <a:spcPts val="0"/>
                        </a:spcBef>
                        <a:spcAft>
                          <a:spcPts val="0"/>
                        </a:spcAft>
                      </a:pPr>
                      <a:r>
                        <a:rPr kumimoji="1" lang="ja-JP" altLang="en-US" sz="1100" u="sng" kern="1200" dirty="0">
                          <a:solidFill>
                            <a:schemeClr val="tx1"/>
                          </a:solidFill>
                          <a:latin typeface="ＭＳ Ｐゴシック" panose="020B0600070205080204" pitchFamily="50" charset="-128"/>
                          <a:ea typeface="ＭＳ Ｐゴシック" panose="020B0600070205080204" pitchFamily="50" charset="-128"/>
                          <a:cs typeface="+mn-cs"/>
                        </a:rPr>
                        <a:t>①社会的認知度の向上、早期発見・実態把握</a:t>
                      </a:r>
                      <a:endParaRPr kumimoji="1" lang="en-US" altLang="ja-JP" sz="1100" u="sng" kern="1200" dirty="0">
                        <a:solidFill>
                          <a:schemeClr val="tx1"/>
                        </a:solidFill>
                        <a:latin typeface="ＭＳ Ｐゴシック" panose="020B0600070205080204" pitchFamily="50" charset="-128"/>
                        <a:ea typeface="ＭＳ Ｐゴシック" panose="020B060007020508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ＭＳ Ｐゴシック" panose="020B0600070205080204" pitchFamily="50" charset="-128"/>
                          <a:ea typeface="ＭＳ Ｐゴシック" panose="020B0600070205080204" pitchFamily="50" charset="-128"/>
                          <a:cs typeface="+mn-cs"/>
                        </a:rPr>
                        <a:t>・地域住民や市町村職員、福祉専門職、教職員等の意識向上を図り、発見頻度を高めるとともに、ヤングケアラー自身の意識醸成を進める。</a:t>
                      </a:r>
                      <a:endParaRPr kumimoji="1"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88900" indent="-88900"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・福祉部内に「ヤングケアラー支援方策検討ワーキンググループ」を設置（</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2021</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8900" indent="-88900"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・ヤングケアラー支援関係課長会　議の設置（</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2021</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9</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8900" indent="-88900"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・ヤングケアラー支援推進指針の　策定（</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8900" indent="-88900"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・福祉部に子ども家庭局を設置し、　子ども家庭局がヤングケアラー施策の推進に関して、庁内総合調整を行う（</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8900" indent="-88900"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・国家要望（ヤングケアラーへの支援強化に向けた法整備及び法に盛り込むべき内容についての要望）（</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8900" indent="-88900"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・ヤングケアラー支援関係課長会　議の構成員を拡充（</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8900" indent="-88900"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・府民向けシンポジウムの開催（</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2023</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8900" indent="-88900"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・市町村、福祉専門職、教職員等　向け研修会の実施</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88900" indent="-88900"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・ヤングケアラー支援関係課長会議を開催（年</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回程度）し、福祉、教育をはじめ、庁内関係課における関係事業の共有、施策の方向性等を確認。</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8900" indent="-88900"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・市町村ヤングケアラー支援担当課長会議等を通じたヤングケアラー施策の好事例等の共有や取組の促進。</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00000"/>
                        </a:lnSpc>
                        <a:spcBef>
                          <a:spcPts val="0"/>
                        </a:spcBef>
                        <a:spcAft>
                          <a:spcPts val="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8900" indent="-88900" algn="l">
                        <a:lnSpc>
                          <a:spcPct val="100000"/>
                        </a:lnSpc>
                        <a:spcBef>
                          <a:spcPts val="0"/>
                        </a:spcBef>
                        <a:spcAft>
                          <a:spcPts val="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・ヤングケアラー支援に関わる民間支援団体への助成による活動の活性化及び地域の民間支援団体と行政、関係機関等との連携による支援のネットワーク化。</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201</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テキスト ボックス 9"/>
          <p:cNvSpPr txBox="1"/>
          <p:nvPr/>
        </p:nvSpPr>
        <p:spPr>
          <a:xfrm>
            <a:off x="0" y="0"/>
            <a:ext cx="7467004"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（６）子ども施策（ヤングケアラー支援（その１））</a:t>
            </a:r>
          </a:p>
        </p:txBody>
      </p:sp>
    </p:spTree>
    <p:extLst>
      <p:ext uri="{BB962C8B-B14F-4D97-AF65-F5344CB8AC3E}">
        <p14:creationId xmlns:p14="http://schemas.microsoft.com/office/powerpoint/2010/main" val="33086920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nvGraphicFramePr>
        <p:xfrm>
          <a:off x="251520" y="692696"/>
          <a:ext cx="8712968" cy="578192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143992">
                <a:tc>
                  <a:txBody>
                    <a:body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a:solidFill>
                            <a:schemeClr val="tx1"/>
                          </a:solidFill>
                          <a:latin typeface="ＭＳ Ｐゴシック" panose="020B0600070205080204" pitchFamily="50" charset="-128"/>
                          <a:ea typeface="ＭＳ Ｐゴシック" panose="020B0600070205080204" pitchFamily="50" charset="-128"/>
                        </a:rPr>
                        <a:t>Why</a:t>
                      </a: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a:solidFill>
                            <a:schemeClr val="tx1"/>
                          </a:solidFill>
                          <a:latin typeface="ＭＳ Ｐゴシック" panose="020B0600070205080204" pitchFamily="50" charset="-128"/>
                          <a:ea typeface="ＭＳ Ｐゴシック" panose="020B0600070205080204" pitchFamily="50" charset="-128"/>
                        </a:rPr>
                        <a:t>What</a:t>
                      </a: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800" dirty="0">
                          <a:solidFill>
                            <a:schemeClr val="tx1"/>
                          </a:solidFill>
                          <a:latin typeface="ＭＳ Ｐゴシック" panose="020B0600070205080204" pitchFamily="50" charset="-128"/>
                          <a:ea typeface="ＭＳ Ｐゴシック" panose="020B0600070205080204" pitchFamily="50" charset="-128"/>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1600181">
                <a:tc>
                  <a:txBody>
                    <a:bodyPr/>
                    <a:lstStyle/>
                    <a:p>
                      <a:pPr algn="l">
                        <a:lnSpc>
                          <a:spcPts val="1600"/>
                        </a:lnSpc>
                        <a:spcBef>
                          <a:spcPts val="240"/>
                        </a:spcBef>
                        <a:spcAft>
                          <a:spcPts val="240"/>
                        </a:spcAft>
                      </a:pPr>
                      <a:r>
                        <a:rPr lang="ja-JP" altLang="en-US" sz="1100" u="sng"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➁的確なアセスメントの必要性</a:t>
                      </a:r>
                      <a:endParaRPr lang="en-US" altLang="ja-JP" sz="1100" u="sng"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ts val="1600"/>
                        </a:lnSpc>
                      </a:pPr>
                      <a:r>
                        <a:rPr lang="ja-JP" altLang="ja-JP" sz="1100" dirty="0">
                          <a:solidFill>
                            <a:schemeClr val="tx1"/>
                          </a:solidFill>
                          <a:latin typeface="ＭＳ Ｐゴシック" panose="020B0600070205080204" pitchFamily="50" charset="-128"/>
                          <a:ea typeface="ＭＳ Ｐゴシック" panose="020B0600070205080204" pitchFamily="50" charset="-128"/>
                        </a:rPr>
                        <a:t>・</a:t>
                      </a:r>
                      <a:r>
                        <a:rPr lang="ja-JP" altLang="en-US" sz="1100" dirty="0">
                          <a:solidFill>
                            <a:schemeClr val="tx1"/>
                          </a:solidFill>
                          <a:latin typeface="ＭＳ Ｐゴシック" panose="020B0600070205080204" pitchFamily="50" charset="-128"/>
                          <a:ea typeface="ＭＳ Ｐゴシック" panose="020B0600070205080204" pitchFamily="50" charset="-128"/>
                        </a:rPr>
                        <a:t>ヤングケアラーについて、</a:t>
                      </a:r>
                      <a:r>
                        <a:rPr lang="ja-JP" altLang="ja-JP" sz="1100" dirty="0">
                          <a:solidFill>
                            <a:schemeClr val="tx1"/>
                          </a:solidFill>
                          <a:latin typeface="ＭＳ Ｐゴシック" panose="020B0600070205080204" pitchFamily="50" charset="-128"/>
                          <a:ea typeface="ＭＳ Ｐゴシック" panose="020B0600070205080204" pitchFamily="50" charset="-128"/>
                        </a:rPr>
                        <a:t>画一</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lgn="l">
                        <a:lnSpc>
                          <a:spcPts val="1600"/>
                        </a:lnSpc>
                      </a:pPr>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ja-JP" sz="1100" dirty="0">
                          <a:solidFill>
                            <a:schemeClr val="tx1"/>
                          </a:solidFill>
                          <a:latin typeface="ＭＳ Ｐゴシック" panose="020B0600070205080204" pitchFamily="50" charset="-128"/>
                          <a:ea typeface="ＭＳ Ｐゴシック" panose="020B0600070205080204" pitchFamily="50" charset="-128"/>
                        </a:rPr>
                        <a:t>的な線引きが困難</a:t>
                      </a:r>
                      <a:r>
                        <a:rPr lang="ja-JP" altLang="en-US" sz="1100" dirty="0">
                          <a:solidFill>
                            <a:schemeClr val="tx1"/>
                          </a:solidFill>
                          <a:latin typeface="ＭＳ Ｐゴシック" panose="020B0600070205080204" pitchFamily="50" charset="-128"/>
                          <a:ea typeface="ＭＳ Ｐゴシック" panose="020B0600070205080204" pitchFamily="50" charset="-128"/>
                        </a:rPr>
                        <a:t>であり、</a:t>
                      </a:r>
                      <a:r>
                        <a:rPr lang="ja-JP" altLang="ja-JP" sz="1100" dirty="0">
                          <a:solidFill>
                            <a:schemeClr val="tx1"/>
                          </a:solidFill>
                          <a:latin typeface="ＭＳ Ｐゴシック" panose="020B0600070205080204" pitchFamily="50" charset="-128"/>
                          <a:ea typeface="ＭＳ Ｐゴシック" panose="020B0600070205080204" pitchFamily="50" charset="-128"/>
                        </a:rPr>
                        <a:t>個々</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lgn="l">
                        <a:lnSpc>
                          <a:spcPts val="1600"/>
                        </a:lnSpc>
                      </a:pPr>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ja-JP" sz="1100" dirty="0">
                          <a:solidFill>
                            <a:schemeClr val="tx1"/>
                          </a:solidFill>
                          <a:latin typeface="ＭＳ Ｐゴシック" panose="020B0600070205080204" pitchFamily="50" charset="-128"/>
                          <a:ea typeface="ＭＳ Ｐゴシック" panose="020B0600070205080204" pitchFamily="50" charset="-128"/>
                        </a:rPr>
                        <a:t>の事情について、子ども自身の</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lgn="l">
                        <a:lnSpc>
                          <a:spcPts val="1600"/>
                        </a:lnSpc>
                      </a:pPr>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ja-JP" sz="1100" dirty="0">
                          <a:solidFill>
                            <a:schemeClr val="tx1"/>
                          </a:solidFill>
                          <a:latin typeface="ＭＳ Ｐゴシック" panose="020B0600070205080204" pitchFamily="50" charset="-128"/>
                          <a:ea typeface="ＭＳ Ｐゴシック" panose="020B0600070205080204" pitchFamily="50" charset="-128"/>
                        </a:rPr>
                        <a:t>自己決定権を尊重しながら、的</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lgn="l">
                        <a:lnSpc>
                          <a:spcPts val="1600"/>
                        </a:lnSpc>
                      </a:pPr>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ja-JP" sz="1100" dirty="0">
                          <a:solidFill>
                            <a:schemeClr val="tx1"/>
                          </a:solidFill>
                          <a:latin typeface="ＭＳ Ｐゴシック" panose="020B0600070205080204" pitchFamily="50" charset="-128"/>
                          <a:ea typeface="ＭＳ Ｐゴシック" panose="020B0600070205080204" pitchFamily="50" charset="-128"/>
                        </a:rPr>
                        <a:t>確にアセスメントを実施し、適</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lgn="l">
                        <a:lnSpc>
                          <a:spcPts val="1600"/>
                        </a:lnSpc>
                      </a:pPr>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ja-JP" sz="1100" dirty="0">
                          <a:solidFill>
                            <a:schemeClr val="tx1"/>
                          </a:solidFill>
                          <a:latin typeface="ＭＳ Ｐゴシック" panose="020B0600070205080204" pitchFamily="50" charset="-128"/>
                          <a:ea typeface="ＭＳ Ｐゴシック" panose="020B0600070205080204" pitchFamily="50" charset="-128"/>
                        </a:rPr>
                        <a:t>切な支援に繋い</a:t>
                      </a:r>
                      <a:r>
                        <a:rPr lang="ja-JP" altLang="en-US" sz="1100" dirty="0">
                          <a:solidFill>
                            <a:schemeClr val="tx1"/>
                          </a:solidFill>
                          <a:latin typeface="ＭＳ Ｐゴシック" panose="020B0600070205080204" pitchFamily="50" charset="-128"/>
                          <a:ea typeface="ＭＳ Ｐゴシック" panose="020B0600070205080204" pitchFamily="50" charset="-128"/>
                        </a:rPr>
                        <a:t>で</a:t>
                      </a:r>
                      <a:r>
                        <a:rPr lang="ja-JP" altLang="ja-JP" sz="1100" dirty="0">
                          <a:solidFill>
                            <a:schemeClr val="tx1"/>
                          </a:solidFill>
                          <a:latin typeface="ＭＳ Ｐゴシック" panose="020B0600070205080204" pitchFamily="50" charset="-128"/>
                          <a:ea typeface="ＭＳ Ｐゴシック" panose="020B0600070205080204" pitchFamily="50" charset="-128"/>
                        </a:rPr>
                        <a:t>いくことが必</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lgn="l">
                        <a:lnSpc>
                          <a:spcPts val="1600"/>
                        </a:lnSpc>
                      </a:pPr>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ja-JP" sz="1100" dirty="0">
                          <a:solidFill>
                            <a:schemeClr val="tx1"/>
                          </a:solidFill>
                          <a:latin typeface="ＭＳ Ｐゴシック" panose="020B0600070205080204" pitchFamily="50" charset="-128"/>
                          <a:ea typeface="ＭＳ Ｐゴシック" panose="020B0600070205080204" pitchFamily="50" charset="-128"/>
                        </a:rPr>
                        <a:t>要。</a:t>
                      </a:r>
                    </a:p>
                    <a:p>
                      <a:pPr algn="l">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ts val="1600"/>
                        </a:lnSpc>
                        <a:spcBef>
                          <a:spcPts val="240"/>
                        </a:spcBef>
                        <a:spcAft>
                          <a:spcPts val="240"/>
                        </a:spcAft>
                      </a:pPr>
                      <a:r>
                        <a:rPr lang="ja-JP" altLang="en-US" sz="1100" u="sng"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③多種多用な課題への対応</a:t>
                      </a:r>
                      <a:endParaRPr lang="en-US" altLang="ja-JP" sz="1100" u="sng"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ts val="1600"/>
                        </a:lnSpc>
                      </a:pPr>
                      <a:r>
                        <a:rPr lang="ja-JP" altLang="ja-JP" sz="1100" dirty="0">
                          <a:solidFill>
                            <a:schemeClr val="tx1"/>
                          </a:solidFill>
                          <a:latin typeface="ＭＳ Ｐゴシック" panose="020B0600070205080204" pitchFamily="50" charset="-128"/>
                          <a:ea typeface="ＭＳ Ｐゴシック" panose="020B0600070205080204" pitchFamily="50" charset="-128"/>
                        </a:rPr>
                        <a:t>・高齢、障がい、疾病、失業、生</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lgn="l">
                        <a:lnSpc>
                          <a:spcPts val="1600"/>
                        </a:lnSpc>
                      </a:pPr>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ja-JP" sz="1100" dirty="0">
                          <a:solidFill>
                            <a:schemeClr val="tx1"/>
                          </a:solidFill>
                          <a:latin typeface="ＭＳ Ｐゴシック" panose="020B0600070205080204" pitchFamily="50" charset="-128"/>
                          <a:ea typeface="ＭＳ Ｐゴシック" panose="020B0600070205080204" pitchFamily="50" charset="-128"/>
                        </a:rPr>
                        <a:t>活困窮、ひとり親家庭など家庭</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lgn="l">
                        <a:lnSpc>
                          <a:spcPts val="1600"/>
                        </a:lnSpc>
                      </a:pPr>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ja-JP" sz="1100" dirty="0">
                          <a:solidFill>
                            <a:schemeClr val="tx1"/>
                          </a:solidFill>
                          <a:latin typeface="ＭＳ Ｐゴシック" panose="020B0600070205080204" pitchFamily="50" charset="-128"/>
                          <a:ea typeface="ＭＳ Ｐゴシック" panose="020B0600070205080204" pitchFamily="50" charset="-128"/>
                        </a:rPr>
                        <a:t>の状況に応じた課題整理や、ヤ</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lgn="l">
                        <a:lnSpc>
                          <a:spcPts val="1600"/>
                        </a:lnSpc>
                      </a:pPr>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ja-JP" sz="1100" dirty="0">
                          <a:solidFill>
                            <a:schemeClr val="tx1"/>
                          </a:solidFill>
                          <a:latin typeface="ＭＳ Ｐゴシック" panose="020B0600070205080204" pitchFamily="50" charset="-128"/>
                          <a:ea typeface="ＭＳ Ｐゴシック" panose="020B0600070205080204" pitchFamily="50" charset="-128"/>
                        </a:rPr>
                        <a:t>ング</a:t>
                      </a:r>
                      <a:r>
                        <a:rPr lang="ja-JP" altLang="en-US" sz="1100" dirty="0">
                          <a:solidFill>
                            <a:schemeClr val="tx1"/>
                          </a:solidFill>
                          <a:latin typeface="ＭＳ Ｐゴシック" panose="020B0600070205080204" pitchFamily="50" charset="-128"/>
                          <a:ea typeface="ＭＳ Ｐゴシック" panose="020B0600070205080204" pitchFamily="50" charset="-128"/>
                        </a:rPr>
                        <a:t>ケアラー</a:t>
                      </a:r>
                      <a:r>
                        <a:rPr lang="ja-JP" altLang="ja-JP" sz="1100" dirty="0">
                          <a:solidFill>
                            <a:schemeClr val="tx1"/>
                          </a:solidFill>
                          <a:latin typeface="ＭＳ Ｐゴシック" panose="020B0600070205080204" pitchFamily="50" charset="-128"/>
                          <a:ea typeface="ＭＳ Ｐゴシック" panose="020B0600070205080204" pitchFamily="50" charset="-128"/>
                        </a:rPr>
                        <a:t>自身の</a:t>
                      </a:r>
                      <a:r>
                        <a:rPr lang="ja-JP" altLang="en-US" sz="1100" dirty="0">
                          <a:solidFill>
                            <a:schemeClr val="tx1"/>
                          </a:solidFill>
                          <a:latin typeface="ＭＳ Ｐゴシック" panose="020B0600070205080204" pitchFamily="50" charset="-128"/>
                          <a:ea typeface="ＭＳ Ｐゴシック" panose="020B0600070205080204" pitchFamily="50" charset="-128"/>
                        </a:rPr>
                        <a:t>成長</a:t>
                      </a:r>
                      <a:r>
                        <a:rPr lang="ja-JP" altLang="ja-JP" sz="1100" dirty="0">
                          <a:solidFill>
                            <a:schemeClr val="tx1"/>
                          </a:solidFill>
                          <a:latin typeface="ＭＳ Ｐゴシック" panose="020B0600070205080204" pitchFamily="50" charset="-128"/>
                          <a:ea typeface="ＭＳ Ｐゴシック" panose="020B0600070205080204" pitchFamily="50" charset="-128"/>
                        </a:rPr>
                        <a:t>の段階</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lgn="l">
                        <a:lnSpc>
                          <a:spcPts val="1600"/>
                        </a:lnSpc>
                      </a:pPr>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ja-JP" sz="1100" dirty="0">
                          <a:solidFill>
                            <a:schemeClr val="tx1"/>
                          </a:solidFill>
                          <a:latin typeface="ＭＳ Ｐゴシック" panose="020B0600070205080204" pitchFamily="50" charset="-128"/>
                          <a:ea typeface="ＭＳ Ｐゴシック" panose="020B0600070205080204" pitchFamily="50" charset="-128"/>
                        </a:rPr>
                        <a:t>等による幅広い支援</a:t>
                      </a:r>
                      <a:r>
                        <a:rPr lang="ja-JP" altLang="en-US" sz="1100" dirty="0">
                          <a:solidFill>
                            <a:schemeClr val="tx1"/>
                          </a:solidFill>
                          <a:latin typeface="ＭＳ Ｐゴシック" panose="020B0600070205080204" pitchFamily="50" charset="-128"/>
                          <a:ea typeface="ＭＳ Ｐゴシック" panose="020B0600070205080204" pitchFamily="50" charset="-128"/>
                        </a:rPr>
                        <a:t>方策</a:t>
                      </a:r>
                      <a:r>
                        <a:rPr lang="ja-JP" altLang="ja-JP" sz="1100" dirty="0">
                          <a:solidFill>
                            <a:schemeClr val="tx1"/>
                          </a:solidFill>
                          <a:latin typeface="ＭＳ Ｐゴシック" panose="020B0600070205080204" pitchFamily="50" charset="-128"/>
                          <a:ea typeface="ＭＳ Ｐゴシック" panose="020B0600070205080204" pitchFamily="50" charset="-128"/>
                        </a:rPr>
                        <a:t>が必要。</a:t>
                      </a:r>
                      <a:r>
                        <a:rPr lang="ja-JP" altLang="en-US" sz="1100" dirty="0">
                          <a:solidFill>
                            <a:schemeClr val="tx1"/>
                          </a:solidFill>
                          <a:latin typeface="ＭＳ Ｐゴシック" panose="020B0600070205080204" pitchFamily="50" charset="-128"/>
                          <a:ea typeface="ＭＳ Ｐゴシック" panose="020B0600070205080204" pitchFamily="50" charset="-128"/>
                        </a:rPr>
                        <a:t>　</a:t>
                      </a:r>
                      <a:endParaRPr lang="ja-JP" altLang="ja-JP" sz="1100" dirty="0">
                        <a:solidFill>
                          <a:schemeClr val="tx1"/>
                        </a:solidFill>
                        <a:latin typeface="ＭＳ Ｐゴシック" panose="020B0600070205080204" pitchFamily="50" charset="-128"/>
                        <a:ea typeface="ＭＳ Ｐゴシック" panose="020B0600070205080204" pitchFamily="50" charset="-128"/>
                      </a:endParaRPr>
                    </a:p>
                    <a:p>
                      <a:pPr algn="l">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ts val="1600"/>
                        </a:lnSpc>
                        <a:spcBef>
                          <a:spcPts val="600"/>
                        </a:spcBef>
                        <a:spcAft>
                          <a:spcPts val="0"/>
                        </a:spcAft>
                        <a:buClrTx/>
                        <a:buSzTx/>
                        <a:buFontTx/>
                        <a:buNone/>
                        <a:tabLst/>
                        <a:defRPr/>
                      </a:pPr>
                      <a:r>
                        <a:rPr kumimoji="1" lang="ja-JP" altLang="en-US" sz="1100" u="sng"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➁プラットフォームの整備</a:t>
                      </a:r>
                      <a:endParaRPr kumimoji="1" lang="en-US" altLang="ja-JP" sz="1100" u="sng"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ts val="1600"/>
                        </a:lnSpc>
                        <a:spcBef>
                          <a:spcPts val="600"/>
                        </a:spcBef>
                        <a:spcAft>
                          <a:spcPts val="0"/>
                        </a:spcAft>
                        <a:buClrTx/>
                        <a:buSzTx/>
                        <a:buFontTx/>
                        <a:buNone/>
                        <a:tabLst/>
                        <a:defRPr/>
                      </a:pPr>
                      <a:r>
                        <a:rPr kumimoji="1" lang="ja-JP" altLang="en-US" sz="1100" u="none"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・相談から的確なアセスメント、　適切な支援へ切れ目なく繋ぐことができるよう、地域の実情を踏まえた市町村における体制整備を支援する。</a:t>
                      </a:r>
                      <a:endParaRPr kumimoji="1" lang="en-US" altLang="ja-JP" sz="1100" u="none"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ts val="1600"/>
                        </a:lnSpc>
                        <a:spcBef>
                          <a:spcPts val="600"/>
                        </a:spcBef>
                        <a:spcAft>
                          <a:spcPts val="0"/>
                        </a:spcAft>
                        <a:buClrTx/>
                        <a:buSzTx/>
                        <a:buFontTx/>
                        <a:buNone/>
                        <a:tabLst/>
                        <a:defRPr/>
                      </a:pPr>
                      <a:endParaRPr kumimoji="1" lang="en-US" altLang="ja-JP" sz="1100" u="none"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ts val="1600"/>
                        </a:lnSpc>
                        <a:spcBef>
                          <a:spcPts val="600"/>
                        </a:spcBef>
                        <a:spcAft>
                          <a:spcPts val="0"/>
                        </a:spcAft>
                        <a:buClrTx/>
                        <a:buSzTx/>
                        <a:buFontTx/>
                        <a:buNone/>
                        <a:tabLst/>
                        <a:defRPr/>
                      </a:pPr>
                      <a:endParaRPr kumimoji="1" lang="en-US" altLang="ja-JP" sz="1100" u="sng"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ts val="1600"/>
                        </a:lnSpc>
                        <a:spcBef>
                          <a:spcPts val="600"/>
                        </a:spcBef>
                        <a:spcAft>
                          <a:spcPts val="0"/>
                        </a:spcAft>
                        <a:buClrTx/>
                        <a:buSzTx/>
                        <a:buFontTx/>
                        <a:buNone/>
                        <a:tabLst/>
                        <a:defRPr/>
                      </a:pPr>
                      <a:r>
                        <a:rPr kumimoji="1" lang="ja-JP" altLang="en-US" sz="1100" u="sng"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③支援策の充実</a:t>
                      </a:r>
                      <a:endParaRPr kumimoji="1" lang="en-US" altLang="ja-JP" sz="1100" u="sng"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ts val="1600"/>
                        </a:lnSpc>
                        <a:spcBef>
                          <a:spcPts val="600"/>
                        </a:spcBef>
                        <a:spcAft>
                          <a:spcPts val="0"/>
                        </a:spcAft>
                        <a:buClrTx/>
                        <a:buSzTx/>
                        <a:buFontTx/>
                        <a:buNone/>
                        <a:tabLst/>
                        <a:defRPr/>
                      </a:pPr>
                      <a:r>
                        <a:rPr kumimoji="1" lang="ja-JP" altLang="en-US" sz="1100" u="none"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・既存のサービス・支援策により　対応するほか、既存のサービス等では対応できない課題への支援策を検討する。</a:t>
                      </a:r>
                    </a:p>
                    <a:p>
                      <a:pPr marL="0" marR="0" lvl="0" indent="0" algn="l" defTabSz="1280160" rtl="0" eaLnBrk="1" fontAlgn="auto" latinLnBrk="0" hangingPunct="1">
                        <a:lnSpc>
                          <a:spcPts val="1600"/>
                        </a:lnSpc>
                        <a:spcBef>
                          <a:spcPts val="600"/>
                        </a:spcBef>
                        <a:spcAft>
                          <a:spcPts val="0"/>
                        </a:spcAft>
                        <a:buClrTx/>
                        <a:buSzTx/>
                        <a:buFontTx/>
                        <a:buNone/>
                        <a:tabLst/>
                        <a:defRPr/>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・府立高校におけるヤングケアラーを適切な支援につなげる</a:t>
                      </a:r>
                      <a:endParaRPr lang="ja-JP"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・市町村ヤングケアラー支援担当課長会議（年</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回程度）</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・市町村アンケートの実施</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⇒先行事例の紹介及び課題の共有</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・福祉専門職向け実態調査の実施</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（介護支援専門員、相談支援専門員等　</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11</a:t>
                      </a: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・民間支援団体への助成（府福祉基金の活用）</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・スクールソーシャルワーカーの配置校数を拡充するとともに、スクールソーシャルワーカー・スーパーバイザーを新たに雇用し、全ての府立高校が必要な時に専門人材に相談できる体制づくりを構築</a:t>
                      </a: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・きめ細かな学習支援、手厚い進路相談を行うため、学習支援スタッフやキャリア教育コーディネーターを府立高校に配置</a:t>
                      </a:r>
                      <a:endParaRPr 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endParaRPr lang="en-US" altLang="ja-JP"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240"/>
                        </a:spcBef>
                        <a:spcAft>
                          <a:spcPts val="240"/>
                        </a:spcAft>
                      </a:pPr>
                      <a:r>
                        <a:rPr lang="ja-JP" altLang="en-US" sz="11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・府立高校におけるすべてのヤングケアラーを早期に発見し、自己実現に向けた支援を強力に推進。</a:t>
                      </a:r>
                    </a:p>
                  </a:txBody>
                  <a:tcPr marL="68580" marR="68580" marT="0" marB="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202</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テキスト ボックス 9"/>
          <p:cNvSpPr txBox="1"/>
          <p:nvPr/>
        </p:nvSpPr>
        <p:spPr>
          <a:xfrm>
            <a:off x="0" y="0"/>
            <a:ext cx="7467004"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（６）子ども施策（ヤングケアラー支援（その２））</a:t>
            </a:r>
          </a:p>
        </p:txBody>
      </p:sp>
    </p:spTree>
    <p:extLst>
      <p:ext uri="{BB962C8B-B14F-4D97-AF65-F5344CB8AC3E}">
        <p14:creationId xmlns:p14="http://schemas.microsoft.com/office/powerpoint/2010/main" val="29599328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303116"/>
            <a:ext cx="8352928" cy="11541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■市町村ヤングケアラー支援担当課長会議</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6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・大阪府・府内市町村におけるヤングケアラー支援関連施策や先進的な取組事例等について情報共有</a:t>
            </a:r>
            <a:endParaRPr kumimoji="1" lang="en-US" altLang="ja-JP" sz="14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・支援の実施主体である市町村との連携強化・機運醸成</a:t>
            </a:r>
          </a:p>
        </p:txBody>
      </p:sp>
      <p:sp>
        <p:nvSpPr>
          <p:cNvPr id="26"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203</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628800"/>
            <a:ext cx="7416824" cy="4631466"/>
          </a:xfrm>
          <a:prstGeom prst="rect">
            <a:avLst/>
          </a:prstGeom>
        </p:spPr>
      </p:pic>
    </p:spTree>
    <p:extLst>
      <p:ext uri="{BB962C8B-B14F-4D97-AF65-F5344CB8AC3E}">
        <p14:creationId xmlns:p14="http://schemas.microsoft.com/office/powerpoint/2010/main" val="22825494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nvGraphicFramePr>
        <p:xfrm>
          <a:off x="251520" y="476672"/>
          <a:ext cx="8712968" cy="5796280"/>
        </p:xfrm>
        <a:graphic>
          <a:graphicData uri="http://schemas.openxmlformats.org/drawingml/2006/table">
            <a:tbl>
              <a:tblPr firstRow="1" bandRow="1">
                <a:tableStyleId>{5940675A-B579-460E-94D1-54222C63F5DA}</a:tableStyleId>
              </a:tblPr>
              <a:tblGrid>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370840">
                <a:tc>
                  <a:txBody>
                    <a:bodyPr/>
                    <a:lstStyle/>
                    <a:p>
                      <a:pPr algn="ctr"/>
                      <a:r>
                        <a:rPr kumimoji="1" lang="ja-JP" altLang="en-US" dirty="0"/>
                        <a:t>＜</a:t>
                      </a:r>
                      <a:r>
                        <a:rPr kumimoji="1" lang="en-US" altLang="ja-JP" dirty="0"/>
                        <a:t>Why</a:t>
                      </a:r>
                      <a:r>
                        <a:rPr kumimoji="1" lang="ja-JP" altLang="en-US" dirty="0"/>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都市部を中心に待機児童は増加傾向にあったが、保育所等整備や人材確保を進めた結果、保育の受け皿が拡大した。現状としては、待機児童は減少傾向にあるが、今後の潜在需要も見込み、引き続きの対策が必要。</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a:solidFill>
                            <a:schemeClr val="tx1"/>
                          </a:solidFill>
                        </a:rPr>
                        <a:t>・保育人材確保に向けた取組みを引き続き実施していく。</a:t>
                      </a:r>
                    </a:p>
                    <a:p>
                      <a:pPr algn="l"/>
                      <a:endParaRPr kumimoji="1" lang="ja-JP" altLang="en-US" sz="1400" dirty="0">
                        <a:solidFill>
                          <a:schemeClr val="tx1"/>
                        </a:solidFill>
                      </a:endParaRPr>
                    </a:p>
                    <a:p>
                      <a:pPr algn="l"/>
                      <a:r>
                        <a:rPr kumimoji="1" lang="ja-JP" altLang="en-US" sz="1400" dirty="0">
                          <a:solidFill>
                            <a:schemeClr val="tx1"/>
                          </a:solidFill>
                        </a:rPr>
                        <a:t>・国家戦略特区等を活用し、国に対する提案等を実施した。</a:t>
                      </a:r>
                      <a:endParaRPr kumimoji="1" lang="en-US" altLang="ja-JP" sz="1400" dirty="0">
                        <a:solidFill>
                          <a:schemeClr val="tx1"/>
                        </a:solidFill>
                      </a:endParaRPr>
                    </a:p>
                    <a:p>
                      <a:pPr algn="l"/>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a:solidFill>
                            <a:schemeClr val="tx1"/>
                          </a:solidFill>
                        </a:rPr>
                        <a:t>・</a:t>
                      </a:r>
                      <a:r>
                        <a:rPr kumimoji="1" lang="en-US" altLang="ja-JP" sz="1400" dirty="0">
                          <a:solidFill>
                            <a:schemeClr val="tx1"/>
                          </a:solidFill>
                        </a:rPr>
                        <a:t>【</a:t>
                      </a:r>
                      <a:r>
                        <a:rPr kumimoji="1" lang="ja-JP" altLang="en-US" sz="1400" dirty="0">
                          <a:solidFill>
                            <a:schemeClr val="tx1"/>
                          </a:solidFill>
                        </a:rPr>
                        <a:t>地域限定保育士</a:t>
                      </a:r>
                      <a:r>
                        <a:rPr kumimoji="1" lang="en-US" altLang="ja-JP" sz="1400" dirty="0">
                          <a:solidFill>
                            <a:schemeClr val="tx1"/>
                          </a:solidFill>
                        </a:rPr>
                        <a:t>】</a:t>
                      </a:r>
                    </a:p>
                    <a:p>
                      <a:pPr algn="l"/>
                      <a:r>
                        <a:rPr kumimoji="1" lang="ja-JP" altLang="en-US" sz="1400" dirty="0">
                          <a:solidFill>
                            <a:schemeClr val="tx1"/>
                          </a:solidFill>
                        </a:rPr>
                        <a:t>・</a:t>
                      </a:r>
                      <a:r>
                        <a:rPr kumimoji="1" lang="en-US" altLang="ja-JP" sz="1400" dirty="0">
                          <a:solidFill>
                            <a:schemeClr val="tx1"/>
                          </a:solidFill>
                        </a:rPr>
                        <a:t>2015</a:t>
                      </a:r>
                      <a:r>
                        <a:rPr kumimoji="1" lang="ja-JP" altLang="en-US" sz="1400" dirty="0">
                          <a:solidFill>
                            <a:schemeClr val="tx1"/>
                          </a:solidFill>
                        </a:rPr>
                        <a:t>年度から、全国に先駆け、地域限定保育士試験を実施。</a:t>
                      </a:r>
                    </a:p>
                    <a:p>
                      <a:pPr algn="l"/>
                      <a:r>
                        <a:rPr kumimoji="1" lang="en-US" altLang="ja-JP" sz="1400" dirty="0">
                          <a:solidFill>
                            <a:schemeClr val="tx1"/>
                          </a:solidFill>
                        </a:rPr>
                        <a:t>2018</a:t>
                      </a:r>
                      <a:r>
                        <a:rPr kumimoji="1" lang="ja-JP" altLang="en-US" sz="1400" dirty="0">
                          <a:solidFill>
                            <a:schemeClr val="tx1"/>
                          </a:solidFill>
                        </a:rPr>
                        <a:t>年度は、全国で初めて実技試験による通常試験と、保育実技講習会による地域限定試験を同時実施。</a:t>
                      </a:r>
                      <a:endParaRPr kumimoji="1" lang="en-US" altLang="ja-JP" sz="1400" dirty="0">
                        <a:solidFill>
                          <a:schemeClr val="tx1"/>
                        </a:solidFill>
                      </a:endParaRPr>
                    </a:p>
                    <a:p>
                      <a:pPr algn="l"/>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規制緩和</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府から国へ以下の提案を実施</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・①保育に従事する人員の配置基準の緩和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⇒職員配置基準内に「保育士」以外に府が養成を行う「保育支援員」を位置付け。保育士の３分の１に置きかえて配置。</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②保育所等の面積基準の緩和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⇒認定こども園も緩和対象とすること及び特例地域の要件（待機児童の人数、比較対象となる土地価格）の見直し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③保育所等の採光基準の緩和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⇒採光に有効な部分の面積の床面積に対する割合を緩和</a:t>
                      </a: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a:t>
                      </a:r>
                      <a:r>
                        <a:rPr kumimoji="1" lang="en-US" altLang="ja-JP" sz="1400" dirty="0">
                          <a:solidFill>
                            <a:schemeClr val="tx1"/>
                          </a:solidFill>
                        </a:rPr>
                        <a:t>【</a:t>
                      </a:r>
                      <a:r>
                        <a:rPr kumimoji="1" lang="ja-JP" altLang="en-US" sz="1400" dirty="0">
                          <a:solidFill>
                            <a:schemeClr val="tx1"/>
                          </a:solidFill>
                        </a:rPr>
                        <a:t>地域限定保育士</a:t>
                      </a:r>
                      <a:r>
                        <a:rPr kumimoji="1" lang="en-US" altLang="ja-JP" sz="1400" dirty="0">
                          <a:solidFill>
                            <a:schemeClr val="tx1"/>
                          </a:solidFill>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・地域限定保育士試験の実施回数　</a:t>
                      </a:r>
                      <a:r>
                        <a:rPr kumimoji="1" lang="en-US" altLang="ja-JP" sz="1400" dirty="0">
                          <a:solidFill>
                            <a:schemeClr val="tx1"/>
                          </a:solidFill>
                        </a:rPr>
                        <a:t>2015</a:t>
                      </a:r>
                      <a:r>
                        <a:rPr kumimoji="1" lang="ja-JP" altLang="en-US" sz="1400" dirty="0">
                          <a:solidFill>
                            <a:schemeClr val="tx1"/>
                          </a:solidFill>
                        </a:rPr>
                        <a:t>～</a:t>
                      </a:r>
                      <a:r>
                        <a:rPr kumimoji="1" lang="en-US" altLang="ja-JP" sz="1400" dirty="0">
                          <a:solidFill>
                            <a:schemeClr val="tx1"/>
                          </a:solidFill>
                        </a:rPr>
                        <a:t>2021</a:t>
                      </a:r>
                      <a:r>
                        <a:rPr kumimoji="1" lang="ja-JP" altLang="en-US" sz="1400" dirty="0">
                          <a:solidFill>
                            <a:schemeClr val="tx1"/>
                          </a:solidFill>
                        </a:rPr>
                        <a:t>年度各</a:t>
                      </a:r>
                      <a:r>
                        <a:rPr kumimoji="1" lang="en-US" altLang="ja-JP" sz="1400" dirty="0">
                          <a:solidFill>
                            <a:schemeClr val="tx1"/>
                          </a:solidFill>
                        </a:rPr>
                        <a:t>1</a:t>
                      </a:r>
                      <a:r>
                        <a:rPr kumimoji="1" lang="ja-JP" altLang="en-US" sz="1400" dirty="0">
                          <a:solidFill>
                            <a:schemeClr val="tx1"/>
                          </a:solidFill>
                        </a:rPr>
                        <a:t>回の計</a:t>
                      </a:r>
                      <a:r>
                        <a:rPr kumimoji="1" lang="en-US" altLang="ja-JP" sz="1400" dirty="0">
                          <a:solidFill>
                            <a:schemeClr val="tx1"/>
                          </a:solidFill>
                        </a:rPr>
                        <a:t>7</a:t>
                      </a:r>
                      <a:r>
                        <a:rPr kumimoji="1" lang="ja-JP" altLang="en-US" sz="1400" dirty="0">
                          <a:solidFill>
                            <a:schemeClr val="tx1"/>
                          </a:solidFill>
                        </a:rPr>
                        <a:t>回（全国最多）</a:t>
                      </a:r>
                      <a:endParaRPr kumimoji="1" lang="en-US" altLang="ja-JP" sz="1400" dirty="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・合格者数計</a:t>
                      </a:r>
                      <a:r>
                        <a:rPr kumimoji="1" lang="en-US" altLang="ja-JP" sz="1400" dirty="0">
                          <a:solidFill>
                            <a:schemeClr val="tx1"/>
                          </a:solidFill>
                        </a:rPr>
                        <a:t>2,906</a:t>
                      </a:r>
                      <a:r>
                        <a:rPr kumimoji="1" lang="ja-JP" altLang="en-US" sz="1400" dirty="0">
                          <a:solidFill>
                            <a:schemeClr val="tx1"/>
                          </a:solidFill>
                        </a:rPr>
                        <a:t>名（</a:t>
                      </a:r>
                      <a:r>
                        <a:rPr kumimoji="1" lang="en-US" altLang="ja-JP" sz="1400" dirty="0">
                          <a:solidFill>
                            <a:schemeClr val="tx1"/>
                          </a:solidFill>
                        </a:rPr>
                        <a:t>2015</a:t>
                      </a:r>
                      <a:r>
                        <a:rPr kumimoji="1" lang="ja-JP" altLang="en-US" sz="1400" dirty="0">
                          <a:solidFill>
                            <a:schemeClr val="tx1"/>
                          </a:solidFill>
                        </a:rPr>
                        <a:t>～</a:t>
                      </a:r>
                      <a:r>
                        <a:rPr kumimoji="1" lang="en-US" altLang="ja-JP" sz="1400" dirty="0">
                          <a:solidFill>
                            <a:schemeClr val="tx1"/>
                          </a:solidFill>
                        </a:rPr>
                        <a:t>2021</a:t>
                      </a:r>
                      <a:r>
                        <a:rPr kumimoji="1" lang="ja-JP" altLang="en-US" sz="1400" dirty="0">
                          <a:solidFill>
                            <a:schemeClr val="tx1"/>
                          </a:solidFill>
                        </a:rPr>
                        <a:t>年度）</a:t>
                      </a:r>
                      <a:endParaRPr kumimoji="1" lang="en-US" altLang="ja-JP" sz="1400" dirty="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規制緩和</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a:t>
                      </a: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①保育に従事する人員の配置基準の緩和</a:t>
                      </a: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　・待機児童解消までの措置として、自治体が自ら定める基準（配置基準の６割以上）に基づく「地方裁量型認可化移行施設」の創設が決定（</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2018</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年</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6</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月</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a:t>
                      </a: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②保育所等の面積基準の緩和</a:t>
                      </a: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　・認定こども園も緩和対象に（</a:t>
                      </a:r>
                      <a:r>
                        <a:rPr kumimoji="1" lang="en-US" altLang="ja-JP" sz="1400" b="0" i="0" u="none" strike="noStrike" kern="1200" cap="none" spc="0" normalizeH="0" baseline="0" noProof="0" dirty="0" err="1">
                          <a:ln>
                            <a:noFill/>
                          </a:ln>
                          <a:solidFill>
                            <a:schemeClr val="tx1"/>
                          </a:solidFill>
                          <a:effectLst/>
                          <a:uLnTx/>
                          <a:uFillTx/>
                          <a:latin typeface="+mn-lt"/>
                          <a:ea typeface="+mn-ea"/>
                          <a:cs typeface="+mn-cs"/>
                        </a:rPr>
                        <a:t>H30</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年</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6</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月）</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　・特例地域の要件について見直し（</a:t>
                      </a:r>
                      <a:r>
                        <a:rPr kumimoji="1" lang="en-US" altLang="ja-JP" sz="1400" b="0" i="0" u="none" strike="noStrike" kern="1200" cap="none" spc="0" normalizeH="0" baseline="0" noProof="0" dirty="0" err="1">
                          <a:ln>
                            <a:noFill/>
                          </a:ln>
                          <a:solidFill>
                            <a:schemeClr val="tx1"/>
                          </a:solidFill>
                          <a:effectLst/>
                          <a:uLnTx/>
                          <a:uFillTx/>
                          <a:latin typeface="+mn-lt"/>
                          <a:ea typeface="+mn-ea"/>
                          <a:cs typeface="+mn-cs"/>
                        </a:rPr>
                        <a:t>H30</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年</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4</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月）</a:t>
                      </a: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③保育所等の採光基準の緩和</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　・保育所の円滑な整備などを後押しするため、採光基準を緩和（</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2018</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年</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3</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月）</a:t>
                      </a:r>
                      <a:r>
                        <a:rPr kumimoji="1" lang="ja-JP" altLang="en-US" sz="1400" dirty="0">
                          <a:solidFill>
                            <a:schemeClr val="tx1"/>
                          </a:solidFill>
                        </a:rPr>
                        <a:t>　</a:t>
                      </a: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0" y="0"/>
            <a:ext cx="7467004"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（６）子ども施策（待機児童（その１））</a:t>
            </a: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204</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062562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nvGraphicFramePr>
        <p:xfrm>
          <a:off x="251520" y="476672"/>
          <a:ext cx="8712968" cy="2809240"/>
        </p:xfrm>
        <a:graphic>
          <a:graphicData uri="http://schemas.openxmlformats.org/drawingml/2006/table">
            <a:tbl>
              <a:tblPr firstRow="1" bandRow="1">
                <a:tableStyleId>{5940675A-B579-460E-94D1-54222C63F5DA}</a:tableStyleId>
              </a:tblPr>
              <a:tblGrid>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370840">
                <a:tc>
                  <a:txBody>
                    <a:bodyPr/>
                    <a:lstStyle/>
                    <a:p>
                      <a:pPr algn="ctr"/>
                      <a:r>
                        <a:rPr kumimoji="1" lang="ja-JP" altLang="en-US" dirty="0"/>
                        <a:t>＜</a:t>
                      </a:r>
                      <a:r>
                        <a:rPr kumimoji="1" lang="en-US" altLang="ja-JP" dirty="0"/>
                        <a:t>Why</a:t>
                      </a:r>
                      <a:r>
                        <a:rPr kumimoji="1" lang="ja-JP" altLang="en-US" dirty="0"/>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潜在保育士の復職支援等</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2015</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年度から潜在保育士の現場復帰を促す保育士・保育所支援センター事業の実施。</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2016</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年</a:t>
                      </a:r>
                      <a:r>
                        <a:rPr kumimoji="1" lang="en-US" altLang="ja-JP" sz="1400" b="0" i="0" u="none" strike="noStrike" kern="1200" cap="none" spc="0" normalizeH="0" baseline="0" noProof="0" dirty="0">
                          <a:ln>
                            <a:noFill/>
                          </a:ln>
                          <a:solidFill>
                            <a:schemeClr val="tx1"/>
                          </a:solidFill>
                          <a:effectLst/>
                          <a:uLnTx/>
                          <a:uFillTx/>
                          <a:latin typeface="+mn-lt"/>
                          <a:ea typeface="+mn-ea"/>
                          <a:cs typeface="+mn-cs"/>
                        </a:rPr>
                        <a:t>12</a:t>
                      </a:r>
                      <a:r>
                        <a:rPr kumimoji="1" lang="ja-JP" altLang="en-US" sz="1400" b="0" i="0" u="none" strike="noStrike" kern="1200" cap="none" spc="0" normalizeH="0" baseline="0" noProof="0" dirty="0">
                          <a:ln>
                            <a:noFill/>
                          </a:ln>
                          <a:solidFill>
                            <a:schemeClr val="tx1"/>
                          </a:solidFill>
                          <a:effectLst/>
                          <a:uLnTx/>
                          <a:uFillTx/>
                          <a:latin typeface="+mn-lt"/>
                          <a:ea typeface="+mn-ea"/>
                          <a:cs typeface="+mn-cs"/>
                        </a:rPr>
                        <a:t>月より保育士資格の新規取得者の確保のための保育士修学資金貸付事業、潜在保育士の再就職支援のための就職準備金や保育料等の貸付事業を実施。</a:t>
                      </a:r>
                      <a:endParaRPr kumimoji="1" lang="en-US" altLang="ja-JP" sz="1400" b="0" i="0" u="none" strike="noStrike" kern="1200" cap="none" spc="0" normalizeH="0" baseline="0" noProof="0" dirty="0">
                        <a:ln>
                          <a:noFill/>
                        </a:ln>
                        <a:solidFill>
                          <a:schemeClr val="tx1"/>
                        </a:solidFill>
                        <a:effectLst/>
                        <a:uLnTx/>
                        <a:uFillTx/>
                        <a:latin typeface="+mn-lt"/>
                        <a:ea typeface="+mn-ea"/>
                        <a:cs typeface="+mn-cs"/>
                      </a:endParaRPr>
                    </a:p>
                    <a:p>
                      <a:pPr algn="l"/>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a:t>
                      </a:r>
                      <a:r>
                        <a:rPr kumimoji="1" lang="ja-JP" altLang="en-US" sz="1400" dirty="0">
                          <a:solidFill>
                            <a:schemeClr val="tx1"/>
                          </a:solidFill>
                        </a:rPr>
                        <a:t>潜在保育士の復職支援等</a:t>
                      </a:r>
                      <a:r>
                        <a:rPr kumimoji="1" lang="en-US" altLang="ja-JP" sz="1400" dirty="0">
                          <a:solidFill>
                            <a:schemeClr val="tx1"/>
                          </a:solidFill>
                        </a:rPr>
                        <a:t>】</a:t>
                      </a: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・保育士・保育所支援センター事業の保育所等への就業者数は累計で</a:t>
                      </a:r>
                      <a:r>
                        <a:rPr kumimoji="1" lang="en-US" altLang="ja-JP" sz="1400" dirty="0">
                          <a:solidFill>
                            <a:schemeClr val="tx1"/>
                          </a:solidFill>
                        </a:rPr>
                        <a:t>1,124</a:t>
                      </a:r>
                      <a:r>
                        <a:rPr kumimoji="1" lang="ja-JP" altLang="en-US" sz="1400" dirty="0">
                          <a:solidFill>
                            <a:schemeClr val="tx1"/>
                          </a:solidFill>
                        </a:rPr>
                        <a:t>名（</a:t>
                      </a:r>
                      <a:r>
                        <a:rPr kumimoji="1" lang="en-US" altLang="ja-JP" sz="1400" dirty="0">
                          <a:solidFill>
                            <a:schemeClr val="tx1"/>
                          </a:solidFill>
                        </a:rPr>
                        <a:t>2022</a:t>
                      </a:r>
                      <a:r>
                        <a:rPr kumimoji="1" lang="ja-JP" altLang="en-US" sz="1400" dirty="0">
                          <a:solidFill>
                            <a:schemeClr val="tx1"/>
                          </a:solidFill>
                        </a:rPr>
                        <a:t>年</a:t>
                      </a:r>
                      <a:r>
                        <a:rPr kumimoji="1" lang="en-US" altLang="ja-JP" sz="1400" dirty="0">
                          <a:solidFill>
                            <a:schemeClr val="tx1"/>
                          </a:solidFill>
                        </a:rPr>
                        <a:t>7</a:t>
                      </a:r>
                      <a:r>
                        <a:rPr kumimoji="1" lang="ja-JP" altLang="en-US" sz="1400" dirty="0">
                          <a:solidFill>
                            <a:schemeClr val="tx1"/>
                          </a:solidFill>
                        </a:rPr>
                        <a:t>月末時点）</a:t>
                      </a:r>
                      <a:endParaRPr kumimoji="1" lang="en-US" altLang="ja-JP" sz="1400" dirty="0">
                        <a:solidFill>
                          <a:schemeClr val="tx1"/>
                        </a:solidFill>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・保育士修学資金貸付等事業の累計貸付件数</a:t>
                      </a:r>
                      <a:r>
                        <a:rPr kumimoji="1" lang="en-US" altLang="ja-JP" sz="1400" dirty="0">
                          <a:solidFill>
                            <a:schemeClr val="tx1"/>
                          </a:solidFill>
                        </a:rPr>
                        <a:t>1,991</a:t>
                      </a:r>
                      <a:r>
                        <a:rPr kumimoji="1" lang="ja-JP" altLang="en-US" sz="1400" dirty="0">
                          <a:solidFill>
                            <a:schemeClr val="tx1"/>
                          </a:solidFill>
                        </a:rPr>
                        <a:t>件（</a:t>
                      </a:r>
                      <a:r>
                        <a:rPr kumimoji="1" lang="en-US" altLang="ja-JP" sz="1400" dirty="0">
                          <a:solidFill>
                            <a:schemeClr val="tx1"/>
                          </a:solidFill>
                        </a:rPr>
                        <a:t>2022</a:t>
                      </a:r>
                      <a:r>
                        <a:rPr kumimoji="1" lang="ja-JP" altLang="en-US" sz="1400" dirty="0">
                          <a:solidFill>
                            <a:schemeClr val="tx1"/>
                          </a:solidFill>
                        </a:rPr>
                        <a:t>年</a:t>
                      </a:r>
                      <a:r>
                        <a:rPr kumimoji="1" lang="en-US" altLang="ja-JP" sz="1400" dirty="0">
                          <a:solidFill>
                            <a:schemeClr val="tx1"/>
                          </a:solidFill>
                        </a:rPr>
                        <a:t>7</a:t>
                      </a:r>
                      <a:r>
                        <a:rPr kumimoji="1" lang="ja-JP" altLang="en-US" sz="1400" dirty="0">
                          <a:solidFill>
                            <a:schemeClr val="tx1"/>
                          </a:solidFill>
                        </a:rPr>
                        <a:t>月末時点）</a:t>
                      </a:r>
                      <a:endParaRPr kumimoji="1" lang="en-US" altLang="ja-JP" sz="1400" dirty="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0" y="0"/>
            <a:ext cx="7467004"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（６）子ども施策（待機児童（その２））</a:t>
            </a: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205</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01404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3140" y="1540442"/>
            <a:ext cx="162920" cy="304245"/>
          </a:xfrm>
          <a:prstGeom prst="rect">
            <a:avLst/>
          </a:prstGeom>
          <a:noFill/>
        </p:spPr>
        <p:txBody>
          <a:bodyPr wrap="none" lIns="80640" tIns="40320" rIns="80640" bIns="4032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4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601345" y="875460"/>
            <a:ext cx="8092280" cy="543386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＜ソフト対策＞</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災害モード</a:t>
            </a:r>
            <a:r>
              <a:rPr kumimoji="1" lang="ja-JP" altLang="en-US" sz="1477" b="1" i="0" u="none" strike="noStrike" kern="1200" cap="none" spc="0" normalizeH="0" baseline="0" noProof="0" dirty="0" smtClean="0">
                <a:ln>
                  <a:noFill/>
                </a:ln>
                <a:solidFill>
                  <a:prstClr val="black"/>
                </a:solidFill>
                <a:effectLst/>
                <a:uLnTx/>
                <a:uFillTx/>
                <a:latin typeface="Meiryo UI"/>
                <a:ea typeface="Meiryo UI"/>
                <a:cs typeface="+mn-cs"/>
              </a:rPr>
              <a:t>宣言</a:t>
            </a:r>
            <a:endParaRPr kumimoji="1" lang="en-US" altLang="ja-JP" sz="1477" b="1" i="0" u="none" strike="sng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・府民や事業者等に大阪府に広域的な大規模災害が発生もしくは迫っていることを知らせ</a:t>
            </a: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、学校</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や</a:t>
            </a: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仕事</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　 など</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の日常生活の状態（モード）から、災害時の状態（モード）への意識の切り替えを呼びかける</a:t>
            </a: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ため、</a:t>
            </a:r>
            <a:endParaRPr kumimoji="1" lang="en-US" altLang="ja-JP" sz="1477"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 導入</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2019.8</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（発信の目安）</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非常に強い台風（府域の陸上で最大風速</a:t>
            </a:r>
            <a:r>
              <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rPr>
              <a:t>30m</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以上見込まれる場合）の接近や、震度</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６弱</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以上の地震が発生した場合等</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（発信の内容）</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自分の身の安全確保、 近所での助け合い（地震の場合）、出勤・通学の</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抑制促進</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救援</a:t>
            </a:r>
            <a:r>
              <a:rPr kumimoji="1" lang="ja-JP" altLang="en-US" sz="1477" b="1" i="0" u="none" strike="noStrike" kern="1200" cap="none" spc="0" normalizeH="0" baseline="0" noProof="0" dirty="0" smtClean="0">
                <a:ln>
                  <a:noFill/>
                </a:ln>
                <a:solidFill>
                  <a:prstClr val="black"/>
                </a:solidFill>
                <a:effectLst/>
                <a:uLnTx/>
                <a:uFillTx/>
                <a:latin typeface="Meiryo UI"/>
                <a:ea typeface="Meiryo UI"/>
                <a:cs typeface="+mn-cs"/>
              </a:rPr>
              <a:t>物資</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の備蓄</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・府と府内</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市町村は</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、大阪府域</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救援物資対策協</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議会において、南海</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トラフ巨大地震をはじめと</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した</a:t>
            </a:r>
            <a:endParaRPr kumimoji="1" lang="en-US" altLang="ja-JP"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大規模</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災害時に必要な備蓄物資の品目や量を定めた今後の備蓄方針を</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公表（</a:t>
            </a:r>
            <a:r>
              <a:rPr kumimoji="1" lang="en-US" altLang="ja-JP"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2015.12</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（方針）府</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域内</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で対応する期間</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南海トラフ巨大地震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日間、直下型地震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日間と設定</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必要数量は府１：市町村１を</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役割分担</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帰宅困難者対策</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・大規模</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地震等により公共交通機関等が停止した場合、帰宅困難者が一斉に徒歩移動を開始</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すれば</a:t>
            </a:r>
            <a:endParaRPr kumimoji="1" lang="en-US" altLang="ja-JP"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混雑</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による集団転倒や建物からの落下物等の二次災害により死傷する危険性があるとともに、救助</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救急</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活動や緊急輸送活動など応急対策活動の妨げとなるおそれがある。</a:t>
            </a: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では、市町村や関西広域連合等と連携</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し、「一斉帰宅の抑制」の周知</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、事業所</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に対して、</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従業</a:t>
            </a:r>
            <a:endParaRPr kumimoji="1" lang="en-US" altLang="ja-JP"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員</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や観光客</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等を待機させることや</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、その際に必要となる備蓄等を</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促す。また、関西広域連合と協定締</a:t>
            </a:r>
            <a:endParaRPr kumimoji="1" lang="en-US" altLang="ja-JP"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結した</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コンビニエンスストア等の事業者の協力を</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得て、水道水、</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トイレなどの提供による徒歩帰宅支援を</a:t>
            </a:r>
            <a:endParaRPr kumimoji="1" lang="en-US" altLang="ja-JP"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行う。</a:t>
            </a:r>
            <a:endPar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626586" y="928847"/>
            <a:ext cx="1262505" cy="2326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16" name="直線コネクタ 15"/>
          <p:cNvCxnSpPr/>
          <p:nvPr/>
        </p:nvCxnSpPr>
        <p:spPr>
          <a:xfrm>
            <a:off x="270456" y="6926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50219" y="318163"/>
            <a:ext cx="4459875" cy="3693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（４）危機管理対策（地震・津波</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147</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153559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97134" y="1535388"/>
            <a:ext cx="8595346" cy="5061964"/>
          </a:xfrm>
          <a:prstGeom prst="rect">
            <a:avLst/>
          </a:prstGeom>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77" b="1" i="0" u="sng" strike="noStrike" kern="1200" cap="none" spc="0" normalizeH="0" baseline="0" noProof="0" dirty="0">
                <a:ln>
                  <a:noFill/>
                </a:ln>
                <a:solidFill>
                  <a:prstClr val="black"/>
                </a:solidFill>
                <a:effectLst/>
                <a:uLnTx/>
                <a:uFillTx/>
                <a:latin typeface="Meiryo UI"/>
                <a:ea typeface="Meiryo UI"/>
                <a:cs typeface="+mn-cs"/>
              </a:rPr>
              <a:t>防潮堤の液状化対策</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府市が連携</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して、</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年から</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年間での完了をめざし、</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防潮堤の液状化対策工などの耐震・液状化対策を実施。</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8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進捗状況</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1292" b="1"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smtClean="0">
                <a:ln>
                  <a:noFill/>
                </a:ln>
                <a:solidFill>
                  <a:prstClr val="black"/>
                </a:solidFill>
                <a:effectLst/>
                <a:uLnTx/>
                <a:uFillTx/>
                <a:latin typeface="Meiryo UI"/>
                <a:ea typeface="Meiryo UI"/>
                <a:cs typeface="+mn-cs"/>
              </a:rPr>
              <a:t>府市</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全体進捗率　</a:t>
            </a:r>
            <a:r>
              <a:rPr kumimoji="1" lang="en-US" altLang="ja-JP" sz="1292" b="1" i="0" u="none" strike="noStrike" kern="1200" cap="none" spc="0" normalizeH="0" baseline="0" noProof="0" dirty="0" smtClean="0">
                <a:ln>
                  <a:noFill/>
                </a:ln>
                <a:solidFill>
                  <a:prstClr val="black"/>
                </a:solidFill>
                <a:effectLst/>
                <a:uLnTx/>
                <a:uFillTx/>
                <a:latin typeface="Meiryo UI"/>
                <a:ea typeface="Meiryo UI"/>
                <a:cs typeface="+mn-cs"/>
              </a:rPr>
              <a:t>88.</a:t>
            </a:r>
            <a:r>
              <a:rPr kumimoji="1" lang="ja-JP" altLang="en-US" sz="1292" b="1" i="0" u="none" strike="noStrike" kern="1200" cap="none" spc="0" normalizeH="0" baseline="0" noProof="0" dirty="0" smtClean="0">
                <a:ln>
                  <a:noFill/>
                </a:ln>
                <a:solidFill>
                  <a:prstClr val="black"/>
                </a:solidFill>
                <a:effectLst/>
                <a:uLnTx/>
                <a:uFillTx/>
                <a:latin typeface="Meiryo UI"/>
                <a:ea typeface="Meiryo UI"/>
                <a:cs typeface="+mn-cs"/>
              </a:rPr>
              <a:t>５％</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①</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満潮時</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に地震直後から浸水が</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始まる</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危険性</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のある防潮堤：</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約</a:t>
            </a:r>
            <a:r>
              <a:rPr kumimoji="1" lang="en-US" altLang="ja-JP" sz="1292" b="1" i="0" u="none" strike="noStrike" kern="1200" cap="none" spc="0" normalizeH="0" baseline="0" noProof="0" dirty="0" smtClean="0">
                <a:ln>
                  <a:noFill/>
                </a:ln>
                <a:solidFill>
                  <a:prstClr val="black"/>
                </a:solidFill>
                <a:effectLst/>
                <a:uLnTx/>
                <a:uFillTx/>
                <a:latin typeface="Meiryo UI"/>
                <a:ea typeface="Meiryo UI"/>
                <a:cs typeface="+mn-cs"/>
              </a:rPr>
              <a:t>8km</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府</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8.1</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km)</a:t>
            </a:r>
            <a:r>
              <a:rPr kumimoji="1" lang="ja-JP" altLang="en-US" sz="1292" b="1" i="0" u="none" strike="noStrike" kern="1200" cap="none" spc="0" normalizeH="0" baseline="0" noProof="0" dirty="0" smtClean="0">
                <a:ln>
                  <a:noFill/>
                </a:ln>
                <a:solidFill>
                  <a:prstClr val="black"/>
                </a:solidFill>
                <a:effectLst/>
                <a:uLnTx/>
                <a:uFillTx/>
                <a:latin typeface="Meiryo UI"/>
                <a:ea typeface="Meiryo UI"/>
                <a:cs typeface="+mn-cs"/>
              </a:rPr>
              <a:t>完了</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(2016</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年度）</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右表</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8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②</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津波</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により浸水が始まる危険性のある水門外の</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防潮堤</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および水門内</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で満潮時に地震直後から浸水が</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始まる</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危険性</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のある防潮堤：</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smtClean="0">
                <a:ln>
                  <a:noFill/>
                </a:ln>
                <a:solidFill>
                  <a:prstClr val="black"/>
                </a:solidFill>
                <a:effectLst/>
                <a:uLnTx/>
                <a:uFillTx/>
                <a:latin typeface="Meiryo UI"/>
                <a:ea typeface="Meiryo UI"/>
                <a:cs typeface="+mn-cs"/>
              </a:rPr>
              <a:t>➡約</a:t>
            </a:r>
            <a:r>
              <a:rPr kumimoji="1" lang="en-US" altLang="ja-JP" sz="1292" b="1" i="0" u="none" strike="noStrike" kern="1200" cap="none" spc="0" normalizeH="0" baseline="0" noProof="0" dirty="0" smtClean="0">
                <a:ln>
                  <a:noFill/>
                </a:ln>
                <a:solidFill>
                  <a:prstClr val="black"/>
                </a:solidFill>
                <a:effectLst/>
                <a:uLnTx/>
                <a:uFillTx/>
                <a:latin typeface="Meiryo UI"/>
                <a:ea typeface="Meiryo UI"/>
                <a:cs typeface="+mn-cs"/>
              </a:rPr>
              <a:t>23km</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府</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16.5km</a:t>
            </a:r>
            <a:r>
              <a:rPr kumimoji="1" lang="ja-JP" altLang="en-US" sz="1100" b="0" i="0" u="none" strike="noStrike" kern="1200" cap="none" spc="0" normalizeH="0" baseline="0" noProof="0" dirty="0" err="1" smtClean="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市</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5.6km)</a:t>
            </a:r>
            <a:r>
              <a:rPr kumimoji="1" lang="ja-JP" altLang="en-US" sz="1292" b="1" i="0" u="none" strike="noStrike" kern="1200" cap="none" spc="0" normalizeH="0" baseline="0" noProof="0" dirty="0" smtClean="0">
                <a:ln>
                  <a:noFill/>
                </a:ln>
                <a:solidFill>
                  <a:prstClr val="black"/>
                </a:solidFill>
                <a:effectLst/>
                <a:uLnTx/>
                <a:uFillTx/>
                <a:latin typeface="Meiryo UI"/>
                <a:ea typeface="Meiryo UI"/>
                <a:cs typeface="+mn-cs"/>
              </a:rPr>
              <a:t>完了</a:t>
            </a:r>
            <a:r>
              <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rPr>
              <a:t>(2018</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年度</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8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③水門の内側等にある防潮堤：</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smtClean="0">
                <a:ln>
                  <a:noFill/>
                </a:ln>
                <a:solidFill>
                  <a:prstClr val="black"/>
                </a:solidFill>
                <a:effectLst/>
                <a:uLnTx/>
                <a:uFillTx/>
                <a:latin typeface="Meiryo UI"/>
                <a:ea typeface="Meiryo UI"/>
                <a:cs typeface="+mn-cs"/>
              </a:rPr>
              <a:t>約</a:t>
            </a:r>
            <a:r>
              <a:rPr kumimoji="1" lang="en-US" altLang="ja-JP" sz="1292" b="1" i="0" u="none" strike="noStrike" kern="1200" cap="none" spc="0" normalizeH="0" baseline="0" noProof="0" dirty="0" smtClean="0">
                <a:ln>
                  <a:noFill/>
                </a:ln>
                <a:solidFill>
                  <a:prstClr val="black"/>
                </a:solidFill>
                <a:effectLst/>
                <a:uLnTx/>
                <a:uFillTx/>
                <a:latin typeface="Meiryo UI"/>
                <a:ea typeface="Meiryo UI"/>
                <a:cs typeface="+mn-cs"/>
              </a:rPr>
              <a:t>20km</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府</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9.4km</a:t>
            </a:r>
            <a:r>
              <a:rPr kumimoji="1" lang="ja-JP" altLang="en-US" sz="1100" b="0" i="0" u="none" strike="noStrike" kern="1200" cap="none" spc="0" normalizeH="0" baseline="0" noProof="0" dirty="0" err="1">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市</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10.0km)</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のうち約</a:t>
            </a:r>
            <a:r>
              <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rPr>
              <a:t>14km</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府</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8.8km</a:t>
            </a:r>
            <a:r>
              <a:rPr kumimoji="1" lang="ja-JP" altLang="en-US" sz="1100" b="0" i="0" u="none" strike="noStrike" kern="1200" cap="none" spc="0" normalizeH="0" baseline="0" noProof="0" dirty="0" err="1" smtClean="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市</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4.9km)</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完了（</a:t>
            </a:r>
            <a:r>
              <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rPr>
              <a:t>2021</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年度末）</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1"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2" name="図 1"/>
          <p:cNvPicPr>
            <a:picLocks noChangeAspect="1"/>
          </p:cNvPicPr>
          <p:nvPr/>
        </p:nvPicPr>
        <p:blipFill>
          <a:blip r:embed="rId3"/>
          <a:stretch>
            <a:fillRect/>
          </a:stretch>
        </p:blipFill>
        <p:spPr>
          <a:xfrm>
            <a:off x="584092" y="4581128"/>
            <a:ext cx="2487384" cy="1956986"/>
          </a:xfrm>
          <a:prstGeom prst="rect">
            <a:avLst/>
          </a:prstGeom>
        </p:spPr>
      </p:pic>
      <p:sp>
        <p:nvSpPr>
          <p:cNvPr id="17" name="角丸四角形 16"/>
          <p:cNvSpPr/>
          <p:nvPr/>
        </p:nvSpPr>
        <p:spPr>
          <a:xfrm>
            <a:off x="297134" y="819344"/>
            <a:ext cx="8667016" cy="55125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〇　南海トラフ巨大地震などの大規模地震の被害軽減を図るため、</a:t>
            </a:r>
            <a:r>
              <a:rPr kumimoji="1" lang="ja-JP" altLang="en-US" sz="1477" b="1" i="0" u="none" strike="noStrike" kern="1200" cap="none" spc="0" normalizeH="0" baseline="0" noProof="0" dirty="0" smtClean="0">
                <a:ln>
                  <a:noFill/>
                </a:ln>
                <a:solidFill>
                  <a:prstClr val="black"/>
                </a:solidFill>
                <a:effectLst/>
                <a:uLnTx/>
                <a:uFillTx/>
                <a:latin typeface="Meiryo UI"/>
                <a:ea typeface="Meiryo UI"/>
                <a:cs typeface="+mn-cs"/>
              </a:rPr>
              <a:t>ハード対策とソフト対策の両面から、</a:t>
            </a:r>
            <a:endParaRPr kumimoji="1" lang="en-US" altLang="ja-JP" sz="1477" b="1"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smtClean="0">
                <a:ln>
                  <a:noFill/>
                </a:ln>
                <a:solidFill>
                  <a:prstClr val="black"/>
                </a:solidFill>
                <a:effectLst/>
                <a:uLnTx/>
                <a:uFillTx/>
                <a:latin typeface="Meiryo UI"/>
                <a:ea typeface="Meiryo UI"/>
                <a:cs typeface="+mn-cs"/>
              </a:rPr>
              <a:t>　　 地震・津波対策を推進。ハード対策として、防潮堤の液状化対策や三大水門の更新、地震時等に著しく危険</a:t>
            </a:r>
            <a:endParaRPr kumimoji="1" lang="en-US" altLang="ja-JP" sz="1477" b="1"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1" i="0" u="none" strike="noStrike" kern="1200" cap="none" spc="0" normalizeH="0" baseline="0" noProof="0" dirty="0" smtClean="0">
                <a:ln>
                  <a:noFill/>
                </a:ln>
                <a:solidFill>
                  <a:prstClr val="black"/>
                </a:solidFill>
                <a:effectLst/>
                <a:uLnTx/>
                <a:uFillTx/>
                <a:latin typeface="Meiryo UI"/>
                <a:ea typeface="Meiryo UI"/>
                <a:cs typeface="+mn-cs"/>
              </a:rPr>
              <a:t>　 な密集市街地解消や建築物の耐震化</a:t>
            </a: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に向けた取組みを実施。</a:t>
            </a:r>
            <a:endParaRPr kumimoji="1" lang="ja-JP" altLang="en-US"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テキスト ボックス 22"/>
          <p:cNvSpPr txBox="1"/>
          <p:nvPr/>
        </p:nvSpPr>
        <p:spPr>
          <a:xfrm>
            <a:off x="897137" y="4437112"/>
            <a:ext cx="2035160" cy="23436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防潮堤の対策の</a:t>
            </a:r>
            <a:r>
              <a:rPr kumimoji="1" lang="ja-JP" altLang="en-US" sz="923"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推移</a:t>
            </a:r>
            <a:r>
              <a:rPr kumimoji="1" lang="en-US" altLang="ja-JP" sz="923"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府市</a:t>
            </a:r>
            <a:r>
              <a:rPr kumimoji="1" lang="en-US" altLang="ja-JP" sz="923"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nvPr>
        </p:nvGraphicFramePr>
        <p:xfrm>
          <a:off x="4126524" y="2392764"/>
          <a:ext cx="4707325" cy="1509998"/>
        </p:xfrm>
        <a:graphic>
          <a:graphicData uri="http://schemas.openxmlformats.org/drawingml/2006/table">
            <a:tbl>
              <a:tblPr firstRow="1" bandRow="1">
                <a:tableStyleId>{5940675A-B579-460E-94D1-54222C63F5DA}</a:tableStyleId>
              </a:tblPr>
              <a:tblGrid>
                <a:gridCol w="2880127">
                  <a:extLst>
                    <a:ext uri="{9D8B030D-6E8A-4147-A177-3AD203B41FA5}">
                      <a16:colId xmlns:a16="http://schemas.microsoft.com/office/drawing/2014/main" val="20000"/>
                    </a:ext>
                  </a:extLst>
                </a:gridCol>
                <a:gridCol w="1094270">
                  <a:extLst>
                    <a:ext uri="{9D8B030D-6E8A-4147-A177-3AD203B41FA5}">
                      <a16:colId xmlns:a16="http://schemas.microsoft.com/office/drawing/2014/main" val="20001"/>
                    </a:ext>
                  </a:extLst>
                </a:gridCol>
                <a:gridCol w="732928">
                  <a:extLst>
                    <a:ext uri="{9D8B030D-6E8A-4147-A177-3AD203B41FA5}">
                      <a16:colId xmlns:a16="http://schemas.microsoft.com/office/drawing/2014/main" val="20002"/>
                    </a:ext>
                  </a:extLst>
                </a:gridCol>
              </a:tblGrid>
              <a:tr h="200531">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対策箇所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対策延長</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extLst>
                  <a:ext uri="{0D108BD9-81ED-4DB2-BD59-A6C34878D82A}">
                    <a16:rowId xmlns:a16="http://schemas.microsoft.com/office/drawing/2014/main" val="10000"/>
                  </a:ext>
                </a:extLst>
              </a:tr>
              <a:tr h="202548">
                <a:tc>
                  <a:txBody>
                    <a:bodyPr/>
                    <a:lstStyle/>
                    <a:p>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a:t>
                      </a:r>
                      <a:r>
                        <a:rPr lang="ja-JP"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満潮時に地震直後から浸水が始まる危険性のある防潮堤</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tc>
                  <a:txBody>
                    <a:bodyPr/>
                    <a:lstStyle/>
                    <a:p>
                      <a:pPr algn="ct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　８㎞</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8.1km)</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tc>
                  <a:txBody>
                    <a:bodyPr/>
                    <a:lstStyle/>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年度完成</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extLst>
                  <a:ext uri="{0D108BD9-81ED-4DB2-BD59-A6C34878D82A}">
                    <a16:rowId xmlns:a16="http://schemas.microsoft.com/office/drawing/2014/main" val="10001"/>
                  </a:ext>
                </a:extLst>
              </a:tr>
              <a:tr h="309489">
                <a:tc>
                  <a:txBody>
                    <a:bodyPr/>
                    <a:lstStyle/>
                    <a:p>
                      <a:pPr marL="0" indent="0" algn="l">
                        <a:buFont typeface="Wingdings" panose="05000000000000000000" pitchFamily="2" charset="2"/>
                        <a:buNone/>
                      </a:pP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a:t>
                      </a:r>
                      <a:r>
                        <a:rPr lang="ja-JP"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津波により浸水が始まる危険性のある水門外の防潮堤</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および</a:t>
                      </a:r>
                      <a:endPar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buFont typeface="Wingdings" panose="05000000000000000000" pitchFamily="2" charset="2"/>
                        <a:buNone/>
                      </a:pP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水門内で満潮時に地震直後から浸水が始まる危険性のある防潮堤</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tc>
                  <a:txBody>
                    <a:bodyPr/>
                    <a:lstStyle/>
                    <a:p>
                      <a:pPr algn="ct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約２２㎞</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16.5</a:t>
                      </a:r>
                      <a:r>
                        <a:rPr kumimoji="1" lang="ja-JP" altLang="en-US" sz="7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tc>
                  <a:txBody>
                    <a:bodyPr/>
                    <a:lstStyle/>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年度完成</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extLst>
                  <a:ext uri="{0D108BD9-81ED-4DB2-BD59-A6C34878D82A}">
                    <a16:rowId xmlns:a16="http://schemas.microsoft.com/office/drawing/2014/main" val="10002"/>
                  </a:ext>
                </a:extLst>
              </a:tr>
              <a:tr h="206188">
                <a:tc>
                  <a:txBody>
                    <a:bodyPr/>
                    <a:lstStyle/>
                    <a:p>
                      <a:r>
                        <a:rPr kumimoji="1" lang="ja-JP" altLang="en-US" sz="700" u="none" strike="noStrik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水門の内側等にある防潮堤</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tc>
                  <a:txBody>
                    <a:bodyPr/>
                    <a:lstStyle/>
                    <a:p>
                      <a:pPr algn="ct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約２０㎞</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a:t>
                      </a:r>
                      <a:r>
                        <a:rPr kumimoji="1" lang="ja-JP" altLang="en-US" sz="7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tc>
                  <a:txBody>
                    <a:bodyPr/>
                    <a:lstStyle/>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年度完成</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extLst>
                  <a:ext uri="{0D108BD9-81ED-4DB2-BD59-A6C34878D82A}">
                    <a16:rowId xmlns:a16="http://schemas.microsoft.com/office/drawing/2014/main" val="10003"/>
                  </a:ext>
                </a:extLst>
              </a:tr>
              <a:tr h="206188">
                <a:tc>
                  <a:txBody>
                    <a:bodyPr/>
                    <a:lstStyle/>
                    <a:p>
                      <a:pPr algn="ct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tc>
                  <a:txBody>
                    <a:bodyPr/>
                    <a:lstStyle/>
                    <a:p>
                      <a:pPr algn="ct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約５０</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km</a:t>
                      </a:r>
                    </a:p>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34.0km</a:t>
                      </a:r>
                      <a:r>
                        <a:rPr kumimoji="1" lang="ja-JP" altLang="en-US" sz="7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15.6km)</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tc>
                  <a:txBody>
                    <a:bodyPr/>
                    <a:lstStyle/>
                    <a:p>
                      <a:pPr algn="ct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42203" marB="42203" anchor="ctr"/>
                </a:tc>
                <a:extLst>
                  <a:ext uri="{0D108BD9-81ED-4DB2-BD59-A6C34878D82A}">
                    <a16:rowId xmlns:a16="http://schemas.microsoft.com/office/drawing/2014/main" val="355049557"/>
                  </a:ext>
                </a:extLst>
              </a:tr>
            </a:tbl>
          </a:graphicData>
        </a:graphic>
      </p:graphicFrame>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19" name="右矢印 18"/>
          <p:cNvSpPr/>
          <p:nvPr/>
        </p:nvSpPr>
        <p:spPr>
          <a:xfrm>
            <a:off x="5904632" y="5209863"/>
            <a:ext cx="428625" cy="390525"/>
          </a:xfrm>
          <a:prstGeom prst="rightArrow">
            <a:avLst/>
          </a:prstGeom>
          <a:solidFill>
            <a:schemeClr val="accent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角丸四角形 19"/>
          <p:cNvSpPr/>
          <p:nvPr/>
        </p:nvSpPr>
        <p:spPr>
          <a:xfrm>
            <a:off x="5796136" y="5695638"/>
            <a:ext cx="647700" cy="2667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36000" tIns="18000" rIns="36000" bIns="18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地盤改良</a:t>
            </a:r>
            <a:endParaRPr kumimoji="1" lang="ja-JP" altLang="en-US" sz="1050" b="0" i="0" u="none" strike="noStrike" kern="100" cap="none" spc="0" normalizeH="0" baseline="0" noProof="0" dirty="0">
              <a:ln>
                <a:noFill/>
              </a:ln>
              <a:solidFill>
                <a:prstClr val="black"/>
              </a:solidFill>
              <a:effectLst/>
              <a:uLnTx/>
              <a:uFillTx/>
              <a:latin typeface="Calibri"/>
              <a:ea typeface="ＭＳ 明朝" panose="02020609040205080304" pitchFamily="17" charset="-128"/>
              <a:cs typeface="Times New Roman" panose="02020603050405020304" pitchFamily="18" charset="0"/>
            </a:endParaRPr>
          </a:p>
        </p:txBody>
      </p:sp>
      <p:sp>
        <p:nvSpPr>
          <p:cNvPr id="21" name="正方形/長方形 20"/>
          <p:cNvSpPr/>
          <p:nvPr/>
        </p:nvSpPr>
        <p:spPr>
          <a:xfrm>
            <a:off x="3379326" y="4523392"/>
            <a:ext cx="2416810" cy="265430"/>
          </a:xfrm>
          <a:prstGeom prst="rect">
            <a:avLst/>
          </a:prstGeom>
          <a:ln w="19050">
            <a:noFill/>
          </a:ln>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一級河川　六軒家川　防潮堤補強</a:t>
            </a:r>
            <a:r>
              <a:rPr kumimoji="1" lang="en-US" altLang="ja-JP"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対策前</a:t>
            </a:r>
            <a:r>
              <a:rPr kumimoji="1" lang="en-US" altLang="ja-JP"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sz="1800" b="0" i="0" u="none" strike="noStrike" kern="1200" cap="none" spc="0" normalizeH="0" baseline="0" noProof="0" dirty="0">
                <a:ln>
                  <a:noFill/>
                </a:ln>
                <a:solidFill>
                  <a:srgbClr val="000000"/>
                </a:solidFill>
                <a:effectLst/>
                <a:uLnTx/>
                <a:uFillTx/>
                <a:latin typeface="Meiryo UI" panose="020B0604030504040204" pitchFamily="50" charset="-128"/>
                <a:ea typeface="ＭＳ Ｐゴシック" panose="020B0600070205080204" pitchFamily="50" charset="-128"/>
                <a:cs typeface="Meiryo UI" panose="020B0604030504040204" pitchFamily="50" charset="-128"/>
              </a:rPr>
              <a:t> </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5" name="正方形/長方形 24"/>
          <p:cNvSpPr/>
          <p:nvPr/>
        </p:nvSpPr>
        <p:spPr>
          <a:xfrm>
            <a:off x="6492642" y="4512597"/>
            <a:ext cx="2303145" cy="276225"/>
          </a:xfrm>
          <a:prstGeom prst="rect">
            <a:avLst/>
          </a:prstGeom>
          <a:ln w="19050">
            <a:noFill/>
          </a:ln>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一級河川　六軒家川　防潮堤補強</a:t>
            </a:r>
            <a:r>
              <a:rPr kumimoji="1" lang="en-US" altLang="ja-JP" sz="9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対策後</a:t>
            </a:r>
            <a:r>
              <a:rPr kumimoji="1" lang="en-US" altLang="ja-JP" sz="9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endParaRPr kumimoji="1"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sz="1800" b="0" i="0" u="none" strike="noStrike" kern="1200" cap="none" spc="0" normalizeH="0" baseline="0" noProof="0">
                <a:ln>
                  <a:noFill/>
                </a:ln>
                <a:solidFill>
                  <a:srgbClr val="000000"/>
                </a:solidFill>
                <a:effectLst/>
                <a:uLnTx/>
                <a:uFillTx/>
                <a:latin typeface="Meiryo UI" panose="020B0604030504040204" pitchFamily="50" charset="-128"/>
                <a:ea typeface="ＭＳ Ｐゴシック" panose="020B0600070205080204" pitchFamily="50" charset="-128"/>
                <a:cs typeface="Meiryo UI" panose="020B0604030504040204" pitchFamily="50" charset="-128"/>
              </a:rPr>
              <a:t> </a:t>
            </a:r>
            <a:endParaRPr kumimoji="1"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26" name="図 25"/>
          <p:cNvPicPr/>
          <p:nvPr/>
        </p:nvPicPr>
        <p:blipFill rotWithShape="1">
          <a:blip r:embed="rId4" cstate="print">
            <a:extLst>
              <a:ext uri="{28A0092B-C50C-407E-A947-70E740481C1C}">
                <a14:useLocalDpi xmlns:a14="http://schemas.microsoft.com/office/drawing/2010/main" val="0"/>
              </a:ext>
            </a:extLst>
          </a:blip>
          <a:srcRect/>
          <a:stretch/>
        </p:blipFill>
        <p:spPr bwMode="auto">
          <a:xfrm>
            <a:off x="3447078" y="4682630"/>
            <a:ext cx="2296264" cy="1680181"/>
          </a:xfrm>
          <a:prstGeom prst="rect">
            <a:avLst/>
          </a:prstGeom>
          <a:ln>
            <a:noFill/>
          </a:ln>
          <a:extLst>
            <a:ext uri="{53640926-AAD7-44D8-BBD7-CCE9431645EC}">
              <a14:shadowObscured xmlns:a14="http://schemas.microsoft.com/office/drawing/2010/main"/>
            </a:ext>
          </a:extLst>
        </p:spPr>
      </p:pic>
      <p:pic>
        <p:nvPicPr>
          <p:cNvPr id="27" name="図 26" descr="F:\DCIM\100OLYMP\P608263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4547" y="4678369"/>
            <a:ext cx="2303145" cy="1684442"/>
          </a:xfrm>
          <a:prstGeom prst="rect">
            <a:avLst/>
          </a:prstGeom>
          <a:noFill/>
          <a:ln>
            <a:noFill/>
          </a:ln>
        </p:spPr>
      </p:pic>
      <p:sp>
        <p:nvSpPr>
          <p:cNvPr id="30" name="テキスト ボックス 29"/>
          <p:cNvSpPr txBox="1"/>
          <p:nvPr/>
        </p:nvSpPr>
        <p:spPr>
          <a:xfrm>
            <a:off x="441224" y="4470677"/>
            <a:ext cx="69545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km</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1" name="テキスト ボックス 30"/>
          <p:cNvSpPr txBox="1"/>
          <p:nvPr/>
        </p:nvSpPr>
        <p:spPr>
          <a:xfrm>
            <a:off x="3012445" y="6268160"/>
            <a:ext cx="69545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36" name="テキスト ボックス 35"/>
          <p:cNvSpPr txBox="1"/>
          <p:nvPr/>
        </p:nvSpPr>
        <p:spPr>
          <a:xfrm>
            <a:off x="939804" y="4725144"/>
            <a:ext cx="2017033" cy="246221"/>
          </a:xfrm>
          <a:prstGeom prst="rect">
            <a:avLst/>
          </a:prstGeom>
          <a:noFill/>
          <a:ln>
            <a:noFill/>
          </a:ln>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防潮堤整備目標　約５０</a:t>
            </a:r>
            <a:r>
              <a:rPr kumimoji="1" lang="en-US" altLang="ja-JP" sz="10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km</a:t>
            </a:r>
            <a:endParaRPr kumimoji="1" lang="ja-JP" altLang="en-US"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flipV="1">
            <a:off x="984923" y="4943261"/>
            <a:ext cx="1926793" cy="80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70456" y="6926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50219" y="318163"/>
            <a:ext cx="5686172" cy="3693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（４）危機管理対策（地震・津波</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ハード対策</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412658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563410" y="836713"/>
            <a:ext cx="4394579" cy="5760640"/>
          </a:xfrm>
          <a:prstGeom prst="rect">
            <a:avLst/>
          </a:prstGeom>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sng" strike="noStrike" kern="1200" cap="none" spc="0" normalizeH="0" baseline="0" noProof="0" dirty="0">
                <a:ln>
                  <a:noFill/>
                </a:ln>
                <a:solidFill>
                  <a:prstClr val="black"/>
                </a:solidFill>
                <a:effectLst/>
                <a:uLnTx/>
                <a:uFillTx/>
                <a:latin typeface="Meiryo UI"/>
                <a:ea typeface="Meiryo UI"/>
                <a:cs typeface="+mn-cs"/>
              </a:rPr>
              <a:t>密集市街地対策</a:t>
            </a:r>
            <a:r>
              <a:rPr kumimoji="1" lang="en-US" altLang="ja-JP" sz="1108" b="0" i="0" u="sng"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大阪府密集市街地整備方針」</a:t>
            </a:r>
            <a:r>
              <a:rPr kumimoji="1" lang="en-US" altLang="ja-JP" sz="900" b="0" i="0" u="none" strike="noStrike" kern="1200" cap="none" spc="0" normalizeH="0" baseline="0" noProof="0" dirty="0">
                <a:ln>
                  <a:noFill/>
                </a:ln>
                <a:solidFill>
                  <a:prstClr val="black"/>
                </a:solidFill>
                <a:effectLst/>
                <a:uLnTx/>
                <a:uFillTx/>
                <a:latin typeface="Meiryo UI"/>
                <a:ea typeface="Meiryo UI"/>
                <a:cs typeface="+mn-cs"/>
              </a:rPr>
              <a:t>(2021</a:t>
            </a: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900"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月改定</a:t>
            </a:r>
            <a:r>
              <a:rPr kumimoji="1" lang="en-US" altLang="ja-JP" sz="9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に基づき</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、取組み</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を推進</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まちの防災性の向上　　　　</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：延焼遮断帯の整備、老朽建築物等除却、</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防火規制の強化、避難路・公園の整備　</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地域防災力のさらなる向上</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：まちの危険性の一層の「見える化」、</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防災訓練やワークショップなどの実施</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   3.</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魅力あるまちづくり　　　　　 </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：公共用地等を活用したまちづくりの推進</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8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3" name="直線コネクタ 2"/>
          <p:cNvCxnSpPr/>
          <p:nvPr/>
        </p:nvCxnSpPr>
        <p:spPr>
          <a:xfrm>
            <a:off x="270456" y="6926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08824" y="836712"/>
            <a:ext cx="4263176" cy="5755692"/>
          </a:xfrm>
          <a:prstGeom prst="rect">
            <a:avLst/>
          </a:prstGeom>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77" b="1" i="0" u="sng" strike="noStrike" kern="1200" cap="none" spc="0" normalizeH="0" baseline="0" noProof="0" dirty="0" smtClean="0">
                <a:ln>
                  <a:noFill/>
                </a:ln>
                <a:solidFill>
                  <a:prstClr val="black"/>
                </a:solidFill>
                <a:effectLst/>
                <a:uLnTx/>
                <a:uFillTx/>
                <a:latin typeface="Meiryo UI"/>
                <a:ea typeface="Meiryo UI"/>
                <a:cs typeface="+mn-cs"/>
              </a:rPr>
              <a:t>三大水門の更新</a:t>
            </a:r>
            <a:r>
              <a:rPr kumimoji="1" lang="ja-JP" altLang="en-US" sz="1477" b="0" i="0" u="sng"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108" b="0"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西大阪地域を流れる安治川、尻無川、木津川の河口部に、</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高潮による被害から市街地を守るため、防潮水門（</a:t>
            </a:r>
            <a:r>
              <a:rPr kumimoji="1" lang="zh-TW" altLang="en-US" sz="1200" b="0" i="0" u="none" strike="noStrike" kern="1200" cap="none" spc="0" normalizeH="0" baseline="0" noProof="0" dirty="0" smtClean="0">
                <a:ln>
                  <a:noFill/>
                </a:ln>
                <a:solidFill>
                  <a:prstClr val="black"/>
                </a:solidFill>
                <a:effectLst/>
                <a:uLnTx/>
                <a:uFillTx/>
                <a:latin typeface="Meiryo UI"/>
                <a:ea typeface="Meiryo UI"/>
                <a:cs typeface="+mn-cs"/>
              </a:rPr>
              <a:t>安治川</a:t>
            </a:r>
            <a:r>
              <a:rPr kumimoji="1" lang="zh-TW" altLang="en-US" sz="1200" b="0" i="0" u="none" strike="noStrike" kern="1200" cap="none" spc="0" normalizeH="0" baseline="0" noProof="0" dirty="0">
                <a:ln>
                  <a:noFill/>
                </a:ln>
                <a:solidFill>
                  <a:prstClr val="black"/>
                </a:solidFill>
                <a:effectLst/>
                <a:uLnTx/>
                <a:uFillTx/>
                <a:latin typeface="Meiryo UI"/>
                <a:ea typeface="Meiryo UI"/>
                <a:cs typeface="+mn-cs"/>
              </a:rPr>
              <a:t>水門</a:t>
            </a:r>
            <a:r>
              <a:rPr kumimoji="1" lang="zh-TW" altLang="en-US" sz="12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zh-TW"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zh-TW" altLang="en-US" sz="1200" b="0" i="0" u="none" strike="noStrike" kern="1200" cap="none" spc="0" normalizeH="0" baseline="0" noProof="0" dirty="0" smtClean="0">
                <a:ln>
                  <a:noFill/>
                </a:ln>
                <a:solidFill>
                  <a:prstClr val="black"/>
                </a:solidFill>
                <a:effectLst/>
                <a:uLnTx/>
                <a:uFillTx/>
                <a:latin typeface="Meiryo UI"/>
                <a:ea typeface="Meiryo UI"/>
                <a:cs typeface="+mn-cs"/>
              </a:rPr>
              <a:t>尻</a:t>
            </a:r>
            <a:r>
              <a:rPr kumimoji="1" lang="zh-TW" altLang="en-US" sz="1200" b="0" i="0" u="none" strike="noStrike" kern="1200" cap="none" spc="0" normalizeH="0" baseline="0" noProof="0" dirty="0">
                <a:ln>
                  <a:noFill/>
                </a:ln>
                <a:solidFill>
                  <a:prstClr val="black"/>
                </a:solidFill>
                <a:effectLst/>
                <a:uLnTx/>
                <a:uFillTx/>
                <a:latin typeface="Meiryo UI"/>
                <a:ea typeface="Meiryo UI"/>
                <a:cs typeface="+mn-cs"/>
              </a:rPr>
              <a:t>無川水門、木津川水門</a:t>
            </a:r>
            <a:r>
              <a:rPr kumimoji="1" lang="zh-TW"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を建設</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台風</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による高潮や南海トラフ等巨大地震により想定される津波に</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備えるため、老朽化が進む三大水門の更新を進める。</a:t>
            </a:r>
          </a:p>
          <a:p>
            <a:pPr marL="0" marR="0" lvl="0" indent="0" algn="l" defTabSz="957700" rtl="0" eaLnBrk="1" fontAlgn="auto" latinLnBrk="0" hangingPunct="1">
              <a:lnSpc>
                <a:spcPts val="8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1"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a:ea typeface="Meiryo UI"/>
                <a:cs typeface="+mn-cs"/>
              </a:rPr>
              <a:t>主な検討経緯</a:t>
            </a:r>
            <a:r>
              <a:rPr kumimoji="1" lang="en-US" altLang="ja-JP" sz="1200" b="1" i="0" u="none" strike="noStrike" kern="1200" cap="none" spc="0" normalizeH="0" baseline="0" noProof="0" dirty="0" smtClean="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rPr>
              <a:t>2011.11</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西大阪地区の津波対策に関する技術検討委員会での検討開始</a:t>
            </a:r>
            <a:endPar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rPr>
              <a:t> 2012.11  </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新設</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の</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「大阪府河川構造物等審議会」へ移行</a:t>
            </a:r>
            <a:endPar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rPr>
              <a:t>2017.11</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審議会答申（水門新設案が最適、早急設計段階へ移行すべき）</a:t>
            </a:r>
            <a:endPar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a:ea typeface="Meiryo UI"/>
                <a:cs typeface="+mn-cs"/>
              </a:rPr>
              <a:t>　</a:t>
            </a:r>
            <a:r>
              <a:rPr kumimoji="1" lang="en-US" altLang="ja-JP" sz="1000" b="1" i="0" u="none" strike="noStrike" kern="1200" cap="none" spc="0" normalizeH="0" baseline="0" noProof="0" dirty="0" smtClean="0">
                <a:ln>
                  <a:noFill/>
                </a:ln>
                <a:solidFill>
                  <a:prstClr val="black"/>
                </a:solidFill>
                <a:effectLst/>
                <a:uLnTx/>
                <a:uFillTx/>
                <a:latin typeface="Meiryo UI"/>
                <a:ea typeface="Meiryo UI"/>
                <a:cs typeface="+mn-cs"/>
              </a:rPr>
              <a:t>2019.</a:t>
            </a:r>
            <a:r>
              <a:rPr kumimoji="1" lang="ja-JP" altLang="en-US" sz="1000" b="1" i="0" u="none" strike="noStrike" kern="1200" cap="none" spc="0" normalizeH="0" baseline="0" noProof="0" dirty="0" smtClean="0">
                <a:ln>
                  <a:noFill/>
                </a:ln>
                <a:solidFill>
                  <a:prstClr val="black"/>
                </a:solidFill>
                <a:effectLst/>
                <a:uLnTx/>
                <a:uFillTx/>
                <a:latin typeface="Meiryo UI"/>
                <a:ea typeface="Meiryo UI"/>
                <a:cs typeface="+mn-cs"/>
              </a:rPr>
              <a:t>２　</a:t>
            </a:r>
            <a:r>
              <a:rPr kumimoji="1" lang="ja-JP" altLang="en-US" sz="1000" b="1" i="0" u="sng" strike="noStrike" kern="1200" cap="none" spc="0" normalizeH="0" baseline="0" noProof="0" dirty="0" smtClean="0">
                <a:ln>
                  <a:noFill/>
                </a:ln>
                <a:solidFill>
                  <a:prstClr val="black"/>
                </a:solidFill>
                <a:effectLst/>
                <a:uLnTx/>
                <a:uFillTx/>
                <a:latin typeface="Meiryo UI"/>
                <a:ea typeface="Meiryo UI"/>
                <a:cs typeface="+mn-cs"/>
              </a:rPr>
              <a:t>府方針「現水門付近に津波・高潮に対応できる新たな水門を設置」</a:t>
            </a:r>
            <a:endParaRPr kumimoji="1" lang="en-US" altLang="ja-JP" sz="1000" b="1" i="0" u="sng"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rPr>
              <a:t>2020.8</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三大水門景観検討部会を設置し、景観の検討開始</a:t>
            </a:r>
            <a:endPar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rPr>
              <a:t>2021.1</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部会答申（木津川水門の景観設計において配慮すべき事項等）</a:t>
            </a:r>
            <a:endPar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rPr>
              <a:t>2021.12</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部会答申（安治川水門の景観設計において配慮すべき事項等）</a:t>
            </a:r>
            <a:endPar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8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en-US" altLang="ja-JP" sz="1050" b="1"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050" b="1" i="0" u="none" strike="noStrike" kern="1200" cap="none" spc="0" normalizeH="0" baseline="0" noProof="0" dirty="0" smtClean="0">
                <a:ln>
                  <a:noFill/>
                </a:ln>
                <a:solidFill>
                  <a:prstClr val="black"/>
                </a:solidFill>
                <a:effectLst/>
                <a:uLnTx/>
                <a:uFillTx/>
                <a:latin typeface="Meiryo UI"/>
                <a:ea typeface="Meiryo UI"/>
                <a:cs typeface="+mn-cs"/>
              </a:rPr>
              <a:t>主な取組み</a:t>
            </a:r>
            <a:r>
              <a:rPr kumimoji="1" lang="en-US" altLang="ja-JP" sz="1050" b="1" i="0" u="none" strike="noStrike" kern="1200" cap="none" spc="0" normalizeH="0" baseline="0" noProof="0" dirty="0" smtClean="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a:ea typeface="Meiryo UI"/>
                <a:cs typeface="+mn-cs"/>
              </a:rPr>
              <a:t>木</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津川</a:t>
            </a:r>
            <a:r>
              <a:rPr kumimoji="1" lang="ja-JP" altLang="en-US" sz="1050" b="0" i="0" u="none" strike="noStrike" kern="1200" cap="none" spc="0" normalizeH="0" baseline="0" noProof="0" dirty="0" smtClean="0">
                <a:ln>
                  <a:noFill/>
                </a:ln>
                <a:solidFill>
                  <a:prstClr val="black"/>
                </a:solidFill>
                <a:effectLst/>
                <a:uLnTx/>
                <a:uFillTx/>
                <a:latin typeface="Meiryo UI"/>
                <a:ea typeface="Meiryo UI"/>
                <a:cs typeface="+mn-cs"/>
              </a:rPr>
              <a:t>水門 </a:t>
            </a:r>
            <a:r>
              <a:rPr kumimoji="1" lang="en-US" altLang="ja-JP" sz="1050" b="0" i="0" u="none" strike="noStrike" kern="1200" cap="none" spc="0" normalizeH="0" baseline="0" noProof="0" dirty="0" smtClean="0">
                <a:ln>
                  <a:noFill/>
                </a:ln>
                <a:solidFill>
                  <a:prstClr val="black"/>
                </a:solidFill>
                <a:effectLst/>
                <a:uLnTx/>
                <a:uFillTx/>
                <a:latin typeface="Meiryo UI"/>
                <a:ea typeface="Meiryo UI"/>
                <a:cs typeface="+mn-cs"/>
              </a:rPr>
              <a:t>2019</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年度～　詳細設計</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a:ea typeface="Meiryo UI"/>
                <a:cs typeface="+mn-cs"/>
              </a:rPr>
              <a:t>2022</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年度～　新水門築造工事　（</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2031</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年までに完成）</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a:ea typeface="Meiryo UI"/>
                <a:cs typeface="+mn-cs"/>
              </a:rPr>
              <a:t>　・安治川</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水門　</a:t>
            </a:r>
            <a:r>
              <a:rPr kumimoji="1" lang="en-US" altLang="ja-JP" sz="1050" b="0" i="0" u="none" strike="noStrike" kern="1200" cap="none" spc="0" normalizeH="0" baseline="0" noProof="0" dirty="0" smtClean="0">
                <a:ln>
                  <a:noFill/>
                </a:ln>
                <a:solidFill>
                  <a:prstClr val="black"/>
                </a:solidFill>
                <a:effectLst/>
                <a:uLnTx/>
                <a:uFillTx/>
                <a:latin typeface="Meiryo UI"/>
                <a:ea typeface="Meiryo UI"/>
                <a:cs typeface="+mn-cs"/>
              </a:rPr>
              <a:t>2021</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年度～  詳細設計</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a:ea typeface="Meiryo UI"/>
                <a:cs typeface="+mn-cs"/>
              </a:rPr>
              <a:t> 今後、新水門</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築造工事に着手予定（</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2034</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年までに完成）</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a:ea typeface="Meiryo UI"/>
                <a:cs typeface="+mn-cs"/>
              </a:rPr>
              <a:t>　・尻</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無川</a:t>
            </a:r>
            <a:r>
              <a:rPr kumimoji="1" lang="ja-JP" altLang="en-US" sz="1050" b="0" i="0" u="none" strike="noStrike" kern="1200" cap="none" spc="0" normalizeH="0" baseline="0" noProof="0" dirty="0" smtClean="0">
                <a:ln>
                  <a:noFill/>
                </a:ln>
                <a:solidFill>
                  <a:prstClr val="black"/>
                </a:solidFill>
                <a:effectLst/>
                <a:uLnTx/>
                <a:uFillTx/>
                <a:latin typeface="Meiryo UI"/>
                <a:ea typeface="Meiryo UI"/>
                <a:cs typeface="+mn-cs"/>
              </a:rPr>
              <a:t>水門  上記</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水門に引き続き、尻無川水門の更新に着手予定</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a:ea typeface="Meiryo UI"/>
                <a:cs typeface="+mn-cs"/>
              </a:rPr>
              <a:t>2041</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年までに完成）</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000" b="0" i="0" u="none" strike="noStrike" kern="1200" cap="none" spc="0" normalizeH="0" baseline="0" noProof="0" dirty="0">
              <a:ln>
                <a:noFill/>
              </a:ln>
              <a:solidFill>
                <a:srgbClr val="FF0000"/>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　</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1"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pic>
        <p:nvPicPr>
          <p:cNvPr id="5" name="図 4"/>
          <p:cNvPicPr>
            <a:picLocks noChangeAspect="1"/>
          </p:cNvPicPr>
          <p:nvPr/>
        </p:nvPicPr>
        <p:blipFill rotWithShape="1">
          <a:blip r:embed="rId3"/>
          <a:srcRect l="19725"/>
          <a:stretch/>
        </p:blipFill>
        <p:spPr>
          <a:xfrm>
            <a:off x="1994532" y="4762722"/>
            <a:ext cx="2474148" cy="1781465"/>
          </a:xfrm>
          <a:prstGeom prst="rect">
            <a:avLst/>
          </a:prstGeom>
        </p:spPr>
      </p:pic>
      <p:pic>
        <p:nvPicPr>
          <p:cNvPr id="18" name="図 1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406" y="5169229"/>
            <a:ext cx="1440205" cy="751646"/>
          </a:xfrm>
          <a:prstGeom prst="rect">
            <a:avLst/>
          </a:prstGeom>
        </p:spPr>
      </p:pic>
      <p:sp>
        <p:nvSpPr>
          <p:cNvPr id="20" name="テキスト ボックス 17"/>
          <p:cNvSpPr txBox="1"/>
          <p:nvPr/>
        </p:nvSpPr>
        <p:spPr>
          <a:xfrm>
            <a:off x="285422" y="5907220"/>
            <a:ext cx="2100200" cy="203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3881" rtl="0" eaLnBrk="1" fontAlgn="auto" latinLnBrk="0" hangingPunct="1">
              <a:lnSpc>
                <a:spcPts val="1300"/>
              </a:lnSpc>
              <a:spcBef>
                <a:spcPts val="0"/>
              </a:spcBef>
              <a:spcAft>
                <a:spcPts val="0"/>
              </a:spcAft>
              <a:buClrTx/>
              <a:buSzTx/>
              <a:buFontTx/>
              <a:buNone/>
              <a:tabLst/>
              <a:defRPr/>
            </a:pPr>
            <a:r>
              <a:rPr kumimoji="1" lang="ja-JP" altLang="en-US" sz="9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整備後の木津川水門のイメージ</a:t>
            </a:r>
          </a:p>
        </p:txBody>
      </p:sp>
      <p:graphicFrame>
        <p:nvGraphicFramePr>
          <p:cNvPr id="61" name="表 60"/>
          <p:cNvGraphicFramePr>
            <a:graphicFrameLocks noGrp="1"/>
          </p:cNvGraphicFramePr>
          <p:nvPr>
            <p:extLst>
              <p:ext uri="{D42A27DB-BD31-4B8C-83A1-F6EECF244321}">
                <p14:modId xmlns:p14="http://schemas.microsoft.com/office/powerpoint/2010/main" val="3813240508"/>
              </p:ext>
            </p:extLst>
          </p:nvPr>
        </p:nvGraphicFramePr>
        <p:xfrm>
          <a:off x="4853704" y="5054826"/>
          <a:ext cx="3787089" cy="1493520"/>
        </p:xfrm>
        <a:graphic>
          <a:graphicData uri="http://schemas.openxmlformats.org/drawingml/2006/table">
            <a:tbl>
              <a:tblPr>
                <a:tableStyleId>{5C22544A-7EE6-4342-B048-85BDC9FD1C3A}</a:tableStyleId>
              </a:tblPr>
              <a:tblGrid>
                <a:gridCol w="820456">
                  <a:extLst>
                    <a:ext uri="{9D8B030D-6E8A-4147-A177-3AD203B41FA5}">
                      <a16:colId xmlns:a16="http://schemas.microsoft.com/office/drawing/2014/main" val="1276941167"/>
                    </a:ext>
                  </a:extLst>
                </a:gridCol>
                <a:gridCol w="1062895">
                  <a:extLst>
                    <a:ext uri="{9D8B030D-6E8A-4147-A177-3AD203B41FA5}">
                      <a16:colId xmlns:a16="http://schemas.microsoft.com/office/drawing/2014/main" val="1676820223"/>
                    </a:ext>
                  </a:extLst>
                </a:gridCol>
                <a:gridCol w="951869">
                  <a:extLst>
                    <a:ext uri="{9D8B030D-6E8A-4147-A177-3AD203B41FA5}">
                      <a16:colId xmlns:a16="http://schemas.microsoft.com/office/drawing/2014/main" val="1383888150"/>
                    </a:ext>
                  </a:extLst>
                </a:gridCol>
                <a:gridCol w="951869">
                  <a:extLst>
                    <a:ext uri="{9D8B030D-6E8A-4147-A177-3AD203B41FA5}">
                      <a16:colId xmlns:a16="http://schemas.microsoft.com/office/drawing/2014/main" val="1704229019"/>
                    </a:ext>
                  </a:extLst>
                </a:gridCol>
              </a:tblGrid>
              <a:tr h="135551">
                <a:tc rowSpan="2">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2012</a:t>
                      </a:r>
                      <a:r>
                        <a:rPr lang="en-US" altLang="ja-JP" sz="700" u="none" strike="noStrike" dirty="0">
                          <a:effectLst/>
                          <a:latin typeface="Meiryo UI" panose="020B0604030504040204" pitchFamily="50" charset="-128"/>
                          <a:ea typeface="Meiryo UI" panose="020B0604030504040204" pitchFamily="50" charset="-128"/>
                        </a:rPr>
                        <a:t>(</a:t>
                      </a:r>
                      <a:r>
                        <a:rPr lang="en-US" sz="700" u="none" strike="noStrike" dirty="0">
                          <a:effectLst/>
                          <a:latin typeface="Meiryo UI" panose="020B0604030504040204" pitchFamily="50" charset="-128"/>
                          <a:ea typeface="Meiryo UI" panose="020B0604030504040204" pitchFamily="50" charset="-128"/>
                        </a:rPr>
                        <a:t>H24)</a:t>
                      </a:r>
                      <a:r>
                        <a:rPr lang="ja-JP" altLang="en-US" sz="900" u="none" strike="noStrike" dirty="0">
                          <a:effectLst/>
                          <a:latin typeface="Meiryo UI" panose="020B0604030504040204" pitchFamily="50" charset="-128"/>
                          <a:ea typeface="Meiryo UI" panose="020B0604030504040204" pitchFamily="50" charset="-128"/>
                        </a:rPr>
                        <a:t>年度</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2021</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(R3)</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年度末</a:t>
                      </a: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2362159"/>
                  </a:ext>
                </a:extLst>
              </a:tr>
              <a:tr h="135551">
                <a:tc v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解消</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未解消</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8529548"/>
                  </a:ext>
                </a:extLst>
              </a:tr>
              <a:tr h="13555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大阪市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1,333</a:t>
                      </a:r>
                      <a:r>
                        <a:rPr lang="ja-JP" altLang="en-US" sz="900" u="none" strike="noStrike" baseline="0" dirty="0">
                          <a:effectLst/>
                          <a:latin typeface="Meiryo UI" panose="020B0604030504040204" pitchFamily="50" charset="-128"/>
                          <a:ea typeface="Meiryo UI" panose="020B0604030504040204" pitchFamily="50" charset="-128"/>
                        </a:rPr>
                        <a:t> </a:t>
                      </a:r>
                      <a:r>
                        <a:rPr lang="en-US" altLang="ja-JP" sz="900" u="none" strike="noStrike" dirty="0">
                          <a:effectLst/>
                          <a:latin typeface="Meiryo UI" panose="020B0604030504040204" pitchFamily="50" charset="-128"/>
                          <a:ea typeface="Meiryo UI" panose="020B0604030504040204" pitchFamily="50" charset="-128"/>
                        </a:rPr>
                        <a:t>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692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641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6852813"/>
                  </a:ext>
                </a:extLst>
              </a:tr>
              <a:tr h="13555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堺市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54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36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18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5487756"/>
                  </a:ext>
                </a:extLst>
              </a:tr>
              <a:tr h="13555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豊中市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246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125 ha</a:t>
                      </a: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121 ha</a:t>
                      </a: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0308748"/>
                  </a:ext>
                </a:extLst>
              </a:tr>
              <a:tr h="13555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守口市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213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213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0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24207345"/>
                  </a:ext>
                </a:extLst>
              </a:tr>
              <a:tr h="13555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門真市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137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29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108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2813499"/>
                  </a:ext>
                </a:extLst>
              </a:tr>
              <a:tr h="13555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寝屋川市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216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160 ha</a:t>
                      </a: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56 ha</a:t>
                      </a: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5699602"/>
                  </a:ext>
                </a:extLst>
              </a:tr>
              <a:tr h="13555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東大阪市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49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11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38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84503085"/>
                  </a:ext>
                </a:extLst>
              </a:tr>
              <a:tr h="25604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合計</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2,248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1,266 ha</a:t>
                      </a:r>
                    </a:p>
                    <a:p>
                      <a:pPr marL="0" marR="0" lvl="0" indent="0" algn="r" defTabSz="128016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(R3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年度</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32ha)</a:t>
                      </a: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982ha</a:t>
                      </a: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13851829"/>
                  </a:ext>
                </a:extLst>
              </a:tr>
            </a:tbl>
          </a:graphicData>
        </a:graphic>
      </p:graphicFrame>
      <p:sp>
        <p:nvSpPr>
          <p:cNvPr id="62" name="フレーム 61"/>
          <p:cNvSpPr/>
          <p:nvPr/>
        </p:nvSpPr>
        <p:spPr>
          <a:xfrm>
            <a:off x="6750519" y="6284929"/>
            <a:ext cx="944011" cy="286181"/>
          </a:xfrm>
          <a:prstGeom prst="frame">
            <a:avLst>
              <a:gd name="adj1" fmla="val 89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65" name="グループ化 64"/>
          <p:cNvGrpSpPr/>
          <p:nvPr/>
        </p:nvGrpSpPr>
        <p:grpSpPr>
          <a:xfrm>
            <a:off x="5052266" y="2211944"/>
            <a:ext cx="3390950" cy="2801233"/>
            <a:chOff x="1" y="68240"/>
            <a:chExt cx="5985832" cy="6360191"/>
          </a:xfrm>
        </p:grpSpPr>
        <p:pic>
          <p:nvPicPr>
            <p:cNvPr id="66" name="図 6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1" y="68240"/>
              <a:ext cx="5906771" cy="6360191"/>
            </a:xfrm>
            <a:prstGeom prst="rect">
              <a:avLst/>
            </a:prstGeom>
            <a:noFill/>
            <a:ln w="6350">
              <a:solidFill>
                <a:schemeClr val="tx1">
                  <a:lumMod val="85000"/>
                  <a:lumOff val="15000"/>
                </a:schemeClr>
              </a:solidFill>
            </a:ln>
            <a:extLst>
              <a:ext uri="{53640926-AAD7-44D8-BBD7-CCE9431645EC}">
                <a14:shadowObscured xmlns:a14="http://schemas.microsoft.com/office/drawing/2010/main"/>
              </a:ext>
            </a:extLst>
          </p:spPr>
        </p:pic>
        <p:cxnSp>
          <p:nvCxnSpPr>
            <p:cNvPr id="67" name="直線コネクタ 66"/>
            <p:cNvCxnSpPr>
              <a:stCxn id="101" idx="3"/>
            </p:cNvCxnSpPr>
            <p:nvPr/>
          </p:nvCxnSpPr>
          <p:spPr>
            <a:xfrm>
              <a:off x="3322775" y="1238936"/>
              <a:ext cx="456044" cy="68229"/>
            </a:xfrm>
            <a:prstGeom prst="line">
              <a:avLst/>
            </a:prstGeom>
            <a:noFill/>
            <a:ln w="3175" cap="flat" cmpd="sng" algn="ctr">
              <a:solidFill>
                <a:sysClr val="windowText" lastClr="000000"/>
              </a:solidFill>
              <a:prstDash val="solid"/>
              <a:headEnd type="none" w="sm" len="sm"/>
              <a:tailEnd type="oval" w="sm" len="sm"/>
            </a:ln>
            <a:effectLst/>
          </p:spPr>
        </p:cxnSp>
        <p:cxnSp>
          <p:nvCxnSpPr>
            <p:cNvPr id="68" name="直線コネクタ 67"/>
            <p:cNvCxnSpPr>
              <a:stCxn id="102" idx="2"/>
            </p:cNvCxnSpPr>
            <p:nvPr/>
          </p:nvCxnSpPr>
          <p:spPr>
            <a:xfrm>
              <a:off x="3958370" y="717737"/>
              <a:ext cx="109082" cy="389939"/>
            </a:xfrm>
            <a:prstGeom prst="line">
              <a:avLst/>
            </a:prstGeom>
            <a:noFill/>
            <a:ln w="3175" cap="flat" cmpd="sng" algn="ctr">
              <a:solidFill>
                <a:sysClr val="windowText" lastClr="000000"/>
              </a:solidFill>
              <a:prstDash val="solid"/>
              <a:headEnd type="none" w="sm" len="sm"/>
              <a:tailEnd type="oval" w="sm" len="sm"/>
            </a:ln>
            <a:effectLst/>
          </p:spPr>
        </p:cxnSp>
        <p:cxnSp>
          <p:nvCxnSpPr>
            <p:cNvPr id="69" name="直線コネクタ 68"/>
            <p:cNvCxnSpPr>
              <a:stCxn id="101" idx="3"/>
            </p:cNvCxnSpPr>
            <p:nvPr/>
          </p:nvCxnSpPr>
          <p:spPr>
            <a:xfrm flipV="1">
              <a:off x="3322775" y="1098287"/>
              <a:ext cx="456044" cy="140649"/>
            </a:xfrm>
            <a:prstGeom prst="line">
              <a:avLst/>
            </a:prstGeom>
            <a:noFill/>
            <a:ln w="3175" cap="flat" cmpd="sng" algn="ctr">
              <a:solidFill>
                <a:sysClr val="windowText" lastClr="000000"/>
              </a:solidFill>
              <a:prstDash val="solid"/>
              <a:headEnd type="none" w="sm" len="sm"/>
              <a:tailEnd type="oval" w="sm" len="sm"/>
            </a:ln>
            <a:effectLst/>
          </p:spPr>
        </p:cxnSp>
        <p:sp>
          <p:nvSpPr>
            <p:cNvPr id="70" name="正方形/長方形 69"/>
            <p:cNvSpPr/>
            <p:nvPr/>
          </p:nvSpPr>
          <p:spPr>
            <a:xfrm>
              <a:off x="4020207" y="5070135"/>
              <a:ext cx="1826193" cy="981963"/>
            </a:xfrm>
            <a:prstGeom prst="rect">
              <a:avLst/>
            </a:prstGeom>
            <a:solidFill>
              <a:sysClr val="window" lastClr="FFFFFF"/>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29"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1" name="正方形/長方形 70"/>
            <p:cNvSpPr/>
            <p:nvPr/>
          </p:nvSpPr>
          <p:spPr>
            <a:xfrm>
              <a:off x="4083269" y="5152548"/>
              <a:ext cx="287655" cy="215900"/>
            </a:xfrm>
            <a:prstGeom prst="rect">
              <a:avLst/>
            </a:prstGeom>
            <a:solidFill>
              <a:srgbClr val="FFFF00"/>
            </a:solidFill>
            <a:ln w="3175" cap="flat" cmpd="sng" algn="ctr">
              <a:solidFill>
                <a:sysClr val="window" lastClr="FFFFFF">
                  <a:lumMod val="50000"/>
                </a:sys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29"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2" name="正方形/長方形 71"/>
            <p:cNvSpPr/>
            <p:nvPr/>
          </p:nvSpPr>
          <p:spPr>
            <a:xfrm>
              <a:off x="4083269" y="5770179"/>
              <a:ext cx="287655" cy="215900"/>
            </a:xfrm>
            <a:prstGeom prst="rect">
              <a:avLst/>
            </a:prstGeom>
            <a:pattFill prst="ltUpDiag">
              <a:fgClr>
                <a:sysClr val="windowText" lastClr="000000"/>
              </a:fgClr>
              <a:bgClr>
                <a:srgbClr val="FF3399"/>
              </a:bgClr>
            </a:pattFill>
            <a:ln w="3175" cap="flat" cmpd="sng" algn="ctr">
              <a:solidFill>
                <a:sysClr val="window" lastClr="FFFFFF">
                  <a:lumMod val="50000"/>
                </a:sys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29"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3" name="正方形/長方形 72"/>
            <p:cNvSpPr/>
            <p:nvPr/>
          </p:nvSpPr>
          <p:spPr>
            <a:xfrm>
              <a:off x="4414345" y="5770179"/>
              <a:ext cx="575945" cy="215900"/>
            </a:xfrm>
            <a:prstGeom prst="rect">
              <a:avLst/>
            </a:prstGeom>
            <a:solidFill>
              <a:sysClr val="window" lastClr="FFFFFF"/>
            </a:solidFill>
            <a:ln w="317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未解消</a:t>
              </a:r>
              <a:endParaRPr kumimoji="1" lang="ja-JP" altLang="en-US" sz="71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4" name="正方形/長方形 73"/>
            <p:cNvSpPr/>
            <p:nvPr/>
          </p:nvSpPr>
          <p:spPr>
            <a:xfrm>
              <a:off x="4920422" y="5155438"/>
              <a:ext cx="898304" cy="230136"/>
            </a:xfrm>
            <a:prstGeom prst="rect">
              <a:avLst/>
            </a:prstGeom>
            <a:noFill/>
            <a:ln w="3175" cap="flat" cmpd="sng" algn="ctr">
              <a:noFill/>
              <a:prstDash val="dash"/>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ts val="714"/>
                </a:lnSpc>
                <a:spcBef>
                  <a:spcPts val="0"/>
                </a:spcBef>
                <a:spcAft>
                  <a:spcPts val="0"/>
                </a:spcAft>
                <a:buClrTx/>
                <a:buSzTx/>
                <a:buFontTx/>
                <a:buNone/>
                <a:tabLst>
                  <a:tab pos="1928624" algn="ctr"/>
                  <a:tab pos="3857249" algn="r"/>
                </a:tabLst>
                <a:defRPr/>
              </a:pPr>
              <a:r>
                <a:rPr kumimoji="1" lang="en-US" sz="5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1,266ha</a:t>
              </a:r>
              <a:endParaRPr kumimoji="1" lang="ja-JP" altLang="en-US" sz="643"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5" name="正方形/長方形 74"/>
            <p:cNvSpPr/>
            <p:nvPr/>
          </p:nvSpPr>
          <p:spPr>
            <a:xfrm>
              <a:off x="5065077" y="5770178"/>
              <a:ext cx="752419" cy="215901"/>
            </a:xfrm>
            <a:prstGeom prst="rect">
              <a:avLst/>
            </a:prstGeom>
            <a:noFill/>
            <a:ln w="3175"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r" defTabSz="914400" rtl="0" eaLnBrk="1" fontAlgn="base" latinLnBrk="0" hangingPunct="1">
                <a:lnSpc>
                  <a:spcPts val="714"/>
                </a:lnSpc>
                <a:spcBef>
                  <a:spcPts val="0"/>
                </a:spcBef>
                <a:spcAft>
                  <a:spcPts val="0"/>
                </a:spcAft>
                <a:buClrTx/>
                <a:buSzTx/>
                <a:buFontTx/>
                <a:buNone/>
                <a:tabLst>
                  <a:tab pos="1928624" algn="ctr"/>
                  <a:tab pos="3857249" algn="r"/>
                </a:tabLst>
                <a:defRPr/>
              </a:pPr>
              <a:r>
                <a:rPr kumimoji="1" 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982ha</a:t>
              </a:r>
              <a:endParaRPr kumimoji="1" lang="ja-JP" altLang="en-US" sz="643"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76" name="直線コネクタ 75"/>
            <p:cNvCxnSpPr>
              <a:stCxn id="99" idx="1"/>
            </p:cNvCxnSpPr>
            <p:nvPr/>
          </p:nvCxnSpPr>
          <p:spPr>
            <a:xfrm flipH="1">
              <a:off x="5241229" y="465128"/>
              <a:ext cx="266224" cy="42516"/>
            </a:xfrm>
            <a:prstGeom prst="line">
              <a:avLst/>
            </a:prstGeom>
            <a:noFill/>
            <a:ln w="3175" cap="flat" cmpd="sng" algn="ctr">
              <a:solidFill>
                <a:sysClr val="windowText" lastClr="000000"/>
              </a:solidFill>
              <a:prstDash val="solid"/>
              <a:headEnd type="none" w="sm" len="sm"/>
              <a:tailEnd type="oval" w="sm" len="sm"/>
            </a:ln>
            <a:effectLst/>
          </p:spPr>
        </p:cxnSp>
        <p:cxnSp>
          <p:nvCxnSpPr>
            <p:cNvPr id="77" name="直線コネクタ 76"/>
            <p:cNvCxnSpPr/>
            <p:nvPr/>
          </p:nvCxnSpPr>
          <p:spPr>
            <a:xfrm flipH="1" flipV="1">
              <a:off x="4945713" y="807641"/>
              <a:ext cx="489415" cy="163630"/>
            </a:xfrm>
            <a:prstGeom prst="line">
              <a:avLst/>
            </a:prstGeom>
            <a:noFill/>
            <a:ln w="3175" cap="flat" cmpd="sng" algn="ctr">
              <a:solidFill>
                <a:sysClr val="windowText" lastClr="000000"/>
              </a:solidFill>
              <a:prstDash val="solid"/>
              <a:headEnd type="none" w="sm" len="sm"/>
              <a:tailEnd type="oval" w="sm" len="sm"/>
            </a:ln>
            <a:effectLst/>
          </p:spPr>
        </p:cxnSp>
        <p:cxnSp>
          <p:nvCxnSpPr>
            <p:cNvPr id="78" name="直線コネクタ 77"/>
            <p:cNvCxnSpPr/>
            <p:nvPr/>
          </p:nvCxnSpPr>
          <p:spPr>
            <a:xfrm flipH="1" flipV="1">
              <a:off x="5004732" y="1357235"/>
              <a:ext cx="548601" cy="57901"/>
            </a:xfrm>
            <a:prstGeom prst="line">
              <a:avLst/>
            </a:prstGeom>
            <a:noFill/>
            <a:ln w="3175" cap="flat" cmpd="sng" algn="ctr">
              <a:solidFill>
                <a:sysClr val="windowText" lastClr="000000"/>
              </a:solidFill>
              <a:prstDash val="solid"/>
              <a:headEnd type="none" w="sm" len="sm"/>
              <a:tailEnd type="oval" w="sm" len="sm"/>
            </a:ln>
            <a:effectLst/>
          </p:spPr>
        </p:cxnSp>
        <p:cxnSp>
          <p:nvCxnSpPr>
            <p:cNvPr id="79" name="直線コネクタ 78"/>
            <p:cNvCxnSpPr>
              <a:stCxn id="100" idx="0"/>
            </p:cNvCxnSpPr>
            <p:nvPr/>
          </p:nvCxnSpPr>
          <p:spPr>
            <a:xfrm flipV="1">
              <a:off x="4596026" y="1466192"/>
              <a:ext cx="173481" cy="416245"/>
            </a:xfrm>
            <a:prstGeom prst="line">
              <a:avLst/>
            </a:prstGeom>
            <a:noFill/>
            <a:ln w="3175" cap="flat" cmpd="sng" algn="ctr">
              <a:solidFill>
                <a:sysClr val="windowText" lastClr="000000"/>
              </a:solidFill>
              <a:prstDash val="solid"/>
              <a:headEnd type="none" w="sm" len="sm"/>
              <a:tailEnd type="oval" w="sm" len="sm"/>
            </a:ln>
            <a:effectLst/>
          </p:spPr>
        </p:cxnSp>
        <p:cxnSp>
          <p:nvCxnSpPr>
            <p:cNvPr id="80" name="直線コネクタ 79"/>
            <p:cNvCxnSpPr>
              <a:stCxn id="100" idx="0"/>
            </p:cNvCxnSpPr>
            <p:nvPr/>
          </p:nvCxnSpPr>
          <p:spPr>
            <a:xfrm flipH="1" flipV="1">
              <a:off x="4514405" y="1545023"/>
              <a:ext cx="81621" cy="337414"/>
            </a:xfrm>
            <a:prstGeom prst="line">
              <a:avLst/>
            </a:prstGeom>
            <a:noFill/>
            <a:ln w="3175" cap="flat" cmpd="sng" algn="ctr">
              <a:solidFill>
                <a:sysClr val="windowText" lastClr="000000"/>
              </a:solidFill>
              <a:prstDash val="solid"/>
              <a:headEnd type="none" w="sm" len="sm"/>
              <a:tailEnd type="oval" w="sm" len="sm"/>
            </a:ln>
            <a:effectLst/>
          </p:spPr>
        </p:cxnSp>
        <p:cxnSp>
          <p:nvCxnSpPr>
            <p:cNvPr id="81" name="直線コネクタ 80"/>
            <p:cNvCxnSpPr>
              <a:stCxn id="100" idx="0"/>
            </p:cNvCxnSpPr>
            <p:nvPr/>
          </p:nvCxnSpPr>
          <p:spPr>
            <a:xfrm flipH="1" flipV="1">
              <a:off x="4193631" y="1513490"/>
              <a:ext cx="402395" cy="368947"/>
            </a:xfrm>
            <a:prstGeom prst="line">
              <a:avLst/>
            </a:prstGeom>
            <a:noFill/>
            <a:ln w="3175" cap="flat" cmpd="sng" algn="ctr">
              <a:solidFill>
                <a:sysClr val="windowText" lastClr="000000"/>
              </a:solidFill>
              <a:prstDash val="solid"/>
              <a:headEnd type="none" w="sm" len="sm"/>
              <a:tailEnd type="oval" w="sm" len="sm"/>
            </a:ln>
            <a:effectLst/>
          </p:spPr>
        </p:cxnSp>
        <p:cxnSp>
          <p:nvCxnSpPr>
            <p:cNvPr id="82" name="直線コネクタ 81"/>
            <p:cNvCxnSpPr>
              <a:stCxn id="100" idx="0"/>
            </p:cNvCxnSpPr>
            <p:nvPr/>
          </p:nvCxnSpPr>
          <p:spPr>
            <a:xfrm flipH="1" flipV="1">
              <a:off x="3831023" y="1671144"/>
              <a:ext cx="765003" cy="211293"/>
            </a:xfrm>
            <a:prstGeom prst="line">
              <a:avLst/>
            </a:prstGeom>
            <a:noFill/>
            <a:ln w="3175" cap="flat" cmpd="sng" algn="ctr">
              <a:solidFill>
                <a:sysClr val="windowText" lastClr="000000"/>
              </a:solidFill>
              <a:prstDash val="solid"/>
              <a:headEnd type="none" w="sm" len="sm"/>
              <a:tailEnd type="oval" w="sm" len="sm"/>
            </a:ln>
            <a:effectLst/>
          </p:spPr>
        </p:cxnSp>
        <p:cxnSp>
          <p:nvCxnSpPr>
            <p:cNvPr id="83" name="直線コネクタ 82"/>
            <p:cNvCxnSpPr>
              <a:stCxn id="103" idx="0"/>
            </p:cNvCxnSpPr>
            <p:nvPr/>
          </p:nvCxnSpPr>
          <p:spPr>
            <a:xfrm flipH="1" flipV="1">
              <a:off x="4678286" y="3754739"/>
              <a:ext cx="283843" cy="352263"/>
            </a:xfrm>
            <a:prstGeom prst="line">
              <a:avLst/>
            </a:prstGeom>
            <a:noFill/>
            <a:ln w="3175" cap="flat" cmpd="sng" algn="ctr">
              <a:solidFill>
                <a:sysClr val="windowText" lastClr="000000"/>
              </a:solidFill>
              <a:prstDash val="solid"/>
              <a:headEnd type="none" w="sm" len="sm"/>
              <a:tailEnd type="oval" w="sm" len="sm"/>
            </a:ln>
            <a:effectLst/>
          </p:spPr>
        </p:cxnSp>
        <p:cxnSp>
          <p:nvCxnSpPr>
            <p:cNvPr id="84" name="直線コネクタ 83"/>
            <p:cNvCxnSpPr>
              <a:stCxn id="96" idx="1"/>
            </p:cNvCxnSpPr>
            <p:nvPr/>
          </p:nvCxnSpPr>
          <p:spPr>
            <a:xfrm flipH="1" flipV="1">
              <a:off x="878697" y="2831097"/>
              <a:ext cx="446788" cy="345698"/>
            </a:xfrm>
            <a:prstGeom prst="line">
              <a:avLst/>
            </a:prstGeom>
            <a:noFill/>
            <a:ln w="3175" cap="flat" cmpd="sng" algn="ctr">
              <a:solidFill>
                <a:sysClr val="windowText" lastClr="000000"/>
              </a:solidFill>
              <a:prstDash val="solid"/>
              <a:headEnd type="none" w="sm" len="sm"/>
              <a:tailEnd type="oval" w="sm" len="sm"/>
            </a:ln>
            <a:effectLst/>
          </p:spPr>
        </p:cxnSp>
        <p:cxnSp>
          <p:nvCxnSpPr>
            <p:cNvPr id="85" name="直線コネクタ 84"/>
            <p:cNvCxnSpPr>
              <a:stCxn id="96" idx="0"/>
            </p:cNvCxnSpPr>
            <p:nvPr/>
          </p:nvCxnSpPr>
          <p:spPr>
            <a:xfrm flipV="1">
              <a:off x="1701354" y="2659878"/>
              <a:ext cx="1114940" cy="414396"/>
            </a:xfrm>
            <a:prstGeom prst="line">
              <a:avLst/>
            </a:prstGeom>
            <a:noFill/>
            <a:ln w="3175" cap="flat" cmpd="sng" algn="ctr">
              <a:solidFill>
                <a:sysClr val="windowText" lastClr="000000"/>
              </a:solidFill>
              <a:prstDash val="solid"/>
              <a:headEnd type="none" w="sm" len="sm"/>
              <a:tailEnd type="oval" w="sm" len="sm"/>
            </a:ln>
            <a:effectLst/>
          </p:spPr>
        </p:cxnSp>
        <p:cxnSp>
          <p:nvCxnSpPr>
            <p:cNvPr id="86" name="直線コネクタ 85"/>
            <p:cNvCxnSpPr/>
            <p:nvPr/>
          </p:nvCxnSpPr>
          <p:spPr>
            <a:xfrm>
              <a:off x="1652281" y="3279315"/>
              <a:ext cx="291305" cy="790816"/>
            </a:xfrm>
            <a:prstGeom prst="line">
              <a:avLst/>
            </a:prstGeom>
            <a:noFill/>
            <a:ln w="3175" cap="flat" cmpd="sng" algn="ctr">
              <a:solidFill>
                <a:sysClr val="windowText" lastClr="000000"/>
              </a:solidFill>
              <a:prstDash val="solid"/>
              <a:headEnd type="none" w="sm" len="sm"/>
              <a:tailEnd type="oval" w="sm" len="sm"/>
            </a:ln>
            <a:effectLst/>
          </p:spPr>
        </p:cxnSp>
        <p:sp>
          <p:nvSpPr>
            <p:cNvPr id="87" name="正方形/長方形 86"/>
            <p:cNvSpPr/>
            <p:nvPr/>
          </p:nvSpPr>
          <p:spPr>
            <a:xfrm>
              <a:off x="220718" y="677915"/>
              <a:ext cx="478380" cy="205041"/>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tab pos="1928624" algn="ctr"/>
                  <a:tab pos="3857249" algn="r"/>
                </a:tabLst>
                <a:defRPr/>
              </a:pPr>
              <a:r>
                <a:rPr kumimoji="1" lang="ja-JP" alt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庄内</a:t>
              </a:r>
              <a:endParaRPr kumimoji="1"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8" name="正方形/長方形 87"/>
            <p:cNvSpPr/>
            <p:nvPr/>
          </p:nvSpPr>
          <p:spPr>
            <a:xfrm>
              <a:off x="1325483" y="677915"/>
              <a:ext cx="615060" cy="205041"/>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tab pos="1928624" algn="ctr"/>
                  <a:tab pos="3857249" algn="r"/>
                </a:tabLst>
                <a:defRPr/>
              </a:pPr>
              <a:r>
                <a:rPr kumimoji="1" lang="ja-JP" alt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豊南町</a:t>
              </a:r>
              <a:endParaRPr kumimoji="1" lang="ja-JP" altLang="en-US" sz="643"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89" name="直線コネクタ 88"/>
            <p:cNvCxnSpPr/>
            <p:nvPr/>
          </p:nvCxnSpPr>
          <p:spPr>
            <a:xfrm>
              <a:off x="378373" y="851338"/>
              <a:ext cx="314034" cy="517283"/>
            </a:xfrm>
            <a:prstGeom prst="line">
              <a:avLst/>
            </a:prstGeom>
            <a:noFill/>
            <a:ln w="3175" cap="flat" cmpd="sng" algn="ctr">
              <a:solidFill>
                <a:sysClr val="windowText" lastClr="000000"/>
              </a:solidFill>
              <a:prstDash val="solid"/>
              <a:headEnd type="none" w="sm" len="sm"/>
              <a:tailEnd type="oval" w="sm" len="sm"/>
            </a:ln>
            <a:effectLst/>
          </p:spPr>
        </p:cxnSp>
        <p:cxnSp>
          <p:nvCxnSpPr>
            <p:cNvPr id="90" name="直線コネクタ 89"/>
            <p:cNvCxnSpPr/>
            <p:nvPr/>
          </p:nvCxnSpPr>
          <p:spPr>
            <a:xfrm flipH="1">
              <a:off x="1198180" y="851338"/>
              <a:ext cx="381000" cy="400050"/>
            </a:xfrm>
            <a:prstGeom prst="line">
              <a:avLst/>
            </a:prstGeom>
            <a:noFill/>
            <a:ln w="3175" cap="flat" cmpd="sng" algn="ctr">
              <a:solidFill>
                <a:sysClr val="windowText" lastClr="000000"/>
              </a:solidFill>
              <a:prstDash val="solid"/>
              <a:headEnd type="none" w="sm" len="sm"/>
              <a:tailEnd type="oval" w="sm" len="sm"/>
            </a:ln>
            <a:effectLst/>
          </p:spPr>
        </p:cxnSp>
        <p:sp>
          <p:nvSpPr>
            <p:cNvPr id="91" name="正方形/長方形 90"/>
            <p:cNvSpPr/>
            <p:nvPr/>
          </p:nvSpPr>
          <p:spPr>
            <a:xfrm>
              <a:off x="315308" y="5549461"/>
              <a:ext cx="478380" cy="205041"/>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marL="0" marR="0" lvl="0" indent="0" algn="ctr" defTabSz="914400" rtl="0" eaLnBrk="1" fontAlgn="base" latinLnBrk="0" hangingPunct="1">
                <a:lnSpc>
                  <a:spcPts val="714"/>
                </a:lnSpc>
                <a:spcBef>
                  <a:spcPts val="0"/>
                </a:spcBef>
                <a:spcAft>
                  <a:spcPts val="0"/>
                </a:spcAft>
                <a:buClrTx/>
                <a:buSzTx/>
                <a:buFontTx/>
                <a:buNone/>
                <a:tabLst>
                  <a:tab pos="1928624" algn="ctr"/>
                  <a:tab pos="3857249" algn="r"/>
                </a:tabLst>
                <a:defRPr/>
              </a:pPr>
              <a:r>
                <a:rPr kumimoji="1" lang="ja-JP" alt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新湊</a:t>
              </a:r>
              <a:endParaRPr kumimoji="1" lang="ja-JP" altLang="en-US" sz="643"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92" name="直線コネクタ 91"/>
            <p:cNvCxnSpPr>
              <a:stCxn id="91" idx="2"/>
            </p:cNvCxnSpPr>
            <p:nvPr/>
          </p:nvCxnSpPr>
          <p:spPr>
            <a:xfrm>
              <a:off x="554498" y="5754502"/>
              <a:ext cx="116561" cy="464785"/>
            </a:xfrm>
            <a:prstGeom prst="line">
              <a:avLst/>
            </a:prstGeom>
            <a:noFill/>
            <a:ln w="3175" cap="flat" cmpd="sng" algn="ctr">
              <a:solidFill>
                <a:sysClr val="windowText" lastClr="000000"/>
              </a:solidFill>
              <a:prstDash val="solid"/>
              <a:headEnd type="none" w="sm" len="sm"/>
              <a:tailEnd type="oval" w="sm" len="sm"/>
            </a:ln>
            <a:effectLst/>
          </p:spPr>
        </p:cxnSp>
        <p:sp>
          <p:nvSpPr>
            <p:cNvPr id="93" name="正方形/長方形 92"/>
            <p:cNvSpPr/>
            <p:nvPr/>
          </p:nvSpPr>
          <p:spPr>
            <a:xfrm>
              <a:off x="4085241" y="5446777"/>
              <a:ext cx="287654" cy="215901"/>
            </a:xfrm>
            <a:prstGeom prst="rect">
              <a:avLst/>
            </a:prstGeom>
            <a:pattFill prst="narHorz">
              <a:fgClr>
                <a:schemeClr val="tx1"/>
              </a:fgClr>
              <a:bgClr>
                <a:srgbClr val="FFFF00"/>
              </a:bgClr>
            </a:pattFill>
            <a:ln w="3175" cap="flat" cmpd="sng" algn="ctr">
              <a:solidFill>
                <a:sysClr val="window" lastClr="FFFFFF">
                  <a:lumMod val="50000"/>
                </a:sys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29"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4" name="正方形/長方形 93"/>
            <p:cNvSpPr/>
            <p:nvPr/>
          </p:nvSpPr>
          <p:spPr>
            <a:xfrm>
              <a:off x="4387836" y="5451594"/>
              <a:ext cx="1461266" cy="224019"/>
            </a:xfrm>
            <a:prstGeom prst="rect">
              <a:avLst/>
            </a:prstGeom>
            <a:noFill/>
            <a:ln w="3175" cap="flat" cmpd="sng" algn="ctr">
              <a:noFill/>
              <a:prstDash val="dash"/>
            </a:ln>
            <a:effectLst/>
          </p:spPr>
          <p:txBody>
            <a:bodyPr rot="0" spcFirstLastPara="0" vert="horz" wrap="square" lIns="0" tIns="0" rIns="0" bIns="0" numCol="1" spcCol="0" rtlCol="0" fromWordArt="0" anchor="ctr" anchorCtr="1" forceAA="0" compatLnSpc="1">
              <a:prstTxWarp prst="textNoShape">
                <a:avLst/>
              </a:prstTxWarp>
              <a:noAutofit/>
            </a:bodyPr>
            <a:lstStyle/>
            <a:p>
              <a:pPr marL="0" marR="0" lvl="0" indent="0" algn="r" defTabSz="914400" rtl="0" eaLnBrk="1" fontAlgn="base" latinLnBrk="0" hangingPunct="1">
                <a:lnSpc>
                  <a:spcPts val="714"/>
                </a:lnSpc>
                <a:spcBef>
                  <a:spcPts val="0"/>
                </a:spcBef>
                <a:spcAft>
                  <a:spcPts val="0"/>
                </a:spcAft>
                <a:buClrTx/>
                <a:buSzTx/>
                <a:buFontTx/>
                <a:buNone/>
                <a:tabLst>
                  <a:tab pos="1928624" algn="ctr"/>
                  <a:tab pos="3857249" algn="r"/>
                </a:tabLst>
                <a:defRPr/>
              </a:pPr>
              <a:r>
                <a:rPr kumimoji="1" lang="ja-JP" altLang="en-US" sz="5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うち</a:t>
              </a:r>
              <a:r>
                <a:rPr kumimoji="1" lang="en-US" sz="5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R3</a:t>
              </a:r>
              <a:r>
                <a:rPr kumimoji="1" lang="ja-JP" altLang="en-US" sz="5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解消</a:t>
              </a:r>
              <a:r>
                <a:rPr kumimoji="1" lang="en-US" sz="5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32ha</a:t>
              </a:r>
              <a:endParaRPr kumimoji="1" lang="ja-JP" altLang="en-US" sz="5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5" name="正方形/長方形 94"/>
            <p:cNvSpPr/>
            <p:nvPr/>
          </p:nvSpPr>
          <p:spPr>
            <a:xfrm>
              <a:off x="4414346" y="5159621"/>
              <a:ext cx="575944" cy="215901"/>
            </a:xfrm>
            <a:prstGeom prst="rect">
              <a:avLst/>
            </a:prstGeom>
            <a:solidFill>
              <a:sysClr val="window" lastClr="FFFFFF"/>
            </a:solidFill>
            <a:ln w="317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解</a:t>
              </a:r>
              <a:r>
                <a:rPr kumimoji="1" lang="en-US" altLang="ja-JP"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消</a:t>
              </a:r>
              <a:endParaRPr kumimoji="1" lang="ja-JP" altLang="en-US" sz="71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96" name="正方形/長方形 95"/>
            <p:cNvSpPr/>
            <p:nvPr/>
          </p:nvSpPr>
          <p:spPr>
            <a:xfrm>
              <a:off x="1325485" y="3074274"/>
              <a:ext cx="751739" cy="205041"/>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tab pos="1928624" algn="ctr"/>
                  <a:tab pos="3857249" algn="r"/>
                </a:tabLst>
                <a:defRPr/>
              </a:pPr>
              <a:r>
                <a:rPr kumimoji="1" lang="ja-JP" alt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優先地区</a:t>
              </a:r>
              <a:endParaRPr kumimoji="1" lang="ja-JP" altLang="en-US" sz="643"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7" name="正方形/長方形 96"/>
            <p:cNvSpPr/>
            <p:nvPr/>
          </p:nvSpPr>
          <p:spPr>
            <a:xfrm>
              <a:off x="5110832" y="812424"/>
              <a:ext cx="820079" cy="205041"/>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tab pos="1928624" algn="ctr"/>
                  <a:tab pos="3857249" algn="r"/>
                </a:tabLst>
                <a:defRPr/>
              </a:pPr>
              <a:r>
                <a:rPr kumimoji="1" lang="ja-JP" alt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池田･大利</a:t>
              </a:r>
              <a:endParaRPr kumimoji="1" lang="ja-JP" altLang="en-US" sz="643"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8" name="正方形/長方形 97"/>
            <p:cNvSpPr/>
            <p:nvPr/>
          </p:nvSpPr>
          <p:spPr>
            <a:xfrm>
              <a:off x="5249917" y="1308538"/>
              <a:ext cx="615060" cy="205041"/>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tab pos="1928624" algn="ctr"/>
                  <a:tab pos="3857249" algn="r"/>
                </a:tabLst>
                <a:defRPr/>
              </a:pPr>
              <a:r>
                <a:rPr kumimoji="1" lang="ja-JP" alt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萱島東</a:t>
              </a:r>
              <a:endParaRPr kumimoji="1" lang="ja-JP" altLang="en-US" sz="643"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9" name="正方形/長方形 98"/>
            <p:cNvSpPr/>
            <p:nvPr/>
          </p:nvSpPr>
          <p:spPr>
            <a:xfrm>
              <a:off x="5507453" y="362607"/>
              <a:ext cx="478380" cy="205041"/>
            </a:xfrm>
            <a:prstGeom prst="rect">
              <a:avLst/>
            </a:prstGeom>
            <a:solidFill>
              <a:sysClr val="window" lastClr="FFFFFF"/>
            </a:solidFill>
            <a:ln w="2540" cap="flat" cmpd="sng" algn="ctr">
              <a:solidFill>
                <a:sysClr val="windowText" lastClr="000000"/>
              </a:solidFill>
              <a:prstDash val="dash"/>
            </a:ln>
            <a:effectLst/>
          </p:spPr>
          <p:txBody>
            <a:bodyPr rot="0" spcFirstLastPara="0" vert="horz" wrap="square" lIns="0" tIns="0" rIns="0" bIns="0" numCol="1" spcCol="0" rtlCol="0" fromWordArt="0" anchor="ctr" anchorCtr="1"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香里</a:t>
              </a:r>
              <a:endParaRPr kumimoji="1" lang="ja-JP" altLang="en-US" sz="71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0" name="正方形/長方形 99"/>
            <p:cNvSpPr/>
            <p:nvPr/>
          </p:nvSpPr>
          <p:spPr>
            <a:xfrm>
              <a:off x="4151816" y="1882437"/>
              <a:ext cx="888419" cy="205041"/>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tab pos="1928624" algn="ctr"/>
                  <a:tab pos="3857249" algn="r"/>
                </a:tabLst>
                <a:defRPr/>
              </a:pPr>
              <a:r>
                <a:rPr kumimoji="1" lang="ja-JP" alt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門真北部</a:t>
              </a:r>
              <a:endParaRPr kumimoji="1" lang="ja-JP" altLang="en-US" sz="643"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1" name="正方形/長方形 100"/>
            <p:cNvSpPr/>
            <p:nvPr/>
          </p:nvSpPr>
          <p:spPr>
            <a:xfrm>
              <a:off x="2024316" y="1136416"/>
              <a:ext cx="1298459" cy="205041"/>
            </a:xfrm>
            <a:prstGeom prst="rect">
              <a:avLst/>
            </a:prstGeom>
            <a:solidFill>
              <a:sysClr val="window" lastClr="FFFFFF"/>
            </a:solidFill>
            <a:ln w="2540" cap="flat" cmpd="sng" algn="ctr">
              <a:solidFill>
                <a:sysClr val="windowText" lastClr="000000"/>
              </a:solidFill>
              <a:prstDash val="dash"/>
            </a:ln>
            <a:effectLst/>
          </p:spPr>
          <p:txBody>
            <a:bodyPr rot="0" spcFirstLastPara="0" vert="horz" wrap="square" lIns="0" tIns="0" rIns="0" bIns="0" numCol="1" spcCol="0" rtlCol="0" fromWordArt="0" anchor="ctr" anchorCtr="1"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tab pos="1928624" algn="ctr"/>
                  <a:tab pos="3857249" algn="r"/>
                </a:tabLst>
                <a:defRPr/>
              </a:pPr>
              <a:r>
                <a:rPr kumimoji="1" lang="ja-JP" alt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大日・八雲東町</a:t>
              </a:r>
              <a:endParaRPr kumimoji="1" lang="ja-JP" altLang="en-US" sz="643"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2" name="正方形/長方形 101"/>
            <p:cNvSpPr/>
            <p:nvPr/>
          </p:nvSpPr>
          <p:spPr>
            <a:xfrm>
              <a:off x="3548331" y="512695"/>
              <a:ext cx="820079" cy="205041"/>
            </a:xfrm>
            <a:prstGeom prst="rect">
              <a:avLst/>
            </a:prstGeom>
            <a:solidFill>
              <a:sysClr val="window" lastClr="FFFFFF"/>
            </a:solidFill>
            <a:ln w="2540" cap="flat" cmpd="sng" algn="ctr">
              <a:solidFill>
                <a:sysClr val="windowText" lastClr="000000"/>
              </a:solidFill>
              <a:prstDash val="dash"/>
            </a:ln>
            <a:effectLst/>
          </p:spPr>
          <p:txBody>
            <a:bodyPr rot="0" spcFirstLastPara="0" vert="horz" wrap="square" lIns="0" tIns="0" rIns="0" bIns="0" numCol="1" spcCol="0" rtlCol="0" fromWordArt="0" anchor="ctr" anchorCtr="1"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tab pos="1928624" algn="ctr"/>
                  <a:tab pos="3857249" algn="r"/>
                </a:tabLst>
                <a:defRPr/>
              </a:pPr>
              <a:r>
                <a:rPr kumimoji="1" lang="ja-JP" alt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守口東部</a:t>
              </a:r>
              <a:endParaRPr kumimoji="1" lang="ja-JP" altLang="en-US" sz="643"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3" name="正方形/長方形 102"/>
            <p:cNvSpPr/>
            <p:nvPr/>
          </p:nvSpPr>
          <p:spPr>
            <a:xfrm>
              <a:off x="4370927" y="4107002"/>
              <a:ext cx="1182409" cy="290789"/>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tab pos="1928624" algn="ctr"/>
                  <a:tab pos="3857249" algn="r"/>
                </a:tabLst>
                <a:defRPr/>
              </a:pPr>
              <a:r>
                <a:rPr kumimoji="1" lang="ja-JP" altLang="en-US" sz="5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若江・岩田・瓜生堂</a:t>
              </a:r>
              <a:endParaRPr kumimoji="1" lang="ja-JP" altLang="en-US" sz="643"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
        <p:nvSpPr>
          <p:cNvPr id="63" name="正方形/長方形 62"/>
          <p:cNvSpPr/>
          <p:nvPr/>
        </p:nvSpPr>
        <p:spPr>
          <a:xfrm>
            <a:off x="5032584" y="2193265"/>
            <a:ext cx="827800" cy="2078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進捗状況</a:t>
            </a:r>
          </a:p>
        </p:txBody>
      </p:sp>
      <p:sp>
        <p:nvSpPr>
          <p:cNvPr id="54" name="テキスト ボックス 53"/>
          <p:cNvSpPr txBox="1"/>
          <p:nvPr/>
        </p:nvSpPr>
        <p:spPr>
          <a:xfrm>
            <a:off x="250219" y="318163"/>
            <a:ext cx="5686172" cy="3693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（４）危機管理対策（地震・津波</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対策）</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ハード対策</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484664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24772</Words>
  <Application>Microsoft Office PowerPoint</Application>
  <PresentationFormat>画面に合わせる (4:3)</PresentationFormat>
  <Paragraphs>2512</Paragraphs>
  <Slides>65</Slides>
  <Notes>12</Notes>
  <HiddenSlides>0</HiddenSlides>
  <MMClips>0</MMClips>
  <ScaleCrop>false</ScaleCrop>
  <HeadingPairs>
    <vt:vector size="6" baseType="variant">
      <vt:variant>
        <vt:lpstr>使用されているフォント</vt:lpstr>
      </vt:variant>
      <vt:variant>
        <vt:i4>18</vt:i4>
      </vt:variant>
      <vt:variant>
        <vt:lpstr>テーマ</vt:lpstr>
      </vt:variant>
      <vt:variant>
        <vt:i4>2</vt:i4>
      </vt:variant>
      <vt:variant>
        <vt:lpstr>スライド タイトル</vt:lpstr>
      </vt:variant>
      <vt:variant>
        <vt:i4>65</vt:i4>
      </vt:variant>
    </vt:vector>
  </HeadingPairs>
  <TitlesOfParts>
    <vt:vector size="85" baseType="lpstr">
      <vt:lpstr>Arial Unicode MS</vt:lpstr>
      <vt:lpstr>BIZ UDPゴシック</vt:lpstr>
      <vt:lpstr>BIZ UDゴシック</vt:lpstr>
      <vt:lpstr>Meiryo UI</vt:lpstr>
      <vt:lpstr>ＭＳ Ｐゴシック</vt:lpstr>
      <vt:lpstr>ＭＳ Ｐゴシック 本文</vt:lpstr>
      <vt:lpstr>ＭＳ Ｐ明朝</vt:lpstr>
      <vt:lpstr>ＭＳ ゴシック</vt:lpstr>
      <vt:lpstr>ＭＳ 明朝</vt:lpstr>
      <vt:lpstr>新細明體</vt:lpstr>
      <vt:lpstr>UD デジタル 教科書体 NK-B</vt:lpstr>
      <vt:lpstr>メイリオ</vt:lpstr>
      <vt:lpstr>游ゴシック</vt:lpstr>
      <vt:lpstr>Arial</vt:lpstr>
      <vt:lpstr>Calibri</vt:lpstr>
      <vt:lpstr>Century</vt:lpstr>
      <vt:lpstr>Times New Roman</vt:lpstr>
      <vt:lpstr>Wingdings</vt:lpstr>
      <vt:lpstr>1_Office ​​テーマ</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■教育庁の創設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■関連データ：教育予算規模の推移</vt:lpstr>
      <vt:lpstr>PowerPoint プレゼンテーション</vt:lpstr>
      <vt:lpstr>PowerPoint プレゼンテーション</vt:lpstr>
      <vt:lpstr>■私立高校等授業料支援補助金の制度概要イメージ</vt:lpstr>
      <vt:lpstr>PowerPoint プレゼンテーション</vt:lpstr>
      <vt:lpstr>PowerPoint プレゼンテーション</vt:lpstr>
      <vt:lpstr>PowerPoint プレゼンテーション</vt:lpstr>
      <vt:lpstr>■関連データ：私学助成の予算額の推移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2023-06-16T07:13:07Z</dcterms:created>
  <dcterms:modified xsi:type="dcterms:W3CDTF">2023-06-16T07:17:13Z</dcterms:modified>
</cp:coreProperties>
</file>